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diagrams/layout1.xml" ContentType="application/vnd.openxmlformats-officedocument.drawingml.diagramLayout+xml"/>
  <Default Extension="xlsx" ContentType="application/vnd.openxmlformats-officedocument.spreadsheetml.sheet"/>
  <Override PartName="/ppt/charts/chart3.xml" ContentType="application/vnd.openxmlformats-officedocument.drawingml.chart+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theme/themeOverride4.xml" ContentType="application/vnd.openxmlformats-officedocument.themeOverr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charts/chart6.xml" ContentType="application/vnd.openxmlformats-officedocument.drawingml.chart+xml"/>
  <Override PartName="/ppt/notesSlides/notesSlide4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charts/chart2.xml" ContentType="application/vnd.openxmlformats-officedocument.drawingml.char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4"/>
  </p:sldMasterIdLst>
  <p:notesMasterIdLst>
    <p:notesMasterId r:id="rId52"/>
  </p:notesMasterIdLst>
  <p:handoutMasterIdLst>
    <p:handoutMasterId r:id="rId53"/>
  </p:handoutMasterIdLst>
  <p:sldIdLst>
    <p:sldId id="662" r:id="rId5"/>
    <p:sldId id="508" r:id="rId6"/>
    <p:sldId id="682" r:id="rId7"/>
    <p:sldId id="656" r:id="rId8"/>
    <p:sldId id="667" r:id="rId9"/>
    <p:sldId id="657" r:id="rId10"/>
    <p:sldId id="642" r:id="rId11"/>
    <p:sldId id="510" r:id="rId12"/>
    <p:sldId id="597" r:id="rId13"/>
    <p:sldId id="598" r:id="rId14"/>
    <p:sldId id="643" r:id="rId15"/>
    <p:sldId id="606" r:id="rId16"/>
    <p:sldId id="668" r:id="rId17"/>
    <p:sldId id="515" r:id="rId18"/>
    <p:sldId id="660" r:id="rId19"/>
    <p:sldId id="649" r:id="rId20"/>
    <p:sldId id="633" r:id="rId21"/>
    <p:sldId id="650" r:id="rId22"/>
    <p:sldId id="644" r:id="rId23"/>
    <p:sldId id="672" r:id="rId24"/>
    <p:sldId id="673" r:id="rId25"/>
    <p:sldId id="676" r:id="rId26"/>
    <p:sldId id="634" r:id="rId27"/>
    <p:sldId id="600" r:id="rId28"/>
    <p:sldId id="652" r:id="rId29"/>
    <p:sldId id="677" r:id="rId30"/>
    <p:sldId id="645" r:id="rId31"/>
    <p:sldId id="575" r:id="rId32"/>
    <p:sldId id="679" r:id="rId33"/>
    <p:sldId id="636" r:id="rId34"/>
    <p:sldId id="646" r:id="rId35"/>
    <p:sldId id="620" r:id="rId36"/>
    <p:sldId id="621" r:id="rId37"/>
    <p:sldId id="647" r:id="rId38"/>
    <p:sldId id="623" r:id="rId39"/>
    <p:sldId id="658" r:id="rId40"/>
    <p:sldId id="663" r:id="rId41"/>
    <p:sldId id="665" r:id="rId42"/>
    <p:sldId id="669" r:id="rId43"/>
    <p:sldId id="670" r:id="rId44"/>
    <p:sldId id="671" r:id="rId45"/>
    <p:sldId id="653" r:id="rId46"/>
    <p:sldId id="675" r:id="rId47"/>
    <p:sldId id="664" r:id="rId48"/>
    <p:sldId id="666" r:id="rId49"/>
    <p:sldId id="678" r:id="rId50"/>
    <p:sldId id="680" r:id="rId51"/>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367C2B"/>
    <a:srgbClr val="FF3300"/>
    <a:srgbClr val="000000"/>
    <a:srgbClr val="FFF5A2"/>
    <a:srgbClr val="FFF173"/>
    <a:srgbClr val="CCCCCC"/>
    <a:srgbClr val="999999"/>
    <a:srgbClr val="666666"/>
    <a:srgbClr val="3333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7" autoAdjust="0"/>
    <p:restoredTop sz="84812" autoAdjust="0"/>
  </p:normalViewPr>
  <p:slideViewPr>
    <p:cSldViewPr snapToGrid="0" snapToObjects="1">
      <p:cViewPr>
        <p:scale>
          <a:sx n="70" d="100"/>
          <a:sy n="70" d="100"/>
        </p:scale>
        <p:origin x="-1170" y="-72"/>
      </p:cViewPr>
      <p:guideLst>
        <p:guide orient="horz" pos="1159"/>
        <p:guide orient="horz" pos="3168"/>
        <p:guide orient="horz" pos="797"/>
        <p:guide orient="horz" pos="170"/>
        <p:guide orient="horz" pos="3746"/>
        <p:guide pos="2880"/>
        <p:guide pos="248"/>
        <p:guide pos="5512"/>
        <p:guide pos="2832"/>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napToObjects="1">
      <p:cViewPr>
        <p:scale>
          <a:sx n="66" d="100"/>
          <a:sy n="66" d="100"/>
        </p:scale>
        <p:origin x="-2052" y="-7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Office_Excel_Worksheet4.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Office_Excel_Worksheet5.xlsx"/><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Office_Excel_Worksheet6.xlsx"/><Relationship Id="rId1" Type="http://schemas.openxmlformats.org/officeDocument/2006/relationships/themeOverride" Target="../theme/themeOverride3.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Office_Excel_Worksheet7.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Sales</c:v>
                </c:pt>
              </c:strCache>
            </c:strRef>
          </c:tx>
          <c:cat>
            <c:strRef>
              <c:f>Sheet1!$A$2:$A$3</c:f>
              <c:strCache>
                <c:ptCount val="2"/>
                <c:pt idx="0">
                  <c:v>A</c:v>
                </c:pt>
                <c:pt idx="1">
                  <c:v>B</c:v>
                </c:pt>
              </c:strCache>
            </c:strRef>
          </c:cat>
          <c:val>
            <c:numRef>
              <c:f>Sheet1!$B$2:$B$3</c:f>
              <c:numCache>
                <c:formatCode>General</c:formatCode>
                <c:ptCount val="2"/>
                <c:pt idx="0">
                  <c:v>93</c:v>
                </c:pt>
                <c:pt idx="1">
                  <c:v>7</c:v>
                </c:pt>
              </c:numCache>
            </c:numRef>
          </c:val>
        </c:ser>
        <c:firstSliceAng val="0"/>
      </c:pieChart>
    </c:plotArea>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Sales</c:v>
                </c:pt>
              </c:strCache>
            </c:strRef>
          </c:tx>
          <c:dPt>
            <c:idx val="0"/>
            <c:explosion val="1"/>
          </c:dPt>
          <c:cat>
            <c:strRef>
              <c:f>Sheet1!$A$2:$A$3</c:f>
              <c:strCache>
                <c:ptCount val="2"/>
                <c:pt idx="0">
                  <c:v>A</c:v>
                </c:pt>
                <c:pt idx="1">
                  <c:v>B</c:v>
                </c:pt>
              </c:strCache>
            </c:strRef>
          </c:cat>
          <c:val>
            <c:numRef>
              <c:f>Sheet1!$B$2:$B$3</c:f>
              <c:numCache>
                <c:formatCode>General</c:formatCode>
                <c:ptCount val="2"/>
                <c:pt idx="0">
                  <c:v>75</c:v>
                </c:pt>
                <c:pt idx="1">
                  <c:v>25</c:v>
                </c:pt>
              </c:numCache>
            </c:numRef>
          </c:val>
        </c:ser>
        <c:firstSliceAng val="0"/>
      </c:pieChart>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4237116039793002"/>
          <c:y val="0.16975308641975301"/>
          <c:w val="0.68962071668031422"/>
          <c:h val="0.83024691358024705"/>
        </c:manualLayout>
      </c:layout>
      <c:pieChart>
        <c:varyColors val="1"/>
        <c:ser>
          <c:idx val="0"/>
          <c:order val="0"/>
          <c:tx>
            <c:strRef>
              <c:f>Sheet1!$B$1</c:f>
              <c:strCache>
                <c:ptCount val="1"/>
                <c:pt idx="0">
                  <c:v>Sales</c:v>
                </c:pt>
              </c:strCache>
            </c:strRef>
          </c:tx>
          <c:spPr>
            <a:solidFill>
              <a:schemeClr val="accent1"/>
            </a:solidFill>
          </c:spPr>
          <c:dPt>
            <c:idx val="0"/>
            <c:explosion val="1"/>
            <c:spPr>
              <a:solidFill>
                <a:schemeClr val="accent2"/>
              </a:solidFill>
            </c:spPr>
          </c:dPt>
          <c:cat>
            <c:strRef>
              <c:f>Sheet1!$A$2:$A$3</c:f>
              <c:strCache>
                <c:ptCount val="2"/>
                <c:pt idx="0">
                  <c:v>A</c:v>
                </c:pt>
                <c:pt idx="1">
                  <c:v>B</c:v>
                </c:pt>
              </c:strCache>
            </c:strRef>
          </c:cat>
          <c:val>
            <c:numRef>
              <c:f>Sheet1!$B$2:$B$3</c:f>
              <c:numCache>
                <c:formatCode>General</c:formatCode>
                <c:ptCount val="2"/>
                <c:pt idx="0">
                  <c:v>80</c:v>
                </c:pt>
                <c:pt idx="1">
                  <c:v>20</c:v>
                </c:pt>
              </c:numCache>
            </c:numRef>
          </c:val>
        </c:ser>
        <c:firstSliceAng val="0"/>
      </c:pieChart>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36"/>
  <c:clrMapOvr bg1="lt1" tx1="dk1" bg2="lt2" tx2="dk2" accent1="accent1" accent2="accent2" accent3="accent3" accent4="accent4" accent5="accent5" accent6="accent6" hlink="hlink" folHlink="folHlink"/>
  <c:chart>
    <c:plotArea>
      <c:layout>
        <c:manualLayout>
          <c:layoutTarget val="inner"/>
          <c:xMode val="edge"/>
          <c:yMode val="edge"/>
          <c:x val="0.12384378814350301"/>
          <c:y val="4.0401525468994205E-2"/>
          <c:w val="0.83533243185027195"/>
          <c:h val="0.69207213977883697"/>
        </c:manualLayout>
      </c:layout>
      <c:stockChart>
        <c:ser>
          <c:idx val="0"/>
          <c:order val="0"/>
          <c:tx>
            <c:strRef>
              <c:f>Sheet1!$B$1</c:f>
              <c:strCache>
                <c:ptCount val="1"/>
                <c:pt idx="0">
                  <c:v>Minimum</c:v>
                </c:pt>
              </c:strCache>
            </c:strRef>
          </c:tx>
          <c:spPr>
            <a:ln w="47625">
              <a:noFill/>
            </a:ln>
          </c:spPr>
          <c:marker>
            <c:symbol val="none"/>
          </c:marker>
          <c:cat>
            <c:strRef>
              <c:f>Sheet1!$A$2:$A$52</c:f>
              <c:strCache>
                <c:ptCount val="51"/>
                <c:pt idx="0">
                  <c:v>75% or less</c:v>
                </c:pt>
                <c:pt idx="1">
                  <c:v>76%</c:v>
                </c:pt>
                <c:pt idx="2">
                  <c:v>77%</c:v>
                </c:pt>
                <c:pt idx="3">
                  <c:v>78%</c:v>
                </c:pt>
                <c:pt idx="4">
                  <c:v>79%</c:v>
                </c:pt>
                <c:pt idx="5">
                  <c:v>80%</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c:v>
                </c:pt>
                <c:pt idx="46">
                  <c:v>121%</c:v>
                </c:pt>
                <c:pt idx="47">
                  <c:v>122%</c:v>
                </c:pt>
                <c:pt idx="48">
                  <c:v>123%</c:v>
                </c:pt>
                <c:pt idx="49">
                  <c:v>124%</c:v>
                </c:pt>
                <c:pt idx="50">
                  <c:v>125% or more</c:v>
                </c:pt>
              </c:strCache>
            </c:strRef>
          </c:cat>
          <c:val>
            <c:numRef>
              <c:f>Sheet1!$B$2:$B$52</c:f>
              <c:numCache>
                <c:formatCode>General</c:formatCode>
                <c:ptCount val="51"/>
                <c:pt idx="5" formatCode="0.00%">
                  <c:v>4.0000000000000008E-2</c:v>
                </c:pt>
                <c:pt idx="25" formatCode="0.00%">
                  <c:v>8.0000000000000016E-2</c:v>
                </c:pt>
                <c:pt idx="45" formatCode="0.00%">
                  <c:v>0.12000000000000001</c:v>
                </c:pt>
              </c:numCache>
            </c:numRef>
          </c:val>
        </c:ser>
        <c:ser>
          <c:idx val="1"/>
          <c:order val="1"/>
          <c:tx>
            <c:strRef>
              <c:f>Sheet1!$C$1</c:f>
              <c:strCache>
                <c:ptCount val="1"/>
                <c:pt idx="0">
                  <c:v>Target</c:v>
                </c:pt>
              </c:strCache>
            </c:strRef>
          </c:tx>
          <c:spPr>
            <a:ln w="47625">
              <a:noFill/>
            </a:ln>
          </c:spPr>
          <c:marker>
            <c:symbol val="none"/>
          </c:marker>
          <c:cat>
            <c:strRef>
              <c:f>Sheet1!$A$2:$A$52</c:f>
              <c:strCache>
                <c:ptCount val="51"/>
                <c:pt idx="0">
                  <c:v>75% or less</c:v>
                </c:pt>
                <c:pt idx="1">
                  <c:v>76%</c:v>
                </c:pt>
                <c:pt idx="2">
                  <c:v>77%</c:v>
                </c:pt>
                <c:pt idx="3">
                  <c:v>78%</c:v>
                </c:pt>
                <c:pt idx="4">
                  <c:v>79%</c:v>
                </c:pt>
                <c:pt idx="5">
                  <c:v>80%</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c:v>
                </c:pt>
                <c:pt idx="46">
                  <c:v>121%</c:v>
                </c:pt>
                <c:pt idx="47">
                  <c:v>122%</c:v>
                </c:pt>
                <c:pt idx="48">
                  <c:v>123%</c:v>
                </c:pt>
                <c:pt idx="49">
                  <c:v>124%</c:v>
                </c:pt>
                <c:pt idx="50">
                  <c:v>125% or more</c:v>
                </c:pt>
              </c:strCache>
            </c:strRef>
          </c:cat>
          <c:val>
            <c:numRef>
              <c:f>Sheet1!$C$2:$C$52</c:f>
              <c:numCache>
                <c:formatCode>General</c:formatCode>
                <c:ptCount val="51"/>
                <c:pt idx="5" formatCode="0.00%">
                  <c:v>8.0000000000000016E-2</c:v>
                </c:pt>
                <c:pt idx="25" formatCode="0.00%">
                  <c:v>0.12000000000000001</c:v>
                </c:pt>
                <c:pt idx="45" formatCode="0.00%">
                  <c:v>0.2</c:v>
                </c:pt>
              </c:numCache>
            </c:numRef>
          </c:val>
        </c:ser>
        <c:ser>
          <c:idx val="2"/>
          <c:order val="2"/>
          <c:tx>
            <c:strRef>
              <c:f>Sheet1!$D$1</c:f>
              <c:strCache>
                <c:ptCount val="1"/>
                <c:pt idx="0">
                  <c:v>Max</c:v>
                </c:pt>
              </c:strCache>
            </c:strRef>
          </c:tx>
          <c:spPr>
            <a:ln w="47625">
              <a:noFill/>
            </a:ln>
          </c:spPr>
          <c:marker>
            <c:symbol val="dot"/>
            <c:size val="3"/>
          </c:marker>
          <c:cat>
            <c:strRef>
              <c:f>Sheet1!$A$2:$A$52</c:f>
              <c:strCache>
                <c:ptCount val="51"/>
                <c:pt idx="0">
                  <c:v>75% or less</c:v>
                </c:pt>
                <c:pt idx="1">
                  <c:v>76%</c:v>
                </c:pt>
                <c:pt idx="2">
                  <c:v>77%</c:v>
                </c:pt>
                <c:pt idx="3">
                  <c:v>78%</c:v>
                </c:pt>
                <c:pt idx="4">
                  <c:v>79%</c:v>
                </c:pt>
                <c:pt idx="5">
                  <c:v>80%</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c:v>
                </c:pt>
                <c:pt idx="46">
                  <c:v>121%</c:v>
                </c:pt>
                <c:pt idx="47">
                  <c:v>122%</c:v>
                </c:pt>
                <c:pt idx="48">
                  <c:v>123%</c:v>
                </c:pt>
                <c:pt idx="49">
                  <c:v>124%</c:v>
                </c:pt>
                <c:pt idx="50">
                  <c:v>125% or more</c:v>
                </c:pt>
              </c:strCache>
            </c:strRef>
          </c:cat>
          <c:val>
            <c:numRef>
              <c:f>Sheet1!$D$2:$D$52</c:f>
              <c:numCache>
                <c:formatCode>General</c:formatCode>
                <c:ptCount val="51"/>
                <c:pt idx="5" formatCode="0.00%">
                  <c:v>0.12000000000000001</c:v>
                </c:pt>
                <c:pt idx="25" formatCode="0.00%">
                  <c:v>0.2</c:v>
                </c:pt>
                <c:pt idx="45" formatCode="0.00%">
                  <c:v>0.28000000000000003</c:v>
                </c:pt>
              </c:numCache>
            </c:numRef>
          </c:val>
        </c:ser>
        <c:axId val="156328320"/>
        <c:axId val="156330240"/>
      </c:stockChart>
      <c:catAx>
        <c:axId val="156328320"/>
        <c:scaling>
          <c:orientation val="minMax"/>
        </c:scaling>
        <c:axPos val="b"/>
        <c:tickLblPos val="nextTo"/>
        <c:txPr>
          <a:bodyPr/>
          <a:lstStyle/>
          <a:p>
            <a:pPr>
              <a:defRPr sz="1200"/>
            </a:pPr>
            <a:endParaRPr lang="en-US"/>
          </a:p>
        </c:txPr>
        <c:crossAx val="156330240"/>
        <c:crosses val="autoZero"/>
        <c:auto val="1"/>
        <c:lblAlgn val="ctr"/>
        <c:lblOffset val="100"/>
        <c:tickLblSkip val="5"/>
      </c:catAx>
      <c:valAx>
        <c:axId val="156330240"/>
        <c:scaling>
          <c:orientation val="minMax"/>
          <c:max val="0.4"/>
        </c:scaling>
        <c:axPos val="l"/>
        <c:majorGridlines>
          <c:spPr>
            <a:ln>
              <a:solidFill>
                <a:srgbClr val="FFFFFF">
                  <a:lumMod val="85000"/>
                  <a:alpha val="80000"/>
                </a:srgbClr>
              </a:solidFill>
            </a:ln>
          </c:spPr>
        </c:majorGridlines>
        <c:numFmt formatCode="0%" sourceLinked="0"/>
        <c:tickLblPos val="nextTo"/>
        <c:txPr>
          <a:bodyPr/>
          <a:lstStyle/>
          <a:p>
            <a:pPr>
              <a:defRPr sz="1200"/>
            </a:pPr>
            <a:endParaRPr lang="en-US"/>
          </a:p>
        </c:txPr>
        <c:crossAx val="156328320"/>
        <c:crosses val="autoZero"/>
        <c:crossBetween val="between"/>
        <c:majorUnit val="4.0000000000000008E-2"/>
      </c:valAx>
      <c:spPr>
        <a:solidFill>
          <a:srgbClr val="FFDE00">
            <a:lumMod val="40000"/>
            <a:lumOff val="60000"/>
            <a:alpha val="76000"/>
          </a:srgbClr>
        </a:solidFill>
      </c:spPr>
    </c:plotArea>
    <c:plotVisOnly val="1"/>
    <c:dispBlanksAs val="gap"/>
  </c:chart>
  <c:spPr>
    <a:ln>
      <a:noFill/>
    </a:ln>
  </c:spPr>
  <c:txPr>
    <a:bodyPr/>
    <a:lstStyle/>
    <a:p>
      <a:pPr>
        <a:defRPr sz="1800"/>
      </a:pPr>
      <a:endParaRPr lang="en-US"/>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36"/>
  <c:clrMapOvr bg1="lt1" tx1="dk1" bg2="lt2" tx2="dk2" accent1="accent1" accent2="accent2" accent3="accent3" accent4="accent4" accent5="accent5" accent6="accent6" hlink="hlink" folHlink="folHlink"/>
  <c:chart>
    <c:plotArea>
      <c:layout>
        <c:manualLayout>
          <c:layoutTarget val="inner"/>
          <c:xMode val="edge"/>
          <c:yMode val="edge"/>
          <c:x val="0.12384378814350301"/>
          <c:y val="4.0401525468994205E-2"/>
          <c:w val="0.83533243185027195"/>
          <c:h val="0.69207213977883697"/>
        </c:manualLayout>
      </c:layout>
      <c:lineChart>
        <c:grouping val="standard"/>
        <c:ser>
          <c:idx val="0"/>
          <c:order val="0"/>
          <c:tx>
            <c:strRef>
              <c:f>Sheet1!$B$1</c:f>
              <c:strCache>
                <c:ptCount val="1"/>
                <c:pt idx="0">
                  <c:v>Minimum</c:v>
                </c:pt>
              </c:strCache>
            </c:strRef>
          </c:tx>
          <c:spPr>
            <a:ln>
              <a:solidFill>
                <a:schemeClr val="bg1">
                  <a:lumMod val="65000"/>
                </a:schemeClr>
              </a:solidFill>
            </a:ln>
          </c:spPr>
          <c:marker>
            <c:symbol val="none"/>
          </c:marker>
          <c:cat>
            <c:strRef>
              <c:f>Sheet1!$A$2:$A$52</c:f>
              <c:strCache>
                <c:ptCount val="46"/>
                <c:pt idx="5">
                  <c:v>80% or less</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 or more</c:v>
                </c:pt>
              </c:strCache>
            </c:strRef>
          </c:cat>
          <c:val>
            <c:numRef>
              <c:f>Sheet1!$B$2:$B$52</c:f>
              <c:numCache>
                <c:formatCode>0.00%</c:formatCode>
                <c:ptCount val="51"/>
                <c:pt idx="0">
                  <c:v>4.0000000000000008E-2</c:v>
                </c:pt>
                <c:pt idx="1">
                  <c:v>4.0000000000000008E-2</c:v>
                </c:pt>
                <c:pt idx="2">
                  <c:v>4.0000000000000008E-2</c:v>
                </c:pt>
                <c:pt idx="3">
                  <c:v>4.0000000000000008E-2</c:v>
                </c:pt>
                <c:pt idx="4">
                  <c:v>4.0000000000000008E-2</c:v>
                </c:pt>
                <c:pt idx="5">
                  <c:v>4.0000000000000008E-2</c:v>
                </c:pt>
                <c:pt idx="6">
                  <c:v>4.200000000000001E-2</c:v>
                </c:pt>
                <c:pt idx="7">
                  <c:v>4.4000000000000011E-2</c:v>
                </c:pt>
                <c:pt idx="8">
                  <c:v>4.6000000000000006E-2</c:v>
                </c:pt>
                <c:pt idx="9">
                  <c:v>4.8000000000000008E-2</c:v>
                </c:pt>
                <c:pt idx="10">
                  <c:v>0.05</c:v>
                </c:pt>
                <c:pt idx="11">
                  <c:v>5.2000000000000005E-2</c:v>
                </c:pt>
                <c:pt idx="12">
                  <c:v>5.4000000000000006E-2</c:v>
                </c:pt>
                <c:pt idx="13">
                  <c:v>5.6000000000000001E-2</c:v>
                </c:pt>
                <c:pt idx="14">
                  <c:v>5.8000000000000003E-2</c:v>
                </c:pt>
                <c:pt idx="15">
                  <c:v>6.0000000000000005E-2</c:v>
                </c:pt>
                <c:pt idx="16">
                  <c:v>6.2000000000000006E-2</c:v>
                </c:pt>
                <c:pt idx="17">
                  <c:v>6.4000000000000098E-2</c:v>
                </c:pt>
                <c:pt idx="18">
                  <c:v>6.6000000000000003E-2</c:v>
                </c:pt>
                <c:pt idx="19">
                  <c:v>6.8000000000000005E-2</c:v>
                </c:pt>
                <c:pt idx="20">
                  <c:v>7.0000000000000007E-2</c:v>
                </c:pt>
                <c:pt idx="21">
                  <c:v>7.2000000000000008E-2</c:v>
                </c:pt>
                <c:pt idx="22">
                  <c:v>7.400000000000001E-2</c:v>
                </c:pt>
                <c:pt idx="23">
                  <c:v>7.6000000000000012E-2</c:v>
                </c:pt>
                <c:pt idx="24">
                  <c:v>7.8000000000000014E-2</c:v>
                </c:pt>
                <c:pt idx="25">
                  <c:v>8.0000000000000016E-2</c:v>
                </c:pt>
                <c:pt idx="26">
                  <c:v>8.2000000000000017E-2</c:v>
                </c:pt>
                <c:pt idx="27">
                  <c:v>8.4000000000000019E-2</c:v>
                </c:pt>
                <c:pt idx="28">
                  <c:v>8.6000000000000021E-2</c:v>
                </c:pt>
                <c:pt idx="29">
                  <c:v>8.8000000000000217E-2</c:v>
                </c:pt>
                <c:pt idx="30">
                  <c:v>9.0000000000000011E-2</c:v>
                </c:pt>
                <c:pt idx="31">
                  <c:v>9.2000000000000012E-2</c:v>
                </c:pt>
                <c:pt idx="32">
                  <c:v>9.4000000000000014E-2</c:v>
                </c:pt>
                <c:pt idx="33">
                  <c:v>9.6000000000000016E-2</c:v>
                </c:pt>
                <c:pt idx="34">
                  <c:v>9.8000000000000212E-2</c:v>
                </c:pt>
                <c:pt idx="35">
                  <c:v>0.1</c:v>
                </c:pt>
                <c:pt idx="36">
                  <c:v>0.10200000000000001</c:v>
                </c:pt>
                <c:pt idx="37">
                  <c:v>0.10400000000000001</c:v>
                </c:pt>
                <c:pt idx="38">
                  <c:v>0.10600000000000001</c:v>
                </c:pt>
                <c:pt idx="39">
                  <c:v>0.10800000000000001</c:v>
                </c:pt>
                <c:pt idx="40">
                  <c:v>0.11</c:v>
                </c:pt>
                <c:pt idx="41">
                  <c:v>0.112</c:v>
                </c:pt>
                <c:pt idx="42">
                  <c:v>0.114</c:v>
                </c:pt>
                <c:pt idx="43">
                  <c:v>0.11600000000000001</c:v>
                </c:pt>
                <c:pt idx="44">
                  <c:v>0.11800000000000001</c:v>
                </c:pt>
                <c:pt idx="45">
                  <c:v>0.12000000000000001</c:v>
                </c:pt>
                <c:pt idx="46">
                  <c:v>0.12000000000000001</c:v>
                </c:pt>
                <c:pt idx="47">
                  <c:v>0.12000000000000001</c:v>
                </c:pt>
                <c:pt idx="48">
                  <c:v>0.12000000000000001</c:v>
                </c:pt>
                <c:pt idx="49">
                  <c:v>0.12000000000000001</c:v>
                </c:pt>
                <c:pt idx="50">
                  <c:v>0.12000000000000001</c:v>
                </c:pt>
              </c:numCache>
            </c:numRef>
          </c:val>
        </c:ser>
        <c:ser>
          <c:idx val="1"/>
          <c:order val="1"/>
          <c:tx>
            <c:strRef>
              <c:f>Sheet1!$C$1</c:f>
              <c:strCache>
                <c:ptCount val="1"/>
                <c:pt idx="0">
                  <c:v>Target</c:v>
                </c:pt>
              </c:strCache>
            </c:strRef>
          </c:tx>
          <c:spPr>
            <a:ln>
              <a:solidFill>
                <a:schemeClr val="tx1"/>
              </a:solidFill>
            </a:ln>
          </c:spPr>
          <c:marker>
            <c:symbol val="none"/>
          </c:marker>
          <c:cat>
            <c:strRef>
              <c:f>Sheet1!$A$2:$A$52</c:f>
              <c:strCache>
                <c:ptCount val="46"/>
                <c:pt idx="5">
                  <c:v>80% or less</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 or more</c:v>
                </c:pt>
              </c:strCache>
            </c:strRef>
          </c:cat>
          <c:val>
            <c:numRef>
              <c:f>Sheet1!$C$2:$C$52</c:f>
              <c:numCache>
                <c:formatCode>0.00%</c:formatCode>
                <c:ptCount val="51"/>
                <c:pt idx="0">
                  <c:v>8.0000000000000016E-2</c:v>
                </c:pt>
                <c:pt idx="1">
                  <c:v>8.0000000000000016E-2</c:v>
                </c:pt>
                <c:pt idx="2">
                  <c:v>8.0000000000000016E-2</c:v>
                </c:pt>
                <c:pt idx="3">
                  <c:v>8.0000000000000016E-2</c:v>
                </c:pt>
                <c:pt idx="4">
                  <c:v>8.0000000000000016E-2</c:v>
                </c:pt>
                <c:pt idx="5">
                  <c:v>8.0000000000000016E-2</c:v>
                </c:pt>
                <c:pt idx="6">
                  <c:v>8.2000000000000017E-2</c:v>
                </c:pt>
                <c:pt idx="7">
                  <c:v>8.4000000000000019E-2</c:v>
                </c:pt>
                <c:pt idx="8">
                  <c:v>8.6000000000000021E-2</c:v>
                </c:pt>
                <c:pt idx="9">
                  <c:v>8.8000000000000217E-2</c:v>
                </c:pt>
                <c:pt idx="10">
                  <c:v>9.0000000000000011E-2</c:v>
                </c:pt>
                <c:pt idx="11">
                  <c:v>9.2000000000000012E-2</c:v>
                </c:pt>
                <c:pt idx="12">
                  <c:v>9.4000000000000014E-2</c:v>
                </c:pt>
                <c:pt idx="13">
                  <c:v>9.6000000000000016E-2</c:v>
                </c:pt>
                <c:pt idx="14">
                  <c:v>9.8000000000000212E-2</c:v>
                </c:pt>
                <c:pt idx="15">
                  <c:v>0.1</c:v>
                </c:pt>
                <c:pt idx="16">
                  <c:v>0.10200000000000001</c:v>
                </c:pt>
                <c:pt idx="17">
                  <c:v>0.10400000000000001</c:v>
                </c:pt>
                <c:pt idx="18">
                  <c:v>0.10600000000000001</c:v>
                </c:pt>
                <c:pt idx="19">
                  <c:v>0.10800000000000001</c:v>
                </c:pt>
                <c:pt idx="20">
                  <c:v>0.11</c:v>
                </c:pt>
                <c:pt idx="21">
                  <c:v>0.112</c:v>
                </c:pt>
                <c:pt idx="22">
                  <c:v>0.114</c:v>
                </c:pt>
                <c:pt idx="23">
                  <c:v>0.11600000000000001</c:v>
                </c:pt>
                <c:pt idx="24">
                  <c:v>0.11800000000000001</c:v>
                </c:pt>
                <c:pt idx="25">
                  <c:v>0.12000000000000001</c:v>
                </c:pt>
                <c:pt idx="26">
                  <c:v>0.12400000000000001</c:v>
                </c:pt>
                <c:pt idx="27">
                  <c:v>0.128</c:v>
                </c:pt>
                <c:pt idx="28">
                  <c:v>0.13200000000000001</c:v>
                </c:pt>
                <c:pt idx="29">
                  <c:v>0.13600000000000001</c:v>
                </c:pt>
                <c:pt idx="30">
                  <c:v>0.14000000000000001</c:v>
                </c:pt>
                <c:pt idx="31">
                  <c:v>0.14400000000000002</c:v>
                </c:pt>
                <c:pt idx="32">
                  <c:v>0.14800000000000002</c:v>
                </c:pt>
                <c:pt idx="33">
                  <c:v>0.15200000000000002</c:v>
                </c:pt>
                <c:pt idx="34">
                  <c:v>0.15600000000000003</c:v>
                </c:pt>
                <c:pt idx="35">
                  <c:v>0.16</c:v>
                </c:pt>
                <c:pt idx="36">
                  <c:v>0.16400000000000001</c:v>
                </c:pt>
                <c:pt idx="37">
                  <c:v>0.16800000000000001</c:v>
                </c:pt>
                <c:pt idx="38">
                  <c:v>0.17200000000000001</c:v>
                </c:pt>
                <c:pt idx="39">
                  <c:v>0.17600000000000002</c:v>
                </c:pt>
                <c:pt idx="40">
                  <c:v>0.18000000000000002</c:v>
                </c:pt>
                <c:pt idx="41">
                  <c:v>0.18400000000000002</c:v>
                </c:pt>
                <c:pt idx="42">
                  <c:v>0.18800000000000003</c:v>
                </c:pt>
                <c:pt idx="43">
                  <c:v>0.192</c:v>
                </c:pt>
                <c:pt idx="44">
                  <c:v>0.19600000000000001</c:v>
                </c:pt>
                <c:pt idx="45">
                  <c:v>0.2</c:v>
                </c:pt>
                <c:pt idx="46">
                  <c:v>0.2</c:v>
                </c:pt>
                <c:pt idx="47">
                  <c:v>0.2</c:v>
                </c:pt>
                <c:pt idx="48">
                  <c:v>0.2</c:v>
                </c:pt>
                <c:pt idx="49">
                  <c:v>0.2</c:v>
                </c:pt>
                <c:pt idx="50">
                  <c:v>0.2</c:v>
                </c:pt>
              </c:numCache>
            </c:numRef>
          </c:val>
        </c:ser>
        <c:ser>
          <c:idx val="2"/>
          <c:order val="2"/>
          <c:tx>
            <c:strRef>
              <c:f>Sheet1!$D$1</c:f>
              <c:strCache>
                <c:ptCount val="1"/>
                <c:pt idx="0">
                  <c:v>Max</c:v>
                </c:pt>
              </c:strCache>
            </c:strRef>
          </c:tx>
          <c:spPr>
            <a:ln>
              <a:solidFill>
                <a:schemeClr val="accent5">
                  <a:lumMod val="75000"/>
                </a:schemeClr>
              </a:solidFill>
            </a:ln>
          </c:spPr>
          <c:marker>
            <c:symbol val="none"/>
          </c:marker>
          <c:cat>
            <c:strRef>
              <c:f>Sheet1!$A$2:$A$52</c:f>
              <c:strCache>
                <c:ptCount val="46"/>
                <c:pt idx="5">
                  <c:v>80% or less</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 or more</c:v>
                </c:pt>
              </c:strCache>
            </c:strRef>
          </c:cat>
          <c:val>
            <c:numRef>
              <c:f>Sheet1!$D$2:$D$52</c:f>
              <c:numCache>
                <c:formatCode>0.00%</c:formatCode>
                <c:ptCount val="51"/>
                <c:pt idx="0">
                  <c:v>0.12000000000000001</c:v>
                </c:pt>
                <c:pt idx="1">
                  <c:v>0.12000000000000001</c:v>
                </c:pt>
                <c:pt idx="2">
                  <c:v>0.12000000000000001</c:v>
                </c:pt>
                <c:pt idx="3">
                  <c:v>0.12000000000000001</c:v>
                </c:pt>
                <c:pt idx="4">
                  <c:v>0.12000000000000001</c:v>
                </c:pt>
                <c:pt idx="5">
                  <c:v>0.12000000000000001</c:v>
                </c:pt>
                <c:pt idx="6">
                  <c:v>0.12400000000000001</c:v>
                </c:pt>
                <c:pt idx="7">
                  <c:v>0.128</c:v>
                </c:pt>
                <c:pt idx="8">
                  <c:v>0.13200000000000001</c:v>
                </c:pt>
                <c:pt idx="9">
                  <c:v>0.13600000000000001</c:v>
                </c:pt>
                <c:pt idx="10">
                  <c:v>0.14000000000000001</c:v>
                </c:pt>
                <c:pt idx="11">
                  <c:v>0.14400000000000002</c:v>
                </c:pt>
                <c:pt idx="12">
                  <c:v>0.14800000000000002</c:v>
                </c:pt>
                <c:pt idx="13">
                  <c:v>0.15200000000000002</c:v>
                </c:pt>
                <c:pt idx="14">
                  <c:v>0.15600000000000003</c:v>
                </c:pt>
                <c:pt idx="15">
                  <c:v>0.16</c:v>
                </c:pt>
                <c:pt idx="16">
                  <c:v>0.16400000000000001</c:v>
                </c:pt>
                <c:pt idx="17">
                  <c:v>0.16800000000000001</c:v>
                </c:pt>
                <c:pt idx="18">
                  <c:v>0.17200000000000001</c:v>
                </c:pt>
                <c:pt idx="19">
                  <c:v>0.17600000000000002</c:v>
                </c:pt>
                <c:pt idx="20">
                  <c:v>0.18000000000000002</c:v>
                </c:pt>
                <c:pt idx="21">
                  <c:v>0.18400000000000002</c:v>
                </c:pt>
                <c:pt idx="22">
                  <c:v>0.18800000000000003</c:v>
                </c:pt>
                <c:pt idx="23">
                  <c:v>0.192</c:v>
                </c:pt>
                <c:pt idx="24">
                  <c:v>0.19600000000000001</c:v>
                </c:pt>
                <c:pt idx="25">
                  <c:v>0.2</c:v>
                </c:pt>
                <c:pt idx="26">
                  <c:v>0.20400000000000001</c:v>
                </c:pt>
                <c:pt idx="27">
                  <c:v>0.20800000000000002</c:v>
                </c:pt>
                <c:pt idx="28">
                  <c:v>0.21200000000000002</c:v>
                </c:pt>
                <c:pt idx="29">
                  <c:v>0.21600000000000003</c:v>
                </c:pt>
                <c:pt idx="30">
                  <c:v>0.22</c:v>
                </c:pt>
                <c:pt idx="31">
                  <c:v>0.224</c:v>
                </c:pt>
                <c:pt idx="32">
                  <c:v>0.22800000000000001</c:v>
                </c:pt>
                <c:pt idx="33">
                  <c:v>0.23200000000000001</c:v>
                </c:pt>
                <c:pt idx="34">
                  <c:v>0.23600000000000002</c:v>
                </c:pt>
                <c:pt idx="35">
                  <c:v>0.24000000000000002</c:v>
                </c:pt>
                <c:pt idx="36">
                  <c:v>0.24400000000000002</c:v>
                </c:pt>
                <c:pt idx="37">
                  <c:v>0.24800000000000003</c:v>
                </c:pt>
                <c:pt idx="38">
                  <c:v>0.252</c:v>
                </c:pt>
                <c:pt idx="39">
                  <c:v>0.25600000000000001</c:v>
                </c:pt>
                <c:pt idx="40">
                  <c:v>0.26</c:v>
                </c:pt>
                <c:pt idx="41">
                  <c:v>0.26400000000000001</c:v>
                </c:pt>
                <c:pt idx="42">
                  <c:v>0.26800000000000002</c:v>
                </c:pt>
                <c:pt idx="43">
                  <c:v>0.27200000000000002</c:v>
                </c:pt>
                <c:pt idx="44">
                  <c:v>0.27600000000000002</c:v>
                </c:pt>
                <c:pt idx="45">
                  <c:v>0.28000000000000003</c:v>
                </c:pt>
                <c:pt idx="46">
                  <c:v>0.28000000000000003</c:v>
                </c:pt>
                <c:pt idx="47">
                  <c:v>0.28000000000000003</c:v>
                </c:pt>
                <c:pt idx="48">
                  <c:v>0.28000000000000003</c:v>
                </c:pt>
                <c:pt idx="49">
                  <c:v>0.28000000000000003</c:v>
                </c:pt>
                <c:pt idx="50">
                  <c:v>0.28000000000000003</c:v>
                </c:pt>
              </c:numCache>
            </c:numRef>
          </c:val>
        </c:ser>
        <c:marker val="1"/>
        <c:axId val="157627520"/>
        <c:axId val="157629056"/>
      </c:lineChart>
      <c:catAx>
        <c:axId val="157627520"/>
        <c:scaling>
          <c:orientation val="minMax"/>
        </c:scaling>
        <c:axPos val="b"/>
        <c:tickLblPos val="nextTo"/>
        <c:txPr>
          <a:bodyPr/>
          <a:lstStyle/>
          <a:p>
            <a:pPr>
              <a:defRPr sz="1200"/>
            </a:pPr>
            <a:endParaRPr lang="en-US"/>
          </a:p>
        </c:txPr>
        <c:crossAx val="157629056"/>
        <c:crosses val="autoZero"/>
        <c:auto val="1"/>
        <c:lblAlgn val="ctr"/>
        <c:lblOffset val="100"/>
        <c:tickLblSkip val="5"/>
      </c:catAx>
      <c:valAx>
        <c:axId val="157629056"/>
        <c:scaling>
          <c:orientation val="minMax"/>
          <c:max val="0.4"/>
        </c:scaling>
        <c:axPos val="l"/>
        <c:majorGridlines>
          <c:spPr>
            <a:ln>
              <a:solidFill>
                <a:srgbClr val="FFFFFF">
                  <a:lumMod val="85000"/>
                  <a:alpha val="80000"/>
                </a:srgbClr>
              </a:solidFill>
            </a:ln>
          </c:spPr>
        </c:majorGridlines>
        <c:numFmt formatCode="0%" sourceLinked="0"/>
        <c:tickLblPos val="nextTo"/>
        <c:txPr>
          <a:bodyPr/>
          <a:lstStyle/>
          <a:p>
            <a:pPr>
              <a:defRPr sz="1200"/>
            </a:pPr>
            <a:endParaRPr lang="en-US"/>
          </a:p>
        </c:txPr>
        <c:crossAx val="157627520"/>
        <c:crosses val="autoZero"/>
        <c:crossBetween val="between"/>
        <c:majorUnit val="4.0000000000000008E-2"/>
      </c:valAx>
      <c:spPr>
        <a:solidFill>
          <a:srgbClr val="FFDE00">
            <a:lumMod val="40000"/>
            <a:lumOff val="60000"/>
            <a:alpha val="76000"/>
          </a:srgbClr>
        </a:solidFill>
      </c:spPr>
    </c:plotArea>
    <c:legend>
      <c:legendPos val="b"/>
      <c:layout>
        <c:manualLayout>
          <c:xMode val="edge"/>
          <c:yMode val="edge"/>
          <c:x val="0.13437378838283501"/>
          <c:y val="0.92492374313849612"/>
          <c:w val="0.86562621161717324"/>
          <c:h val="5.8440140596831495E-2"/>
        </c:manualLayout>
      </c:layout>
      <c:txPr>
        <a:bodyPr/>
        <a:lstStyle/>
        <a:p>
          <a:pPr>
            <a:defRPr sz="1400"/>
          </a:pPr>
          <a:endParaRPr lang="en-US"/>
        </a:p>
      </c:txPr>
    </c:legend>
    <c:plotVisOnly val="1"/>
    <c:dispBlanksAs val="gap"/>
  </c:chart>
  <c:spPr>
    <a:ln>
      <a:noFill/>
    </a:ln>
  </c:spPr>
  <c:txPr>
    <a:bodyPr/>
    <a:lstStyle/>
    <a:p>
      <a:pPr>
        <a:defRPr sz="1800"/>
      </a:pPr>
      <a:endParaRPr lang="en-US"/>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36"/>
  <c:clrMapOvr bg1="lt1" tx1="dk1" bg2="lt2" tx2="dk2" accent1="accent1" accent2="accent2" accent3="accent3" accent4="accent4" accent5="accent5" accent6="accent6" hlink="hlink" folHlink="folHlink"/>
  <c:chart>
    <c:plotArea>
      <c:layout>
        <c:manualLayout>
          <c:layoutTarget val="inner"/>
          <c:xMode val="edge"/>
          <c:yMode val="edge"/>
          <c:x val="0.12384378814350301"/>
          <c:y val="4.0401525468994205E-2"/>
          <c:w val="0.83533243185027195"/>
          <c:h val="0.69207213977883697"/>
        </c:manualLayout>
      </c:layout>
      <c:stockChart>
        <c:ser>
          <c:idx val="0"/>
          <c:order val="0"/>
          <c:tx>
            <c:strRef>
              <c:f>Sheet1!$B$1</c:f>
              <c:strCache>
                <c:ptCount val="1"/>
                <c:pt idx="0">
                  <c:v>Minimum</c:v>
                </c:pt>
              </c:strCache>
            </c:strRef>
          </c:tx>
          <c:spPr>
            <a:ln w="47625">
              <a:noFill/>
            </a:ln>
          </c:spPr>
          <c:marker>
            <c:symbol val="none"/>
          </c:marker>
          <c:cat>
            <c:strRef>
              <c:f>Sheet1!$A$2:$A$52</c:f>
              <c:strCache>
                <c:ptCount val="51"/>
                <c:pt idx="0">
                  <c:v>75% or less</c:v>
                </c:pt>
                <c:pt idx="1">
                  <c:v>76%</c:v>
                </c:pt>
                <c:pt idx="2">
                  <c:v>77%</c:v>
                </c:pt>
                <c:pt idx="3">
                  <c:v>78%</c:v>
                </c:pt>
                <c:pt idx="4">
                  <c:v>79%</c:v>
                </c:pt>
                <c:pt idx="5">
                  <c:v>80%</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c:v>
                </c:pt>
                <c:pt idx="46">
                  <c:v>121%</c:v>
                </c:pt>
                <c:pt idx="47">
                  <c:v>122%</c:v>
                </c:pt>
                <c:pt idx="48">
                  <c:v>123%</c:v>
                </c:pt>
                <c:pt idx="49">
                  <c:v>124%</c:v>
                </c:pt>
                <c:pt idx="50">
                  <c:v>125% or more</c:v>
                </c:pt>
              </c:strCache>
            </c:strRef>
          </c:cat>
          <c:val>
            <c:numRef>
              <c:f>Sheet1!$B$2:$B$52</c:f>
              <c:numCache>
                <c:formatCode>General</c:formatCode>
                <c:ptCount val="51"/>
                <c:pt idx="5" formatCode="0.00%">
                  <c:v>4.0000000000000008E-2</c:v>
                </c:pt>
                <c:pt idx="25" formatCode="0.00%">
                  <c:v>8.0000000000000016E-2</c:v>
                </c:pt>
                <c:pt idx="45" formatCode="0.00%">
                  <c:v>0.12000000000000001</c:v>
                </c:pt>
              </c:numCache>
            </c:numRef>
          </c:val>
        </c:ser>
        <c:ser>
          <c:idx val="1"/>
          <c:order val="1"/>
          <c:tx>
            <c:strRef>
              <c:f>Sheet1!$C$1</c:f>
              <c:strCache>
                <c:ptCount val="1"/>
                <c:pt idx="0">
                  <c:v>Target</c:v>
                </c:pt>
              </c:strCache>
            </c:strRef>
          </c:tx>
          <c:spPr>
            <a:ln w="47625">
              <a:noFill/>
            </a:ln>
          </c:spPr>
          <c:marker>
            <c:symbol val="none"/>
          </c:marker>
          <c:cat>
            <c:strRef>
              <c:f>Sheet1!$A$2:$A$52</c:f>
              <c:strCache>
                <c:ptCount val="51"/>
                <c:pt idx="0">
                  <c:v>75% or less</c:v>
                </c:pt>
                <c:pt idx="1">
                  <c:v>76%</c:v>
                </c:pt>
                <c:pt idx="2">
                  <c:v>77%</c:v>
                </c:pt>
                <c:pt idx="3">
                  <c:v>78%</c:v>
                </c:pt>
                <c:pt idx="4">
                  <c:v>79%</c:v>
                </c:pt>
                <c:pt idx="5">
                  <c:v>80%</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c:v>
                </c:pt>
                <c:pt idx="46">
                  <c:v>121%</c:v>
                </c:pt>
                <c:pt idx="47">
                  <c:v>122%</c:v>
                </c:pt>
                <c:pt idx="48">
                  <c:v>123%</c:v>
                </c:pt>
                <c:pt idx="49">
                  <c:v>124%</c:v>
                </c:pt>
                <c:pt idx="50">
                  <c:v>125% or more</c:v>
                </c:pt>
              </c:strCache>
            </c:strRef>
          </c:cat>
          <c:val>
            <c:numRef>
              <c:f>Sheet1!$C$2:$C$52</c:f>
              <c:numCache>
                <c:formatCode>General</c:formatCode>
                <c:ptCount val="51"/>
                <c:pt idx="5" formatCode="0.00%">
                  <c:v>8.0000000000000016E-2</c:v>
                </c:pt>
                <c:pt idx="25" formatCode="0.00%">
                  <c:v>0.12000000000000001</c:v>
                </c:pt>
                <c:pt idx="45" formatCode="0.00%">
                  <c:v>0.2</c:v>
                </c:pt>
              </c:numCache>
            </c:numRef>
          </c:val>
        </c:ser>
        <c:ser>
          <c:idx val="2"/>
          <c:order val="2"/>
          <c:tx>
            <c:strRef>
              <c:f>Sheet1!$D$1</c:f>
              <c:strCache>
                <c:ptCount val="1"/>
                <c:pt idx="0">
                  <c:v>Max</c:v>
                </c:pt>
              </c:strCache>
            </c:strRef>
          </c:tx>
          <c:spPr>
            <a:ln w="47625">
              <a:noFill/>
            </a:ln>
          </c:spPr>
          <c:marker>
            <c:symbol val="dot"/>
            <c:size val="3"/>
          </c:marker>
          <c:cat>
            <c:strRef>
              <c:f>Sheet1!$A$2:$A$52</c:f>
              <c:strCache>
                <c:ptCount val="51"/>
                <c:pt idx="0">
                  <c:v>75% or less</c:v>
                </c:pt>
                <c:pt idx="1">
                  <c:v>76%</c:v>
                </c:pt>
                <c:pt idx="2">
                  <c:v>77%</c:v>
                </c:pt>
                <c:pt idx="3">
                  <c:v>78%</c:v>
                </c:pt>
                <c:pt idx="4">
                  <c:v>79%</c:v>
                </c:pt>
                <c:pt idx="5">
                  <c:v>80%</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c:v>
                </c:pt>
                <c:pt idx="46">
                  <c:v>121%</c:v>
                </c:pt>
                <c:pt idx="47">
                  <c:v>122%</c:v>
                </c:pt>
                <c:pt idx="48">
                  <c:v>123%</c:v>
                </c:pt>
                <c:pt idx="49">
                  <c:v>124%</c:v>
                </c:pt>
                <c:pt idx="50">
                  <c:v>125% or more</c:v>
                </c:pt>
              </c:strCache>
            </c:strRef>
          </c:cat>
          <c:val>
            <c:numRef>
              <c:f>Sheet1!$D$2:$D$52</c:f>
              <c:numCache>
                <c:formatCode>General</c:formatCode>
                <c:ptCount val="51"/>
                <c:pt idx="5" formatCode="0.00%">
                  <c:v>0.12000000000000001</c:v>
                </c:pt>
                <c:pt idx="25" formatCode="0.00%">
                  <c:v>0.2</c:v>
                </c:pt>
                <c:pt idx="45" formatCode="0.00%">
                  <c:v>0.28000000000000003</c:v>
                </c:pt>
              </c:numCache>
            </c:numRef>
          </c:val>
        </c:ser>
        <c:axId val="160156288"/>
        <c:axId val="160301440"/>
      </c:stockChart>
      <c:catAx>
        <c:axId val="160156288"/>
        <c:scaling>
          <c:orientation val="minMax"/>
        </c:scaling>
        <c:axPos val="b"/>
        <c:tickLblPos val="nextTo"/>
        <c:txPr>
          <a:bodyPr/>
          <a:lstStyle/>
          <a:p>
            <a:pPr>
              <a:defRPr sz="1200"/>
            </a:pPr>
            <a:endParaRPr lang="en-US"/>
          </a:p>
        </c:txPr>
        <c:crossAx val="160301440"/>
        <c:crosses val="autoZero"/>
        <c:auto val="1"/>
        <c:lblAlgn val="ctr"/>
        <c:lblOffset val="100"/>
        <c:tickLblSkip val="5"/>
      </c:catAx>
      <c:valAx>
        <c:axId val="160301440"/>
        <c:scaling>
          <c:orientation val="minMax"/>
          <c:max val="0.4"/>
        </c:scaling>
        <c:axPos val="l"/>
        <c:majorGridlines>
          <c:spPr>
            <a:ln>
              <a:solidFill>
                <a:srgbClr val="FFFFFF">
                  <a:lumMod val="85000"/>
                  <a:alpha val="80000"/>
                </a:srgbClr>
              </a:solidFill>
            </a:ln>
          </c:spPr>
        </c:majorGridlines>
        <c:numFmt formatCode="0%" sourceLinked="0"/>
        <c:tickLblPos val="nextTo"/>
        <c:txPr>
          <a:bodyPr/>
          <a:lstStyle/>
          <a:p>
            <a:pPr>
              <a:defRPr sz="1200"/>
            </a:pPr>
            <a:endParaRPr lang="en-US"/>
          </a:p>
        </c:txPr>
        <c:crossAx val="160156288"/>
        <c:crosses val="autoZero"/>
        <c:crossBetween val="between"/>
        <c:majorUnit val="4.0000000000000008E-2"/>
      </c:valAx>
      <c:spPr>
        <a:solidFill>
          <a:srgbClr val="FFDE00">
            <a:lumMod val="40000"/>
            <a:lumOff val="60000"/>
            <a:alpha val="76000"/>
          </a:srgbClr>
        </a:solidFill>
      </c:spPr>
    </c:plotArea>
    <c:plotVisOnly val="1"/>
    <c:dispBlanksAs val="gap"/>
  </c:chart>
  <c:spPr>
    <a:ln>
      <a:noFill/>
    </a:ln>
  </c:spPr>
  <c:txPr>
    <a:bodyPr/>
    <a:lstStyle/>
    <a:p>
      <a:pPr>
        <a:defRPr sz="1800"/>
      </a:pPr>
      <a:endParaRPr lang="en-US"/>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36"/>
  <c:clrMapOvr bg1="lt1" tx1="dk1" bg2="lt2" tx2="dk2" accent1="accent1" accent2="accent2" accent3="accent3" accent4="accent4" accent5="accent5" accent6="accent6" hlink="hlink" folHlink="folHlink"/>
  <c:chart>
    <c:plotArea>
      <c:layout>
        <c:manualLayout>
          <c:layoutTarget val="inner"/>
          <c:xMode val="edge"/>
          <c:yMode val="edge"/>
          <c:x val="0.12384378814350301"/>
          <c:y val="4.0401525468994205E-2"/>
          <c:w val="0.83533243185027195"/>
          <c:h val="0.69207213977883697"/>
        </c:manualLayout>
      </c:layout>
      <c:lineChart>
        <c:grouping val="standard"/>
        <c:ser>
          <c:idx val="0"/>
          <c:order val="0"/>
          <c:tx>
            <c:strRef>
              <c:f>Sheet1!$B$1</c:f>
              <c:strCache>
                <c:ptCount val="1"/>
                <c:pt idx="0">
                  <c:v>Minimum</c:v>
                </c:pt>
              </c:strCache>
            </c:strRef>
          </c:tx>
          <c:spPr>
            <a:ln>
              <a:solidFill>
                <a:schemeClr val="bg1">
                  <a:lumMod val="65000"/>
                </a:schemeClr>
              </a:solidFill>
            </a:ln>
          </c:spPr>
          <c:marker>
            <c:symbol val="none"/>
          </c:marker>
          <c:cat>
            <c:strRef>
              <c:f>Sheet1!$A$2:$A$52</c:f>
              <c:strCache>
                <c:ptCount val="51"/>
                <c:pt idx="0">
                  <c:v>75% or less</c:v>
                </c:pt>
                <c:pt idx="1">
                  <c:v>76%</c:v>
                </c:pt>
                <c:pt idx="2">
                  <c:v>77%</c:v>
                </c:pt>
                <c:pt idx="3">
                  <c:v>78%</c:v>
                </c:pt>
                <c:pt idx="4">
                  <c:v>79%</c:v>
                </c:pt>
                <c:pt idx="5">
                  <c:v>80%</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c:v>
                </c:pt>
                <c:pt idx="46">
                  <c:v>121%</c:v>
                </c:pt>
                <c:pt idx="47">
                  <c:v>122%</c:v>
                </c:pt>
                <c:pt idx="48">
                  <c:v>123%</c:v>
                </c:pt>
                <c:pt idx="49">
                  <c:v>124%</c:v>
                </c:pt>
                <c:pt idx="50">
                  <c:v>125% or more</c:v>
                </c:pt>
              </c:strCache>
            </c:strRef>
          </c:cat>
          <c:val>
            <c:numRef>
              <c:f>Sheet1!$B$2:$B$52</c:f>
              <c:numCache>
                <c:formatCode>0.00%</c:formatCode>
                <c:ptCount val="51"/>
                <c:pt idx="0">
                  <c:v>4.0000000000000008E-2</c:v>
                </c:pt>
                <c:pt idx="1">
                  <c:v>4.0000000000000008E-2</c:v>
                </c:pt>
                <c:pt idx="2">
                  <c:v>4.0000000000000008E-2</c:v>
                </c:pt>
                <c:pt idx="3">
                  <c:v>4.0000000000000008E-2</c:v>
                </c:pt>
                <c:pt idx="4">
                  <c:v>4.0000000000000008E-2</c:v>
                </c:pt>
                <c:pt idx="5">
                  <c:v>4.0000000000000008E-2</c:v>
                </c:pt>
                <c:pt idx="6">
                  <c:v>4.200000000000001E-2</c:v>
                </c:pt>
                <c:pt idx="7">
                  <c:v>4.4000000000000011E-2</c:v>
                </c:pt>
                <c:pt idx="8">
                  <c:v>4.6000000000000006E-2</c:v>
                </c:pt>
                <c:pt idx="9">
                  <c:v>4.8000000000000008E-2</c:v>
                </c:pt>
                <c:pt idx="10">
                  <c:v>0.05</c:v>
                </c:pt>
                <c:pt idx="11">
                  <c:v>5.2000000000000005E-2</c:v>
                </c:pt>
                <c:pt idx="12">
                  <c:v>5.4000000000000006E-2</c:v>
                </c:pt>
                <c:pt idx="13">
                  <c:v>5.6000000000000001E-2</c:v>
                </c:pt>
                <c:pt idx="14">
                  <c:v>5.8000000000000003E-2</c:v>
                </c:pt>
                <c:pt idx="15">
                  <c:v>6.0000000000000005E-2</c:v>
                </c:pt>
                <c:pt idx="16">
                  <c:v>6.2000000000000006E-2</c:v>
                </c:pt>
                <c:pt idx="17">
                  <c:v>6.4000000000000098E-2</c:v>
                </c:pt>
                <c:pt idx="18">
                  <c:v>6.6000000000000003E-2</c:v>
                </c:pt>
                <c:pt idx="19">
                  <c:v>6.8000000000000005E-2</c:v>
                </c:pt>
                <c:pt idx="20">
                  <c:v>7.0000000000000007E-2</c:v>
                </c:pt>
                <c:pt idx="21">
                  <c:v>7.2000000000000008E-2</c:v>
                </c:pt>
                <c:pt idx="22">
                  <c:v>7.400000000000001E-2</c:v>
                </c:pt>
                <c:pt idx="23">
                  <c:v>7.6000000000000012E-2</c:v>
                </c:pt>
                <c:pt idx="24">
                  <c:v>7.8000000000000014E-2</c:v>
                </c:pt>
                <c:pt idx="25">
                  <c:v>8.0000000000000016E-2</c:v>
                </c:pt>
                <c:pt idx="26">
                  <c:v>8.2000000000000017E-2</c:v>
                </c:pt>
                <c:pt idx="27">
                  <c:v>8.4000000000000019E-2</c:v>
                </c:pt>
                <c:pt idx="28">
                  <c:v>8.6000000000000021E-2</c:v>
                </c:pt>
                <c:pt idx="29">
                  <c:v>8.8000000000000217E-2</c:v>
                </c:pt>
                <c:pt idx="30">
                  <c:v>9.0000000000000011E-2</c:v>
                </c:pt>
                <c:pt idx="31">
                  <c:v>9.2000000000000012E-2</c:v>
                </c:pt>
                <c:pt idx="32">
                  <c:v>9.4000000000000014E-2</c:v>
                </c:pt>
                <c:pt idx="33">
                  <c:v>9.6000000000000016E-2</c:v>
                </c:pt>
                <c:pt idx="34">
                  <c:v>9.8000000000000212E-2</c:v>
                </c:pt>
                <c:pt idx="35">
                  <c:v>0.1</c:v>
                </c:pt>
                <c:pt idx="36">
                  <c:v>0.10200000000000001</c:v>
                </c:pt>
                <c:pt idx="37">
                  <c:v>0.10400000000000001</c:v>
                </c:pt>
                <c:pt idx="38">
                  <c:v>0.10600000000000001</c:v>
                </c:pt>
                <c:pt idx="39">
                  <c:v>0.10800000000000001</c:v>
                </c:pt>
                <c:pt idx="40">
                  <c:v>0.11</c:v>
                </c:pt>
                <c:pt idx="41">
                  <c:v>0.112</c:v>
                </c:pt>
                <c:pt idx="42">
                  <c:v>0.114</c:v>
                </c:pt>
                <c:pt idx="43">
                  <c:v>0.11600000000000001</c:v>
                </c:pt>
                <c:pt idx="44">
                  <c:v>0.11800000000000001</c:v>
                </c:pt>
                <c:pt idx="45">
                  <c:v>0.12000000000000001</c:v>
                </c:pt>
                <c:pt idx="46">
                  <c:v>0.12000000000000001</c:v>
                </c:pt>
                <c:pt idx="47">
                  <c:v>0.12000000000000001</c:v>
                </c:pt>
                <c:pt idx="48">
                  <c:v>0.12000000000000001</c:v>
                </c:pt>
                <c:pt idx="49">
                  <c:v>0.12000000000000001</c:v>
                </c:pt>
                <c:pt idx="50">
                  <c:v>0.12000000000000001</c:v>
                </c:pt>
              </c:numCache>
            </c:numRef>
          </c:val>
        </c:ser>
        <c:ser>
          <c:idx val="1"/>
          <c:order val="1"/>
          <c:tx>
            <c:strRef>
              <c:f>Sheet1!$C$1</c:f>
              <c:strCache>
                <c:ptCount val="1"/>
                <c:pt idx="0">
                  <c:v>Target</c:v>
                </c:pt>
              </c:strCache>
            </c:strRef>
          </c:tx>
          <c:spPr>
            <a:ln>
              <a:solidFill>
                <a:schemeClr val="tx1"/>
              </a:solidFill>
            </a:ln>
          </c:spPr>
          <c:marker>
            <c:symbol val="none"/>
          </c:marker>
          <c:cat>
            <c:strRef>
              <c:f>Sheet1!$A$2:$A$52</c:f>
              <c:strCache>
                <c:ptCount val="51"/>
                <c:pt idx="0">
                  <c:v>75% or less</c:v>
                </c:pt>
                <c:pt idx="1">
                  <c:v>76%</c:v>
                </c:pt>
                <c:pt idx="2">
                  <c:v>77%</c:v>
                </c:pt>
                <c:pt idx="3">
                  <c:v>78%</c:v>
                </c:pt>
                <c:pt idx="4">
                  <c:v>79%</c:v>
                </c:pt>
                <c:pt idx="5">
                  <c:v>80%</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c:v>
                </c:pt>
                <c:pt idx="46">
                  <c:v>121%</c:v>
                </c:pt>
                <c:pt idx="47">
                  <c:v>122%</c:v>
                </c:pt>
                <c:pt idx="48">
                  <c:v>123%</c:v>
                </c:pt>
                <c:pt idx="49">
                  <c:v>124%</c:v>
                </c:pt>
                <c:pt idx="50">
                  <c:v>125% or more</c:v>
                </c:pt>
              </c:strCache>
            </c:strRef>
          </c:cat>
          <c:val>
            <c:numRef>
              <c:f>Sheet1!$C$2:$C$52</c:f>
              <c:numCache>
                <c:formatCode>0.00%</c:formatCode>
                <c:ptCount val="51"/>
                <c:pt idx="0">
                  <c:v>8.0000000000000016E-2</c:v>
                </c:pt>
                <c:pt idx="1">
                  <c:v>8.0000000000000016E-2</c:v>
                </c:pt>
                <c:pt idx="2">
                  <c:v>8.0000000000000016E-2</c:v>
                </c:pt>
                <c:pt idx="3">
                  <c:v>8.0000000000000016E-2</c:v>
                </c:pt>
                <c:pt idx="4">
                  <c:v>8.0000000000000016E-2</c:v>
                </c:pt>
                <c:pt idx="5">
                  <c:v>8.0000000000000016E-2</c:v>
                </c:pt>
                <c:pt idx="6">
                  <c:v>8.2000000000000017E-2</c:v>
                </c:pt>
                <c:pt idx="7">
                  <c:v>8.4000000000000019E-2</c:v>
                </c:pt>
                <c:pt idx="8">
                  <c:v>8.6000000000000021E-2</c:v>
                </c:pt>
                <c:pt idx="9">
                  <c:v>8.8000000000000217E-2</c:v>
                </c:pt>
                <c:pt idx="10">
                  <c:v>9.0000000000000011E-2</c:v>
                </c:pt>
                <c:pt idx="11">
                  <c:v>9.2000000000000012E-2</c:v>
                </c:pt>
                <c:pt idx="12">
                  <c:v>9.4000000000000014E-2</c:v>
                </c:pt>
                <c:pt idx="13">
                  <c:v>9.6000000000000016E-2</c:v>
                </c:pt>
                <c:pt idx="14">
                  <c:v>9.8000000000000212E-2</c:v>
                </c:pt>
                <c:pt idx="15">
                  <c:v>0.1</c:v>
                </c:pt>
                <c:pt idx="16">
                  <c:v>0.10200000000000001</c:v>
                </c:pt>
                <c:pt idx="17">
                  <c:v>0.10400000000000001</c:v>
                </c:pt>
                <c:pt idx="18">
                  <c:v>0.10600000000000001</c:v>
                </c:pt>
                <c:pt idx="19">
                  <c:v>0.10800000000000001</c:v>
                </c:pt>
                <c:pt idx="20">
                  <c:v>0.11</c:v>
                </c:pt>
                <c:pt idx="21">
                  <c:v>0.112</c:v>
                </c:pt>
                <c:pt idx="22">
                  <c:v>0.114</c:v>
                </c:pt>
                <c:pt idx="23">
                  <c:v>0.11600000000000001</c:v>
                </c:pt>
                <c:pt idx="24">
                  <c:v>0.11800000000000001</c:v>
                </c:pt>
                <c:pt idx="25">
                  <c:v>0.12000000000000001</c:v>
                </c:pt>
                <c:pt idx="26">
                  <c:v>0.12400000000000001</c:v>
                </c:pt>
                <c:pt idx="27">
                  <c:v>0.128</c:v>
                </c:pt>
                <c:pt idx="28">
                  <c:v>0.13200000000000001</c:v>
                </c:pt>
                <c:pt idx="29">
                  <c:v>0.13600000000000001</c:v>
                </c:pt>
                <c:pt idx="30">
                  <c:v>0.14000000000000001</c:v>
                </c:pt>
                <c:pt idx="31">
                  <c:v>0.14400000000000002</c:v>
                </c:pt>
                <c:pt idx="32">
                  <c:v>0.14800000000000002</c:v>
                </c:pt>
                <c:pt idx="33">
                  <c:v>0.15200000000000002</c:v>
                </c:pt>
                <c:pt idx="34">
                  <c:v>0.15600000000000003</c:v>
                </c:pt>
                <c:pt idx="35">
                  <c:v>0.16</c:v>
                </c:pt>
                <c:pt idx="36">
                  <c:v>0.16400000000000001</c:v>
                </c:pt>
                <c:pt idx="37">
                  <c:v>0.16800000000000001</c:v>
                </c:pt>
                <c:pt idx="38">
                  <c:v>0.17200000000000001</c:v>
                </c:pt>
                <c:pt idx="39">
                  <c:v>0.17600000000000002</c:v>
                </c:pt>
                <c:pt idx="40">
                  <c:v>0.18000000000000002</c:v>
                </c:pt>
                <c:pt idx="41">
                  <c:v>0.18400000000000002</c:v>
                </c:pt>
                <c:pt idx="42">
                  <c:v>0.18800000000000003</c:v>
                </c:pt>
                <c:pt idx="43">
                  <c:v>0.192</c:v>
                </c:pt>
                <c:pt idx="44">
                  <c:v>0.19600000000000001</c:v>
                </c:pt>
                <c:pt idx="45">
                  <c:v>0.2</c:v>
                </c:pt>
                <c:pt idx="46">
                  <c:v>0.2</c:v>
                </c:pt>
                <c:pt idx="47">
                  <c:v>0.2</c:v>
                </c:pt>
                <c:pt idx="48">
                  <c:v>0.2</c:v>
                </c:pt>
                <c:pt idx="49">
                  <c:v>0.2</c:v>
                </c:pt>
                <c:pt idx="50">
                  <c:v>0.2</c:v>
                </c:pt>
              </c:numCache>
            </c:numRef>
          </c:val>
        </c:ser>
        <c:ser>
          <c:idx val="2"/>
          <c:order val="2"/>
          <c:tx>
            <c:strRef>
              <c:f>Sheet1!$D$1</c:f>
              <c:strCache>
                <c:ptCount val="1"/>
                <c:pt idx="0">
                  <c:v>Max</c:v>
                </c:pt>
              </c:strCache>
            </c:strRef>
          </c:tx>
          <c:spPr>
            <a:ln>
              <a:solidFill>
                <a:schemeClr val="accent5">
                  <a:lumMod val="75000"/>
                </a:schemeClr>
              </a:solidFill>
            </a:ln>
          </c:spPr>
          <c:marker>
            <c:symbol val="none"/>
          </c:marker>
          <c:cat>
            <c:strRef>
              <c:f>Sheet1!$A$2:$A$52</c:f>
              <c:strCache>
                <c:ptCount val="51"/>
                <c:pt idx="0">
                  <c:v>75% or less</c:v>
                </c:pt>
                <c:pt idx="1">
                  <c:v>76%</c:v>
                </c:pt>
                <c:pt idx="2">
                  <c:v>77%</c:v>
                </c:pt>
                <c:pt idx="3">
                  <c:v>78%</c:v>
                </c:pt>
                <c:pt idx="4">
                  <c:v>79%</c:v>
                </c:pt>
                <c:pt idx="5">
                  <c:v>80%</c:v>
                </c:pt>
                <c:pt idx="6">
                  <c:v>81%</c:v>
                </c:pt>
                <c:pt idx="7">
                  <c:v>82%</c:v>
                </c:pt>
                <c:pt idx="8">
                  <c:v>83%</c:v>
                </c:pt>
                <c:pt idx="9">
                  <c:v>84%</c:v>
                </c:pt>
                <c:pt idx="10">
                  <c:v>85%</c:v>
                </c:pt>
                <c:pt idx="11">
                  <c:v>86%</c:v>
                </c:pt>
                <c:pt idx="12">
                  <c:v>87%</c:v>
                </c:pt>
                <c:pt idx="13">
                  <c:v>88%</c:v>
                </c:pt>
                <c:pt idx="14">
                  <c:v>89%</c:v>
                </c:pt>
                <c:pt idx="15">
                  <c:v>90%</c:v>
                </c:pt>
                <c:pt idx="16">
                  <c:v>91%</c:v>
                </c:pt>
                <c:pt idx="17">
                  <c:v>92%</c:v>
                </c:pt>
                <c:pt idx="18">
                  <c:v>93%</c:v>
                </c:pt>
                <c:pt idx="19">
                  <c:v>94%</c:v>
                </c:pt>
                <c:pt idx="20">
                  <c:v>95%</c:v>
                </c:pt>
                <c:pt idx="21">
                  <c:v>96%</c:v>
                </c:pt>
                <c:pt idx="22">
                  <c:v>97%</c:v>
                </c:pt>
                <c:pt idx="23">
                  <c:v>98%</c:v>
                </c:pt>
                <c:pt idx="24">
                  <c:v>99%</c:v>
                </c:pt>
                <c:pt idx="25">
                  <c:v>100%</c:v>
                </c:pt>
                <c:pt idx="26">
                  <c:v>101%</c:v>
                </c:pt>
                <c:pt idx="27">
                  <c:v>102%</c:v>
                </c:pt>
                <c:pt idx="28">
                  <c:v>103%</c:v>
                </c:pt>
                <c:pt idx="29">
                  <c:v>104%</c:v>
                </c:pt>
                <c:pt idx="30">
                  <c:v>105%</c:v>
                </c:pt>
                <c:pt idx="31">
                  <c:v>106%</c:v>
                </c:pt>
                <c:pt idx="32">
                  <c:v>107%</c:v>
                </c:pt>
                <c:pt idx="33">
                  <c:v>108%</c:v>
                </c:pt>
                <c:pt idx="34">
                  <c:v>109%</c:v>
                </c:pt>
                <c:pt idx="35">
                  <c:v>110%</c:v>
                </c:pt>
                <c:pt idx="36">
                  <c:v>111%</c:v>
                </c:pt>
                <c:pt idx="37">
                  <c:v>112%</c:v>
                </c:pt>
                <c:pt idx="38">
                  <c:v>113%</c:v>
                </c:pt>
                <c:pt idx="39">
                  <c:v>114%</c:v>
                </c:pt>
                <c:pt idx="40">
                  <c:v>115%</c:v>
                </c:pt>
                <c:pt idx="41">
                  <c:v>116%</c:v>
                </c:pt>
                <c:pt idx="42">
                  <c:v>117%</c:v>
                </c:pt>
                <c:pt idx="43">
                  <c:v>118%</c:v>
                </c:pt>
                <c:pt idx="44">
                  <c:v>119%</c:v>
                </c:pt>
                <c:pt idx="45">
                  <c:v>120%</c:v>
                </c:pt>
                <c:pt idx="46">
                  <c:v>121%</c:v>
                </c:pt>
                <c:pt idx="47">
                  <c:v>122%</c:v>
                </c:pt>
                <c:pt idx="48">
                  <c:v>123%</c:v>
                </c:pt>
                <c:pt idx="49">
                  <c:v>124%</c:v>
                </c:pt>
                <c:pt idx="50">
                  <c:v>125% or more</c:v>
                </c:pt>
              </c:strCache>
            </c:strRef>
          </c:cat>
          <c:val>
            <c:numRef>
              <c:f>Sheet1!$D$2:$D$52</c:f>
              <c:numCache>
                <c:formatCode>0.00%</c:formatCode>
                <c:ptCount val="51"/>
                <c:pt idx="0">
                  <c:v>0.12000000000000001</c:v>
                </c:pt>
                <c:pt idx="1">
                  <c:v>0.12000000000000001</c:v>
                </c:pt>
                <c:pt idx="2">
                  <c:v>0.12000000000000001</c:v>
                </c:pt>
                <c:pt idx="3">
                  <c:v>0.12000000000000001</c:v>
                </c:pt>
                <c:pt idx="4">
                  <c:v>0.12000000000000001</c:v>
                </c:pt>
                <c:pt idx="5">
                  <c:v>0.12000000000000001</c:v>
                </c:pt>
                <c:pt idx="6">
                  <c:v>0.12400000000000001</c:v>
                </c:pt>
                <c:pt idx="7">
                  <c:v>0.128</c:v>
                </c:pt>
                <c:pt idx="8">
                  <c:v>0.13200000000000001</c:v>
                </c:pt>
                <c:pt idx="9">
                  <c:v>0.13600000000000001</c:v>
                </c:pt>
                <c:pt idx="10">
                  <c:v>0.14000000000000001</c:v>
                </c:pt>
                <c:pt idx="11">
                  <c:v>0.14400000000000002</c:v>
                </c:pt>
                <c:pt idx="12">
                  <c:v>0.14800000000000002</c:v>
                </c:pt>
                <c:pt idx="13">
                  <c:v>0.15200000000000002</c:v>
                </c:pt>
                <c:pt idx="14">
                  <c:v>0.15600000000000003</c:v>
                </c:pt>
                <c:pt idx="15">
                  <c:v>0.16</c:v>
                </c:pt>
                <c:pt idx="16">
                  <c:v>0.16400000000000001</c:v>
                </c:pt>
                <c:pt idx="17">
                  <c:v>0.16800000000000001</c:v>
                </c:pt>
                <c:pt idx="18">
                  <c:v>0.17200000000000001</c:v>
                </c:pt>
                <c:pt idx="19">
                  <c:v>0.17600000000000002</c:v>
                </c:pt>
                <c:pt idx="20">
                  <c:v>0.18000000000000002</c:v>
                </c:pt>
                <c:pt idx="21">
                  <c:v>0.18400000000000002</c:v>
                </c:pt>
                <c:pt idx="22">
                  <c:v>0.18800000000000003</c:v>
                </c:pt>
                <c:pt idx="23">
                  <c:v>0.192</c:v>
                </c:pt>
                <c:pt idx="24">
                  <c:v>0.19600000000000001</c:v>
                </c:pt>
                <c:pt idx="25">
                  <c:v>0.2</c:v>
                </c:pt>
                <c:pt idx="26">
                  <c:v>0.20400000000000001</c:v>
                </c:pt>
                <c:pt idx="27">
                  <c:v>0.20800000000000002</c:v>
                </c:pt>
                <c:pt idx="28">
                  <c:v>0.21200000000000002</c:v>
                </c:pt>
                <c:pt idx="29">
                  <c:v>0.21600000000000003</c:v>
                </c:pt>
                <c:pt idx="30">
                  <c:v>0.22</c:v>
                </c:pt>
                <c:pt idx="31">
                  <c:v>0.224</c:v>
                </c:pt>
                <c:pt idx="32">
                  <c:v>0.22800000000000001</c:v>
                </c:pt>
                <c:pt idx="33">
                  <c:v>0.23200000000000001</c:v>
                </c:pt>
                <c:pt idx="34">
                  <c:v>0.23600000000000002</c:v>
                </c:pt>
                <c:pt idx="35">
                  <c:v>0.24000000000000002</c:v>
                </c:pt>
                <c:pt idx="36">
                  <c:v>0.24400000000000002</c:v>
                </c:pt>
                <c:pt idx="37">
                  <c:v>0.24800000000000003</c:v>
                </c:pt>
                <c:pt idx="38">
                  <c:v>0.252</c:v>
                </c:pt>
                <c:pt idx="39">
                  <c:v>0.25600000000000001</c:v>
                </c:pt>
                <c:pt idx="40">
                  <c:v>0.26</c:v>
                </c:pt>
                <c:pt idx="41">
                  <c:v>0.26400000000000001</c:v>
                </c:pt>
                <c:pt idx="42">
                  <c:v>0.26800000000000002</c:v>
                </c:pt>
                <c:pt idx="43">
                  <c:v>0.27200000000000002</c:v>
                </c:pt>
                <c:pt idx="44">
                  <c:v>0.27600000000000002</c:v>
                </c:pt>
                <c:pt idx="45">
                  <c:v>0.28000000000000003</c:v>
                </c:pt>
                <c:pt idx="46">
                  <c:v>0.28000000000000003</c:v>
                </c:pt>
                <c:pt idx="47">
                  <c:v>0.28000000000000003</c:v>
                </c:pt>
                <c:pt idx="48">
                  <c:v>0.28000000000000003</c:v>
                </c:pt>
                <c:pt idx="49">
                  <c:v>0.28000000000000003</c:v>
                </c:pt>
                <c:pt idx="50">
                  <c:v>0.28000000000000003</c:v>
                </c:pt>
              </c:numCache>
            </c:numRef>
          </c:val>
        </c:ser>
        <c:marker val="1"/>
        <c:axId val="160318592"/>
        <c:axId val="160320128"/>
      </c:lineChart>
      <c:catAx>
        <c:axId val="160318592"/>
        <c:scaling>
          <c:orientation val="minMax"/>
        </c:scaling>
        <c:axPos val="b"/>
        <c:tickLblPos val="nextTo"/>
        <c:txPr>
          <a:bodyPr/>
          <a:lstStyle/>
          <a:p>
            <a:pPr>
              <a:defRPr sz="1200"/>
            </a:pPr>
            <a:endParaRPr lang="en-US"/>
          </a:p>
        </c:txPr>
        <c:crossAx val="160320128"/>
        <c:crosses val="autoZero"/>
        <c:auto val="1"/>
        <c:lblAlgn val="ctr"/>
        <c:lblOffset val="100"/>
        <c:tickLblSkip val="5"/>
      </c:catAx>
      <c:valAx>
        <c:axId val="160320128"/>
        <c:scaling>
          <c:orientation val="minMax"/>
          <c:max val="0.4"/>
        </c:scaling>
        <c:axPos val="l"/>
        <c:majorGridlines>
          <c:spPr>
            <a:ln>
              <a:solidFill>
                <a:srgbClr val="FFFFFF">
                  <a:lumMod val="85000"/>
                  <a:alpha val="80000"/>
                </a:srgbClr>
              </a:solidFill>
            </a:ln>
          </c:spPr>
        </c:majorGridlines>
        <c:numFmt formatCode="0%" sourceLinked="0"/>
        <c:tickLblPos val="nextTo"/>
        <c:txPr>
          <a:bodyPr/>
          <a:lstStyle/>
          <a:p>
            <a:pPr>
              <a:defRPr sz="1200"/>
            </a:pPr>
            <a:endParaRPr lang="en-US"/>
          </a:p>
        </c:txPr>
        <c:crossAx val="160318592"/>
        <c:crosses val="autoZero"/>
        <c:crossBetween val="between"/>
        <c:majorUnit val="4.0000000000000008E-2"/>
      </c:valAx>
      <c:spPr>
        <a:solidFill>
          <a:srgbClr val="FFDE00">
            <a:lumMod val="40000"/>
            <a:lumOff val="60000"/>
            <a:alpha val="76000"/>
          </a:srgbClr>
        </a:solidFill>
      </c:spPr>
    </c:plotArea>
    <c:legend>
      <c:legendPos val="b"/>
      <c:layout>
        <c:manualLayout>
          <c:xMode val="edge"/>
          <c:yMode val="edge"/>
          <c:x val="0.13437378838283501"/>
          <c:y val="0.92492372330315908"/>
          <c:w val="0.86562621161717423"/>
          <c:h val="5.8440140596831495E-2"/>
        </c:manualLayout>
      </c:layout>
      <c:txPr>
        <a:bodyPr/>
        <a:lstStyle/>
        <a:p>
          <a:pPr>
            <a:defRPr sz="1400"/>
          </a:pPr>
          <a:endParaRPr lang="en-US"/>
        </a:p>
      </c:txPr>
    </c:legend>
    <c:plotVisOnly val="1"/>
    <c:dispBlanksAs val="gap"/>
  </c:chart>
  <c:spPr>
    <a:ln>
      <a:noFill/>
    </a:ln>
  </c:spPr>
  <c:txPr>
    <a:bodyPr/>
    <a:lstStyle/>
    <a:p>
      <a:pPr>
        <a:defRPr sz="1800"/>
      </a:pPr>
      <a:endParaRPr lang="en-US"/>
    </a:p>
  </c:txPr>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383B81-F4A2-4D4B-B182-3AC138B55FE4}" type="doc">
      <dgm:prSet loTypeId="urn:microsoft.com/office/officeart/2005/8/layout/process1" loCatId="process" qsTypeId="urn:microsoft.com/office/officeart/2005/8/quickstyle/simple1" qsCatId="simple" csTypeId="urn:microsoft.com/office/officeart/2005/8/colors/accent1_2" csCatId="accent1" phldr="1"/>
      <dgm:spPr/>
    </dgm:pt>
    <dgm:pt modelId="{4C9BF54F-944D-4AE0-84F0-7B6BCFAED4D9}">
      <dgm:prSet phldrT="[Text]"/>
      <dgm:spPr/>
      <dgm:t>
        <a:bodyPr/>
        <a:lstStyle/>
        <a:p>
          <a:r>
            <a:rPr lang="en-US" dirty="0" smtClean="0"/>
            <a:t>Positive  Employee Performance</a:t>
          </a:r>
          <a:endParaRPr lang="en-US" dirty="0"/>
        </a:p>
      </dgm:t>
    </dgm:pt>
    <dgm:pt modelId="{A6729F17-90D4-434A-9F37-0755E2F37991}" type="parTrans" cxnId="{B6BBFAB1-41E4-4267-A69F-E521903AFC54}">
      <dgm:prSet/>
      <dgm:spPr/>
      <dgm:t>
        <a:bodyPr/>
        <a:lstStyle/>
        <a:p>
          <a:endParaRPr lang="en-US"/>
        </a:p>
      </dgm:t>
    </dgm:pt>
    <dgm:pt modelId="{B99CF814-0CE1-4AD4-9CAB-3B3F717914BF}" type="sibTrans" cxnId="{B6BBFAB1-41E4-4267-A69F-E521903AFC54}">
      <dgm:prSet custT="1"/>
      <dgm:spPr/>
      <dgm:t>
        <a:bodyPr/>
        <a:lstStyle/>
        <a:p>
          <a:endParaRPr lang="en-US" sz="1600" dirty="0"/>
        </a:p>
      </dgm:t>
    </dgm:pt>
    <dgm:pt modelId="{B2A4A901-1906-4FB6-8FCA-EB17035034B5}">
      <dgm:prSet phldrT="[Text]"/>
      <dgm:spPr/>
      <dgm:t>
        <a:bodyPr/>
        <a:lstStyle/>
        <a:p>
          <a:r>
            <a:rPr lang="en-US" dirty="0" smtClean="0"/>
            <a:t>Positive Company Performance</a:t>
          </a:r>
          <a:endParaRPr lang="en-US" dirty="0"/>
        </a:p>
      </dgm:t>
    </dgm:pt>
    <dgm:pt modelId="{8821B228-16D9-445B-86E9-592AAC8364A1}" type="parTrans" cxnId="{114E08A4-20DE-4C94-AD14-49AD498777BF}">
      <dgm:prSet/>
      <dgm:spPr/>
      <dgm:t>
        <a:bodyPr/>
        <a:lstStyle/>
        <a:p>
          <a:endParaRPr lang="en-US"/>
        </a:p>
      </dgm:t>
    </dgm:pt>
    <dgm:pt modelId="{02A00838-DE2B-48D5-9BDD-64DBD4F9E0F5}" type="sibTrans" cxnId="{114E08A4-20DE-4C94-AD14-49AD498777BF}">
      <dgm:prSet/>
      <dgm:spPr/>
      <dgm:t>
        <a:bodyPr/>
        <a:lstStyle/>
        <a:p>
          <a:endParaRPr lang="en-US" dirty="0"/>
        </a:p>
      </dgm:t>
    </dgm:pt>
    <dgm:pt modelId="{337F05E3-FAA7-40D5-8701-EDA619A00AEC}">
      <dgm:prSet phldrT="[Text]"/>
      <dgm:spPr/>
      <dgm:t>
        <a:bodyPr/>
        <a:lstStyle/>
        <a:p>
          <a:r>
            <a:rPr lang="en-US" dirty="0" smtClean="0"/>
            <a:t>Better Variable Pay Awards</a:t>
          </a:r>
          <a:endParaRPr lang="en-US" dirty="0"/>
        </a:p>
      </dgm:t>
    </dgm:pt>
    <dgm:pt modelId="{B0473965-E626-4D54-A658-3176498113D9}" type="parTrans" cxnId="{8775E4A2-9C29-4A8D-9500-39940EEDFFFA}">
      <dgm:prSet/>
      <dgm:spPr/>
      <dgm:t>
        <a:bodyPr/>
        <a:lstStyle/>
        <a:p>
          <a:endParaRPr lang="en-US"/>
        </a:p>
      </dgm:t>
    </dgm:pt>
    <dgm:pt modelId="{5ECAF21F-E600-434D-B1F0-0006732DEC37}" type="sibTrans" cxnId="{8775E4A2-9C29-4A8D-9500-39940EEDFFFA}">
      <dgm:prSet/>
      <dgm:spPr/>
      <dgm:t>
        <a:bodyPr/>
        <a:lstStyle/>
        <a:p>
          <a:endParaRPr lang="en-US"/>
        </a:p>
      </dgm:t>
    </dgm:pt>
    <dgm:pt modelId="{427C5CDE-78DC-41FA-9739-5C6848ECD34C}" type="pres">
      <dgm:prSet presAssocID="{E9383B81-F4A2-4D4B-B182-3AC138B55FE4}" presName="Name0" presStyleCnt="0">
        <dgm:presLayoutVars>
          <dgm:dir/>
          <dgm:resizeHandles val="exact"/>
        </dgm:presLayoutVars>
      </dgm:prSet>
      <dgm:spPr/>
    </dgm:pt>
    <dgm:pt modelId="{BECFCCDC-E258-4545-AA66-B61450A1F4E0}" type="pres">
      <dgm:prSet presAssocID="{4C9BF54F-944D-4AE0-84F0-7B6BCFAED4D9}" presName="node" presStyleLbl="node1" presStyleIdx="0" presStyleCnt="3" custScaleY="226162" custLinFactNeighborY="-4532">
        <dgm:presLayoutVars>
          <dgm:bulletEnabled val="1"/>
        </dgm:presLayoutVars>
      </dgm:prSet>
      <dgm:spPr/>
      <dgm:t>
        <a:bodyPr/>
        <a:lstStyle/>
        <a:p>
          <a:endParaRPr lang="en-US"/>
        </a:p>
      </dgm:t>
    </dgm:pt>
    <dgm:pt modelId="{A9CD0062-A24D-4F57-945E-3C7A42331FFC}" type="pres">
      <dgm:prSet presAssocID="{B99CF814-0CE1-4AD4-9CAB-3B3F717914BF}" presName="sibTrans" presStyleLbl="sibTrans2D1" presStyleIdx="0" presStyleCnt="2" custScaleX="165482" custScaleY="159293"/>
      <dgm:spPr/>
      <dgm:t>
        <a:bodyPr/>
        <a:lstStyle/>
        <a:p>
          <a:endParaRPr lang="en-US"/>
        </a:p>
      </dgm:t>
    </dgm:pt>
    <dgm:pt modelId="{950EAE5A-4817-4B6F-9D6A-7C401A2CAE61}" type="pres">
      <dgm:prSet presAssocID="{B99CF814-0CE1-4AD4-9CAB-3B3F717914BF}" presName="connectorText" presStyleLbl="sibTrans2D1" presStyleIdx="0" presStyleCnt="2"/>
      <dgm:spPr/>
      <dgm:t>
        <a:bodyPr/>
        <a:lstStyle/>
        <a:p>
          <a:endParaRPr lang="en-US"/>
        </a:p>
      </dgm:t>
    </dgm:pt>
    <dgm:pt modelId="{F3322F82-C6CD-4275-AF7B-AA45F7EE1D52}" type="pres">
      <dgm:prSet presAssocID="{B2A4A901-1906-4FB6-8FCA-EB17035034B5}" presName="node" presStyleLbl="node1" presStyleIdx="1" presStyleCnt="3" custScaleY="226162">
        <dgm:presLayoutVars>
          <dgm:bulletEnabled val="1"/>
        </dgm:presLayoutVars>
      </dgm:prSet>
      <dgm:spPr/>
      <dgm:t>
        <a:bodyPr/>
        <a:lstStyle/>
        <a:p>
          <a:endParaRPr lang="en-US"/>
        </a:p>
      </dgm:t>
    </dgm:pt>
    <dgm:pt modelId="{DF6EA693-8CE6-4001-82DC-A6DC7573EDB9}" type="pres">
      <dgm:prSet presAssocID="{02A00838-DE2B-48D5-9BDD-64DBD4F9E0F5}" presName="sibTrans" presStyleLbl="sibTrans2D1" presStyleIdx="1" presStyleCnt="2" custScaleX="165403" custScaleY="166220"/>
      <dgm:spPr/>
      <dgm:t>
        <a:bodyPr/>
        <a:lstStyle/>
        <a:p>
          <a:endParaRPr lang="en-US"/>
        </a:p>
      </dgm:t>
    </dgm:pt>
    <dgm:pt modelId="{9A8CB507-24EE-429C-BCF5-A38FFED01A33}" type="pres">
      <dgm:prSet presAssocID="{02A00838-DE2B-48D5-9BDD-64DBD4F9E0F5}" presName="connectorText" presStyleLbl="sibTrans2D1" presStyleIdx="1" presStyleCnt="2"/>
      <dgm:spPr/>
      <dgm:t>
        <a:bodyPr/>
        <a:lstStyle/>
        <a:p>
          <a:endParaRPr lang="en-US"/>
        </a:p>
      </dgm:t>
    </dgm:pt>
    <dgm:pt modelId="{4F875E26-4FED-4D0C-88A3-49A1DEC69FDA}" type="pres">
      <dgm:prSet presAssocID="{337F05E3-FAA7-40D5-8701-EDA619A00AEC}" presName="node" presStyleLbl="node1" presStyleIdx="2" presStyleCnt="3" custScaleY="226162">
        <dgm:presLayoutVars>
          <dgm:bulletEnabled val="1"/>
        </dgm:presLayoutVars>
      </dgm:prSet>
      <dgm:spPr/>
      <dgm:t>
        <a:bodyPr/>
        <a:lstStyle/>
        <a:p>
          <a:endParaRPr lang="en-US"/>
        </a:p>
      </dgm:t>
    </dgm:pt>
  </dgm:ptLst>
  <dgm:cxnLst>
    <dgm:cxn modelId="{8775E4A2-9C29-4A8D-9500-39940EEDFFFA}" srcId="{E9383B81-F4A2-4D4B-B182-3AC138B55FE4}" destId="{337F05E3-FAA7-40D5-8701-EDA619A00AEC}" srcOrd="2" destOrd="0" parTransId="{B0473965-E626-4D54-A658-3176498113D9}" sibTransId="{5ECAF21F-E600-434D-B1F0-0006732DEC37}"/>
    <dgm:cxn modelId="{DB4E2D98-7F70-46B2-AC16-D1F431935611}" type="presOf" srcId="{B99CF814-0CE1-4AD4-9CAB-3B3F717914BF}" destId="{950EAE5A-4817-4B6F-9D6A-7C401A2CAE61}" srcOrd="1" destOrd="0" presId="urn:microsoft.com/office/officeart/2005/8/layout/process1"/>
    <dgm:cxn modelId="{B6BBFAB1-41E4-4267-A69F-E521903AFC54}" srcId="{E9383B81-F4A2-4D4B-B182-3AC138B55FE4}" destId="{4C9BF54F-944D-4AE0-84F0-7B6BCFAED4D9}" srcOrd="0" destOrd="0" parTransId="{A6729F17-90D4-434A-9F37-0755E2F37991}" sibTransId="{B99CF814-0CE1-4AD4-9CAB-3B3F717914BF}"/>
    <dgm:cxn modelId="{9639E951-6FBA-4A19-82E9-FB79F7989E19}" type="presOf" srcId="{B2A4A901-1906-4FB6-8FCA-EB17035034B5}" destId="{F3322F82-C6CD-4275-AF7B-AA45F7EE1D52}" srcOrd="0" destOrd="0" presId="urn:microsoft.com/office/officeart/2005/8/layout/process1"/>
    <dgm:cxn modelId="{A5A87036-AB3F-46D6-BA36-16727C6E4BE4}" type="presOf" srcId="{B99CF814-0CE1-4AD4-9CAB-3B3F717914BF}" destId="{A9CD0062-A24D-4F57-945E-3C7A42331FFC}" srcOrd="0" destOrd="0" presId="urn:microsoft.com/office/officeart/2005/8/layout/process1"/>
    <dgm:cxn modelId="{7B814A00-7985-4851-92C0-F57C6D18D040}" type="presOf" srcId="{02A00838-DE2B-48D5-9BDD-64DBD4F9E0F5}" destId="{9A8CB507-24EE-429C-BCF5-A38FFED01A33}" srcOrd="1" destOrd="0" presId="urn:microsoft.com/office/officeart/2005/8/layout/process1"/>
    <dgm:cxn modelId="{57654474-1EDE-4C6F-8802-427EE9AE21DD}" type="presOf" srcId="{4C9BF54F-944D-4AE0-84F0-7B6BCFAED4D9}" destId="{BECFCCDC-E258-4545-AA66-B61450A1F4E0}" srcOrd="0" destOrd="0" presId="urn:microsoft.com/office/officeart/2005/8/layout/process1"/>
    <dgm:cxn modelId="{114E08A4-20DE-4C94-AD14-49AD498777BF}" srcId="{E9383B81-F4A2-4D4B-B182-3AC138B55FE4}" destId="{B2A4A901-1906-4FB6-8FCA-EB17035034B5}" srcOrd="1" destOrd="0" parTransId="{8821B228-16D9-445B-86E9-592AAC8364A1}" sibTransId="{02A00838-DE2B-48D5-9BDD-64DBD4F9E0F5}"/>
    <dgm:cxn modelId="{A609BFC2-5CB8-493B-B8BB-F03AB0071B60}" type="presOf" srcId="{E9383B81-F4A2-4D4B-B182-3AC138B55FE4}" destId="{427C5CDE-78DC-41FA-9739-5C6848ECD34C}" srcOrd="0" destOrd="0" presId="urn:microsoft.com/office/officeart/2005/8/layout/process1"/>
    <dgm:cxn modelId="{E90758B9-1B6F-4A04-953F-474DE42FD18C}" type="presOf" srcId="{337F05E3-FAA7-40D5-8701-EDA619A00AEC}" destId="{4F875E26-4FED-4D0C-88A3-49A1DEC69FDA}" srcOrd="0" destOrd="0" presId="urn:microsoft.com/office/officeart/2005/8/layout/process1"/>
    <dgm:cxn modelId="{83292D33-CA09-4C85-B49E-2F815411AD1E}" type="presOf" srcId="{02A00838-DE2B-48D5-9BDD-64DBD4F9E0F5}" destId="{DF6EA693-8CE6-4001-82DC-A6DC7573EDB9}" srcOrd="0" destOrd="0" presId="urn:microsoft.com/office/officeart/2005/8/layout/process1"/>
    <dgm:cxn modelId="{37BCEF8D-045C-404B-89A7-B54CB0284B32}" type="presParOf" srcId="{427C5CDE-78DC-41FA-9739-5C6848ECD34C}" destId="{BECFCCDC-E258-4545-AA66-B61450A1F4E0}" srcOrd="0" destOrd="0" presId="urn:microsoft.com/office/officeart/2005/8/layout/process1"/>
    <dgm:cxn modelId="{CCBFE546-6ED5-4284-A87C-6EA8DFD93AA5}" type="presParOf" srcId="{427C5CDE-78DC-41FA-9739-5C6848ECD34C}" destId="{A9CD0062-A24D-4F57-945E-3C7A42331FFC}" srcOrd="1" destOrd="0" presId="urn:microsoft.com/office/officeart/2005/8/layout/process1"/>
    <dgm:cxn modelId="{8015AC2F-DE1D-48E3-999B-67E471BE6A1D}" type="presParOf" srcId="{A9CD0062-A24D-4F57-945E-3C7A42331FFC}" destId="{950EAE5A-4817-4B6F-9D6A-7C401A2CAE61}" srcOrd="0" destOrd="0" presId="urn:microsoft.com/office/officeart/2005/8/layout/process1"/>
    <dgm:cxn modelId="{F5EED9B9-5E35-43C4-BE08-4EDC0DEBA6AB}" type="presParOf" srcId="{427C5CDE-78DC-41FA-9739-5C6848ECD34C}" destId="{F3322F82-C6CD-4275-AF7B-AA45F7EE1D52}" srcOrd="2" destOrd="0" presId="urn:microsoft.com/office/officeart/2005/8/layout/process1"/>
    <dgm:cxn modelId="{88991EC6-3E70-48DD-8675-6101012C8544}" type="presParOf" srcId="{427C5CDE-78DC-41FA-9739-5C6848ECD34C}" destId="{DF6EA693-8CE6-4001-82DC-A6DC7573EDB9}" srcOrd="3" destOrd="0" presId="urn:microsoft.com/office/officeart/2005/8/layout/process1"/>
    <dgm:cxn modelId="{F998E0C9-0B8A-435E-84F4-8A30FDB7823C}" type="presParOf" srcId="{DF6EA693-8CE6-4001-82DC-A6DC7573EDB9}" destId="{9A8CB507-24EE-429C-BCF5-A38FFED01A33}" srcOrd="0" destOrd="0" presId="urn:microsoft.com/office/officeart/2005/8/layout/process1"/>
    <dgm:cxn modelId="{7CFB9D3A-4852-4D63-9AD9-372035B98B4B}" type="presParOf" srcId="{427C5CDE-78DC-41FA-9739-5C6848ECD34C}" destId="{4F875E26-4FED-4D0C-88A3-49A1DEC69FDA}"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CFCCDC-E258-4545-AA66-B61450A1F4E0}">
      <dsp:nvSpPr>
        <dsp:cNvPr id="0" name=""/>
        <dsp:cNvSpPr/>
      </dsp:nvSpPr>
      <dsp:spPr>
        <a:xfrm>
          <a:off x="5654" y="0"/>
          <a:ext cx="1689979" cy="22932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Positive  Employee Performance</a:t>
          </a:r>
          <a:endParaRPr lang="en-US" sz="1800" kern="1200" dirty="0"/>
        </a:p>
      </dsp:txBody>
      <dsp:txXfrm>
        <a:off x="5654" y="0"/>
        <a:ext cx="1689979" cy="2293254"/>
      </dsp:txXfrm>
    </dsp:sp>
    <dsp:sp modelId="{A9CD0062-A24D-4F57-945E-3C7A42331FFC}">
      <dsp:nvSpPr>
        <dsp:cNvPr id="0" name=""/>
        <dsp:cNvSpPr/>
      </dsp:nvSpPr>
      <dsp:spPr>
        <a:xfrm rot="2">
          <a:off x="1747328" y="812817"/>
          <a:ext cx="592881" cy="667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2">
        <a:off x="1747328" y="812817"/>
        <a:ext cx="592881" cy="667620"/>
      </dsp:txXfrm>
    </dsp:sp>
    <dsp:sp modelId="{F3322F82-C6CD-4275-AF7B-AA45F7EE1D52}">
      <dsp:nvSpPr>
        <dsp:cNvPr id="0" name=""/>
        <dsp:cNvSpPr/>
      </dsp:nvSpPr>
      <dsp:spPr>
        <a:xfrm>
          <a:off x="2371625" y="1"/>
          <a:ext cx="1689979" cy="22932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Positive Company Performance</a:t>
          </a:r>
          <a:endParaRPr lang="en-US" sz="1800" kern="1200" dirty="0"/>
        </a:p>
      </dsp:txBody>
      <dsp:txXfrm>
        <a:off x="2371625" y="1"/>
        <a:ext cx="1689979" cy="2293254"/>
      </dsp:txXfrm>
    </dsp:sp>
    <dsp:sp modelId="{DF6EA693-8CE6-4001-82DC-A6DC7573EDB9}">
      <dsp:nvSpPr>
        <dsp:cNvPr id="0" name=""/>
        <dsp:cNvSpPr/>
      </dsp:nvSpPr>
      <dsp:spPr>
        <a:xfrm>
          <a:off x="4113441" y="798302"/>
          <a:ext cx="592598" cy="696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4113441" y="798302"/>
        <a:ext cx="592598" cy="696652"/>
      </dsp:txXfrm>
    </dsp:sp>
    <dsp:sp modelId="{4F875E26-4FED-4D0C-88A3-49A1DEC69FDA}">
      <dsp:nvSpPr>
        <dsp:cNvPr id="0" name=""/>
        <dsp:cNvSpPr/>
      </dsp:nvSpPr>
      <dsp:spPr>
        <a:xfrm>
          <a:off x="4737596" y="1"/>
          <a:ext cx="1689979" cy="22932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Better Variable Pay Awards</a:t>
          </a:r>
          <a:endParaRPr lang="en-US" sz="1800" kern="1200" dirty="0"/>
        </a:p>
      </dsp:txBody>
      <dsp:txXfrm>
        <a:off x="4737596" y="1"/>
        <a:ext cx="1689979" cy="22932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38C11DF-27F2-2B4B-ADBC-3CF1D6136E93}" type="datetimeFigureOut">
              <a:rPr lang="en-US" smtClean="0"/>
              <a:pPr/>
              <a:t>2/25/2011</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64B223D-2C00-3C46-8416-F61076774FB4}"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b="0">
                <a:latin typeface="Arial" charset="0"/>
              </a:defRPr>
            </a:lvl1pPr>
          </a:lstStyle>
          <a:p>
            <a:pPr>
              <a:defRPr/>
            </a:pPr>
            <a:endParaRPr lang="en-US" dirty="0"/>
          </a:p>
        </p:txBody>
      </p:sp>
      <p:sp>
        <p:nvSpPr>
          <p:cNvPr id="2867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b="0">
                <a:latin typeface="Arial" charset="0"/>
              </a:defRPr>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b="0">
                <a:latin typeface="Arial" charset="0"/>
              </a:defRPr>
            </a:lvl1pPr>
          </a:lstStyle>
          <a:p>
            <a:pPr>
              <a:defRPr/>
            </a:pPr>
            <a:endParaRPr lang="en-US" dirty="0"/>
          </a:p>
        </p:txBody>
      </p:sp>
      <p:sp>
        <p:nvSpPr>
          <p:cNvPr id="2867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b="0">
                <a:latin typeface="Arial" charset="0"/>
              </a:defRPr>
            </a:lvl1pPr>
          </a:lstStyle>
          <a:p>
            <a:pPr>
              <a:defRPr/>
            </a:pPr>
            <a:fld id="{7E6D560F-E440-41C3-B933-13B09CB74CEA}"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jdonline.deere.com/humanresources/benefits/2011_sti_mti_goal.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E4392C9-A397-474A-AD75-2BCE1DA6B619}" type="slidenum">
              <a:rPr lang="en-US" smtClean="0"/>
              <a:pPr/>
              <a:t>1</a:t>
            </a:fld>
            <a:endParaRPr lang="en-US"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The intent of this presentation is to provide education to employees about variable pay, which is one element of Total Rewards.  </a:t>
            </a:r>
          </a:p>
          <a:p>
            <a:pPr eaLnBrk="1" hangingPunct="1"/>
            <a:endParaRPr lang="en-US" dirty="0" smtClean="0">
              <a:latin typeface="Arial" pitchFamily="34" charset="0"/>
              <a:cs typeface="Arial" pitchFamily="34" charset="0"/>
            </a:endParaRPr>
          </a:p>
          <a:p>
            <a:pPr eaLnBrk="1" hangingPunct="1"/>
            <a:r>
              <a:rPr lang="en-US" b="1" dirty="0" smtClean="0">
                <a:latin typeface="Arial" pitchFamily="34" charset="0"/>
                <a:cs typeface="Arial" pitchFamily="34" charset="0"/>
              </a:rPr>
              <a:t>Note to speaker:  </a:t>
            </a:r>
            <a:r>
              <a:rPr lang="en-US" dirty="0" smtClean="0">
                <a:latin typeface="Arial" pitchFamily="34" charset="0"/>
                <a:cs typeface="Arial" pitchFamily="34" charset="0"/>
              </a:rPr>
              <a:t>Due to the subject matter, it is recommended that unit HR conducts this presentation.  If not, it would be helpful to have a unit HR person present to help answer employee questions during the meeting.  </a:t>
            </a:r>
          </a:p>
          <a:p>
            <a:pPr eaLnBrk="1" hangingPunct="1"/>
            <a:endParaRPr lang="en-US" dirty="0" smtClean="0">
              <a:latin typeface="Arial" pitchFamily="34" charset="0"/>
              <a:cs typeface="Arial" pitchFamily="34" charset="0"/>
            </a:endParaRPr>
          </a:p>
          <a:p>
            <a:pPr eaLnBrk="1" hangingPunct="1"/>
            <a:r>
              <a:rPr lang="en-US" dirty="0" smtClean="0">
                <a:latin typeface="Arial" pitchFamily="34" charset="0"/>
                <a:cs typeface="Arial" pitchFamily="34" charset="0"/>
              </a:rPr>
              <a:t>Some</a:t>
            </a:r>
            <a:r>
              <a:rPr lang="en-US" baseline="0" dirty="0" smtClean="0">
                <a:latin typeface="Arial" pitchFamily="34" charset="0"/>
                <a:cs typeface="Arial" pitchFamily="34" charset="0"/>
              </a:rPr>
              <a:t> of the slides include “Additional Info”.  It is up to the speaker as to if they wish to share this detailed information, depending on their audience or the questions they receive.</a:t>
            </a:r>
            <a:endParaRPr lang="en-US" dirty="0" smtClean="0">
              <a:latin typeface="Arial" pitchFamily="34" charset="0"/>
              <a:cs typeface="Arial" pitchFamily="34" charset="0"/>
            </a:endParaRPr>
          </a:p>
          <a:p>
            <a:pPr eaLnBrk="1" hangingPunct="1"/>
            <a:endParaRPr lang="en-US" dirty="0" smtClean="0">
              <a:solidFill>
                <a:srgbClr val="000000"/>
              </a:solidFill>
              <a:latin typeface="Arial" pitchFamily="34" charset="0"/>
              <a:cs typeface="Arial" pitchFamily="34" charset="0"/>
            </a:endParaRPr>
          </a:p>
          <a:p>
            <a:pPr eaLnBrk="1" hangingPunct="1"/>
            <a:r>
              <a:rPr lang="en-US" dirty="0" smtClean="0">
                <a:solidFill>
                  <a:srgbClr val="000000"/>
                </a:solidFill>
                <a:latin typeface="Arial" pitchFamily="34" charset="0"/>
                <a:cs typeface="Arial" pitchFamily="34" charset="0"/>
              </a:rPr>
              <a:t>There is also a reference section with examples</a:t>
            </a:r>
            <a:r>
              <a:rPr lang="en-US" baseline="0" dirty="0" smtClean="0">
                <a:solidFill>
                  <a:srgbClr val="000000"/>
                </a:solidFill>
                <a:latin typeface="Arial" pitchFamily="34" charset="0"/>
                <a:cs typeface="Arial" pitchFamily="34" charset="0"/>
              </a:rPr>
              <a:t> and specific information</a:t>
            </a:r>
            <a:r>
              <a:rPr lang="en-US" dirty="0" smtClean="0">
                <a:solidFill>
                  <a:srgbClr val="000000"/>
                </a:solidFill>
                <a:latin typeface="Arial" pitchFamily="34" charset="0"/>
                <a:cs typeface="Arial" pitchFamily="34" charset="0"/>
              </a:rPr>
              <a:t>.  It</a:t>
            </a:r>
            <a:r>
              <a:rPr lang="en-US" baseline="0" dirty="0" smtClean="0">
                <a:solidFill>
                  <a:srgbClr val="000000"/>
                </a:solidFill>
                <a:latin typeface="Arial" pitchFamily="34" charset="0"/>
                <a:cs typeface="Arial" pitchFamily="34" charset="0"/>
              </a:rPr>
              <a:t> is recommended that the speaker familiarize themselves with the information provided in the reference section so that they can use the additional slides, if appropriate, for their audience.</a:t>
            </a:r>
            <a:endParaRPr lang="en-US" dirty="0" smtClean="0">
              <a:solidFill>
                <a:srgbClr val="000000"/>
              </a:solidFill>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DA50693-1F7A-4852-9230-2799C0FA0F81}" type="slidenum">
              <a:rPr lang="en-US" smtClean="0"/>
              <a:pPr/>
              <a:t>10</a:t>
            </a:fld>
            <a:endParaRPr lang="en-US" dirty="0" smtClean="0"/>
          </a:p>
        </p:txBody>
      </p:sp>
      <p:sp>
        <p:nvSpPr>
          <p:cNvPr id="91139" name="Rectangle 2"/>
          <p:cNvSpPr>
            <a:spLocks noGrp="1" noRot="1" noChangeAspect="1" noChangeArrowheads="1" noTextEdit="1"/>
          </p:cNvSpPr>
          <p:nvPr>
            <p:ph type="sldImg"/>
          </p:nvPr>
        </p:nvSpPr>
        <p:spPr>
          <a:xfrm>
            <a:off x="1182688" y="696913"/>
            <a:ext cx="4646612" cy="3484562"/>
          </a:xfrm>
          <a:ln/>
        </p:spPr>
      </p:sp>
      <p:sp>
        <p:nvSpPr>
          <p:cNvPr id="91140" name="Rectangle 3"/>
          <p:cNvSpPr>
            <a:spLocks noGrp="1" noChangeArrowheads="1"/>
          </p:cNvSpPr>
          <p:nvPr>
            <p:ph type="body" idx="1"/>
          </p:nvPr>
        </p:nvSpPr>
        <p:spPr>
          <a:xfrm>
            <a:off x="701040" y="4417405"/>
            <a:ext cx="5608320" cy="4567502"/>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olidFill>
                  <a:schemeClr val="tx1"/>
                </a:solidFill>
                <a:latin typeface="Arial" pitchFamily="34" charset="0"/>
                <a:cs typeface="Arial" pitchFamily="34" charset="0"/>
              </a:rPr>
              <a:t>There are three variable pay plans that are designed to reward an appropriate balance of compensation based on short and long-term business results.  Our variable pay plans are part of our competitive pay package.  These plans provide an opportunity for you to receive exceptional pay when compared to the market.  Our variable pay is just one of our offerings to attract and retain diverse top talent.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solidFill>
                <a:schemeClr val="tx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olidFill>
                  <a:schemeClr val="tx1"/>
                </a:solidFill>
                <a:latin typeface="Arial" pitchFamily="34" charset="0"/>
                <a:cs typeface="Arial" pitchFamily="34" charset="0"/>
              </a:rPr>
              <a:t>STI is an annual cash incentive for most salaried employees that r</a:t>
            </a:r>
            <a:r>
              <a:rPr lang="en-US" dirty="0" smtClean="0">
                <a:solidFill>
                  <a:schemeClr val="tx1"/>
                </a:solidFill>
                <a:latin typeface="Arial" pitchFamily="34" charset="0"/>
                <a:cs typeface="Arial" pitchFamily="34" charset="0"/>
              </a:rPr>
              <a:t>ewards higher performance through operating efficiencies during a fiscal year.  Minimum company performance levels must be met for an STI award</a:t>
            </a:r>
            <a:r>
              <a:rPr lang="en-US" baseline="0" dirty="0" smtClean="0">
                <a:solidFill>
                  <a:schemeClr val="tx1"/>
                </a:solidFill>
                <a:latin typeface="Arial" pitchFamily="34" charset="0"/>
                <a:cs typeface="Arial" pitchFamily="34" charset="0"/>
              </a:rPr>
              <a:t> to be paid.</a:t>
            </a:r>
            <a:endParaRPr lang="en-US" dirty="0" smtClean="0">
              <a:solidFill>
                <a:schemeClr val="tx1"/>
              </a:solidFill>
              <a:latin typeface="Arial" pitchFamily="34" charset="0"/>
              <a:cs typeface="Arial" pitchFamily="34" charset="0"/>
            </a:endParaRPr>
          </a:p>
          <a:p>
            <a:pPr eaLnBrk="1" hangingPunct="1"/>
            <a:endParaRPr lang="en-US" dirty="0" smtClean="0">
              <a:solidFill>
                <a:schemeClr val="tx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smtClean="0">
                <a:solidFill>
                  <a:schemeClr val="tx1"/>
                </a:solidFill>
                <a:latin typeface="Arial" pitchFamily="34" charset="0"/>
                <a:cs typeface="Arial" pitchFamily="34" charset="0"/>
              </a:rPr>
              <a:t>MTI is a cash incentive for salary grades 8 and higher that rewards profitable growth that is sustained over multi-year periods.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1" dirty="0" smtClean="0">
              <a:solidFill>
                <a:schemeClr val="tx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olidFill>
                  <a:schemeClr val="tx1"/>
                </a:solidFill>
                <a:latin typeface="Arial" pitchFamily="34" charset="0"/>
                <a:cs typeface="Arial" pitchFamily="34" charset="0"/>
              </a:rPr>
              <a:t>LTI is primarily stock options or stock appreciation rights and provided for salary grades 12 and higher with a f</a:t>
            </a:r>
            <a:r>
              <a:rPr lang="en-US" dirty="0" smtClean="0">
                <a:solidFill>
                  <a:schemeClr val="tx1"/>
                </a:solidFill>
                <a:latin typeface="Arial" pitchFamily="34" charset="0"/>
                <a:cs typeface="Arial" pitchFamily="34" charset="0"/>
              </a:rPr>
              <a:t>ocus on making John Deere an attractive investment for shareholders</a:t>
            </a:r>
            <a:r>
              <a:rPr lang="en-US" dirty="0" smtClean="0">
                <a:latin typeface="Arial" pitchFamily="34" charset="0"/>
                <a:cs typeface="Arial" pitchFamily="34" charset="0"/>
              </a:rPr>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Arial" pitchFamily="34" charset="0"/>
                <a:cs typeface="Arial" pitchFamily="34" charset="0"/>
              </a:rPr>
              <a:t>(</a:t>
            </a:r>
            <a:r>
              <a:rPr lang="en-US" b="1" dirty="0" smtClean="0">
                <a:latin typeface="Arial" pitchFamily="34" charset="0"/>
                <a:cs typeface="Arial" pitchFamily="34" charset="0"/>
              </a:rPr>
              <a:t>Additional information:</a:t>
            </a:r>
            <a:r>
              <a:rPr lang="en-US" b="1" baseline="0" dirty="0" smtClean="0">
                <a:latin typeface="Arial" pitchFamily="34" charset="0"/>
                <a:cs typeface="Arial" pitchFamily="34" charset="0"/>
              </a:rPr>
              <a:t> </a:t>
            </a:r>
            <a:r>
              <a:rPr lang="en-US" baseline="0" dirty="0" smtClean="0">
                <a:latin typeface="Arial" pitchFamily="34" charset="0"/>
                <a:cs typeface="Arial" pitchFamily="34" charset="0"/>
              </a:rPr>
              <a:t>The salary grade eligibility shown on this slide for STI and MTI is generally true, however, there are some exceptions at some units due to country or market practices, as well as contractual considerations.)</a:t>
            </a:r>
            <a:endParaRPr lang="en-US" dirty="0"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to Presenter:</a:t>
            </a:r>
            <a:r>
              <a:rPr lang="en-US" baseline="0" dirty="0" smtClean="0"/>
              <a:t>  </a:t>
            </a:r>
            <a:r>
              <a:rPr lang="en-US" dirty="0" smtClean="0"/>
              <a:t>For audiences that prefer more detail</a:t>
            </a:r>
            <a:r>
              <a:rPr lang="en-US" baseline="0" dirty="0" smtClean="0"/>
              <a:t> and examples, slides 15-17 may be replaced by slides 39-41 in the reference materials.</a:t>
            </a:r>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DA50693-1F7A-4852-9230-2799C0FA0F81}" type="slidenum">
              <a:rPr lang="en-US" smtClean="0"/>
              <a:pPr/>
              <a:t>12</a:t>
            </a:fld>
            <a:endParaRPr lang="en-US" dirty="0" smtClean="0"/>
          </a:p>
        </p:txBody>
      </p:sp>
      <p:sp>
        <p:nvSpPr>
          <p:cNvPr id="91139" name="Rectangle 2"/>
          <p:cNvSpPr>
            <a:spLocks noGrp="1" noRot="1" noChangeAspect="1" noChangeArrowheads="1" noTextEdit="1"/>
          </p:cNvSpPr>
          <p:nvPr>
            <p:ph type="sldImg"/>
          </p:nvPr>
        </p:nvSpPr>
        <p:spPr>
          <a:xfrm>
            <a:off x="1182688" y="696913"/>
            <a:ext cx="4646612" cy="3484562"/>
          </a:xfrm>
          <a:ln/>
        </p:spPr>
      </p:sp>
      <p:sp>
        <p:nvSpPr>
          <p:cNvPr id="91140" name="Rectangle 3"/>
          <p:cNvSpPr>
            <a:spLocks noGrp="1" noChangeArrowheads="1"/>
          </p:cNvSpPr>
          <p:nvPr>
            <p:ph type="body" idx="1"/>
          </p:nvPr>
        </p:nvSpPr>
        <p:spPr>
          <a:xfrm>
            <a:off x="701040" y="4417405"/>
            <a:ext cx="5608320" cy="4567502"/>
          </a:xfrm>
          <a:noFill/>
          <a:ln/>
        </p:spPr>
        <p:txBody>
          <a:bodyPr/>
          <a:lstStyle/>
          <a:p>
            <a:r>
              <a:rPr lang="en-US" kern="1200" baseline="0" dirty="0" smtClean="0">
                <a:solidFill>
                  <a:schemeClr val="tx1"/>
                </a:solidFill>
                <a:latin typeface="Arial" pitchFamily="34" charset="0"/>
                <a:cs typeface="Arial" pitchFamily="34" charset="0"/>
              </a:rPr>
              <a:t>STI is meant to:</a:t>
            </a:r>
          </a:p>
          <a:p>
            <a:endParaRPr lang="en-US" kern="1200" baseline="0" dirty="0" smtClean="0">
              <a:solidFill>
                <a:schemeClr val="tx1"/>
              </a:solidFill>
              <a:latin typeface="Arial" pitchFamily="34" charset="0"/>
              <a:cs typeface="Arial" pitchFamily="34" charset="0"/>
            </a:endParaRPr>
          </a:p>
          <a:p>
            <a:pPr>
              <a:buFont typeface="Arial" pitchFamily="34" charset="0"/>
              <a:buChar char="•"/>
            </a:pPr>
            <a:r>
              <a:rPr lang="en-US" kern="1200" baseline="0" dirty="0" smtClean="0">
                <a:solidFill>
                  <a:schemeClr val="tx1"/>
                </a:solidFill>
                <a:latin typeface="Arial" pitchFamily="34" charset="0"/>
                <a:cs typeface="Arial" pitchFamily="34" charset="0"/>
              </a:rPr>
              <a:t> reward employee contributions in operating efficiency and effective use of assets, and</a:t>
            </a:r>
          </a:p>
          <a:p>
            <a:pPr>
              <a:buFont typeface="Arial" pitchFamily="34" charset="0"/>
              <a:buChar char="•"/>
            </a:pPr>
            <a:r>
              <a:rPr lang="en-US" kern="1200" baseline="0" dirty="0" smtClean="0">
                <a:solidFill>
                  <a:schemeClr val="tx1"/>
                </a:solidFill>
                <a:latin typeface="Arial" pitchFamily="34" charset="0"/>
                <a:cs typeface="Arial" pitchFamily="34" charset="0"/>
              </a:rPr>
              <a:t> align an element of variable pay with annual company performance.</a:t>
            </a:r>
          </a:p>
          <a:p>
            <a:pPr>
              <a:buFont typeface="Arial" pitchFamily="34" charset="0"/>
              <a:buChar char="•"/>
            </a:pPr>
            <a:endParaRPr lang="en-US" b="0" kern="1200" baseline="0" dirty="0" smtClean="0">
              <a:solidFill>
                <a:schemeClr val="tx1"/>
              </a:solidFill>
              <a:latin typeface="Arial" pitchFamily="34" charset="0"/>
              <a:cs typeface="Arial" pitchFamily="34" charset="0"/>
            </a:endParaRPr>
          </a:p>
          <a:p>
            <a:pPr>
              <a:buFont typeface="Arial" pitchFamily="34" charset="0"/>
              <a:buNone/>
            </a:pPr>
            <a:endParaRPr lang="en-US" sz="1100" kern="1200" baseline="0" dirty="0" smtClean="0">
              <a:solidFill>
                <a:schemeClr val="tx1"/>
              </a:solidFill>
              <a:latin typeface="Verdana" pitchFamily="34" charset="0"/>
            </a:endParaRP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050" dirty="0" smtClean="0">
                <a:latin typeface="Arial" pitchFamily="34" charset="0"/>
                <a:cs typeface="Arial" pitchFamily="34" charset="0"/>
              </a:rPr>
              <a:t>This slide shows you the formula used to calculate your STI bonus amount.  </a:t>
            </a:r>
          </a:p>
          <a:p>
            <a:endParaRPr lang="en-US" sz="1050" dirty="0" smtClean="0">
              <a:latin typeface="Arial" pitchFamily="34" charset="0"/>
              <a:cs typeface="Arial" pitchFamily="34" charset="0"/>
            </a:endParaRPr>
          </a:p>
          <a:p>
            <a:r>
              <a:rPr lang="en-US" sz="1050" b="1" dirty="0" smtClean="0">
                <a:latin typeface="Arial" pitchFamily="34" charset="0"/>
                <a:cs typeface="Arial" pitchFamily="34" charset="0"/>
              </a:rPr>
              <a:t>Company Performance as % of Target </a:t>
            </a:r>
            <a:r>
              <a:rPr lang="en-US" sz="1050" dirty="0" smtClean="0">
                <a:latin typeface="Arial" pitchFamily="34" charset="0"/>
                <a:cs typeface="Arial" pitchFamily="34" charset="0"/>
              </a:rPr>
              <a:t>is a percentage calculated at the end of the year.</a:t>
            </a:r>
            <a:r>
              <a:rPr lang="en-US" sz="1050" baseline="0" dirty="0" smtClean="0">
                <a:latin typeface="Arial" pitchFamily="34" charset="0"/>
                <a:cs typeface="Arial" pitchFamily="34" charset="0"/>
              </a:rPr>
              <a:t>  It can range from 0-200%.  </a:t>
            </a:r>
            <a:endParaRPr lang="en-US" sz="1050" dirty="0" smtClean="0">
              <a:latin typeface="Arial" pitchFamily="34" charset="0"/>
              <a:cs typeface="Arial" pitchFamily="34" charset="0"/>
            </a:endParaRPr>
          </a:p>
          <a:p>
            <a:pPr lvl="2">
              <a:buFont typeface="Arial" pitchFamily="34" charset="0"/>
              <a:buChar char="•"/>
            </a:pPr>
            <a:r>
              <a:rPr lang="en-US" sz="1050" dirty="0" smtClean="0">
                <a:latin typeface="Arial" pitchFamily="34" charset="0"/>
                <a:cs typeface="Arial" pitchFamily="34" charset="0"/>
              </a:rPr>
              <a:t> A target award is equal to 100%</a:t>
            </a:r>
          </a:p>
          <a:p>
            <a:pPr lvl="2">
              <a:buFont typeface="Arial" pitchFamily="34" charset="0"/>
              <a:buChar char="•"/>
            </a:pPr>
            <a:r>
              <a:rPr lang="en-US" sz="1050" dirty="0" smtClean="0">
                <a:latin typeface="Arial" pitchFamily="34" charset="0"/>
                <a:cs typeface="Arial" pitchFamily="34" charset="0"/>
              </a:rPr>
              <a:t> A maximum award is equal to 200%</a:t>
            </a:r>
          </a:p>
          <a:p>
            <a:pPr lvl="0">
              <a:buFont typeface="Arial" pitchFamily="34" charset="0"/>
              <a:buNone/>
            </a:pPr>
            <a:endParaRPr lang="en-US" sz="1050" dirty="0" smtClean="0">
              <a:latin typeface="Arial" pitchFamily="34" charset="0"/>
              <a:cs typeface="Arial" pitchFamily="34" charset="0"/>
            </a:endParaRPr>
          </a:p>
          <a:p>
            <a:pPr lvl="0">
              <a:buFont typeface="Arial" pitchFamily="34" charset="0"/>
              <a:buNone/>
            </a:pPr>
            <a:r>
              <a:rPr lang="en-US" sz="1050" dirty="0" smtClean="0">
                <a:latin typeface="Arial" pitchFamily="34" charset="0"/>
                <a:cs typeface="Arial" pitchFamily="34" charset="0"/>
              </a:rPr>
              <a:t>We</a:t>
            </a:r>
            <a:r>
              <a:rPr lang="en-US" sz="1050" baseline="0" dirty="0" smtClean="0">
                <a:latin typeface="Arial" pitchFamily="34" charset="0"/>
                <a:cs typeface="Arial" pitchFamily="34" charset="0"/>
              </a:rPr>
              <a:t> will talk more about more about company performance on the next slides.  </a:t>
            </a:r>
            <a:endParaRPr lang="en-US" sz="1050" dirty="0" smtClean="0">
              <a:latin typeface="Arial" pitchFamily="34" charset="0"/>
              <a:cs typeface="Arial" pitchFamily="34" charset="0"/>
            </a:endParaRPr>
          </a:p>
          <a:p>
            <a:endParaRPr lang="en-US" sz="1050" dirty="0" smtClean="0">
              <a:latin typeface="Arial" pitchFamily="34" charset="0"/>
              <a:cs typeface="Arial" pitchFamily="34" charset="0"/>
            </a:endParaRPr>
          </a:p>
          <a:p>
            <a:r>
              <a:rPr lang="en-US" sz="1050" b="1" dirty="0" smtClean="0">
                <a:latin typeface="Arial" pitchFamily="34" charset="0"/>
                <a:cs typeface="Arial" pitchFamily="34" charset="0"/>
              </a:rPr>
              <a:t>The STI target rate </a:t>
            </a:r>
            <a:r>
              <a:rPr lang="en-US" sz="1050" dirty="0" smtClean="0">
                <a:latin typeface="Arial" pitchFamily="34" charset="0"/>
                <a:cs typeface="Arial" pitchFamily="34" charset="0"/>
              </a:rPr>
              <a:t>for your grade is available from your unit HR representative.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50" b="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50" b="0" dirty="0" smtClean="0">
                <a:latin typeface="Arial" pitchFamily="34" charset="0"/>
                <a:cs typeface="Arial" pitchFamily="34" charset="0"/>
              </a:rPr>
              <a:t>(</a:t>
            </a:r>
            <a:r>
              <a:rPr lang="en-US" sz="1050" b="1" dirty="0" smtClean="0">
                <a:latin typeface="Arial" pitchFamily="34" charset="0"/>
                <a:cs typeface="Arial" pitchFamily="34" charset="0"/>
              </a:rPr>
              <a:t>Additional Info:</a:t>
            </a:r>
            <a:r>
              <a:rPr lang="en-US" sz="1050" b="1" baseline="0" dirty="0" smtClean="0">
                <a:latin typeface="Arial" pitchFamily="34" charset="0"/>
                <a:cs typeface="Arial" pitchFamily="34" charset="0"/>
              </a:rPr>
              <a:t> </a:t>
            </a:r>
            <a:r>
              <a:rPr lang="en-US" sz="1050" b="0" baseline="0" dirty="0" smtClean="0">
                <a:latin typeface="Arial" pitchFamily="34" charset="0"/>
                <a:cs typeface="Arial" pitchFamily="34" charset="0"/>
              </a:rPr>
              <a:t>For most employees, their STI target rate will be provided along with their 2011 merit statement.)  </a:t>
            </a:r>
            <a:endParaRPr lang="en-US" sz="1050" dirty="0" smtClean="0">
              <a:latin typeface="Arial" pitchFamily="34" charset="0"/>
              <a:cs typeface="Arial" pitchFamily="34" charset="0"/>
            </a:endParaRPr>
          </a:p>
          <a:p>
            <a:endParaRPr lang="en-US" sz="1050" dirty="0" smtClean="0">
              <a:latin typeface="Arial" pitchFamily="34" charset="0"/>
              <a:cs typeface="Arial" pitchFamily="34" charset="0"/>
            </a:endParaRPr>
          </a:p>
          <a:p>
            <a:r>
              <a:rPr lang="en-US" sz="1050" dirty="0" smtClean="0">
                <a:latin typeface="Arial" pitchFamily="34" charset="0"/>
                <a:cs typeface="Arial" pitchFamily="34" charset="0"/>
              </a:rPr>
              <a:t>For</a:t>
            </a:r>
            <a:r>
              <a:rPr lang="en-US" sz="1050" baseline="0" dirty="0" smtClean="0">
                <a:latin typeface="Arial" pitchFamily="34" charset="0"/>
                <a:cs typeface="Arial" pitchFamily="34" charset="0"/>
              </a:rPr>
              <a:t> most employees, </a:t>
            </a:r>
            <a:r>
              <a:rPr lang="en-US" sz="1050" b="1" baseline="0" dirty="0" smtClean="0">
                <a:latin typeface="Arial" pitchFamily="34" charset="0"/>
                <a:cs typeface="Arial" pitchFamily="34" charset="0"/>
              </a:rPr>
              <a:t>e</a:t>
            </a:r>
            <a:r>
              <a:rPr lang="en-US" sz="1050" b="1" dirty="0" smtClean="0">
                <a:latin typeface="Arial" pitchFamily="34" charset="0"/>
                <a:cs typeface="Arial" pitchFamily="34" charset="0"/>
              </a:rPr>
              <a:t>ligible earnings </a:t>
            </a:r>
            <a:r>
              <a:rPr lang="en-US" sz="1050" dirty="0" smtClean="0">
                <a:latin typeface="Arial" pitchFamily="34" charset="0"/>
                <a:cs typeface="Arial" pitchFamily="34" charset="0"/>
              </a:rPr>
              <a:t>represents the base salary an employee earned in the fiscal year. </a:t>
            </a:r>
            <a:endParaRPr lang="en-US" sz="1050" dirty="0" smtClean="0">
              <a:solidFill>
                <a:srgbClr val="FF0000"/>
              </a:solidFill>
              <a:latin typeface="Arial" pitchFamily="34" charset="0"/>
              <a:cs typeface="Arial" pitchFamily="34" charset="0"/>
            </a:endParaRPr>
          </a:p>
          <a:p>
            <a:endParaRPr lang="en-US" sz="1050" dirty="0" smtClean="0">
              <a:latin typeface="Arial" pitchFamily="34" charset="0"/>
              <a:cs typeface="Arial" pitchFamily="34" charset="0"/>
            </a:endParaRPr>
          </a:p>
          <a:p>
            <a:r>
              <a:rPr lang="en-US" sz="1050" dirty="0" smtClean="0">
                <a:latin typeface="Arial" pitchFamily="34" charset="0"/>
                <a:cs typeface="Arial" pitchFamily="34" charset="0"/>
              </a:rPr>
              <a:t>These three numbers are multiplied</a:t>
            </a:r>
            <a:r>
              <a:rPr lang="en-US" sz="1050" baseline="0" dirty="0" smtClean="0">
                <a:latin typeface="Arial" pitchFamily="34" charset="0"/>
                <a:cs typeface="Arial" pitchFamily="34" charset="0"/>
              </a:rPr>
              <a:t> together to arrive at your STI bonus amount.  </a:t>
            </a:r>
            <a:endParaRPr lang="en-US" sz="1050" dirty="0" smtClean="0">
              <a:latin typeface="Arial" pitchFamily="34" charset="0"/>
              <a:cs typeface="Arial" pitchFamily="34" charset="0"/>
            </a:endParaRPr>
          </a:p>
          <a:p>
            <a:endParaRPr lang="en-US" sz="105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50" b="0" dirty="0" smtClean="0">
                <a:latin typeface="Arial" pitchFamily="34" charset="0"/>
                <a:cs typeface="Arial" pitchFamily="34" charset="0"/>
              </a:rPr>
              <a:t>(</a:t>
            </a:r>
            <a:r>
              <a:rPr lang="en-US" sz="1050" b="1" dirty="0" smtClean="0">
                <a:latin typeface="Arial" pitchFamily="34" charset="0"/>
                <a:cs typeface="Arial" pitchFamily="34" charset="0"/>
              </a:rPr>
              <a:t>Additional Info: </a:t>
            </a:r>
            <a:r>
              <a:rPr lang="en-US" sz="1050" dirty="0" smtClean="0">
                <a:latin typeface="Arial" pitchFamily="34" charset="0"/>
                <a:cs typeface="Arial" pitchFamily="34" charset="0"/>
              </a:rPr>
              <a:t>If you change grades during the fiscal year, the calculation uses your eligible earnings and target rate for each grade during the fiscal year.  In other words, the STI award is prorated for your grade and earnings throughout the fiscal year. </a:t>
            </a:r>
            <a:r>
              <a:rPr lang="en-US" sz="1050" kern="1200" baseline="0" dirty="0" smtClean="0">
                <a:solidFill>
                  <a:schemeClr val="tx1"/>
                </a:solidFill>
                <a:latin typeface="Arial" pitchFamily="34" charset="0"/>
                <a:cs typeface="Arial" pitchFamily="34" charset="0"/>
              </a:rPr>
              <a:t>Employees who retire will receive an STI award amount based on their eligible earnings during the year they retired.)</a:t>
            </a:r>
            <a:endParaRPr lang="en-US" sz="1050" b="0" dirty="0" smtClean="0">
              <a:latin typeface="Arial" pitchFamily="34" charset="0"/>
              <a:cs typeface="Arial" pitchFamily="34" charset="0"/>
            </a:endParaRPr>
          </a:p>
          <a:p>
            <a:endParaRPr lang="en-US" sz="1050" dirty="0" smtClean="0">
              <a:latin typeface="Arial" pitchFamily="34" charset="0"/>
              <a:cs typeface="Arial" pitchFamily="34" charset="0"/>
            </a:endParaRPr>
          </a:p>
          <a:p>
            <a:endParaRPr lang="en-US" sz="105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81100" y="696913"/>
            <a:ext cx="3390900" cy="2543175"/>
          </a:xfrm>
          <a:ln/>
        </p:spPr>
      </p:sp>
      <p:sp>
        <p:nvSpPr>
          <p:cNvPr id="61443" name="Notes Placeholder 2"/>
          <p:cNvSpPr>
            <a:spLocks noGrp="1"/>
          </p:cNvSpPr>
          <p:nvPr>
            <p:ph type="body" idx="1"/>
          </p:nvPr>
        </p:nvSpPr>
        <p:spPr>
          <a:xfrm>
            <a:off x="295275" y="3439886"/>
            <a:ext cx="6353175" cy="5617028"/>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latin typeface="Arial" pitchFamily="34" charset="0"/>
                <a:cs typeface="Arial" pitchFamily="34" charset="0"/>
              </a:rPr>
              <a:t>(Note to Speaker: This is a build slide)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latin typeface="Arial" pitchFamily="34" charset="0"/>
                <a:cs typeface="Arial" pitchFamily="34" charset="0"/>
              </a:rPr>
              <a:t>Company performance is the first variable</a:t>
            </a:r>
            <a:r>
              <a:rPr lang="en-US" b="0" baseline="0" dirty="0" smtClean="0">
                <a:latin typeface="Arial" pitchFamily="34" charset="0"/>
                <a:cs typeface="Arial" pitchFamily="34" charset="0"/>
              </a:rPr>
              <a:t> of the formula we use to calculate your STI bonus amount. It is determined by achieving goals against two metrics: </a:t>
            </a:r>
            <a:r>
              <a:rPr lang="en-US" b="0" dirty="0" smtClean="0">
                <a:latin typeface="Arial" pitchFamily="34" charset="0"/>
                <a:cs typeface="Arial" pitchFamily="34" charset="0"/>
              </a:rPr>
              <a:t>Operating Return on Operating Assets and Return</a:t>
            </a:r>
            <a:r>
              <a:rPr lang="en-US" b="0" baseline="0" dirty="0" smtClean="0">
                <a:latin typeface="Arial" pitchFamily="34" charset="0"/>
                <a:cs typeface="Arial" pitchFamily="34" charset="0"/>
              </a:rPr>
              <a:t> on Equity.  </a:t>
            </a:r>
            <a:endParaRPr lang="en-US" b="0" dirty="0" smtClean="0">
              <a:latin typeface="Arial" pitchFamily="34" charset="0"/>
              <a:cs typeface="Arial" pitchFamily="34" charset="0"/>
            </a:endParaRPr>
          </a:p>
          <a:p>
            <a:endParaRPr lang="en-US" dirty="0" smtClean="0">
              <a:latin typeface="Arial" pitchFamily="34" charset="0"/>
              <a:cs typeface="Arial" pitchFamily="34" charset="0"/>
            </a:endParaRPr>
          </a:p>
          <a:p>
            <a:r>
              <a:rPr lang="en-US" b="1" dirty="0" smtClean="0">
                <a:latin typeface="Arial" pitchFamily="34" charset="0"/>
                <a:cs typeface="Arial" pitchFamily="34" charset="0"/>
              </a:rPr>
              <a:t>(click) </a:t>
            </a:r>
            <a:r>
              <a:rPr lang="en-US" dirty="0" smtClean="0">
                <a:latin typeface="Arial" pitchFamily="34" charset="0"/>
                <a:cs typeface="Arial" pitchFamily="34" charset="0"/>
              </a:rPr>
              <a:t>Operating Return on Operating Assets (OROA)</a:t>
            </a:r>
            <a:r>
              <a:rPr lang="en-US" baseline="0" dirty="0" smtClean="0">
                <a:latin typeface="Arial" pitchFamily="34" charset="0"/>
                <a:cs typeface="Arial" pitchFamily="34" charset="0"/>
              </a:rPr>
              <a:t> is a m</a:t>
            </a:r>
            <a:r>
              <a:rPr lang="en-US" dirty="0" smtClean="0">
                <a:latin typeface="Arial" pitchFamily="34" charset="0"/>
                <a:cs typeface="Arial" pitchFamily="34" charset="0"/>
              </a:rPr>
              <a:t>etric</a:t>
            </a:r>
            <a:r>
              <a:rPr lang="en-US" baseline="0" dirty="0" smtClean="0">
                <a:latin typeface="Arial" pitchFamily="34" charset="0"/>
                <a:cs typeface="Arial" pitchFamily="34" charset="0"/>
              </a:rPr>
              <a:t> that measures how profitably and effectively the equipment divisions use their assets</a:t>
            </a:r>
            <a:endParaRPr lang="en-US" dirty="0" smtClean="0">
              <a:latin typeface="Arial" pitchFamily="34" charset="0"/>
              <a:cs typeface="Arial" pitchFamily="34" charset="0"/>
            </a:endParaRPr>
          </a:p>
          <a:p>
            <a:pPr lvl="0">
              <a:buFont typeface="Arial" pitchFamily="34" charset="0"/>
              <a:buNone/>
            </a:pPr>
            <a:r>
              <a:rPr lang="en-US" b="0" dirty="0" smtClean="0">
                <a:latin typeface="Arial" pitchFamily="34" charset="0"/>
                <a:cs typeface="Arial" pitchFamily="34" charset="0"/>
              </a:rPr>
              <a:t>(</a:t>
            </a:r>
            <a:r>
              <a:rPr lang="en-US" b="1" dirty="0" smtClean="0">
                <a:latin typeface="Arial" pitchFamily="34" charset="0"/>
                <a:cs typeface="Arial" pitchFamily="34" charset="0"/>
              </a:rPr>
              <a:t>Additional</a:t>
            </a:r>
            <a:r>
              <a:rPr lang="en-US" b="1" baseline="0" dirty="0" smtClean="0">
                <a:latin typeface="Arial" pitchFamily="34" charset="0"/>
                <a:cs typeface="Arial" pitchFamily="34" charset="0"/>
              </a:rPr>
              <a:t> info:  </a:t>
            </a:r>
            <a:r>
              <a:rPr lang="en-US" b="0" baseline="0" dirty="0" smtClean="0">
                <a:latin typeface="Arial" pitchFamily="34" charset="0"/>
                <a:cs typeface="Arial" pitchFamily="34" charset="0"/>
              </a:rPr>
              <a:t>The OROA f</a:t>
            </a:r>
            <a:r>
              <a:rPr lang="en-US" b="0" dirty="0" smtClean="0">
                <a:latin typeface="Arial" pitchFamily="34" charset="0"/>
                <a:cs typeface="Arial" pitchFamily="34" charset="0"/>
              </a:rPr>
              <a:t>ormula is: operating profit ÷ average assets with inventory at standard cost (expressed as a percentage)) </a:t>
            </a:r>
            <a:r>
              <a:rPr lang="en-US" b="1" dirty="0" smtClean="0">
                <a:latin typeface="Arial" pitchFamily="34" charset="0"/>
                <a:cs typeface="Arial" pitchFamily="34" charset="0"/>
              </a:rPr>
              <a:t>See example</a:t>
            </a:r>
            <a:r>
              <a:rPr lang="en-US" b="1" baseline="0" dirty="0" smtClean="0">
                <a:latin typeface="Arial" pitchFamily="34" charset="0"/>
                <a:cs typeface="Arial" pitchFamily="34" charset="0"/>
              </a:rPr>
              <a:t> in Reference section</a:t>
            </a:r>
            <a:endParaRPr lang="en-US" b="0" dirty="0" smtClean="0">
              <a:latin typeface="Arial" pitchFamily="34" charset="0"/>
              <a:cs typeface="Arial" pitchFamily="34" charset="0"/>
            </a:endParaRPr>
          </a:p>
          <a:p>
            <a:pPr lvl="0">
              <a:buFont typeface="Arial" pitchFamily="34" charset="0"/>
              <a:buChar char="•"/>
            </a:pPr>
            <a:endParaRPr lang="en-US" b="0" dirty="0" smtClean="0">
              <a:latin typeface="Arial" pitchFamily="34" charset="0"/>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dirty="0" smtClean="0">
                <a:latin typeface="Arial" pitchFamily="34" charset="0"/>
                <a:cs typeface="Arial" pitchFamily="34" charset="0"/>
              </a:rPr>
              <a:t>(click) </a:t>
            </a:r>
            <a:r>
              <a:rPr lang="en-US" dirty="0" smtClean="0">
                <a:latin typeface="Arial" pitchFamily="34" charset="0"/>
                <a:cs typeface="Arial" pitchFamily="34" charset="0"/>
              </a:rPr>
              <a:t>Return on Equity (ROE) is</a:t>
            </a:r>
            <a:r>
              <a:rPr lang="en-US" baseline="0" dirty="0" smtClean="0">
                <a:latin typeface="Arial" pitchFamily="34" charset="0"/>
                <a:cs typeface="Arial" pitchFamily="34" charset="0"/>
              </a:rPr>
              <a:t> a m</a:t>
            </a:r>
            <a:r>
              <a:rPr lang="en-US" b="0" dirty="0" smtClean="0">
                <a:latin typeface="Arial" pitchFamily="34" charset="0"/>
                <a:cs typeface="Arial" pitchFamily="34" charset="0"/>
              </a:rPr>
              <a:t>etric used by the financial services industry to measure the level of profitability relative to investment</a:t>
            </a:r>
          </a:p>
          <a:p>
            <a:pPr lvl="0">
              <a:buFont typeface="Arial" pitchFamily="34" charset="0"/>
              <a:buNone/>
            </a:pPr>
            <a:r>
              <a:rPr lang="en-US" b="0" dirty="0" smtClean="0">
                <a:latin typeface="Arial" pitchFamily="34" charset="0"/>
                <a:cs typeface="Arial" pitchFamily="34" charset="0"/>
              </a:rPr>
              <a:t>(</a:t>
            </a:r>
            <a:r>
              <a:rPr lang="en-US" b="1" dirty="0" smtClean="0">
                <a:latin typeface="Arial" pitchFamily="34" charset="0"/>
                <a:cs typeface="Arial" pitchFamily="34" charset="0"/>
              </a:rPr>
              <a:t>Additional</a:t>
            </a:r>
            <a:r>
              <a:rPr lang="en-US" b="1" baseline="0" dirty="0" smtClean="0">
                <a:latin typeface="Arial" pitchFamily="34" charset="0"/>
                <a:cs typeface="Arial" pitchFamily="34" charset="0"/>
              </a:rPr>
              <a:t> info: </a:t>
            </a:r>
            <a:r>
              <a:rPr lang="en-US" b="0" baseline="0" dirty="0" smtClean="0">
                <a:latin typeface="Arial" pitchFamily="34" charset="0"/>
                <a:cs typeface="Arial" pitchFamily="34" charset="0"/>
              </a:rPr>
              <a:t>The ROE f</a:t>
            </a:r>
            <a:r>
              <a:rPr lang="en-US" b="0" dirty="0" smtClean="0">
                <a:latin typeface="Arial" pitchFamily="34" charset="0"/>
                <a:cs typeface="Arial" pitchFamily="34" charset="0"/>
              </a:rPr>
              <a:t>ormula is:</a:t>
            </a:r>
            <a:r>
              <a:rPr lang="en-US" b="0" baseline="0" dirty="0" smtClean="0">
                <a:latin typeface="Arial" pitchFamily="34" charset="0"/>
                <a:cs typeface="Arial" pitchFamily="34" charset="0"/>
              </a:rPr>
              <a:t>  Credit </a:t>
            </a:r>
            <a:r>
              <a:rPr lang="en-US" b="0" dirty="0" smtClean="0">
                <a:latin typeface="Arial" pitchFamily="34" charset="0"/>
                <a:cs typeface="Arial" pitchFamily="34" charset="0"/>
              </a:rPr>
              <a:t>net income ÷ average equity (expressed as a percentage)) </a:t>
            </a:r>
            <a:r>
              <a:rPr lang="en-US" b="1" dirty="0" smtClean="0">
                <a:latin typeface="Arial" pitchFamily="34" charset="0"/>
                <a:cs typeface="Arial" pitchFamily="34" charset="0"/>
              </a:rPr>
              <a:t>See example </a:t>
            </a:r>
            <a:r>
              <a:rPr lang="en-US" b="1" baseline="0" dirty="0" smtClean="0">
                <a:latin typeface="Arial" pitchFamily="34" charset="0"/>
                <a:cs typeface="Arial" pitchFamily="34" charset="0"/>
              </a:rPr>
              <a:t>in Reference section</a:t>
            </a:r>
            <a:endParaRPr lang="en-US" b="0" dirty="0" smtClean="0">
              <a:latin typeface="Arial" pitchFamily="34" charset="0"/>
              <a:cs typeface="Arial" pitchFamily="34" charset="0"/>
            </a:endParaRPr>
          </a:p>
          <a:p>
            <a:pPr lvl="0">
              <a:buFont typeface="Arial" pitchFamily="34" charset="0"/>
              <a:buChar char="•"/>
            </a:pPr>
            <a:endParaRPr lang="en-US" b="0" dirty="0" smtClean="0">
              <a:latin typeface="Arial" pitchFamily="34" charset="0"/>
              <a:cs typeface="Arial" pitchFamily="34" charset="0"/>
            </a:endParaRPr>
          </a:p>
          <a:p>
            <a:pPr marL="232943" indent="-232943">
              <a:buFont typeface="+mj-lt"/>
              <a:buNone/>
            </a:pPr>
            <a:endParaRPr lang="en-US" dirty="0" smtClean="0">
              <a:latin typeface="Arial" pitchFamily="34" charset="0"/>
              <a:cs typeface="Arial" pitchFamily="34" charset="0"/>
            </a:endParaRPr>
          </a:p>
          <a:p>
            <a:r>
              <a:rPr lang="en-US" b="0" dirty="0" smtClean="0">
                <a:latin typeface="Arial" pitchFamily="34" charset="0"/>
                <a:cs typeface="Arial" pitchFamily="34" charset="0"/>
              </a:rPr>
              <a:t>(</a:t>
            </a:r>
            <a:r>
              <a:rPr lang="en-US" b="1" dirty="0" smtClean="0">
                <a:latin typeface="Arial" pitchFamily="34" charset="0"/>
                <a:cs typeface="Arial" pitchFamily="34" charset="0"/>
              </a:rPr>
              <a:t>Additional</a:t>
            </a:r>
            <a:r>
              <a:rPr lang="en-US" b="1" baseline="0" dirty="0" smtClean="0">
                <a:latin typeface="Arial" pitchFamily="34" charset="0"/>
                <a:cs typeface="Arial" pitchFamily="34" charset="0"/>
              </a:rPr>
              <a:t> Info</a:t>
            </a:r>
            <a:r>
              <a:rPr lang="en-US" b="0" baseline="0" dirty="0" smtClean="0">
                <a:latin typeface="Arial" pitchFamily="34" charset="0"/>
                <a:cs typeface="Arial" pitchFamily="34" charset="0"/>
              </a:rPr>
              <a:t>: In the event of an acquisition where goodwill exceeds $50 million, goodwill is excluded from OROA or ROE for two years to allow time for integration of the new business)</a:t>
            </a:r>
          </a:p>
          <a:p>
            <a:pPr marL="232943" indent="-232943">
              <a:buFont typeface="+mj-lt"/>
              <a:buNone/>
            </a:pPr>
            <a:endParaRPr lang="en-US" sz="900" dirty="0" smtClean="0">
              <a:latin typeface="Verdana" pitchFamily="34" charset="0"/>
            </a:endParaRPr>
          </a:p>
        </p:txBody>
      </p:sp>
      <p:sp>
        <p:nvSpPr>
          <p:cNvPr id="61444" name="Slide Number Placeholder 3"/>
          <p:cNvSpPr>
            <a:spLocks noGrp="1"/>
          </p:cNvSpPr>
          <p:nvPr>
            <p:ph type="sldNum" sz="quarter" idx="5"/>
          </p:nvPr>
        </p:nvSpPr>
        <p:spPr>
          <a:noFill/>
        </p:spPr>
        <p:txBody>
          <a:bodyPr/>
          <a:lstStyle/>
          <a:p>
            <a:fld id="{C7C09088-69BA-4E23-BA2D-4B52724955AA}" type="slidenum">
              <a:rPr lang="en-US" smtClean="0"/>
              <a:pPr/>
              <a:t>14</a:t>
            </a:fld>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696913"/>
            <a:ext cx="3076575" cy="2308225"/>
          </a:xfrm>
        </p:spPr>
      </p:sp>
      <p:sp>
        <p:nvSpPr>
          <p:cNvPr id="3" name="Notes Placeholder 2"/>
          <p:cNvSpPr>
            <a:spLocks noGrp="1"/>
          </p:cNvSpPr>
          <p:nvPr>
            <p:ph type="body" idx="1"/>
          </p:nvPr>
        </p:nvSpPr>
        <p:spPr>
          <a:xfrm>
            <a:off x="217713" y="3193143"/>
            <a:ext cx="6545943" cy="5878285"/>
          </a:xfrm>
        </p:spPr>
        <p:txBody>
          <a:bodyPr>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b="1" dirty="0" smtClean="0">
                <a:latin typeface="Arial" pitchFamily="34" charset="0"/>
                <a:cs typeface="Arial" pitchFamily="34" charset="0"/>
              </a:rPr>
              <a:t>(Note to Speaker: This is</a:t>
            </a:r>
            <a:r>
              <a:rPr lang="en-US" sz="1100" b="1" baseline="0" dirty="0" smtClean="0">
                <a:latin typeface="Arial" pitchFamily="34" charset="0"/>
                <a:cs typeface="Arial" pitchFamily="34" charset="0"/>
              </a:rPr>
              <a:t> a build slide</a:t>
            </a:r>
            <a:r>
              <a:rPr lang="en-US" sz="1100" b="1" dirty="0" smtClean="0">
                <a:latin typeface="Arial" pitchFamily="34" charset="0"/>
                <a:cs typeface="Arial" pitchFamily="34"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b="1" dirty="0" smtClean="0">
              <a:latin typeface="Arial" pitchFamily="34" charset="0"/>
              <a:cs typeface="Arial" pitchFamily="34" charset="0"/>
            </a:endParaRPr>
          </a:p>
          <a:p>
            <a:r>
              <a:rPr lang="en-US" sz="1100" kern="1200" baseline="0" dirty="0" smtClean="0">
                <a:solidFill>
                  <a:schemeClr val="tx1"/>
                </a:solidFill>
                <a:latin typeface="Arial" pitchFamily="34" charset="0"/>
                <a:cs typeface="Arial" pitchFamily="34" charset="0"/>
              </a:rPr>
              <a:t>The OROA goals for the fiscal year depend on the level of sales volume for that year. This allows the potential for STI bonuses to be paid out even when sales are low.  This chart illustrates how OROA goals are adjusted for various sales levels.</a:t>
            </a:r>
            <a:endParaRPr lang="en-US" sz="11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kern="1200" dirty="0" smtClean="0">
                <a:solidFill>
                  <a:schemeClr val="tx1"/>
                </a:solidFill>
                <a:latin typeface="Arial" pitchFamily="34" charset="0"/>
                <a:cs typeface="Arial" pitchFamily="34" charset="0"/>
              </a:rPr>
              <a:t>Let’s start</a:t>
            </a:r>
            <a:r>
              <a:rPr lang="en-US" sz="1100" kern="1200" baseline="0" dirty="0" smtClean="0">
                <a:solidFill>
                  <a:schemeClr val="tx1"/>
                </a:solidFill>
                <a:latin typeface="Arial" pitchFamily="34" charset="0"/>
                <a:cs typeface="Arial" pitchFamily="34" charset="0"/>
              </a:rPr>
              <a:t> with the </a:t>
            </a:r>
            <a:r>
              <a:rPr lang="en-US" sz="1100" kern="1200" dirty="0" smtClean="0">
                <a:solidFill>
                  <a:schemeClr val="tx1"/>
                </a:solidFill>
                <a:latin typeface="Arial" pitchFamily="34" charset="0"/>
                <a:cs typeface="Arial" pitchFamily="34" charset="0"/>
              </a:rPr>
              <a:t>horizontal axis.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1" kern="1200" dirty="0" smtClean="0">
                <a:solidFill>
                  <a:schemeClr val="tx1"/>
                </a:solidFill>
                <a:latin typeface="Arial" pitchFamily="34" charset="0"/>
                <a:cs typeface="Arial" pitchFamily="34" charset="0"/>
              </a:rPr>
              <a:t>(</a:t>
            </a:r>
            <a:r>
              <a:rPr lang="en-US" sz="1100" b="1" baseline="0" dirty="0" smtClean="0">
                <a:solidFill>
                  <a:schemeClr val="tx1"/>
                </a:solidFill>
                <a:latin typeface="Arial" pitchFamily="34" charset="0"/>
                <a:cs typeface="Arial" pitchFamily="34" charset="0"/>
              </a:rPr>
              <a:t>click</a:t>
            </a:r>
            <a:r>
              <a:rPr lang="en-US" sz="1100" b="1" kern="1200" dirty="0" smtClean="0">
                <a:solidFill>
                  <a:schemeClr val="tx1"/>
                </a:solidFill>
                <a:latin typeface="Arial" pitchFamily="34" charset="0"/>
                <a:cs typeface="Arial" pitchFamily="34" charset="0"/>
              </a:rPr>
              <a:t>) </a:t>
            </a:r>
            <a:r>
              <a:rPr lang="en-US" sz="1100" kern="1200" dirty="0" smtClean="0">
                <a:solidFill>
                  <a:schemeClr val="tx1"/>
                </a:solidFill>
                <a:latin typeface="Arial" pitchFamily="34" charset="0"/>
                <a:cs typeface="Arial" pitchFamily="34" charset="0"/>
              </a:rPr>
              <a:t>The percent of mid-cycle</a:t>
            </a:r>
            <a:r>
              <a:rPr lang="en-US" sz="1100" kern="1200" baseline="0" dirty="0" smtClean="0">
                <a:solidFill>
                  <a:schemeClr val="tx1"/>
                </a:solidFill>
                <a:latin typeface="Arial" pitchFamily="34" charset="0"/>
                <a:cs typeface="Arial" pitchFamily="34" charset="0"/>
              </a:rPr>
              <a:t> is calculated by dividing actual sales by mid-cycle sales. </a:t>
            </a:r>
            <a:r>
              <a:rPr lang="en-US" sz="1100" kern="1200" dirty="0" smtClean="0">
                <a:solidFill>
                  <a:schemeClr val="tx1"/>
                </a:solidFill>
                <a:latin typeface="Arial" pitchFamily="34" charset="0"/>
                <a:cs typeface="Arial" pitchFamily="34" charset="0"/>
              </a:rPr>
              <a:t>Mid-cycle sales are the expected average, annual net sales generated over a typical business cycle.  Each year, our company reviews our mid-cycle sales, taking into consideration historical sales volumes, industry growth rates, market share data and other business strategies.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1" kern="1200" dirty="0" smtClean="0">
                <a:solidFill>
                  <a:schemeClr val="tx1"/>
                </a:solidFill>
                <a:latin typeface="Arial" pitchFamily="34" charset="0"/>
                <a:cs typeface="Arial" pitchFamily="34" charset="0"/>
              </a:rPr>
              <a:t>(</a:t>
            </a:r>
            <a:r>
              <a:rPr lang="en-US" sz="1100" b="1" baseline="0" dirty="0" smtClean="0">
                <a:solidFill>
                  <a:schemeClr val="tx1"/>
                </a:solidFill>
                <a:latin typeface="Arial" pitchFamily="34" charset="0"/>
                <a:cs typeface="Arial" pitchFamily="34" charset="0"/>
              </a:rPr>
              <a:t>click</a:t>
            </a:r>
            <a:r>
              <a:rPr lang="en-US" sz="1100" b="1" kern="1200" dirty="0" smtClean="0">
                <a:solidFill>
                  <a:schemeClr val="tx1"/>
                </a:solidFill>
                <a:latin typeface="Arial" pitchFamily="34" charset="0"/>
                <a:cs typeface="Arial" pitchFamily="34" charset="0"/>
              </a:rPr>
              <a:t>) </a:t>
            </a:r>
            <a:r>
              <a:rPr lang="en-US" sz="1100" kern="1200" dirty="0" smtClean="0">
                <a:solidFill>
                  <a:schemeClr val="tx1"/>
                </a:solidFill>
                <a:latin typeface="Arial" pitchFamily="34" charset="0"/>
                <a:cs typeface="Arial" pitchFamily="34" charset="0"/>
              </a:rPr>
              <a:t>The vertical axis represents Operating Return on Operating Assets. This is the STI metric used to measure the equipment division performance.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1" kern="1200" dirty="0" smtClean="0">
                <a:solidFill>
                  <a:schemeClr val="tx1"/>
                </a:solidFill>
                <a:latin typeface="Arial" pitchFamily="34" charset="0"/>
                <a:cs typeface="Arial" pitchFamily="34" charset="0"/>
              </a:rPr>
              <a:t>(click) </a:t>
            </a:r>
            <a:r>
              <a:rPr lang="en-US" sz="1100" b="0" kern="1200" dirty="0" smtClean="0">
                <a:solidFill>
                  <a:schemeClr val="tx1"/>
                </a:solidFill>
                <a:latin typeface="Arial" pitchFamily="34" charset="0"/>
                <a:cs typeface="Arial" pitchFamily="34" charset="0"/>
              </a:rPr>
              <a:t>When</a:t>
            </a:r>
            <a:r>
              <a:rPr lang="en-US" sz="1100" b="0" kern="1200" baseline="0" dirty="0" smtClean="0">
                <a:solidFill>
                  <a:schemeClr val="tx1"/>
                </a:solidFill>
                <a:latin typeface="Arial" pitchFamily="34" charset="0"/>
                <a:cs typeface="Arial" pitchFamily="34" charset="0"/>
              </a:rPr>
              <a:t> actual sales are equal to mid-cycle sales, </a:t>
            </a:r>
            <a:r>
              <a:rPr lang="en-US" sz="1100" b="0" kern="1200" dirty="0" smtClean="0">
                <a:solidFill>
                  <a:schemeClr val="tx1"/>
                </a:solidFill>
                <a:latin typeface="Arial" pitchFamily="34" charset="0"/>
                <a:cs typeface="Arial" pitchFamily="34" charset="0"/>
              </a:rPr>
              <a:t>OROA goals at mid-cycle are 20% to receive a maximum STI</a:t>
            </a:r>
            <a:r>
              <a:rPr lang="en-US" sz="1100" b="0" kern="1200" baseline="0" dirty="0" smtClean="0">
                <a:solidFill>
                  <a:schemeClr val="tx1"/>
                </a:solidFill>
                <a:latin typeface="Arial" pitchFamily="34" charset="0"/>
                <a:cs typeface="Arial" pitchFamily="34" charset="0"/>
              </a:rPr>
              <a:t> payout, 12% to receive a target payout and 8% to receive a minimum payout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b="0" kern="1200" baseline="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1" kern="1200" dirty="0" smtClean="0">
                <a:solidFill>
                  <a:schemeClr val="tx1"/>
                </a:solidFill>
                <a:latin typeface="Arial" pitchFamily="34" charset="0"/>
                <a:cs typeface="Arial" pitchFamily="34" charset="0"/>
              </a:rPr>
              <a:t>(click) </a:t>
            </a:r>
            <a:r>
              <a:rPr lang="en-US" sz="1100" dirty="0" smtClean="0">
                <a:solidFill>
                  <a:schemeClr val="tx1"/>
                </a:solidFill>
                <a:latin typeface="Arial" pitchFamily="34" charset="0"/>
                <a:cs typeface="Arial" pitchFamily="34" charset="0"/>
              </a:rPr>
              <a:t>Because equipment business volumes are cyclical, the OROA goals will vary based on actual sales.  When actual sales are low</a:t>
            </a:r>
            <a:r>
              <a:rPr lang="en-US" sz="1100" baseline="0" dirty="0" smtClean="0">
                <a:solidFill>
                  <a:schemeClr val="tx1"/>
                </a:solidFill>
                <a:latin typeface="Arial" pitchFamily="34" charset="0"/>
                <a:cs typeface="Arial" pitchFamily="34" charset="0"/>
              </a:rPr>
              <a:t>, it is more difficult to cover fixed costs and achieve high asset turnover, so OROA goals are lower.  When actual sales are high, it is easier to cover fixed costs and achieve a high asset turnover, so OROA goals are higher.  </a:t>
            </a:r>
            <a:endParaRPr lang="en-US" sz="11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b="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b="1" kern="1200" dirty="0" smtClean="0">
                <a:solidFill>
                  <a:schemeClr val="tx1"/>
                </a:solidFill>
                <a:latin typeface="Arial" pitchFamily="34" charset="0"/>
                <a:cs typeface="Arial" pitchFamily="34" charset="0"/>
              </a:rPr>
              <a:t>(click) </a:t>
            </a:r>
            <a:r>
              <a:rPr lang="en-US" sz="1100" b="0" kern="1200" dirty="0" smtClean="0">
                <a:solidFill>
                  <a:schemeClr val="tx1"/>
                </a:solidFill>
                <a:latin typeface="Arial" pitchFamily="34" charset="0"/>
                <a:cs typeface="Arial" pitchFamily="34" charset="0"/>
              </a:rPr>
              <a:t>The potential for a maximum STI award is possible at every level of sales volume,</a:t>
            </a:r>
            <a:r>
              <a:rPr lang="en-US" sz="1100" b="0" kern="1200" baseline="0" dirty="0" smtClean="0">
                <a:solidFill>
                  <a:schemeClr val="tx1"/>
                </a:solidFill>
                <a:latin typeface="Arial" pitchFamily="34" charset="0"/>
                <a:cs typeface="Arial" pitchFamily="34" charset="0"/>
              </a:rPr>
              <a:t> </a:t>
            </a:r>
            <a:r>
              <a:rPr lang="en-US" sz="1100" b="0" kern="1200" dirty="0" smtClean="0">
                <a:solidFill>
                  <a:schemeClr val="tx1"/>
                </a:solidFill>
                <a:latin typeface="Arial" pitchFamily="34" charset="0"/>
                <a:cs typeface="Arial" pitchFamily="34" charset="0"/>
              </a:rPr>
              <a:t>whether actual sales are at trough (the bottom</a:t>
            </a:r>
            <a:r>
              <a:rPr lang="en-US" sz="1100" b="0" kern="1200" baseline="0" dirty="0" smtClean="0">
                <a:solidFill>
                  <a:schemeClr val="tx1"/>
                </a:solidFill>
                <a:latin typeface="Arial" pitchFamily="34" charset="0"/>
                <a:cs typeface="Arial" pitchFamily="34" charset="0"/>
              </a:rPr>
              <a:t> line on the chart)</a:t>
            </a:r>
            <a:r>
              <a:rPr lang="en-US" sz="1100" b="0" kern="1200" dirty="0" smtClean="0">
                <a:solidFill>
                  <a:schemeClr val="tx1"/>
                </a:solidFill>
                <a:latin typeface="Arial" pitchFamily="34" charset="0"/>
                <a:cs typeface="Arial" pitchFamily="34" charset="0"/>
              </a:rPr>
              <a:t>, at mid-cycle or at peak (the top line on the chart)</a:t>
            </a:r>
            <a:r>
              <a:rPr lang="en-US" sz="1100" b="0" kern="1200" baseline="0" dirty="0" smtClean="0">
                <a:solidFill>
                  <a:schemeClr val="tx1"/>
                </a:solidFill>
                <a:latin typeface="Arial" pitchFamily="34" charset="0"/>
                <a:cs typeface="Arial" pitchFamily="34" charset="0"/>
              </a:rPr>
              <a:t>.  The same OROA goals are used for A&amp;T, C&amp;F and the Equipment Operations.  </a:t>
            </a:r>
            <a:endParaRPr lang="en-US" sz="1100" b="0" kern="1200" dirty="0" smtClean="0">
              <a:solidFill>
                <a:schemeClr val="tx1"/>
              </a:solidFill>
              <a:latin typeface="Arial" pitchFamily="34" charset="0"/>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dirty="0" smtClean="0">
              <a:ln>
                <a:noFill/>
              </a:ln>
              <a:effectLst/>
              <a:latin typeface="Arial" pitchFamily="34" charset="0"/>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dirty="0" smtClean="0">
                <a:ln>
                  <a:noFill/>
                </a:ln>
                <a:effectLst/>
                <a:latin typeface="Arial" pitchFamily="34" charset="0"/>
                <a:cs typeface="Arial" pitchFamily="34" charset="0"/>
              </a:rPr>
              <a:t>Now that we’ve talked about OROA goals</a:t>
            </a:r>
            <a:r>
              <a:rPr kumimoji="0" lang="en-US" sz="1100" b="0" i="0" u="none" strike="noStrike" cap="none" normalizeH="0" baseline="0" dirty="0" smtClean="0">
                <a:ln>
                  <a:noFill/>
                </a:ln>
                <a:effectLst/>
                <a:latin typeface="Arial" pitchFamily="34" charset="0"/>
                <a:cs typeface="Arial" pitchFamily="34" charset="0"/>
              </a:rPr>
              <a:t>, let’s cover ROE goals.  </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effectLst/>
              <a:latin typeface="Arial" pitchFamily="34" charset="0"/>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100" b="0" dirty="0" smtClean="0">
                <a:latin typeface="Arial" pitchFamily="34" charset="0"/>
                <a:cs typeface="Arial" pitchFamily="34" charset="0"/>
              </a:rPr>
              <a:t>(</a:t>
            </a:r>
            <a:r>
              <a:rPr lang="en-US" sz="1100" b="1" dirty="0" smtClean="0">
                <a:latin typeface="Arial" pitchFamily="34" charset="0"/>
                <a:cs typeface="Arial" pitchFamily="34" charset="0"/>
              </a:rPr>
              <a:t>Additional Info: </a:t>
            </a:r>
            <a:r>
              <a:rPr lang="en-US" sz="1100" b="0" dirty="0" smtClean="0">
                <a:latin typeface="Arial" pitchFamily="34" charset="0"/>
                <a:cs typeface="Arial" pitchFamily="34" charset="0"/>
              </a:rPr>
              <a:t>This same slide with an example</a:t>
            </a:r>
            <a:r>
              <a:rPr lang="en-US" sz="1100" b="0" baseline="0" dirty="0" smtClean="0">
                <a:latin typeface="Arial" pitchFamily="34" charset="0"/>
                <a:cs typeface="Arial" pitchFamily="34" charset="0"/>
              </a:rPr>
              <a:t> is included in Reference section</a:t>
            </a:r>
            <a:r>
              <a:rPr lang="en-US" sz="1100" b="0" i="0" u="none" strike="noStrike" kern="1200" baseline="0" dirty="0" smtClean="0">
                <a:solidFill>
                  <a:schemeClr val="tx1"/>
                </a:solidFill>
                <a:latin typeface="Arial" pitchFamily="34" charset="0"/>
                <a:cs typeface="Arial" pitchFamily="34" charset="0"/>
              </a:rPr>
              <a:t>)</a:t>
            </a:r>
            <a:endParaRPr kumimoji="0" lang="en-US" sz="1100" b="0" i="0" u="none" strike="noStrike" cap="none" normalizeH="0" dirty="0" smtClean="0">
              <a:ln>
                <a:noFill/>
              </a:ln>
              <a:effectLst/>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EE687DB-97F8-4E46-A045-710E7BD14BF3}"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latin typeface="Arial" pitchFamily="34" charset="0"/>
                <a:cs typeface="Arial" pitchFamily="34" charset="0"/>
              </a:rPr>
              <a:t>Return on Equity is a metric used by the financial services industry to measure the level of profitability relative to investments. There are unique ROE goals for the </a:t>
            </a:r>
            <a:r>
              <a:rPr lang="en-US" b="0" i="0" u="none" strike="noStrike" kern="1200" dirty="0" smtClean="0">
                <a:solidFill>
                  <a:schemeClr val="tx1"/>
                </a:solidFill>
                <a:latin typeface="Arial" pitchFamily="34" charset="0"/>
                <a:cs typeface="Arial" pitchFamily="34" charset="0"/>
              </a:rPr>
              <a:t>different business segments in</a:t>
            </a:r>
            <a:r>
              <a:rPr lang="en-US" b="0" i="0" u="none" strike="noStrike" kern="1200" baseline="0" dirty="0" smtClean="0">
                <a:solidFill>
                  <a:schemeClr val="tx1"/>
                </a:solidFill>
                <a:latin typeface="Arial" pitchFamily="34" charset="0"/>
                <a:cs typeface="Arial" pitchFamily="34" charset="0"/>
              </a:rPr>
              <a:t> the financial services division b</a:t>
            </a:r>
            <a:r>
              <a:rPr lang="en-US" b="0" i="0" u="none" strike="noStrike" kern="1200" dirty="0" smtClean="0">
                <a:solidFill>
                  <a:schemeClr val="tx1"/>
                </a:solidFill>
                <a:latin typeface="Arial" pitchFamily="34" charset="0"/>
                <a:cs typeface="Arial" pitchFamily="34" charset="0"/>
              </a:rPr>
              <a:t>ecause</a:t>
            </a:r>
            <a:r>
              <a:rPr lang="en-US" b="0" i="0" u="none" strike="noStrike" kern="1200" baseline="0" dirty="0" smtClean="0">
                <a:solidFill>
                  <a:schemeClr val="tx1"/>
                </a:solidFill>
                <a:latin typeface="Arial" pitchFamily="34" charset="0"/>
                <a:cs typeface="Arial" pitchFamily="34" charset="0"/>
              </a:rPr>
              <a:t> </a:t>
            </a:r>
            <a:r>
              <a:rPr lang="en-US" b="0" i="0" u="none" strike="noStrike" kern="1200" dirty="0" smtClean="0">
                <a:solidFill>
                  <a:schemeClr val="tx1"/>
                </a:solidFill>
                <a:latin typeface="Arial" pitchFamily="34" charset="0"/>
                <a:cs typeface="Arial" pitchFamily="34" charset="0"/>
              </a:rPr>
              <a:t>the level of return is different.</a:t>
            </a:r>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r>
              <a:rPr lang="en-US" b="0" dirty="0" smtClean="0">
                <a:latin typeface="Arial" pitchFamily="34" charset="0"/>
                <a:cs typeface="Arial" pitchFamily="34" charset="0"/>
              </a:rPr>
              <a:t>Transfer Priced Business refers to the receivables resulting from equipment division sales with finance incentive programs.</a:t>
            </a:r>
            <a:r>
              <a:rPr lang="en-US" b="0" baseline="0" dirty="0" smtClean="0">
                <a:latin typeface="Arial" pitchFamily="34" charset="0"/>
                <a:cs typeface="Arial" pitchFamily="34" charset="0"/>
              </a:rPr>
              <a:t>  This is about 70% of Credit’s business.  The ROE goal is the same for minimum, target and maximum because these are receivables purchased from the equipment divisions.</a:t>
            </a:r>
            <a:endParaRPr lang="en-US" b="0" strike="sngStrike" dirty="0" smtClean="0">
              <a:latin typeface="Arial" pitchFamily="34" charset="0"/>
              <a:cs typeface="Arial" pitchFamily="34" charset="0"/>
            </a:endParaRPr>
          </a:p>
          <a:p>
            <a:endParaRPr lang="en-US" b="0" dirty="0" smtClean="0">
              <a:latin typeface="Arial" pitchFamily="34" charset="0"/>
              <a:cs typeface="Arial" pitchFamily="34" charset="0"/>
            </a:endParaRPr>
          </a:p>
          <a:p>
            <a:r>
              <a:rPr lang="en-US" b="0" dirty="0" smtClean="0">
                <a:latin typeface="Arial" pitchFamily="34" charset="0"/>
                <a:cs typeface="Arial" pitchFamily="34" charset="0"/>
              </a:rPr>
              <a:t>Non-Transfer Priced Business refers to </a:t>
            </a:r>
            <a:r>
              <a:rPr lang="en-US" dirty="0" smtClean="0">
                <a:latin typeface="Arial" pitchFamily="34" charset="0"/>
                <a:cs typeface="Arial" pitchFamily="34" charset="0"/>
              </a:rPr>
              <a:t>receivables resulting from equipment sales that do not have a finance incentive program as well as receivables from other finance products such as wholesale, crop insurance and the Farm Plan revolving credit program.   This is about 30% of Credit’s business. </a:t>
            </a:r>
            <a:r>
              <a:rPr lang="en-US" b="0" baseline="0" dirty="0" smtClean="0">
                <a:latin typeface="Arial" pitchFamily="34" charset="0"/>
                <a:cs typeface="Arial" pitchFamily="34" charset="0"/>
              </a:rPr>
              <a:t>The ROE goals are different for minimum, target and maximum because this business offers an opportunity for higher level of return.</a:t>
            </a:r>
            <a:endParaRPr lang="en-US" b="1" strike="sngStrike" dirty="0" smtClean="0">
              <a:latin typeface="Arial" pitchFamily="34" charset="0"/>
              <a:cs typeface="Arial" pitchFamily="34" charset="0"/>
            </a:endParaRPr>
          </a:p>
          <a:p>
            <a:endParaRPr lang="en-US" b="0" i="0" u="none" strike="noStrike" kern="1200" dirty="0" smtClean="0">
              <a:solidFill>
                <a:schemeClr val="tx1"/>
              </a:solidFill>
              <a:latin typeface="Arial" pitchFamily="34" charset="0"/>
              <a:cs typeface="Arial" pitchFamily="34" charset="0"/>
            </a:endParaRPr>
          </a:p>
          <a:p>
            <a:r>
              <a:rPr lang="en-US" b="0" i="0" u="none" strike="noStrike" kern="1200" dirty="0" smtClean="0">
                <a:solidFill>
                  <a:schemeClr val="tx1"/>
                </a:solidFill>
                <a:latin typeface="Arial" pitchFamily="34" charset="0"/>
                <a:cs typeface="Arial" pitchFamily="34" charset="0"/>
              </a:rPr>
              <a:t>ROE goals for minimum, target and maximum payout are determined based on the actual mix of the segments for the fiscal year.</a:t>
            </a:r>
            <a:r>
              <a:rPr lang="en-US" dirty="0" smtClean="0">
                <a:latin typeface="Arial" pitchFamily="34" charset="0"/>
                <a:cs typeface="Arial" pitchFamily="34" charset="0"/>
              </a:rPr>
              <a:t> </a:t>
            </a:r>
            <a:r>
              <a:rPr lang="en-US" b="0" i="0" u="none" strike="noStrike" kern="1200" dirty="0" smtClean="0">
                <a:solidFill>
                  <a:schemeClr val="tx1"/>
                </a:solidFill>
                <a:latin typeface="Arial" pitchFamily="34" charset="0"/>
                <a:cs typeface="Arial" pitchFamily="34" charset="0"/>
              </a:rPr>
              <a:t> </a:t>
            </a:r>
            <a:r>
              <a:rPr lang="en-US" dirty="0" smtClean="0">
                <a:latin typeface="Arial" pitchFamily="34" charset="0"/>
                <a:cs typeface="Arial" pitchFamily="34" charset="0"/>
              </a:rPr>
              <a:t> </a:t>
            </a:r>
          </a:p>
          <a:p>
            <a:endParaRPr lang="en-US" sz="1200" b="1" dirty="0" smtClean="0">
              <a:latin typeface="Arial" pitchFamily="34" charset="0"/>
              <a:cs typeface="Arial" pitchFamily="34" charset="0"/>
            </a:endParaRPr>
          </a:p>
          <a:p>
            <a:r>
              <a:rPr lang="en-US" sz="1200" b="0" dirty="0" smtClean="0">
                <a:latin typeface="Arial" pitchFamily="34" charset="0"/>
                <a:cs typeface="Arial" pitchFamily="34" charset="0"/>
              </a:rPr>
              <a:t>(</a:t>
            </a:r>
            <a:r>
              <a:rPr lang="en-US" sz="1200" b="1" dirty="0" smtClean="0">
                <a:latin typeface="Arial" pitchFamily="34" charset="0"/>
                <a:cs typeface="Arial" pitchFamily="34" charset="0"/>
              </a:rPr>
              <a:t>Additional Info: </a:t>
            </a:r>
            <a:r>
              <a:rPr lang="en-US" sz="1200" b="0" dirty="0" smtClean="0">
                <a:latin typeface="Arial" pitchFamily="34" charset="0"/>
                <a:cs typeface="Arial" pitchFamily="34" charset="0"/>
              </a:rPr>
              <a:t>For</a:t>
            </a:r>
            <a:r>
              <a:rPr lang="en-US" sz="1200" b="0" baseline="0" dirty="0" smtClean="0">
                <a:latin typeface="Arial" pitchFamily="34" charset="0"/>
                <a:cs typeface="Arial" pitchFamily="34" charset="0"/>
              </a:rPr>
              <a:t> a more detailed explanation w</a:t>
            </a:r>
            <a:r>
              <a:rPr lang="en-US" sz="1200" b="0" dirty="0" smtClean="0">
                <a:latin typeface="Arial" pitchFamily="34" charset="0"/>
                <a:cs typeface="Arial" pitchFamily="34" charset="0"/>
              </a:rPr>
              <a:t>ith an example, see</a:t>
            </a:r>
            <a:r>
              <a:rPr lang="en-US" sz="1200" b="0" baseline="0" dirty="0" smtClean="0">
                <a:latin typeface="Arial" pitchFamily="34" charset="0"/>
                <a:cs typeface="Arial" pitchFamily="34" charset="0"/>
              </a:rPr>
              <a:t> Reference section)</a:t>
            </a:r>
            <a:r>
              <a:rPr lang="en-US" b="0" i="0" u="none" strike="noStrike" kern="1200" dirty="0" smtClean="0">
                <a:solidFill>
                  <a:schemeClr val="tx1"/>
                </a:solidFill>
                <a:latin typeface="Arial" pitchFamily="34" charset="0"/>
                <a:cs typeface="Arial" pitchFamily="34" charset="0"/>
              </a:rPr>
              <a:t> </a:t>
            </a:r>
          </a:p>
          <a:p>
            <a:r>
              <a:rPr lang="en-US" b="0" i="0" u="none" strike="noStrike" kern="1200" dirty="0" smtClean="0">
                <a:solidFill>
                  <a:schemeClr val="tx1"/>
                </a:solidFill>
                <a:latin typeface="Verdana" pitchFamily="34" charset="0"/>
              </a:rPr>
              <a:t> </a:t>
            </a:r>
            <a:r>
              <a:rPr lang="en-US" dirty="0" smtClean="0">
                <a:latin typeface="Verdana" pitchFamily="34" charset="0"/>
              </a:rPr>
              <a:t> </a:t>
            </a:r>
            <a:r>
              <a:rPr lang="en-US" sz="1200" b="0" i="0" u="none" strike="noStrike" kern="1200" dirty="0" smtClean="0">
                <a:solidFill>
                  <a:schemeClr val="tx1"/>
                </a:solidFill>
                <a:latin typeface="Arial" charset="0"/>
                <a:ea typeface="+mn-ea"/>
                <a:cs typeface="+mn-cs"/>
              </a:rPr>
              <a:t> </a:t>
            </a:r>
            <a:r>
              <a:rPr lang="en-US" dirty="0" smtClean="0"/>
              <a:t> </a:t>
            </a:r>
            <a:r>
              <a:rPr lang="en-US" sz="1200" b="0" i="0" u="none" strike="noStrike" kern="1200" dirty="0" smtClean="0">
                <a:solidFill>
                  <a:schemeClr val="tx1"/>
                </a:solidFill>
                <a:latin typeface="Arial" charset="0"/>
                <a:ea typeface="+mn-ea"/>
                <a:cs typeface="+mn-cs"/>
              </a:rPr>
              <a:t> </a:t>
            </a:r>
            <a:r>
              <a:rPr lang="en-US" dirty="0" smtClean="0"/>
              <a:t>  </a:t>
            </a:r>
            <a:r>
              <a:rPr lang="en-US" sz="1200" b="0" i="0" u="none" strike="noStrike" kern="1200" dirty="0" smtClean="0">
                <a:solidFill>
                  <a:schemeClr val="tx1"/>
                </a:solidFill>
                <a:latin typeface="Arial" charset="0"/>
                <a:ea typeface="+mn-ea"/>
                <a:cs typeface="+mn-cs"/>
              </a:rPr>
              <a:t> </a:t>
            </a:r>
            <a:r>
              <a:rPr lang="en-US" dirty="0" smtClean="0"/>
              <a:t> </a:t>
            </a:r>
            <a:r>
              <a:rPr lang="en-US" sz="1200" b="0" i="0" u="none" strike="noStrike" kern="1200" dirty="0" smtClean="0">
                <a:solidFill>
                  <a:schemeClr val="tx1"/>
                </a:solidFill>
                <a:latin typeface="Arial" charset="0"/>
                <a:ea typeface="+mn-ea"/>
                <a:cs typeface="+mn-cs"/>
              </a:rPr>
              <a:t> </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ts val="1900"/>
              </a:lnSpc>
              <a:spcBef>
                <a:spcPts val="0"/>
              </a:spcBef>
            </a:pPr>
            <a:r>
              <a:rPr lang="en-US" dirty="0" smtClean="0">
                <a:latin typeface="Arial" pitchFamily="34" charset="0"/>
                <a:cs typeface="Arial" pitchFamily="34" charset="0"/>
              </a:rPr>
              <a:t>This slide shows you how various levels of company performance can affect your STI award.  In this example, the employee’s STI target rate is 5% and has $40,000 in eligible earnings for the fiscal year.  If company performance was at maximum,</a:t>
            </a:r>
            <a:r>
              <a:rPr lang="en-US" baseline="0" dirty="0" smtClean="0">
                <a:latin typeface="Arial" pitchFamily="34" charset="0"/>
                <a:cs typeface="Arial" pitchFamily="34" charset="0"/>
              </a:rPr>
              <a:t> </a:t>
            </a:r>
            <a:r>
              <a:rPr lang="en-US" dirty="0" smtClean="0">
                <a:latin typeface="Arial" pitchFamily="34" charset="0"/>
                <a:cs typeface="Arial" pitchFamily="34" charset="0"/>
              </a:rPr>
              <a:t>or 200%, the STI award would be $4,000.  If company performance was at 100%, a target STI award would be $2,000.  If the company did not achieve any of the OROA or ROE objectives for the year, no STI award would be paid.  </a:t>
            </a:r>
          </a:p>
          <a:p>
            <a:endParaRPr lang="en-US" sz="1100" baseline="0" dirty="0" smtClean="0">
              <a:latin typeface="Verdana" pitchFamily="34" charset="0"/>
            </a:endParaRPr>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latin typeface="Arial" pitchFamily="34" charset="0"/>
                <a:cs typeface="Arial" pitchFamily="34" charset="0"/>
              </a:rPr>
              <a:t>(Note to Speaker: This is a build slide)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cs typeface="Arial" pitchFamily="34" charset="0"/>
              </a:rPr>
              <a:t>The OROA</a:t>
            </a:r>
            <a:r>
              <a:rPr lang="en-US" baseline="0" dirty="0" smtClean="0">
                <a:latin typeface="Arial" pitchFamily="34" charset="0"/>
                <a:cs typeface="Arial" pitchFamily="34" charset="0"/>
              </a:rPr>
              <a:t> results for the equipment divisions and the ROE results for Credit are combined using the weighting in the enterprise metric.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Arial" pitchFamily="34" charset="0"/>
                <a:cs typeface="Arial" pitchFamily="34" charset="0"/>
              </a:rPr>
              <a:t>(click) </a:t>
            </a:r>
            <a:r>
              <a:rPr lang="en-US" baseline="0" dirty="0" smtClean="0">
                <a:latin typeface="Arial" pitchFamily="34" charset="0"/>
                <a:cs typeface="Arial" pitchFamily="34" charset="0"/>
              </a:rPr>
              <a:t>The weighted combination is added together and results in a percentage that represents Company Performance (as % of target). It can range between 0% and 200%. If the company performance as % of target is 100%, then a target award is provided.  A maximum award is equal to 200%.</a:t>
            </a:r>
          </a:p>
          <a:p>
            <a:endParaRPr lang="en-US" baseline="0" dirty="0" smtClean="0">
              <a:latin typeface="Arial" pitchFamily="34" charset="0"/>
              <a:cs typeface="Arial" pitchFamily="34" charset="0"/>
            </a:endParaRPr>
          </a:p>
          <a:p>
            <a:r>
              <a:rPr lang="en-US" dirty="0" smtClean="0">
                <a:latin typeface="Arial" pitchFamily="34" charset="0"/>
                <a:cs typeface="Arial" pitchFamily="34" charset="0"/>
              </a:rPr>
              <a:t>As a reminder, the</a:t>
            </a:r>
            <a:r>
              <a:rPr lang="en-US" baseline="0" dirty="0" smtClean="0">
                <a:latin typeface="Arial" pitchFamily="34" charset="0"/>
                <a:cs typeface="Arial" pitchFamily="34" charset="0"/>
              </a:rPr>
              <a:t> enterprise metric will be used to calculate company performance for all employees.  Therefore, transferring to a different division will not affect your STI bonus.</a:t>
            </a:r>
          </a:p>
          <a:p>
            <a:endParaRPr lang="en-US" baseline="0" dirty="0" smtClean="0">
              <a:solidFill>
                <a:srgbClr val="FF3300"/>
              </a:solidFill>
              <a:latin typeface="Arial" pitchFamily="34" charset="0"/>
              <a:cs typeface="Arial" pitchFamily="34" charset="0"/>
            </a:endParaRPr>
          </a:p>
          <a:p>
            <a:r>
              <a:rPr lang="en-US" dirty="0" smtClean="0">
                <a:latin typeface="Arial" pitchFamily="34" charset="0"/>
                <a:cs typeface="Arial" pitchFamily="34" charset="0"/>
              </a:rPr>
              <a:t>(</a:t>
            </a:r>
            <a:r>
              <a:rPr lang="en-US" b="1" dirty="0" smtClean="0">
                <a:latin typeface="Arial" pitchFamily="34" charset="0"/>
                <a:cs typeface="Arial" pitchFamily="34" charset="0"/>
              </a:rPr>
              <a:t>Additional</a:t>
            </a:r>
            <a:r>
              <a:rPr lang="en-US" b="1" baseline="0" dirty="0" smtClean="0">
                <a:latin typeface="Arial" pitchFamily="34" charset="0"/>
                <a:cs typeface="Arial" pitchFamily="34" charset="0"/>
              </a:rPr>
              <a:t> Info: </a:t>
            </a:r>
            <a:r>
              <a:rPr lang="en-US" baseline="0" dirty="0" smtClean="0">
                <a:latin typeface="Arial" pitchFamily="34" charset="0"/>
                <a:cs typeface="Arial" pitchFamily="34" charset="0"/>
              </a:rPr>
              <a:t>Where the enterprise metric does not apply</a:t>
            </a:r>
            <a:r>
              <a:rPr lang="en-US" dirty="0" smtClean="0">
                <a:latin typeface="Arial" pitchFamily="34" charset="0"/>
                <a:cs typeface="Arial" pitchFamily="34" charset="0"/>
              </a:rPr>
              <a:t>:</a:t>
            </a:r>
          </a:p>
          <a:p>
            <a:pPr marL="232943" indent="-232943">
              <a:buFont typeface="+mj-lt"/>
              <a:buAutoNum type="arabicPeriod"/>
            </a:pPr>
            <a:r>
              <a:rPr lang="en-US" dirty="0" smtClean="0">
                <a:latin typeface="Arial" pitchFamily="34" charset="0"/>
                <a:cs typeface="Arial" pitchFamily="34" charset="0"/>
              </a:rPr>
              <a:t>The STI for JD Landscapes employees contains 70% weighting of Landscapes operating profit and 30% enterprise metric</a:t>
            </a:r>
          </a:p>
          <a:p>
            <a:pPr marL="232943" indent="-232943">
              <a:buFont typeface="+mj-lt"/>
              <a:buAutoNum type="arabicPeriod"/>
            </a:pPr>
            <a:r>
              <a:rPr lang="en-US" dirty="0" smtClean="0">
                <a:latin typeface="Arial" pitchFamily="34" charset="0"/>
                <a:cs typeface="Arial" pitchFamily="34" charset="0"/>
              </a:rPr>
              <a:t>Employees in Greeneville covered under a local plan</a:t>
            </a:r>
          </a:p>
          <a:p>
            <a:pPr marL="232943" indent="-232943">
              <a:buFont typeface="+mj-lt"/>
              <a:buAutoNum type="arabicPeriod"/>
            </a:pPr>
            <a:r>
              <a:rPr lang="en-US" dirty="0" smtClean="0">
                <a:latin typeface="Arial" pitchFamily="34" charset="0"/>
                <a:cs typeface="Arial" pitchFamily="34" charset="0"/>
              </a:rPr>
              <a:t>Sales employees at Water </a:t>
            </a:r>
            <a:r>
              <a:rPr lang="en-US" dirty="0" smtClean="0">
                <a:solidFill>
                  <a:schemeClr val="tx1"/>
                </a:solidFill>
                <a:latin typeface="Arial" pitchFamily="34" charset="0"/>
                <a:cs typeface="Arial" pitchFamily="34" charset="0"/>
              </a:rPr>
              <a:t>units (except India))</a:t>
            </a:r>
          </a:p>
          <a:p>
            <a:pPr marL="232943" indent="-232943">
              <a:buFont typeface="+mj-lt"/>
              <a:buNone/>
            </a:pPr>
            <a:endParaRPr lang="en-US" sz="900" dirty="0" smtClean="0">
              <a:latin typeface="Verdana" pitchFamily="34" charset="0"/>
            </a:endParaRPr>
          </a:p>
          <a:p>
            <a:endParaRPr lang="en-US" dirty="0">
              <a:solidFill>
                <a:srgbClr val="FF3300"/>
              </a:solidFill>
            </a:endParaRPr>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dirty="0" smtClean="0">
                <a:latin typeface="Arial" pitchFamily="34" charset="0"/>
                <a:cs typeface="Arial" pitchFamily="34" charset="0"/>
              </a:rPr>
              <a:t>The objectives of the variable pay module are for you</a:t>
            </a:r>
            <a:r>
              <a:rPr lang="en-US" baseline="0" dirty="0" smtClean="0">
                <a:latin typeface="Arial" pitchFamily="34" charset="0"/>
                <a:cs typeface="Arial" pitchFamily="34" charset="0"/>
              </a:rPr>
              <a:t> to be able to u</a:t>
            </a:r>
            <a:r>
              <a:rPr lang="en-US" dirty="0" smtClean="0">
                <a:latin typeface="Arial" pitchFamily="34" charset="0"/>
                <a:cs typeface="Arial" pitchFamily="34" charset="0"/>
              </a:rPr>
              <a:t>nderstand John Deere’s</a:t>
            </a:r>
            <a:r>
              <a:rPr lang="en-US" baseline="0" dirty="0" smtClean="0">
                <a:latin typeface="Arial" pitchFamily="34" charset="0"/>
                <a:cs typeface="Arial" pitchFamily="34" charset="0"/>
              </a:rPr>
              <a:t> overall </a:t>
            </a:r>
            <a:r>
              <a:rPr lang="en-US" dirty="0" smtClean="0">
                <a:latin typeface="Arial" pitchFamily="34" charset="0"/>
                <a:cs typeface="Arial" pitchFamily="34" charset="0"/>
              </a:rPr>
              <a:t>compensation philosophy, how variable pay depends on company</a:t>
            </a:r>
            <a:r>
              <a:rPr lang="en-US" baseline="0" dirty="0" smtClean="0">
                <a:latin typeface="Arial" pitchFamily="34" charset="0"/>
                <a:cs typeface="Arial" pitchFamily="34" charset="0"/>
              </a:rPr>
              <a:t> performance, t</a:t>
            </a:r>
            <a:r>
              <a:rPr lang="en-US" dirty="0" smtClean="0">
                <a:latin typeface="Arial" pitchFamily="34" charset="0"/>
                <a:cs typeface="Arial" pitchFamily="34" charset="0"/>
              </a:rPr>
              <a:t>he components</a:t>
            </a:r>
            <a:r>
              <a:rPr lang="en-US" baseline="0" dirty="0" smtClean="0">
                <a:latin typeface="Arial" pitchFamily="34" charset="0"/>
                <a:cs typeface="Arial" pitchFamily="34" charset="0"/>
              </a:rPr>
              <a:t> of </a:t>
            </a:r>
            <a:r>
              <a:rPr lang="en-US" dirty="0" smtClean="0">
                <a:latin typeface="Arial" pitchFamily="34" charset="0"/>
                <a:cs typeface="Arial" pitchFamily="34" charset="0"/>
              </a:rPr>
              <a:t>variable pay and to define your role as an employee or a manager.</a:t>
            </a:r>
          </a:p>
          <a:p>
            <a:endParaRPr lang="en-US" dirty="0" smtClean="0"/>
          </a:p>
        </p:txBody>
      </p:sp>
      <p:sp>
        <p:nvSpPr>
          <p:cNvPr id="61444" name="Slide Number Placeholder 3"/>
          <p:cNvSpPr>
            <a:spLocks noGrp="1"/>
          </p:cNvSpPr>
          <p:nvPr>
            <p:ph type="sldNum" sz="quarter" idx="5"/>
          </p:nvPr>
        </p:nvSpPr>
        <p:spPr>
          <a:noFill/>
        </p:spPr>
        <p:txBody>
          <a:bodyPr/>
          <a:lstStyle/>
          <a:p>
            <a:fld id="{C7C09088-69BA-4E23-BA2D-4B52724955AA}" type="slidenum">
              <a:rPr lang="en-US" smtClean="0"/>
              <a:pPr/>
              <a:t>2</a:t>
            </a:fld>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DA50693-1F7A-4852-9230-2799C0FA0F81}" type="slidenum">
              <a:rPr lang="en-US" smtClean="0"/>
              <a:pPr/>
              <a:t>20</a:t>
            </a:fld>
            <a:endParaRPr lang="en-US" dirty="0" smtClean="0"/>
          </a:p>
        </p:txBody>
      </p:sp>
      <p:sp>
        <p:nvSpPr>
          <p:cNvPr id="91139" name="Rectangle 2"/>
          <p:cNvSpPr>
            <a:spLocks noGrp="1" noRot="1" noChangeAspect="1" noChangeArrowheads="1" noTextEdit="1"/>
          </p:cNvSpPr>
          <p:nvPr>
            <p:ph type="sldImg"/>
          </p:nvPr>
        </p:nvSpPr>
        <p:spPr>
          <a:xfrm>
            <a:off x="1182688" y="696913"/>
            <a:ext cx="4646612" cy="3484562"/>
          </a:xfrm>
          <a:ln/>
        </p:spPr>
      </p:sp>
      <p:sp>
        <p:nvSpPr>
          <p:cNvPr id="91140" name="Rectangle 3"/>
          <p:cNvSpPr>
            <a:spLocks noGrp="1" noChangeArrowheads="1"/>
          </p:cNvSpPr>
          <p:nvPr>
            <p:ph type="body" idx="1"/>
          </p:nvPr>
        </p:nvSpPr>
        <p:spPr>
          <a:xfrm>
            <a:off x="701040" y="4417405"/>
            <a:ext cx="5608320" cy="4567502"/>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kern="1200" baseline="0" dirty="0" smtClean="0">
                <a:solidFill>
                  <a:schemeClr val="tx1"/>
                </a:solidFill>
                <a:latin typeface="Arial" pitchFamily="34" charset="0"/>
                <a:cs typeface="Arial" pitchFamily="34" charset="0"/>
              </a:rPr>
              <a:t>MTI is a cash award that supports the company’s compensation philosophy of providing exceptional pay potential when we achieve profitable growth over multiple fiscal years.  When combined with other elements of compensation, a target MTI award is designed to deliver total compensation that is significantly above average (75</a:t>
            </a:r>
            <a:r>
              <a:rPr lang="en-US" kern="1200" baseline="30000" dirty="0" smtClean="0">
                <a:solidFill>
                  <a:schemeClr val="tx1"/>
                </a:solidFill>
                <a:latin typeface="Arial" pitchFamily="34" charset="0"/>
                <a:cs typeface="Arial" pitchFamily="34" charset="0"/>
              </a:rPr>
              <a:t>th</a:t>
            </a:r>
            <a:r>
              <a:rPr lang="en-US" kern="1200" baseline="0" dirty="0" smtClean="0">
                <a:solidFill>
                  <a:schemeClr val="tx1"/>
                </a:solidFill>
                <a:latin typeface="Arial" pitchFamily="34" charset="0"/>
                <a:cs typeface="Arial" pitchFamily="34" charset="0"/>
              </a:rPr>
              <a:t> percentile of market).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kern="1200" baseline="0" dirty="0" smtClean="0">
              <a:solidFill>
                <a:schemeClr val="tx1"/>
              </a:solidFill>
              <a:latin typeface="Arial" pitchFamily="34" charset="0"/>
              <a:cs typeface="Arial" pitchFamily="34" charset="0"/>
            </a:endParaRPr>
          </a:p>
          <a:p>
            <a:r>
              <a:rPr lang="en-US" kern="1200" baseline="0" dirty="0" smtClean="0">
                <a:solidFill>
                  <a:schemeClr val="tx1"/>
                </a:solidFill>
                <a:latin typeface="Arial" pitchFamily="34" charset="0"/>
                <a:cs typeface="Arial" pitchFamily="34" charset="0"/>
              </a:rPr>
              <a:t>In addition to rewarding sustainable, profitable growth, MTI acknowledges leadership and management contributions in the growth and success of the company. </a:t>
            </a:r>
          </a:p>
          <a:p>
            <a:pPr>
              <a:buFont typeface="Arial" pitchFamily="34" charset="0"/>
              <a:buChar char="•"/>
            </a:pPr>
            <a:endParaRPr lang="en-US" sz="1200" b="1" kern="1200" baseline="0" dirty="0" smtClean="0">
              <a:solidFill>
                <a:schemeClr val="tx1"/>
              </a:solidFill>
              <a:latin typeface="Verdana" pitchFamily="34" charset="0"/>
            </a:endParaRPr>
          </a:p>
          <a:p>
            <a:pPr eaLnBrk="1" hangingPunct="1"/>
            <a:endParaRPr lang="en-US" dirty="0" smtClean="0"/>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46BEDC7-F57C-9446-8963-D80999DD1459}" type="slidenum">
              <a:rPr lang="en-US"/>
              <a:pPr/>
              <a:t>21</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defTabSz="931774" eaLnBrk="1" hangingPunct="1">
              <a:defRPr/>
            </a:pPr>
            <a:r>
              <a:rPr lang="en-US" kern="1200" baseline="0" dirty="0" smtClean="0">
                <a:solidFill>
                  <a:schemeClr val="tx1"/>
                </a:solidFill>
                <a:latin typeface="Arial" pitchFamily="34" charset="0"/>
                <a:cs typeface="Arial" pitchFamily="34" charset="0"/>
              </a:rPr>
              <a:t>Globally, most employees salary grade 8 and above are eligible for MTI. </a:t>
            </a:r>
            <a:endParaRPr lang="en-US" b="1" dirty="0" smtClean="0">
              <a:solidFill>
                <a:srgbClr val="FF0000"/>
              </a:solidFill>
              <a:latin typeface="Arial" pitchFamily="34" charset="0"/>
              <a:cs typeface="Arial" pitchFamily="34" charset="0"/>
            </a:endParaRPr>
          </a:p>
          <a:p>
            <a:pPr eaLnBrk="1" hangingPunct="1">
              <a:buFont typeface="Arial" pitchFamily="34" charset="0"/>
              <a:buNone/>
            </a:pPr>
            <a:endParaRPr lang="en-US" baseline="0" dirty="0" smtClean="0">
              <a:latin typeface="Arial" pitchFamily="34" charset="0"/>
              <a:cs typeface="Arial" pitchFamily="34" charset="0"/>
            </a:endParaRPr>
          </a:p>
          <a:p>
            <a:r>
              <a:rPr lang="en-US" kern="1200" baseline="0" dirty="0" smtClean="0">
                <a:solidFill>
                  <a:schemeClr val="tx1"/>
                </a:solidFill>
                <a:latin typeface="Arial" pitchFamily="34" charset="0"/>
                <a:cs typeface="Arial" pitchFamily="34" charset="0"/>
              </a:rPr>
              <a:t>An employee must be in grade 8 or above as of the eligibility date of 30 September, 13 months prior to the end of the performance period, and must be an active salaried employee on the last day of the performance period. </a:t>
            </a:r>
          </a:p>
          <a:p>
            <a:endParaRPr lang="en-US" kern="1200" baseline="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ea typeface="ＭＳ Ｐゴシック" charset="0"/>
                <a:cs typeface="Arial" pitchFamily="34" charset="0"/>
              </a:rPr>
              <a:t>So</a:t>
            </a:r>
            <a:r>
              <a:rPr lang="en-US" baseline="0" dirty="0" smtClean="0">
                <a:latin typeface="Arial" pitchFamily="34" charset="0"/>
                <a:ea typeface="ＭＳ Ｐゴシック" charset="0"/>
                <a:cs typeface="Arial" pitchFamily="34" charset="0"/>
              </a:rPr>
              <a:t> t</a:t>
            </a:r>
            <a:r>
              <a:rPr lang="en-US" dirty="0" smtClean="0">
                <a:latin typeface="Arial" pitchFamily="34" charset="0"/>
                <a:ea typeface="ＭＳ Ｐゴシック" charset="0"/>
                <a:cs typeface="Arial" pitchFamily="34" charset="0"/>
              </a:rPr>
              <a:t>o be eligible</a:t>
            </a:r>
            <a:r>
              <a:rPr lang="en-US" baseline="0" dirty="0" smtClean="0">
                <a:latin typeface="Arial" pitchFamily="34" charset="0"/>
                <a:ea typeface="ＭＳ Ｐゴシック" charset="0"/>
                <a:cs typeface="Arial" pitchFamily="34" charset="0"/>
              </a:rPr>
              <a:t> for an MTI payout in 2011, </a:t>
            </a:r>
            <a:r>
              <a:rPr lang="en-US" baseline="0" dirty="0" smtClean="0">
                <a:latin typeface="Arial" pitchFamily="34" charset="0"/>
                <a:cs typeface="Arial" pitchFamily="34" charset="0"/>
              </a:rPr>
              <a:t>an employee must have been in grade 8 or above on 30 September 2010 and must still be active on 31 October 2011.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latin typeface="Arial" pitchFamily="34" charset="0"/>
                <a:cs typeface="Arial" pitchFamily="34" charset="0"/>
              </a:rPr>
              <a:t>(</a:t>
            </a:r>
            <a:r>
              <a:rPr lang="en-US" sz="1200" b="1" dirty="0" smtClean="0">
                <a:latin typeface="Arial" pitchFamily="34" charset="0"/>
                <a:cs typeface="Arial" pitchFamily="34" charset="0"/>
              </a:rPr>
              <a:t>Additional Info: </a:t>
            </a:r>
            <a:r>
              <a:rPr lang="en-US" baseline="0" dirty="0" smtClean="0">
                <a:latin typeface="Arial" pitchFamily="34" charset="0"/>
                <a:cs typeface="Arial" pitchFamily="34" charset="0"/>
              </a:rPr>
              <a:t>E</a:t>
            </a:r>
            <a:r>
              <a:rPr lang="en-US" kern="1200" dirty="0" smtClean="0">
                <a:solidFill>
                  <a:schemeClr val="tx1"/>
                </a:solidFill>
                <a:latin typeface="Arial" pitchFamily="34" charset="0"/>
                <a:cs typeface="Arial" pitchFamily="34" charset="0"/>
              </a:rPr>
              <a:t>mployees who retire, become permanently disabled or die during the last 13 months of the performance period will receive an MTI award</a:t>
            </a:r>
            <a:r>
              <a:rPr lang="en-US" kern="1200" baseline="0" dirty="0" smtClean="0">
                <a:solidFill>
                  <a:schemeClr val="tx1"/>
                </a:solidFill>
                <a:latin typeface="Arial" pitchFamily="34" charset="0"/>
                <a:cs typeface="Arial" pitchFamily="34" charset="0"/>
              </a:rPr>
              <a:t> </a:t>
            </a:r>
            <a:r>
              <a:rPr lang="en-US" kern="1200" dirty="0" smtClean="0">
                <a:solidFill>
                  <a:schemeClr val="tx1"/>
                </a:solidFill>
                <a:latin typeface="Arial" pitchFamily="34" charset="0"/>
                <a:cs typeface="Arial" pitchFamily="34" charset="0"/>
              </a:rPr>
              <a:t>if otherwise qualified.  </a:t>
            </a:r>
            <a:endParaRPr lang="en-US" i="0" kern="1200" baseline="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kern="1200" baseline="0" dirty="0" smtClean="0">
              <a:solidFill>
                <a:schemeClr val="tx1"/>
              </a:solidFill>
              <a:latin typeface="Arial" pitchFamily="34" charset="0"/>
              <a:cs typeface="Arial" pitchFamily="34" charset="0"/>
            </a:endParaRPr>
          </a:p>
          <a:p>
            <a:pPr defTabSz="931774" eaLnBrk="1" hangingPunct="1">
              <a:defRPr/>
            </a:pPr>
            <a:r>
              <a:rPr lang="en-US" b="0" dirty="0" smtClean="0">
                <a:latin typeface="Arial" pitchFamily="34" charset="0"/>
                <a:ea typeface="ＭＳ Ｐゴシック" charset="0"/>
                <a:cs typeface="Arial" pitchFamily="34" charset="0"/>
              </a:rPr>
              <a:t>For the performance</a:t>
            </a:r>
            <a:r>
              <a:rPr lang="en-US" b="0" baseline="0" dirty="0" smtClean="0">
                <a:latin typeface="Arial" pitchFamily="34" charset="0"/>
                <a:ea typeface="ＭＳ Ｐゴシック" charset="0"/>
                <a:cs typeface="Arial" pitchFamily="34" charset="0"/>
              </a:rPr>
              <a:t> period ending in 2013, there is a change for employees that retire, die or become disabled in the last 13 months of the performance period.  </a:t>
            </a:r>
            <a:r>
              <a:rPr lang="en-US" b="1" dirty="0" smtClean="0">
                <a:latin typeface="Arial" pitchFamily="34" charset="0"/>
                <a:ea typeface="ＭＳ Ｐゴシック" charset="0"/>
                <a:cs typeface="Arial" pitchFamily="34" charset="0"/>
              </a:rPr>
              <a:t>More information is available in the Reference Section.</a:t>
            </a:r>
            <a:r>
              <a:rPr lang="en-US" b="0" dirty="0" smtClean="0">
                <a:latin typeface="Arial" pitchFamily="34" charset="0"/>
                <a:ea typeface="ＭＳ Ｐゴシック" charset="0"/>
                <a:cs typeface="Arial" pitchFamily="34" charset="0"/>
              </a:rPr>
              <a:t>)</a:t>
            </a:r>
          </a:p>
          <a:p>
            <a:pPr eaLnBrk="1" hangingPunct="1">
              <a:buFont typeface="Arial" pitchFamily="34" charset="0"/>
              <a:buChar char="•"/>
            </a:pPr>
            <a:endParaRPr lang="en-US" sz="1000" dirty="0" smtClean="0">
              <a:latin typeface="Arial" pitchFamily="-65"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3811588" cy="2859087"/>
          </a:xfrm>
        </p:spPr>
      </p:sp>
      <p:sp>
        <p:nvSpPr>
          <p:cNvPr id="3" name="Notes Placeholder 2"/>
          <p:cNvSpPr>
            <a:spLocks noGrp="1"/>
          </p:cNvSpPr>
          <p:nvPr>
            <p:ph type="body" idx="1"/>
          </p:nvPr>
        </p:nvSpPr>
        <p:spPr>
          <a:xfrm>
            <a:off x="701040" y="3730171"/>
            <a:ext cx="5608320" cy="5355772"/>
          </a:xfrm>
        </p:spPr>
        <p:txBody>
          <a:bodyPr>
            <a:noAutofit/>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None/>
              <a:tabLst/>
              <a:defRPr/>
            </a:pPr>
            <a:r>
              <a:rPr lang="en-US" dirty="0" smtClean="0">
                <a:latin typeface="Arial" pitchFamily="34" charset="0"/>
                <a:cs typeface="Arial" pitchFamily="34" charset="0"/>
              </a:rPr>
              <a:t>This</a:t>
            </a:r>
            <a:r>
              <a:rPr lang="en-US" baseline="0" dirty="0" smtClean="0">
                <a:latin typeface="Arial" pitchFamily="34" charset="0"/>
                <a:cs typeface="Arial" pitchFamily="34" charset="0"/>
              </a:rPr>
              <a:t> chart shows the performance periods currently in process.  </a:t>
            </a:r>
            <a:r>
              <a:rPr lang="en-US" dirty="0" smtClean="0">
                <a:latin typeface="Arial" pitchFamily="34" charset="0"/>
                <a:cs typeface="Arial" pitchFamily="34" charset="0"/>
              </a:rPr>
              <a:t>Beginning with the performance period that </a:t>
            </a:r>
            <a:r>
              <a:rPr lang="en-US" baseline="0" dirty="0" smtClean="0">
                <a:latin typeface="Arial" pitchFamily="34" charset="0"/>
                <a:cs typeface="Arial" pitchFamily="34" charset="0"/>
              </a:rPr>
              <a:t>ends in 2013, </a:t>
            </a:r>
            <a:r>
              <a:rPr lang="en-US" kern="1200" dirty="0" smtClean="0">
                <a:solidFill>
                  <a:schemeClr val="tx1"/>
                </a:solidFill>
                <a:latin typeface="Arial" pitchFamily="34" charset="0"/>
                <a:cs typeface="Arial" pitchFamily="34" charset="0"/>
              </a:rPr>
              <a:t>we are transitioning from</a:t>
            </a:r>
            <a:r>
              <a:rPr lang="en-US" kern="1200" baseline="0" dirty="0" smtClean="0">
                <a:solidFill>
                  <a:schemeClr val="tx1"/>
                </a:solidFill>
                <a:latin typeface="Arial" pitchFamily="34" charset="0"/>
                <a:cs typeface="Arial" pitchFamily="34" charset="0"/>
              </a:rPr>
              <a:t> </a:t>
            </a:r>
            <a:r>
              <a:rPr lang="en-US" kern="1200" dirty="0" smtClean="0">
                <a:solidFill>
                  <a:schemeClr val="tx1"/>
                </a:solidFill>
                <a:latin typeface="Arial" pitchFamily="34" charset="0"/>
                <a:cs typeface="Arial" pitchFamily="34" charset="0"/>
              </a:rPr>
              <a:t>four-year to three-year MTI performance periods. </a:t>
            </a:r>
            <a:r>
              <a:rPr lang="en-US" baseline="0" dirty="0" smtClean="0">
                <a:latin typeface="Arial" pitchFamily="34" charset="0"/>
                <a:ea typeface="ＭＳ Ｐゴシック" charset="0"/>
                <a:cs typeface="Arial" pitchFamily="34" charset="0"/>
              </a:rPr>
              <a:t>The yellow shows the four-year performance periods currently in progress.  The green shows the three- year performance period that just began in 2011 and has the potential to pay out in 2013.   </a:t>
            </a:r>
          </a:p>
          <a:p>
            <a:pPr marL="0" marR="0" indent="0" algn="l" defTabSz="914400" rtl="0" eaLnBrk="1" fontAlgn="base" latinLnBrk="0" hangingPunct="1">
              <a:lnSpc>
                <a:spcPct val="100000"/>
              </a:lnSpc>
              <a:spcBef>
                <a:spcPct val="30000"/>
              </a:spcBef>
              <a:spcAft>
                <a:spcPct val="0"/>
              </a:spcAft>
              <a:buClrTx/>
              <a:buSzTx/>
              <a:buFont typeface="Arial" pitchFamily="34" charset="0"/>
              <a:buNone/>
              <a:tabLst/>
              <a:defRPr/>
            </a:pPr>
            <a:endParaRPr lang="en-US" sz="1100" baseline="0" dirty="0" smtClean="0">
              <a:latin typeface="Verdana" pitchFamily="34" charset="0"/>
              <a:ea typeface="ＭＳ Ｐゴシック" charset="0"/>
              <a:cs typeface="ＭＳ Ｐゴシック" charset="0"/>
            </a:endParaRPr>
          </a:p>
          <a:p>
            <a:endParaRPr lang="en-US" sz="1100" dirty="0" smtClean="0">
              <a:latin typeface="Verdana" pitchFamily="34" charset="0"/>
            </a:endParaRPr>
          </a:p>
          <a:p>
            <a:r>
              <a:rPr lang="en-US" sz="1100" kern="1200" dirty="0" smtClean="0">
                <a:solidFill>
                  <a:schemeClr val="tx1"/>
                </a:solidFill>
                <a:latin typeface="Verdana" pitchFamily="34" charset="0"/>
              </a:rPr>
              <a:t>(</a:t>
            </a:r>
            <a:r>
              <a:rPr lang="en-US" sz="1100" b="1" kern="1200" dirty="0" smtClean="0">
                <a:solidFill>
                  <a:schemeClr val="tx1"/>
                </a:solidFill>
                <a:latin typeface="Verdana" pitchFamily="34" charset="0"/>
              </a:rPr>
              <a:t>Additional Info:  </a:t>
            </a:r>
            <a:r>
              <a:rPr lang="en-US" sz="1100" kern="1200" dirty="0" smtClean="0">
                <a:solidFill>
                  <a:schemeClr val="tx1"/>
                </a:solidFill>
                <a:latin typeface="Verdana" pitchFamily="34" charset="0"/>
              </a:rPr>
              <a:t>See reference section</a:t>
            </a:r>
            <a:r>
              <a:rPr lang="en-US" sz="1100" kern="1200" baseline="0" dirty="0" smtClean="0">
                <a:solidFill>
                  <a:schemeClr val="tx1"/>
                </a:solidFill>
                <a:latin typeface="Verdana" pitchFamily="34" charset="0"/>
              </a:rPr>
              <a:t>  for SVA goals and accumulated SVA to date.)</a:t>
            </a:r>
            <a:endParaRPr lang="en-US" sz="1100" kern="1200" dirty="0" smtClean="0">
              <a:solidFill>
                <a:schemeClr val="tx1"/>
              </a:solidFill>
              <a:latin typeface="Verdana" pitchFamily="34" charset="0"/>
            </a:endParaRPr>
          </a:p>
          <a:p>
            <a:endParaRPr lang="en-US" sz="1100" dirty="0" smtClean="0">
              <a:latin typeface="Verdana" pitchFamily="34" charset="0"/>
            </a:endParaRPr>
          </a:p>
          <a:p>
            <a:endParaRPr lang="en-US" sz="1100" dirty="0" smtClean="0">
              <a:latin typeface="Verdana" pitchFamily="34" charset="0"/>
            </a:endParaRPr>
          </a:p>
          <a:p>
            <a:endParaRPr lang="en-US" sz="1100" dirty="0" smtClean="0">
              <a:latin typeface="Verdana" pitchFamily="34" charset="0"/>
            </a:endParaRPr>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4200" dirty="0" smtClean="0">
                <a:latin typeface="Arial" pitchFamily="34" charset="0"/>
                <a:cs typeface="Arial" pitchFamily="34" charset="0"/>
              </a:rPr>
              <a:t>This slide shows you the formula to calculate your MTI bonus amount.  </a:t>
            </a:r>
          </a:p>
          <a:p>
            <a:endParaRPr lang="en-US" sz="4200" dirty="0" smtClean="0">
              <a:latin typeface="Arial" pitchFamily="34" charset="0"/>
              <a:cs typeface="Arial" pitchFamily="34" charset="0"/>
            </a:endParaRPr>
          </a:p>
          <a:p>
            <a:r>
              <a:rPr lang="en-US" sz="4200" b="1" dirty="0" smtClean="0">
                <a:latin typeface="Arial" pitchFamily="34" charset="0"/>
                <a:cs typeface="Arial" pitchFamily="34" charset="0"/>
              </a:rPr>
              <a:t>Company performance as % of Target </a:t>
            </a:r>
            <a:r>
              <a:rPr lang="en-US" sz="4200" dirty="0" smtClean="0">
                <a:latin typeface="Arial" pitchFamily="34" charset="0"/>
                <a:cs typeface="Arial" pitchFamily="34" charset="0"/>
              </a:rPr>
              <a:t>is calculated</a:t>
            </a:r>
            <a:r>
              <a:rPr lang="en-US" sz="4200" baseline="0" dirty="0" smtClean="0">
                <a:latin typeface="Arial" pitchFamily="34" charset="0"/>
                <a:cs typeface="Arial" pitchFamily="34" charset="0"/>
              </a:rPr>
              <a:t> at the end of the performance period.  </a:t>
            </a:r>
            <a:r>
              <a:rPr lang="en-US" sz="4200" dirty="0" smtClean="0">
                <a:latin typeface="Arial" pitchFamily="34" charset="0"/>
                <a:cs typeface="Arial" pitchFamily="34" charset="0"/>
              </a:rPr>
              <a:t>It represents how the company performed against the Shareholder</a:t>
            </a:r>
            <a:r>
              <a:rPr lang="en-US" sz="4200" baseline="0" dirty="0" smtClean="0">
                <a:latin typeface="Arial" pitchFamily="34" charset="0"/>
                <a:cs typeface="Arial" pitchFamily="34" charset="0"/>
              </a:rPr>
              <a:t> Value Added, or </a:t>
            </a:r>
            <a:r>
              <a:rPr lang="en-US" sz="4200" dirty="0" smtClean="0">
                <a:latin typeface="Arial" pitchFamily="34" charset="0"/>
                <a:cs typeface="Arial" pitchFamily="34" charset="0"/>
              </a:rPr>
              <a:t>SVA, goals for the performance period.  Company</a:t>
            </a:r>
            <a:r>
              <a:rPr lang="en-US" sz="4200" baseline="0" dirty="0" smtClean="0">
                <a:latin typeface="Arial" pitchFamily="34" charset="0"/>
                <a:cs typeface="Arial" pitchFamily="34" charset="0"/>
              </a:rPr>
              <a:t> performance as % of target</a:t>
            </a:r>
            <a:r>
              <a:rPr lang="en-US" sz="4200" dirty="0" smtClean="0">
                <a:latin typeface="Arial" pitchFamily="34" charset="0"/>
                <a:cs typeface="Arial" pitchFamily="34" charset="0"/>
              </a:rPr>
              <a:t> can range from 0</a:t>
            </a:r>
            <a:r>
              <a:rPr lang="en-US" sz="4200" baseline="0" dirty="0" smtClean="0">
                <a:latin typeface="Arial" pitchFamily="34" charset="0"/>
                <a:cs typeface="Arial" pitchFamily="34" charset="0"/>
              </a:rPr>
              <a:t> to </a:t>
            </a:r>
            <a:r>
              <a:rPr lang="en-US" sz="4200" dirty="0" smtClean="0">
                <a:latin typeface="Arial" pitchFamily="34" charset="0"/>
                <a:cs typeface="Arial" pitchFamily="34" charset="0"/>
              </a:rPr>
              <a:t>200%.  </a:t>
            </a:r>
          </a:p>
          <a:p>
            <a:pPr lvl="2">
              <a:buFont typeface="Arial" pitchFamily="34" charset="0"/>
              <a:buChar char="•"/>
            </a:pPr>
            <a:r>
              <a:rPr lang="en-US" sz="4200" dirty="0" smtClean="0">
                <a:latin typeface="Arial" pitchFamily="34" charset="0"/>
                <a:cs typeface="Arial" pitchFamily="34" charset="0"/>
              </a:rPr>
              <a:t> A target award is equal to 100%</a:t>
            </a:r>
          </a:p>
          <a:p>
            <a:pPr lvl="2">
              <a:buFont typeface="Arial" pitchFamily="34" charset="0"/>
              <a:buChar char="•"/>
            </a:pPr>
            <a:r>
              <a:rPr lang="en-US" sz="4200" dirty="0" smtClean="0">
                <a:latin typeface="Arial" pitchFamily="34" charset="0"/>
                <a:cs typeface="Arial" pitchFamily="34" charset="0"/>
              </a:rPr>
              <a:t> A maximum award is equal to 200%</a:t>
            </a:r>
          </a:p>
          <a:p>
            <a:endParaRPr lang="en-US" sz="4200" dirty="0" smtClean="0">
              <a:latin typeface="Arial" pitchFamily="34" charset="0"/>
              <a:cs typeface="Arial" pitchFamily="34" charset="0"/>
            </a:endParaRPr>
          </a:p>
          <a:p>
            <a:r>
              <a:rPr lang="en-US" sz="4200" b="1" dirty="0" smtClean="0">
                <a:latin typeface="Arial" pitchFamily="34" charset="0"/>
                <a:cs typeface="Arial" pitchFamily="34" charset="0"/>
              </a:rPr>
              <a:t>The MTI target rate </a:t>
            </a:r>
            <a:r>
              <a:rPr lang="en-US" sz="4200" dirty="0" smtClean="0">
                <a:latin typeface="Arial" pitchFamily="34" charset="0"/>
                <a:cs typeface="Arial" pitchFamily="34" charset="0"/>
              </a:rPr>
              <a:t>for your grade is available from your unit HR representative.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4200" b="0" dirty="0" smtClean="0">
                <a:latin typeface="Arial" pitchFamily="34" charset="0"/>
                <a:cs typeface="Arial" pitchFamily="34" charset="0"/>
              </a:rPr>
              <a:t>(</a:t>
            </a:r>
            <a:r>
              <a:rPr lang="en-US" sz="4200" b="1" dirty="0" smtClean="0">
                <a:latin typeface="Arial" pitchFamily="34" charset="0"/>
                <a:cs typeface="Arial" pitchFamily="34" charset="0"/>
              </a:rPr>
              <a:t>Additional Info: </a:t>
            </a:r>
            <a:r>
              <a:rPr lang="en-US" sz="4200" b="0" baseline="0" dirty="0" smtClean="0">
                <a:latin typeface="Arial" pitchFamily="34" charset="0"/>
                <a:cs typeface="Arial" pitchFamily="34" charset="0"/>
              </a:rPr>
              <a:t>For most employees, their MTI target rate will be provided along with their 2011 merit statement.)</a:t>
            </a:r>
          </a:p>
          <a:p>
            <a:endParaRPr lang="en-US" sz="4200" dirty="0" smtClean="0">
              <a:latin typeface="Arial" pitchFamily="34" charset="0"/>
              <a:cs typeface="Arial" pitchFamily="34" charset="0"/>
            </a:endParaRPr>
          </a:p>
          <a:p>
            <a:r>
              <a:rPr lang="en-US" sz="4200" dirty="0" smtClean="0">
                <a:latin typeface="Arial" pitchFamily="34" charset="0"/>
                <a:cs typeface="Arial" pitchFamily="34" charset="0"/>
              </a:rPr>
              <a:t>Unlike STI which is based on </a:t>
            </a:r>
            <a:r>
              <a:rPr lang="en-US" sz="4200" baseline="0" dirty="0" smtClean="0">
                <a:latin typeface="Arial" pitchFamily="34" charset="0"/>
                <a:cs typeface="Arial" pitchFamily="34" charset="0"/>
              </a:rPr>
              <a:t>eligible earnings, MTI uses the </a:t>
            </a:r>
            <a:r>
              <a:rPr lang="en-US" sz="4200" b="1" baseline="0" dirty="0" smtClean="0">
                <a:latin typeface="Arial" pitchFamily="34" charset="0"/>
                <a:cs typeface="Arial" pitchFamily="34" charset="0"/>
              </a:rPr>
              <a:t>midpoint of your salary grade </a:t>
            </a:r>
            <a:r>
              <a:rPr lang="en-US" sz="4200" baseline="0" dirty="0" smtClean="0">
                <a:latin typeface="Arial" pitchFamily="34" charset="0"/>
                <a:cs typeface="Arial" pitchFamily="34" charset="0"/>
              </a:rPr>
              <a:t>to calculate the MTI award amount.  </a:t>
            </a:r>
            <a:r>
              <a:rPr lang="en-US" sz="4200" dirty="0" smtClean="0">
                <a:latin typeface="Arial" pitchFamily="34" charset="0"/>
                <a:cs typeface="Arial" pitchFamily="34" charset="0"/>
              </a:rPr>
              <a:t>The midpoint is for your grade as of 30 September, 13 months before the end of the performance period.  This means that all employees who are in the same grade and salary</a:t>
            </a:r>
            <a:r>
              <a:rPr lang="en-US" sz="4200" baseline="0" dirty="0" smtClean="0">
                <a:latin typeface="Arial" pitchFamily="34" charset="0"/>
                <a:cs typeface="Arial" pitchFamily="34" charset="0"/>
              </a:rPr>
              <a:t> structure </a:t>
            </a:r>
            <a:r>
              <a:rPr lang="en-US" sz="4200" dirty="0" smtClean="0">
                <a:latin typeface="Arial" pitchFamily="34" charset="0"/>
                <a:cs typeface="Arial" pitchFamily="34" charset="0"/>
              </a:rPr>
              <a:t>on 30 September will receive the same MTI award amount.</a:t>
            </a:r>
            <a:r>
              <a:rPr lang="en-US" sz="4200" baseline="0" dirty="0" smtClean="0">
                <a:latin typeface="Arial" pitchFamily="34" charset="0"/>
                <a:cs typeface="Arial" pitchFamily="34" charset="0"/>
              </a:rPr>
              <a:t>  </a:t>
            </a:r>
            <a:endParaRPr lang="en-US" sz="4200" dirty="0" smtClean="0">
              <a:latin typeface="Arial" pitchFamily="34" charset="0"/>
              <a:cs typeface="Arial" pitchFamily="34" charset="0"/>
            </a:endParaRPr>
          </a:p>
          <a:p>
            <a:endParaRPr lang="en-US" sz="4200" dirty="0" smtClean="0">
              <a:latin typeface="Arial" pitchFamily="34" charset="0"/>
              <a:cs typeface="Arial" pitchFamily="34" charset="0"/>
            </a:endParaRPr>
          </a:p>
          <a:p>
            <a:r>
              <a:rPr lang="en-US" sz="4200" dirty="0" smtClean="0">
                <a:latin typeface="Arial" pitchFamily="34" charset="0"/>
                <a:cs typeface="Arial" pitchFamily="34" charset="0"/>
              </a:rPr>
              <a:t>These three numbers are multiplied</a:t>
            </a:r>
            <a:r>
              <a:rPr lang="en-US" sz="4200" baseline="0" dirty="0" smtClean="0">
                <a:latin typeface="Arial" pitchFamily="34" charset="0"/>
                <a:cs typeface="Arial" pitchFamily="34" charset="0"/>
              </a:rPr>
              <a:t> together to arrive at your MTI bonus amount.  </a:t>
            </a:r>
          </a:p>
          <a:p>
            <a:endParaRPr lang="en-US" sz="4200" baseline="0" dirty="0" smtClean="0">
              <a:latin typeface="Arial" pitchFamily="34" charset="0"/>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4200" kern="1200" dirty="0" smtClean="0">
                <a:solidFill>
                  <a:schemeClr val="tx1"/>
                </a:solidFill>
                <a:latin typeface="Arial" pitchFamily="34" charset="0"/>
                <a:cs typeface="Arial" pitchFamily="34" charset="0"/>
              </a:rPr>
              <a:t>For the performance</a:t>
            </a:r>
            <a:r>
              <a:rPr lang="en-US" sz="4200" kern="1200" baseline="0" dirty="0" smtClean="0">
                <a:solidFill>
                  <a:schemeClr val="tx1"/>
                </a:solidFill>
                <a:latin typeface="Arial" pitchFamily="34" charset="0"/>
                <a:cs typeface="Arial" pitchFamily="34" charset="0"/>
              </a:rPr>
              <a:t> periods ending in 2011 and 2012, the pool-sharing concept is still in place.  </a:t>
            </a:r>
            <a:r>
              <a:rPr lang="en-US" sz="4200" kern="1200" dirty="0" smtClean="0">
                <a:solidFill>
                  <a:schemeClr val="tx1"/>
                </a:solidFill>
                <a:latin typeface="Arial" pitchFamily="34" charset="0"/>
                <a:cs typeface="Arial" pitchFamily="34" charset="0"/>
              </a:rPr>
              <a:t>If the total MTI payout to employees exceeds the maximum SVA pool to be shared, the total payout will be limited to the amount available in the SVA pool.   If total MTI payouts to employees are less than the maximum SVA pool, payouts will not be impacted by the pool size or the population.</a:t>
            </a:r>
          </a:p>
          <a:p>
            <a:endParaRPr lang="en-US" sz="4200" dirty="0" smtClean="0">
              <a:latin typeface="Arial" pitchFamily="34" charset="0"/>
              <a:cs typeface="Arial" pitchFamily="34" charset="0"/>
            </a:endParaRPr>
          </a:p>
          <a:p>
            <a:r>
              <a:rPr lang="en-US" sz="4200" b="0" dirty="0" smtClean="0">
                <a:latin typeface="Arial" pitchFamily="34" charset="0"/>
                <a:cs typeface="Arial" pitchFamily="34" charset="0"/>
              </a:rPr>
              <a:t>(</a:t>
            </a:r>
            <a:r>
              <a:rPr lang="en-US" sz="4200" b="1" dirty="0" smtClean="0">
                <a:latin typeface="Arial" pitchFamily="34" charset="0"/>
                <a:cs typeface="Arial" pitchFamily="34" charset="0"/>
              </a:rPr>
              <a:t>Additional Info: </a:t>
            </a:r>
            <a:r>
              <a:rPr lang="en-US" sz="4200" baseline="0" dirty="0" smtClean="0">
                <a:latin typeface="Arial" pitchFamily="34" charset="0"/>
                <a:cs typeface="Arial" pitchFamily="34" charset="0"/>
              </a:rPr>
              <a:t>For 2011 and 2012, MTI bonus amounts will be calculated in U.S. dollars and are subject to fluctuations in exchange rates.) </a:t>
            </a:r>
            <a:endParaRPr lang="en-US" sz="4200" b="0" baseline="0" dirty="0" smtClean="0">
              <a:latin typeface="Arial" pitchFamily="34" charset="0"/>
              <a:cs typeface="Arial" pitchFamily="34" charset="0"/>
            </a:endParaRPr>
          </a:p>
          <a:p>
            <a:endParaRPr lang="en-US" sz="1100" b="0" baseline="0" dirty="0" smtClean="0">
              <a:latin typeface="Verdana" pitchFamily="34" charset="0"/>
            </a:endParaRPr>
          </a:p>
          <a:p>
            <a:endParaRPr lang="en-US" sz="1100" dirty="0" smtClean="0">
              <a:latin typeface="Verdana" pitchFamily="34" charset="0"/>
            </a:endParaRPr>
          </a:p>
          <a:p>
            <a:endParaRPr lang="en-US" b="1" dirty="0" smtClean="0">
              <a:solidFill>
                <a:srgbClr val="FF0000"/>
              </a:solidFill>
            </a:endParaRPr>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81100" y="696913"/>
            <a:ext cx="3840163" cy="2881312"/>
          </a:xfrm>
          <a:ln/>
        </p:spPr>
      </p:sp>
      <p:sp>
        <p:nvSpPr>
          <p:cNvPr id="61443" name="Notes Placeholder 2"/>
          <p:cNvSpPr>
            <a:spLocks noGrp="1"/>
          </p:cNvSpPr>
          <p:nvPr>
            <p:ph type="body" idx="1"/>
          </p:nvPr>
        </p:nvSpPr>
        <p:spPr>
          <a:xfrm>
            <a:off x="701040" y="3788229"/>
            <a:ext cx="5608320" cy="5041738"/>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latin typeface="Arial" pitchFamily="34" charset="0"/>
                <a:cs typeface="Arial" pitchFamily="34" charset="0"/>
              </a:rPr>
              <a:t>Company performance is the first variable</a:t>
            </a:r>
            <a:r>
              <a:rPr lang="en-US" b="0" baseline="0" dirty="0" smtClean="0">
                <a:latin typeface="Arial" pitchFamily="34" charset="0"/>
                <a:cs typeface="Arial" pitchFamily="34" charset="0"/>
              </a:rPr>
              <a:t> of the formula we use to calculate your MTI bonus amount. </a:t>
            </a:r>
            <a:r>
              <a:rPr lang="en-US" b="0" dirty="0" smtClean="0">
                <a:latin typeface="Arial" pitchFamily="34" charset="0"/>
                <a:cs typeface="Arial" pitchFamily="34" charset="0"/>
              </a:rPr>
              <a:t>MTI</a:t>
            </a:r>
            <a:r>
              <a:rPr lang="en-US" b="0" baseline="0" dirty="0" smtClean="0">
                <a:latin typeface="Arial" pitchFamily="34" charset="0"/>
                <a:cs typeface="Arial" pitchFamily="34" charset="0"/>
              </a:rPr>
              <a:t> is based on </a:t>
            </a:r>
            <a:r>
              <a:rPr lang="en-US" b="0" kern="1200" baseline="0" dirty="0" smtClean="0">
                <a:solidFill>
                  <a:schemeClr val="tx1"/>
                </a:solidFill>
                <a:latin typeface="Arial" pitchFamily="34" charset="0"/>
                <a:cs typeface="Arial" pitchFamily="34" charset="0"/>
              </a:rPr>
              <a:t>the company’s accumulated Shareholder Value Added, or SVA, that is generated over multiple fiscal years.</a:t>
            </a:r>
          </a:p>
          <a:p>
            <a:endParaRPr lang="en-US" b="0" kern="1200" baseline="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0" kern="1200" baseline="0" dirty="0" smtClean="0">
                <a:solidFill>
                  <a:schemeClr val="tx1"/>
                </a:solidFill>
                <a:latin typeface="Arial" pitchFamily="34" charset="0"/>
                <a:cs typeface="Arial" pitchFamily="34" charset="0"/>
              </a:rPr>
              <a:t>SVA is a metric used by John Deere to evaluate business results. SVA measures the company’s performance in terms of profit that exceeds cost of assets or equity. SVA encourages a disciplined focus on both income and assets.  </a:t>
            </a:r>
            <a:endParaRPr lang="en-US" b="0" dirty="0" smtClean="0">
              <a:latin typeface="Arial" pitchFamily="34" charset="0"/>
              <a:cs typeface="Arial" pitchFamily="34" charset="0"/>
            </a:endParaRPr>
          </a:p>
          <a:p>
            <a:endParaRPr lang="en-US" b="0" kern="1200" baseline="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0" kern="1200" baseline="0" dirty="0" smtClean="0">
                <a:solidFill>
                  <a:schemeClr val="tx1"/>
                </a:solidFill>
                <a:latin typeface="Arial" pitchFamily="34" charset="0"/>
                <a:cs typeface="Arial" pitchFamily="34" charset="0"/>
              </a:rPr>
              <a:t>If at least $1 million of positive SVA is generated over the multi-year performance period, an MTI payout is awarded. If not, an MTI payout is not awarded.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kern="1200" baseline="0" dirty="0" smtClean="0">
              <a:solidFill>
                <a:schemeClr val="tx1"/>
              </a:solidFill>
              <a:latin typeface="Arial" pitchFamily="34" charset="0"/>
              <a:cs typeface="Arial" pitchFamily="34" charset="0"/>
            </a:endParaRPr>
          </a:p>
          <a:p>
            <a:endParaRPr lang="en-US" b="0" kern="1200" baseline="0" dirty="0" smtClean="0">
              <a:solidFill>
                <a:schemeClr val="tx1"/>
              </a:solidFill>
              <a:latin typeface="Arial" pitchFamily="34" charset="0"/>
              <a:cs typeface="Arial" pitchFamily="34" charset="0"/>
            </a:endParaRPr>
          </a:p>
          <a:p>
            <a:r>
              <a:rPr lang="en-US" sz="1200" b="0" dirty="0" smtClean="0">
                <a:latin typeface="Arial" pitchFamily="34" charset="0"/>
                <a:cs typeface="Arial" pitchFamily="34" charset="0"/>
              </a:rPr>
              <a:t>(</a:t>
            </a:r>
            <a:r>
              <a:rPr lang="en-US" sz="1200" b="1" dirty="0" smtClean="0">
                <a:latin typeface="Arial" pitchFamily="34" charset="0"/>
                <a:cs typeface="Arial" pitchFamily="34" charset="0"/>
              </a:rPr>
              <a:t>Additional Info:  </a:t>
            </a:r>
            <a:r>
              <a:rPr lang="en-US" b="0" dirty="0" smtClean="0">
                <a:latin typeface="Arial" pitchFamily="34" charset="0"/>
                <a:cs typeface="Arial" pitchFamily="34" charset="0"/>
              </a:rPr>
              <a:t>See </a:t>
            </a:r>
            <a:r>
              <a:rPr lang="en-US" b="0" baseline="0" dirty="0" smtClean="0">
                <a:latin typeface="Arial" pitchFamily="34" charset="0"/>
                <a:cs typeface="Arial" pitchFamily="34" charset="0"/>
              </a:rPr>
              <a:t>Reference section for SVA calculations for 2011, 2012 and 2013 and MTI goal information.)  </a:t>
            </a:r>
          </a:p>
          <a:p>
            <a:pPr marL="457200" marR="0" lvl="1" indent="0" algn="l" defTabSz="914400" rtl="0" eaLnBrk="0" fontAlgn="base" latinLnBrk="0" hangingPunct="0">
              <a:lnSpc>
                <a:spcPct val="120000"/>
              </a:lnSpc>
              <a:spcBef>
                <a:spcPct val="30000"/>
              </a:spcBef>
              <a:spcAft>
                <a:spcPct val="0"/>
              </a:spcAft>
              <a:buClrTx/>
              <a:buSzTx/>
              <a:buFontTx/>
              <a:buChar char="•"/>
              <a:tabLst/>
              <a:defRPr/>
            </a:pPr>
            <a:endParaRPr lang="en-US" sz="1100" b="0" dirty="0" smtClean="0">
              <a:latin typeface="Verdana" pitchFamily="34" charset="0"/>
            </a:endParaRPr>
          </a:p>
          <a:p>
            <a:pPr lvl="1">
              <a:lnSpc>
                <a:spcPct val="120000"/>
              </a:lnSpc>
              <a:buFontTx/>
              <a:buNone/>
            </a:pPr>
            <a:endParaRPr lang="en-US" sz="900" b="0" dirty="0" smtClean="0">
              <a:latin typeface="Verdana" pitchFamily="34" charset="0"/>
            </a:endParaRPr>
          </a:p>
          <a:p>
            <a:pPr lvl="1">
              <a:lnSpc>
                <a:spcPct val="120000"/>
              </a:lnSpc>
              <a:buFontTx/>
              <a:buChar char="•"/>
            </a:pPr>
            <a:endParaRPr lang="en-US" sz="900" b="0" dirty="0" smtClean="0">
              <a:latin typeface="Verdana" pitchFamily="34" charset="0"/>
            </a:endParaRPr>
          </a:p>
        </p:txBody>
      </p:sp>
      <p:sp>
        <p:nvSpPr>
          <p:cNvPr id="61444" name="Slide Number Placeholder 3"/>
          <p:cNvSpPr>
            <a:spLocks noGrp="1"/>
          </p:cNvSpPr>
          <p:nvPr>
            <p:ph type="sldNum" sz="quarter" idx="5"/>
          </p:nvPr>
        </p:nvSpPr>
        <p:spPr>
          <a:noFill/>
        </p:spPr>
        <p:txBody>
          <a:bodyPr/>
          <a:lstStyle/>
          <a:p>
            <a:fld id="{C7C09088-69BA-4E23-BA2D-4B52724955AA}" type="slidenum">
              <a:rPr lang="en-US" smtClean="0"/>
              <a:pPr/>
              <a:t>24</a:t>
            </a:fld>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Arial" pitchFamily="34" charset="0"/>
                <a:cs typeface="Arial" pitchFamily="34" charset="0"/>
              </a:rPr>
              <a:t>(Note to Speaker. This is a build slide)</a:t>
            </a:r>
          </a:p>
          <a:p>
            <a:endParaRPr lang="en-US" dirty="0" smtClean="0">
              <a:latin typeface="Arial" pitchFamily="34" charset="0"/>
              <a:cs typeface="Arial" pitchFamily="34" charset="0"/>
            </a:endParaRPr>
          </a:p>
          <a:p>
            <a:r>
              <a:rPr lang="en-US" b="0" kern="1200" baseline="0" dirty="0" smtClean="0">
                <a:solidFill>
                  <a:schemeClr val="tx1"/>
                </a:solidFill>
                <a:latin typeface="Arial" pitchFamily="34" charset="0"/>
                <a:cs typeface="Arial" pitchFamily="34" charset="0"/>
              </a:rPr>
              <a:t>SVA goals are determined at the beginning of the performance period and are aligned to the business strategy.   </a:t>
            </a:r>
            <a:r>
              <a:rPr lang="en-US" dirty="0" smtClean="0">
                <a:latin typeface="Arial" pitchFamily="34" charset="0"/>
                <a:cs typeface="Arial" pitchFamily="34" charset="0"/>
              </a:rPr>
              <a:t>As an example, if the SVA goal at target is $4 billion, then the SVA goal for a maximum payout is $4 billion.  In this example, accumulated SVA for the performance period</a:t>
            </a:r>
            <a:r>
              <a:rPr lang="en-US" baseline="0" dirty="0" smtClean="0">
                <a:latin typeface="Arial" pitchFamily="34" charset="0"/>
                <a:cs typeface="Arial" pitchFamily="34" charset="0"/>
              </a:rPr>
              <a:t> is $3 billion so company performance as a percent of target equals 150%.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latin typeface="Arial" pitchFamily="34" charset="0"/>
                <a:cs typeface="Arial" pitchFamily="34" charset="0"/>
              </a:rPr>
              <a:t>(click)</a:t>
            </a:r>
            <a:r>
              <a:rPr lang="en-US" dirty="0" smtClean="0">
                <a:latin typeface="Arial" pitchFamily="34" charset="0"/>
                <a:cs typeface="Arial" pitchFamily="34" charset="0"/>
              </a:rPr>
              <a:t> In the second example, accumulated SVA for the performance period</a:t>
            </a:r>
            <a:r>
              <a:rPr lang="en-US" baseline="0" dirty="0" smtClean="0">
                <a:latin typeface="Arial" pitchFamily="34" charset="0"/>
                <a:cs typeface="Arial" pitchFamily="34" charset="0"/>
              </a:rPr>
              <a:t> is $4 billion.  Company performance as a percent of target is 200%.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cs typeface="Arial" pitchFamily="34" charset="0"/>
              </a:rPr>
              <a:t>Company Performance as % of Target represents how the company performed against the goal.  It is one of the variables used to calculate</a:t>
            </a:r>
            <a:r>
              <a:rPr lang="en-US" baseline="0" dirty="0" smtClean="0">
                <a:latin typeface="Arial" pitchFamily="34" charset="0"/>
                <a:cs typeface="Arial" pitchFamily="34" charset="0"/>
              </a:rPr>
              <a:t> MTI award amounts.  </a:t>
            </a:r>
            <a:endParaRPr lang="en-US" dirty="0" smtClean="0">
              <a:latin typeface="Arial" pitchFamily="34" charset="0"/>
              <a:cs typeface="Arial" pitchFamily="34" charset="0"/>
            </a:endParaRPr>
          </a:p>
          <a:p>
            <a:endParaRPr lang="en-US" sz="1200" dirty="0" smtClean="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itchFamily="34" charset="0"/>
                <a:cs typeface="Arial" pitchFamily="34" charset="0"/>
              </a:rPr>
              <a:t>This slide shows you how various levels of company performance can affect an MTI award.  In this example, the employee’s MTI</a:t>
            </a:r>
            <a:r>
              <a:rPr lang="en-US" baseline="0" dirty="0" smtClean="0">
                <a:latin typeface="Arial" pitchFamily="34" charset="0"/>
                <a:cs typeface="Arial" pitchFamily="34" charset="0"/>
              </a:rPr>
              <a:t> target rate for their grade is 4% and the salary grade midpoint is $60,000.  </a:t>
            </a:r>
          </a:p>
          <a:p>
            <a:endParaRPr lang="en-US" baseline="0" dirty="0" smtClean="0">
              <a:latin typeface="Arial" pitchFamily="34" charset="0"/>
              <a:cs typeface="Arial" pitchFamily="34" charset="0"/>
            </a:endParaRPr>
          </a:p>
          <a:p>
            <a:r>
              <a:rPr lang="en-US" baseline="0" dirty="0" smtClean="0">
                <a:latin typeface="Arial" pitchFamily="34" charset="0"/>
                <a:cs typeface="Arial" pitchFamily="34" charset="0"/>
              </a:rPr>
              <a:t>If company performance was at maximum, or 200%, the MTI award would be $4,800.  </a:t>
            </a:r>
          </a:p>
          <a:p>
            <a:endParaRPr lang="en-US" baseline="0" dirty="0" smtClean="0">
              <a:latin typeface="Arial" pitchFamily="34" charset="0"/>
              <a:cs typeface="Arial" pitchFamily="34" charset="0"/>
            </a:endParaRPr>
          </a:p>
          <a:p>
            <a:r>
              <a:rPr lang="en-US" baseline="0" dirty="0" smtClean="0">
                <a:latin typeface="Arial" pitchFamily="34" charset="0"/>
                <a:cs typeface="Arial" pitchFamily="34" charset="0"/>
              </a:rPr>
              <a:t>If company performance was at 100%, a target MTI award would be $3,600.  </a:t>
            </a:r>
          </a:p>
          <a:p>
            <a:endParaRPr lang="en-US" baseline="0" dirty="0" smtClean="0">
              <a:latin typeface="Arial" pitchFamily="34" charset="0"/>
              <a:cs typeface="Arial" pitchFamily="34" charset="0"/>
            </a:endParaRPr>
          </a:p>
          <a:p>
            <a:r>
              <a:rPr lang="en-US" baseline="0" dirty="0" smtClean="0">
                <a:latin typeface="Arial" pitchFamily="34" charset="0"/>
                <a:cs typeface="Arial" pitchFamily="34" charset="0"/>
              </a:rPr>
              <a:t>If the company did not accumulate at least $1 million in SVA during the performance period, an MTI award would not be paid out.  </a:t>
            </a:r>
          </a:p>
          <a:p>
            <a:endParaRPr lang="en-US" sz="1100" baseline="0" dirty="0" smtClean="0">
              <a:latin typeface="Verdana" pitchFamily="34" charset="0"/>
            </a:endParaRPr>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DA50693-1F7A-4852-9230-2799C0FA0F81}" type="slidenum">
              <a:rPr lang="en-US" smtClean="0"/>
              <a:pPr/>
              <a:t>28</a:t>
            </a:fld>
            <a:endParaRPr lang="en-US" dirty="0" smtClean="0"/>
          </a:p>
        </p:txBody>
      </p:sp>
      <p:sp>
        <p:nvSpPr>
          <p:cNvPr id="91139" name="Rectangle 2"/>
          <p:cNvSpPr>
            <a:spLocks noGrp="1" noRot="1" noChangeAspect="1" noChangeArrowheads="1" noTextEdit="1"/>
          </p:cNvSpPr>
          <p:nvPr>
            <p:ph type="sldImg"/>
          </p:nvPr>
        </p:nvSpPr>
        <p:spPr>
          <a:xfrm>
            <a:off x="1182688" y="696913"/>
            <a:ext cx="4646612" cy="3484562"/>
          </a:xfrm>
          <a:ln/>
        </p:spPr>
      </p:sp>
      <p:sp>
        <p:nvSpPr>
          <p:cNvPr id="91140" name="Rectangle 3"/>
          <p:cNvSpPr>
            <a:spLocks noGrp="1" noChangeArrowheads="1"/>
          </p:cNvSpPr>
          <p:nvPr>
            <p:ph type="body" idx="1"/>
          </p:nvPr>
        </p:nvSpPr>
        <p:spPr>
          <a:xfrm>
            <a:off x="701040" y="4417405"/>
            <a:ext cx="5608320" cy="4567502"/>
          </a:xfrm>
          <a:noFill/>
          <a:ln/>
        </p:spPr>
        <p:txBody>
          <a:bodyPr/>
          <a:lstStyle/>
          <a:p>
            <a:r>
              <a:rPr lang="en-US" kern="1200" baseline="0" dirty="0" smtClean="0">
                <a:solidFill>
                  <a:schemeClr val="tx1"/>
                </a:solidFill>
                <a:latin typeface="Arial" pitchFamily="34" charset="0"/>
                <a:cs typeface="Arial" pitchFamily="34" charset="0"/>
              </a:rPr>
              <a:t>Long-Term Incentive (LTI) is primarily stock options. </a:t>
            </a:r>
          </a:p>
          <a:p>
            <a:endParaRPr lang="en-US" kern="1200" baseline="0" dirty="0" smtClean="0">
              <a:solidFill>
                <a:schemeClr val="tx1"/>
              </a:solidFill>
              <a:latin typeface="Arial" pitchFamily="34" charset="0"/>
              <a:cs typeface="Arial" pitchFamily="34" charset="0"/>
            </a:endParaRPr>
          </a:p>
          <a:p>
            <a:r>
              <a:rPr lang="en-US" kern="1200" baseline="0" dirty="0" smtClean="0">
                <a:solidFill>
                  <a:schemeClr val="tx1"/>
                </a:solidFill>
                <a:latin typeface="Arial" pitchFamily="34" charset="0"/>
                <a:cs typeface="Arial" pitchFamily="34" charset="0"/>
              </a:rPr>
              <a:t>The objectives of LTI are to: </a:t>
            </a:r>
          </a:p>
          <a:p>
            <a:endParaRPr lang="en-US" kern="1200" baseline="0" dirty="0" smtClean="0">
              <a:solidFill>
                <a:schemeClr val="tx1"/>
              </a:solidFill>
              <a:latin typeface="Arial" pitchFamily="34" charset="0"/>
              <a:cs typeface="Arial" pitchFamily="34" charset="0"/>
            </a:endParaRPr>
          </a:p>
          <a:p>
            <a:pPr>
              <a:buFont typeface="Arial" pitchFamily="34" charset="0"/>
              <a:buChar char="•"/>
            </a:pPr>
            <a:r>
              <a:rPr lang="en-US" b="0" dirty="0" smtClean="0">
                <a:latin typeface="Arial" pitchFamily="34" charset="0"/>
                <a:cs typeface="Arial" pitchFamily="34" charset="0"/>
              </a:rPr>
              <a:t> Align</a:t>
            </a:r>
            <a:r>
              <a:rPr lang="en-US" b="0" baseline="0" dirty="0" smtClean="0">
                <a:latin typeface="Arial" pitchFamily="34" charset="0"/>
                <a:cs typeface="Arial" pitchFamily="34" charset="0"/>
              </a:rPr>
              <a:t> </a:t>
            </a:r>
            <a:r>
              <a:rPr lang="en-US" b="0" dirty="0" smtClean="0">
                <a:latin typeface="Arial" pitchFamily="34" charset="0"/>
                <a:cs typeface="Arial" pitchFamily="34" charset="0"/>
              </a:rPr>
              <a:t>our higher</a:t>
            </a:r>
            <a:r>
              <a:rPr lang="en-US" b="0" baseline="0" dirty="0" smtClean="0">
                <a:latin typeface="Arial" pitchFamily="34" charset="0"/>
                <a:cs typeface="Arial" pitchFamily="34" charset="0"/>
              </a:rPr>
              <a:t> level employees with the interests of shareholders, and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0" dirty="0" smtClean="0">
                <a:latin typeface="Arial" pitchFamily="34" charset="0"/>
                <a:cs typeface="Arial" pitchFamily="34" charset="0"/>
              </a:rPr>
              <a:t>Promote ownership</a:t>
            </a:r>
            <a:r>
              <a:rPr lang="en-US" b="0" baseline="0" dirty="0" smtClean="0">
                <a:latin typeface="Arial" pitchFamily="34" charset="0"/>
                <a:cs typeface="Arial" pitchFamily="34" charset="0"/>
              </a:rPr>
              <a:t> interest in the company.</a:t>
            </a:r>
          </a:p>
          <a:p>
            <a:endParaRPr lang="en-US"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i="0" dirty="0" smtClean="0">
                <a:latin typeface="Arial" pitchFamily="34" charset="0"/>
                <a:cs typeface="Arial" pitchFamily="34" charset="0"/>
              </a:rPr>
              <a:t>Additional Info: </a:t>
            </a:r>
            <a:r>
              <a:rPr lang="en-US" i="0" dirty="0" smtClean="0">
                <a:latin typeface="Arial" pitchFamily="34" charset="0"/>
                <a:cs typeface="Arial" pitchFamily="34" charset="0"/>
              </a:rPr>
              <a:t> Due to regulatory issues, employees in China and Russia will receive Stock Appreciation Rights (SARs). SARSs function the same as stock options except SARs are settled in cash.  References to stock options can be replaced with SARs throughout the presentation.</a:t>
            </a:r>
          </a:p>
          <a:p>
            <a:endParaRPr lang="en-US" dirty="0" smtClean="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DA50693-1F7A-4852-9230-2799C0FA0F81}" type="slidenum">
              <a:rPr lang="en-US" smtClean="0"/>
              <a:pPr/>
              <a:t>29</a:t>
            </a:fld>
            <a:endParaRPr lang="en-US" dirty="0" smtClean="0"/>
          </a:p>
        </p:txBody>
      </p:sp>
      <p:sp>
        <p:nvSpPr>
          <p:cNvPr id="91139" name="Rectangle 2"/>
          <p:cNvSpPr>
            <a:spLocks noGrp="1" noRot="1" noChangeAspect="1" noChangeArrowheads="1" noTextEdit="1"/>
          </p:cNvSpPr>
          <p:nvPr>
            <p:ph type="sldImg"/>
          </p:nvPr>
        </p:nvSpPr>
        <p:spPr>
          <a:xfrm>
            <a:off x="1182688" y="696913"/>
            <a:ext cx="4646612" cy="3484562"/>
          </a:xfrm>
          <a:ln/>
        </p:spPr>
      </p:sp>
      <p:sp>
        <p:nvSpPr>
          <p:cNvPr id="91140" name="Rectangle 3"/>
          <p:cNvSpPr>
            <a:spLocks noGrp="1" noChangeArrowheads="1"/>
          </p:cNvSpPr>
          <p:nvPr>
            <p:ph type="body" idx="1"/>
          </p:nvPr>
        </p:nvSpPr>
        <p:spPr>
          <a:xfrm>
            <a:off x="701040" y="4417405"/>
            <a:ext cx="5608320" cy="4567502"/>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kern="1200" baseline="0" dirty="0" smtClean="0">
                <a:solidFill>
                  <a:schemeClr val="tx1"/>
                </a:solidFill>
                <a:latin typeface="Arial" pitchFamily="34" charset="0"/>
                <a:cs typeface="Arial" pitchFamily="34" charset="0"/>
              </a:rPr>
              <a:t>LTI is a forward-looking award which is normally granted in the form of stock options for most eligible employees. A stock option </a:t>
            </a:r>
            <a:r>
              <a:rPr lang="en-US" dirty="0" smtClean="0">
                <a:latin typeface="Arial" pitchFamily="34" charset="0"/>
                <a:cs typeface="Arial" pitchFamily="34" charset="0"/>
              </a:rPr>
              <a:t>is the right to buy company stock at the grant price.  Options vest over three years.  After options vest, they may be exercised to in the form of shares or cash.</a:t>
            </a:r>
            <a:endParaRPr lang="en-US" kern="1200" dirty="0" smtClean="0">
              <a:latin typeface="Arial" pitchFamily="34" charset="0"/>
              <a:cs typeface="Arial" pitchFamily="34" charset="0"/>
            </a:endParaRPr>
          </a:p>
          <a:p>
            <a:endParaRPr lang="en-US" kern="1200" baseline="0" dirty="0" smtClean="0">
              <a:solidFill>
                <a:schemeClr val="tx1"/>
              </a:solidFill>
              <a:latin typeface="Arial" pitchFamily="34" charset="0"/>
              <a:cs typeface="Arial" pitchFamily="34" charset="0"/>
            </a:endParaRPr>
          </a:p>
          <a:p>
            <a:pPr marL="0" indent="0"/>
            <a:r>
              <a:rPr lang="en-US" kern="1200" dirty="0" smtClean="0">
                <a:latin typeface="Arial" pitchFamily="34" charset="0"/>
                <a:cs typeface="Arial" pitchFamily="34" charset="0"/>
              </a:rPr>
              <a:t>The base award value of</a:t>
            </a:r>
            <a:r>
              <a:rPr lang="en-US" kern="1200" baseline="0" dirty="0" smtClean="0">
                <a:latin typeface="Arial" pitchFamily="34" charset="0"/>
                <a:cs typeface="Arial" pitchFamily="34" charset="0"/>
              </a:rPr>
              <a:t> </a:t>
            </a:r>
            <a:r>
              <a:rPr lang="en-US" kern="1200" dirty="0" smtClean="0">
                <a:latin typeface="Arial" pitchFamily="34" charset="0"/>
                <a:cs typeface="Arial" pitchFamily="34" charset="0"/>
              </a:rPr>
              <a:t>LTI is aligned to the market and established by salary grade and structure.</a:t>
            </a:r>
            <a:r>
              <a:rPr lang="en-US" kern="1200" baseline="0" dirty="0" smtClean="0">
                <a:latin typeface="Arial" pitchFamily="34" charset="0"/>
                <a:cs typeface="Arial" pitchFamily="34" charset="0"/>
              </a:rPr>
              <a:t>  Managers can adjust the award value positively or negatively </a:t>
            </a:r>
            <a:r>
              <a:rPr lang="en-US" kern="1200" dirty="0" smtClean="0">
                <a:latin typeface="Arial" pitchFamily="34" charset="0"/>
                <a:cs typeface="Arial" pitchFamily="34" charset="0"/>
              </a:rPr>
              <a:t>to recognize individual performance.</a:t>
            </a:r>
          </a:p>
          <a:p>
            <a:pPr marL="0" indent="0"/>
            <a:endParaRPr lang="en-US" kern="120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cs typeface="Arial" pitchFamily="34" charset="0"/>
              </a:rPr>
              <a:t>An employee must be a grade 12 as of 30 September and also be an active employee at the grant date to qualify.</a:t>
            </a:r>
            <a:r>
              <a:rPr lang="en-US" kern="1200" baseline="0" dirty="0" smtClean="0">
                <a:solidFill>
                  <a:schemeClr val="tx1"/>
                </a:solidFill>
                <a:latin typeface="Arial" pitchFamily="34" charset="0"/>
                <a:cs typeface="Arial" pitchFamily="34" charset="0"/>
              </a:rPr>
              <a:t>  </a:t>
            </a:r>
          </a:p>
          <a:p>
            <a:endParaRPr lang="en-US" kern="1200" baseline="0" dirty="0" smtClean="0">
              <a:solidFill>
                <a:schemeClr val="tx1"/>
              </a:solidFill>
              <a:latin typeface="Arial" pitchFamily="34" charset="0"/>
              <a:cs typeface="Arial" pitchFamily="34" charset="0"/>
            </a:endParaRPr>
          </a:p>
          <a:p>
            <a:r>
              <a:rPr lang="en-US" sz="1200" b="0" dirty="0" smtClean="0">
                <a:latin typeface="Arial" pitchFamily="34" charset="0"/>
                <a:cs typeface="Arial" pitchFamily="34" charset="0"/>
              </a:rPr>
              <a:t>(</a:t>
            </a:r>
            <a:r>
              <a:rPr lang="en-US" sz="1200" b="1" dirty="0" smtClean="0">
                <a:latin typeface="Arial" pitchFamily="34" charset="0"/>
                <a:cs typeface="Arial" pitchFamily="34" charset="0"/>
              </a:rPr>
              <a:t>Additional Info: </a:t>
            </a:r>
            <a:r>
              <a:rPr lang="en-US" kern="1200" baseline="0" dirty="0" smtClean="0">
                <a:solidFill>
                  <a:schemeClr val="tx1"/>
                </a:solidFill>
                <a:latin typeface="Arial" pitchFamily="34" charset="0"/>
                <a:cs typeface="Arial" pitchFamily="34" charset="0"/>
              </a:rPr>
              <a:t>The grant date is </a:t>
            </a:r>
            <a:r>
              <a:rPr lang="en-US" dirty="0" smtClean="0">
                <a:latin typeface="Arial" pitchFamily="34" charset="0"/>
                <a:cs typeface="Arial" pitchFamily="34" charset="0"/>
              </a:rPr>
              <a:t>one week after the first Board of Directors meeting in the fiscal year and typically falls in December.  </a:t>
            </a:r>
            <a:r>
              <a:rPr lang="en-US" kern="1200" baseline="0" dirty="0" smtClean="0">
                <a:solidFill>
                  <a:schemeClr val="tx1"/>
                </a:solidFill>
                <a:latin typeface="Arial" pitchFamily="34" charset="0"/>
                <a:cs typeface="Arial" pitchFamily="34" charset="0"/>
              </a:rPr>
              <a:t>The Board of Directors Committee on Compensation must also approve the annual grant of stock options before awarding to employees.</a:t>
            </a:r>
            <a:r>
              <a:rPr lang="en-US" b="1" kern="1200" baseline="0" dirty="0" smtClean="0">
                <a:solidFill>
                  <a:schemeClr val="tx1"/>
                </a:solidFill>
                <a:latin typeface="Arial" pitchFamily="34" charset="0"/>
                <a:cs typeface="Arial" pitchFamily="34" charset="0"/>
              </a:rPr>
              <a:t>  </a:t>
            </a:r>
            <a:r>
              <a:rPr lang="en-US" kern="1200" dirty="0" smtClean="0">
                <a:solidFill>
                  <a:schemeClr val="tx1"/>
                </a:solidFill>
                <a:latin typeface="Arial" pitchFamily="34" charset="0"/>
                <a:cs typeface="Arial" pitchFamily="34" charset="0"/>
              </a:rPr>
              <a:t>If the employee retires during the fiscal year following the grant, they will forfeit a pro-rated portion of their most recent award.</a:t>
            </a:r>
          </a:p>
          <a:p>
            <a:r>
              <a:rPr lang="en-US" kern="1200" dirty="0" smtClean="0">
                <a:solidFill>
                  <a:schemeClr val="tx1"/>
                </a:solidFill>
                <a:latin typeface="Arial" pitchFamily="34" charset="0"/>
                <a:cs typeface="Arial" pitchFamily="34" charset="0"/>
              </a:rPr>
              <a:t> </a:t>
            </a:r>
          </a:p>
          <a:p>
            <a:endParaRPr lang="en-US" dirty="0"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8325" y="201613"/>
            <a:ext cx="2990850" cy="2243137"/>
          </a:xfrm>
        </p:spPr>
      </p:sp>
      <p:sp>
        <p:nvSpPr>
          <p:cNvPr id="3" name="Notes Placeholder 2"/>
          <p:cNvSpPr>
            <a:spLocks noGrp="1"/>
          </p:cNvSpPr>
          <p:nvPr>
            <p:ph type="body" idx="1"/>
          </p:nvPr>
        </p:nvSpPr>
        <p:spPr>
          <a:xfrm>
            <a:off x="85725" y="2581275"/>
            <a:ext cx="6791325" cy="6063961"/>
          </a:xfrm>
        </p:spPr>
        <p:txBody>
          <a:bodyPr>
            <a:noAutofit/>
          </a:bodyPr>
          <a:lstStyle/>
          <a:p>
            <a:r>
              <a:rPr lang="en-US" sz="1000" b="1" i="0" dirty="0" smtClean="0"/>
              <a:t>(Note to Speaker: this is a build slide)</a:t>
            </a:r>
          </a:p>
          <a:p>
            <a:endParaRPr lang="en-US" sz="1000" i="1" dirty="0" smtClean="0"/>
          </a:p>
          <a:p>
            <a:r>
              <a:rPr lang="en-US" sz="1000" dirty="0" smtClean="0"/>
              <a:t>Our total</a:t>
            </a:r>
            <a:r>
              <a:rPr lang="en-US" sz="1000" baseline="0" dirty="0" smtClean="0"/>
              <a:t> compensation is part of our Total Rewards. </a:t>
            </a:r>
          </a:p>
          <a:p>
            <a:endParaRPr lang="en-US" sz="1000" baseline="0" dirty="0" smtClean="0"/>
          </a:p>
          <a:p>
            <a:r>
              <a:rPr lang="en-US" sz="1000" b="1" i="0" baseline="0" dirty="0" smtClean="0"/>
              <a:t>(CLICK) </a:t>
            </a:r>
            <a:r>
              <a:rPr lang="en-US" sz="1000" kern="1200" dirty="0" smtClean="0">
                <a:solidFill>
                  <a:schemeClr val="tx1"/>
                </a:solidFill>
                <a:latin typeface="Arial" charset="0"/>
                <a:ea typeface="+mn-ea"/>
                <a:cs typeface="+mn-cs"/>
              </a:rPr>
              <a:t>Our Total Rewards includes monetary and non-monetary rewards to support your physical, emotional and financial well-being.</a:t>
            </a:r>
            <a:r>
              <a:rPr lang="en-US" sz="1000" kern="1200" baseline="0" dirty="0" smtClean="0">
                <a:solidFill>
                  <a:schemeClr val="tx1"/>
                </a:solidFill>
                <a:latin typeface="Arial" charset="0"/>
                <a:ea typeface="+mn-ea"/>
                <a:cs typeface="+mn-cs"/>
              </a:rPr>
              <a:t>  </a:t>
            </a:r>
          </a:p>
          <a:p>
            <a:endParaRPr lang="en-US" sz="1000" kern="1200" baseline="0" dirty="0" smtClean="0">
              <a:solidFill>
                <a:schemeClr val="tx1"/>
              </a:solidFill>
              <a:latin typeface="Arial" charset="0"/>
              <a:ea typeface="+mn-ea"/>
              <a:cs typeface="+mn-cs"/>
            </a:endParaRPr>
          </a:p>
          <a:p>
            <a:r>
              <a:rPr lang="en-US" sz="1000" b="1" i="0" kern="1200" baseline="0" dirty="0" smtClean="0">
                <a:solidFill>
                  <a:schemeClr val="tx1"/>
                </a:solidFill>
                <a:latin typeface="Arial" charset="0"/>
                <a:ea typeface="+mn-ea"/>
                <a:cs typeface="+mn-cs"/>
              </a:rPr>
              <a:t>(CLICK) </a:t>
            </a:r>
            <a:r>
              <a:rPr lang="en-US" sz="1000" kern="1200" dirty="0" smtClean="0">
                <a:solidFill>
                  <a:schemeClr val="tx1"/>
                </a:solidFill>
                <a:latin typeface="Arial" charset="0"/>
                <a:ea typeface="+mn-ea"/>
                <a:cs typeface="+mn-cs"/>
              </a:rPr>
              <a:t>As a John Deere employee, you share in the</a:t>
            </a:r>
            <a:r>
              <a:rPr lang="en-US" sz="1000" kern="1200" baseline="0" dirty="0" smtClean="0">
                <a:solidFill>
                  <a:schemeClr val="tx1"/>
                </a:solidFill>
                <a:latin typeface="Arial" charset="0"/>
                <a:ea typeface="+mn-ea"/>
                <a:cs typeface="+mn-cs"/>
              </a:rPr>
              <a:t> </a:t>
            </a:r>
            <a:r>
              <a:rPr lang="en-US" sz="1000" kern="1200" dirty="0" smtClean="0">
                <a:solidFill>
                  <a:schemeClr val="tx1"/>
                </a:solidFill>
                <a:latin typeface="Arial" charset="0"/>
                <a:ea typeface="+mn-ea"/>
                <a:cs typeface="+mn-cs"/>
              </a:rPr>
              <a:t>rewards that are created by exceptional company performance. Our Total Rewards helps create a higher performance culture and rewards you for helping achieve our company objectives.</a:t>
            </a:r>
          </a:p>
          <a:p>
            <a:pPr lvl="0"/>
            <a:r>
              <a:rPr lang="en-US" sz="1000" kern="1200" dirty="0" smtClean="0">
                <a:solidFill>
                  <a:schemeClr val="tx1"/>
                </a:solidFill>
                <a:latin typeface="Arial" charset="0"/>
                <a:ea typeface="+mn-ea"/>
                <a:cs typeface="+mn-cs"/>
              </a:rPr>
              <a:t> </a:t>
            </a:r>
          </a:p>
          <a:p>
            <a:pPr lvl="0"/>
            <a:r>
              <a:rPr lang="en-US" sz="1000" b="1" i="0" kern="1200" baseline="0" dirty="0" smtClean="0">
                <a:solidFill>
                  <a:schemeClr val="tx1"/>
                </a:solidFill>
                <a:latin typeface="Arial" charset="0"/>
                <a:ea typeface="+mn-ea"/>
                <a:cs typeface="+mn-cs"/>
              </a:rPr>
              <a:t>(CLICK) </a:t>
            </a:r>
            <a:r>
              <a:rPr lang="en-US" sz="1000" kern="1200" dirty="0" smtClean="0">
                <a:solidFill>
                  <a:schemeClr val="tx1"/>
                </a:solidFill>
                <a:latin typeface="Arial" charset="0"/>
                <a:ea typeface="+mn-ea"/>
                <a:cs typeface="+mn-cs"/>
              </a:rPr>
              <a:t>While there are several pieces to Total Rewards, the value each of us perceives is as unique as the individual. The framework of Total Rewards provides a global platform with some common enterprise elements and some regionally or locally customized elements.  </a:t>
            </a:r>
          </a:p>
          <a:p>
            <a:pPr lvl="0"/>
            <a:endParaRPr lang="en-US" sz="1000" kern="1200" dirty="0" smtClean="0">
              <a:solidFill>
                <a:schemeClr val="tx1"/>
              </a:solidFill>
              <a:latin typeface="Arial" charset="0"/>
              <a:ea typeface="+mn-ea"/>
              <a:cs typeface="+mn-cs"/>
            </a:endParaRPr>
          </a:p>
          <a:p>
            <a:pPr lvl="0"/>
            <a:r>
              <a:rPr lang="en-US" sz="1000" kern="1200" dirty="0" smtClean="0">
                <a:solidFill>
                  <a:schemeClr val="tx1"/>
                </a:solidFill>
                <a:latin typeface="Arial" charset="0"/>
                <a:ea typeface="+mn-ea"/>
                <a:cs typeface="+mn-cs"/>
              </a:rPr>
              <a:t>As you can see, some of the elements of Total</a:t>
            </a:r>
            <a:r>
              <a:rPr lang="en-US" sz="1000" kern="1200" baseline="0" dirty="0" smtClean="0">
                <a:solidFill>
                  <a:schemeClr val="tx1"/>
                </a:solidFill>
                <a:latin typeface="Arial" charset="0"/>
                <a:ea typeface="+mn-ea"/>
                <a:cs typeface="+mn-cs"/>
              </a:rPr>
              <a:t> Rewards have changed from what you have seen in the past. Some of the element names have changed, some elements have combined and one element, credible leadership, has been added. More detailed information about Total Rewards will be available in the next few months.  </a:t>
            </a:r>
          </a:p>
          <a:p>
            <a:pPr lvl="0"/>
            <a:endParaRPr lang="en-US" sz="1000" dirty="0" smtClean="0"/>
          </a:p>
          <a:p>
            <a:pPr lvl="0"/>
            <a:r>
              <a:rPr lang="en-US" sz="1000" kern="1200" dirty="0" smtClean="0">
                <a:solidFill>
                  <a:schemeClr val="tx1"/>
                </a:solidFill>
                <a:latin typeface="Arial" charset="0"/>
                <a:ea typeface="+mn-ea"/>
                <a:cs typeface="+mn-cs"/>
              </a:rPr>
              <a:t>Our Total Rewards allows us to attract, develop and retain the best talent from all backgrounds to support our global growth ambitions and achieve higher company performance.  </a:t>
            </a:r>
          </a:p>
          <a:p>
            <a:pPr lvl="0"/>
            <a:endParaRPr lang="en-US" sz="1000" kern="1200" dirty="0" smtClean="0">
              <a:solidFill>
                <a:schemeClr val="tx1"/>
              </a:solidFill>
              <a:latin typeface="Arial" charset="0"/>
              <a:ea typeface="+mn-ea"/>
              <a:cs typeface="+mn-cs"/>
            </a:endParaRPr>
          </a:p>
          <a:p>
            <a:pPr lvl="0"/>
            <a:r>
              <a:rPr lang="en-US" sz="1000" b="1" i="0" kern="1200" baseline="0" dirty="0" smtClean="0">
                <a:solidFill>
                  <a:schemeClr val="tx1"/>
                </a:solidFill>
                <a:latin typeface="Arial" charset="0"/>
                <a:ea typeface="+mn-ea"/>
                <a:cs typeface="+mn-cs"/>
              </a:rPr>
              <a:t>(CLICK) </a:t>
            </a:r>
            <a:r>
              <a:rPr lang="en-US" sz="1000" i="1" baseline="0" dirty="0" smtClean="0"/>
              <a:t> </a:t>
            </a:r>
            <a:r>
              <a:rPr lang="en-US" sz="1000" kern="1200" dirty="0" smtClean="0">
                <a:solidFill>
                  <a:schemeClr val="tx1"/>
                </a:solidFill>
                <a:latin typeface="Arial" charset="0"/>
                <a:ea typeface="+mn-ea"/>
                <a:cs typeface="+mn-cs"/>
              </a:rPr>
              <a:t>For today’s presentation, we’ll talk about our total compensation.</a:t>
            </a:r>
          </a:p>
          <a:p>
            <a:pPr lvl="0"/>
            <a:endParaRPr lang="en-US" sz="1000" dirty="0" smtClean="0"/>
          </a:p>
          <a:p>
            <a:r>
              <a:rPr lang="en-US" sz="1000" dirty="0" smtClean="0"/>
              <a:t>(</a:t>
            </a:r>
            <a:r>
              <a:rPr lang="en-US" sz="1000" b="1" dirty="0" smtClean="0"/>
              <a:t>Additional Info: </a:t>
            </a:r>
            <a:r>
              <a:rPr lang="en-US" sz="1000" dirty="0" smtClean="0"/>
              <a:t>Here is a brief description of each of the Total Rewards elements.</a:t>
            </a:r>
          </a:p>
          <a:p>
            <a:r>
              <a:rPr lang="en-US" sz="1000" b="1" dirty="0" smtClean="0"/>
              <a:t>Employee Development </a:t>
            </a:r>
            <a:r>
              <a:rPr lang="en-US" sz="1000" dirty="0" smtClean="0"/>
              <a:t>- We provide development opportunities to help employees advance as fast and as far as their  ambitions, skills and competencies allow.       </a:t>
            </a:r>
            <a:r>
              <a:rPr lang="en-US" sz="1000" b="1" dirty="0" smtClean="0"/>
              <a:t> </a:t>
            </a:r>
          </a:p>
          <a:p>
            <a:r>
              <a:rPr lang="en-US" sz="1000" b="1" dirty="0" smtClean="0"/>
              <a:t>Meaningful Work </a:t>
            </a:r>
            <a:r>
              <a:rPr lang="en-US" sz="1000" dirty="0" smtClean="0"/>
              <a:t>- We encourage an environment where employees are challenged by their work and know what it takes to succeed.      </a:t>
            </a:r>
            <a:r>
              <a:rPr lang="en-US" sz="1000" b="1" dirty="0" smtClean="0"/>
              <a:t> Variable Pay </a:t>
            </a:r>
            <a:r>
              <a:rPr lang="en-US" sz="1000" dirty="0" smtClean="0"/>
              <a:t>– Our “pay for performance” philosophy rewards employees for their contribution toward overall company performance. </a:t>
            </a:r>
            <a:r>
              <a:rPr lang="en-US" sz="1000" b="1" dirty="0" smtClean="0"/>
              <a:t>Benefits</a:t>
            </a:r>
            <a:r>
              <a:rPr lang="en-US" sz="1000" dirty="0" smtClean="0"/>
              <a:t> – Our benefits are market competitive and support our commitment to the security and well-being of our employees.     </a:t>
            </a:r>
            <a:r>
              <a:rPr lang="en-US" sz="1000" b="1" dirty="0" smtClean="0"/>
              <a:t> Credible Leadership </a:t>
            </a:r>
            <a:r>
              <a:rPr lang="en-US" sz="1000" dirty="0" smtClean="0"/>
              <a:t>- Our leaders strive to ensure their actions are consistent with their words and respond to employee feedback.     </a:t>
            </a:r>
            <a:r>
              <a:rPr lang="en-US" sz="1000" b="1" dirty="0" smtClean="0"/>
              <a:t> Well-Being</a:t>
            </a:r>
            <a:r>
              <a:rPr lang="en-US" sz="1000" dirty="0" smtClean="0"/>
              <a:t> - We offer programs and resources to encourage your well-being inside and outside of work.     </a:t>
            </a:r>
            <a:r>
              <a:rPr lang="en-US" sz="1000" b="1" dirty="0" smtClean="0"/>
              <a:t> Recognition</a:t>
            </a:r>
            <a:r>
              <a:rPr lang="en-US" sz="1000" dirty="0" smtClean="0"/>
              <a:t> - We value recognition as foundational to strong individual performance and aligned high-performance teamwork.      </a:t>
            </a:r>
            <a:r>
              <a:rPr lang="en-US" sz="1000" b="1" dirty="0" smtClean="0"/>
              <a:t> Base Pay </a:t>
            </a:r>
            <a:r>
              <a:rPr lang="en-US" sz="1000" dirty="0" smtClean="0"/>
              <a:t>- We offer competitive base pay.)</a:t>
            </a:r>
          </a:p>
          <a:p>
            <a:pPr lvl="0"/>
            <a:endParaRPr lang="en-US" sz="1000" kern="1200" dirty="0" smtClean="0">
              <a:solidFill>
                <a:schemeClr val="tx1"/>
              </a:solidFill>
              <a:latin typeface="Arial" charset="0"/>
              <a:ea typeface="+mn-ea"/>
              <a:cs typeface="+mn-cs"/>
            </a:endParaRPr>
          </a:p>
          <a:p>
            <a:endParaRPr lang="en-US" sz="1000"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marL="0" marR="0" indent="0" algn="l" defTabSz="931774" rtl="0" eaLnBrk="0" fontAlgn="base" latinLnBrk="0" hangingPunct="0">
              <a:lnSpc>
                <a:spcPct val="100000"/>
              </a:lnSpc>
              <a:spcBef>
                <a:spcPct val="30000"/>
              </a:spcBef>
              <a:spcAft>
                <a:spcPct val="0"/>
              </a:spcAft>
              <a:buClrTx/>
              <a:buSzTx/>
              <a:buFontTx/>
              <a:buNone/>
              <a:tabLst/>
              <a:defRPr/>
            </a:pPr>
            <a:r>
              <a:rPr lang="en-US" b="0" dirty="0" smtClean="0">
                <a:latin typeface="Arial" pitchFamily="34" charset="0"/>
                <a:cs typeface="Arial" pitchFamily="34" charset="0"/>
              </a:rPr>
              <a:t>Stock options are not an outright award of common stock, but an opportunity to purchase stock at a predetermined price</a:t>
            </a:r>
            <a:r>
              <a:rPr lang="en-US" b="0" baseline="0" dirty="0" smtClean="0">
                <a:latin typeface="Arial" pitchFamily="34" charset="0"/>
                <a:cs typeface="Arial" pitchFamily="34" charset="0"/>
              </a:rPr>
              <a:t> during a certain timeframe. </a:t>
            </a:r>
            <a:r>
              <a:rPr lang="en-US" dirty="0" smtClean="0">
                <a:latin typeface="Arial" pitchFamily="34" charset="0"/>
                <a:cs typeface="Arial" pitchFamily="34" charset="0"/>
              </a:rPr>
              <a:t>The compensation opportunity</a:t>
            </a:r>
            <a:r>
              <a:rPr lang="en-US" baseline="0" dirty="0" smtClean="0">
                <a:latin typeface="Arial" pitchFamily="34" charset="0"/>
                <a:cs typeface="Arial" pitchFamily="34" charset="0"/>
              </a:rPr>
              <a:t> related to stock options depends on the current stock price compared to the grant price.  </a:t>
            </a:r>
            <a:r>
              <a:rPr lang="en-US" b="0" dirty="0" smtClean="0">
                <a:latin typeface="Arial" pitchFamily="34" charset="0"/>
                <a:cs typeface="Arial" pitchFamily="34" charset="0"/>
              </a:rPr>
              <a:t>If the stock price rises during a specified period of time, employees can exercise</a:t>
            </a:r>
            <a:r>
              <a:rPr lang="en-US" b="0" baseline="0" dirty="0" smtClean="0">
                <a:latin typeface="Arial" pitchFamily="34" charset="0"/>
                <a:cs typeface="Arial" pitchFamily="34" charset="0"/>
              </a:rPr>
              <a:t> </a:t>
            </a:r>
            <a:r>
              <a:rPr lang="en-US" b="0" dirty="0" smtClean="0">
                <a:latin typeface="Arial" pitchFamily="34" charset="0"/>
                <a:cs typeface="Arial" pitchFamily="34" charset="0"/>
              </a:rPr>
              <a:t>their options, which</a:t>
            </a:r>
            <a:r>
              <a:rPr lang="en-US" b="0" baseline="0" dirty="0" smtClean="0">
                <a:latin typeface="Arial" pitchFamily="34" charset="0"/>
                <a:cs typeface="Arial" pitchFamily="34" charset="0"/>
              </a:rPr>
              <a:t> results in a pre-tax, net gain for the employee</a:t>
            </a:r>
            <a:r>
              <a:rPr lang="en-US" b="0" dirty="0" smtClean="0">
                <a:latin typeface="Arial" pitchFamily="34" charset="0"/>
                <a:cs typeface="Arial" pitchFamily="34" charset="0"/>
              </a:rPr>
              <a:t>.</a:t>
            </a:r>
          </a:p>
          <a:p>
            <a:pPr defTabSz="931774"/>
            <a:endParaRPr lang="en-US" dirty="0" smtClean="0">
              <a:latin typeface="Arial" pitchFamily="34" charset="0"/>
              <a:cs typeface="Arial" pitchFamily="34" charset="0"/>
            </a:endParaRPr>
          </a:p>
          <a:p>
            <a:pPr defTabSz="931774"/>
            <a:r>
              <a:rPr lang="en-US" dirty="0" smtClean="0">
                <a:latin typeface="Arial" pitchFamily="34" charset="0"/>
                <a:cs typeface="Arial" pitchFamily="34" charset="0"/>
              </a:rPr>
              <a:t>In example #1, the employee received 1,100 options at a grant price of $60.  If the stock price rises to $80, the employee could choose to purchase 1,100 shares at $60 per share, then sell them for $80 per share.  The net gain for the employee would be $20 per share or $22,000.  </a:t>
            </a:r>
          </a:p>
          <a:p>
            <a:pPr defTabSz="931774"/>
            <a:endParaRPr lang="en-US" dirty="0" smtClean="0">
              <a:latin typeface="Arial" pitchFamily="34" charset="0"/>
              <a:cs typeface="Arial" pitchFamily="34" charset="0"/>
            </a:endParaRPr>
          </a:p>
          <a:p>
            <a:pPr defTabSz="931774"/>
            <a:r>
              <a:rPr lang="en-US" dirty="0" smtClean="0">
                <a:latin typeface="Arial" pitchFamily="34" charset="0"/>
                <a:cs typeface="Arial" pitchFamily="34" charset="0"/>
              </a:rPr>
              <a:t>In example #2, if the stock price does not go above $60 during the specified period of time, there is no value for the employee.</a:t>
            </a:r>
          </a:p>
          <a:p>
            <a:pPr lvl="0">
              <a:buFont typeface="Arial" pitchFamily="34" charset="0"/>
              <a:buNone/>
            </a:pPr>
            <a:endParaRPr lang="en-US" b="0" dirty="0" smtClean="0"/>
          </a:p>
          <a:p>
            <a:endParaRPr lang="en-US" dirty="0" smtClean="0"/>
          </a:p>
        </p:txBody>
      </p:sp>
      <p:sp>
        <p:nvSpPr>
          <p:cNvPr id="61444" name="Slide Number Placeholder 3"/>
          <p:cNvSpPr>
            <a:spLocks noGrp="1"/>
          </p:cNvSpPr>
          <p:nvPr>
            <p:ph type="sldNum" sz="quarter" idx="5"/>
          </p:nvPr>
        </p:nvSpPr>
        <p:spPr>
          <a:noFill/>
        </p:spPr>
        <p:txBody>
          <a:bodyPr/>
          <a:lstStyle/>
          <a:p>
            <a:fld id="{C7C09088-69BA-4E23-BA2D-4B52724955AA}" type="slidenum">
              <a:rPr lang="en-US" smtClean="0"/>
              <a:pPr/>
              <a:t>30</a:t>
            </a:fld>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cs typeface="Arial" pitchFamily="34" charset="0"/>
              </a:rPr>
              <a:t>Let’s talk</a:t>
            </a:r>
            <a:r>
              <a:rPr lang="en-US" baseline="0" dirty="0" smtClean="0">
                <a:latin typeface="Arial" pitchFamily="34" charset="0"/>
                <a:cs typeface="Arial" pitchFamily="34" charset="0"/>
              </a:rPr>
              <a:t> about your role.  </a:t>
            </a:r>
            <a:r>
              <a:rPr lang="en-US" dirty="0" smtClean="0">
                <a:latin typeface="Arial" pitchFamily="34" charset="0"/>
                <a:cs typeface="Arial" pitchFamily="34" charset="0"/>
              </a:rPr>
              <a:t>You are</a:t>
            </a:r>
            <a:r>
              <a:rPr lang="en-US" baseline="0" dirty="0" smtClean="0">
                <a:latin typeface="Arial" pitchFamily="34" charset="0"/>
                <a:cs typeface="Arial" pitchFamily="34" charset="0"/>
              </a:rPr>
              <a:t> part of a high performance team.  As such, you have an effect on company performance and, in turn, your own compensation.</a:t>
            </a: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itchFamily="34" charset="0"/>
                <a:cs typeface="Arial" pitchFamily="34" charset="0"/>
              </a:rPr>
              <a:t>As a John Deere employee, you have certain responsibilities to:</a:t>
            </a:r>
          </a:p>
          <a:p>
            <a:endParaRPr lang="en-US" dirty="0" smtClean="0">
              <a:latin typeface="Arial" pitchFamily="34" charset="0"/>
              <a:cs typeface="Arial" pitchFamily="34" charset="0"/>
            </a:endParaRPr>
          </a:p>
          <a:p>
            <a:pPr lvl="0">
              <a:buFont typeface="Arial" pitchFamily="34" charset="0"/>
              <a:buChar char="•"/>
            </a:pPr>
            <a:r>
              <a:rPr lang="en-US" dirty="0" smtClean="0">
                <a:latin typeface="Arial" pitchFamily="34" charset="0"/>
                <a:cs typeface="Arial" pitchFamily="34" charset="0"/>
              </a:rPr>
              <a:t> Set aligned business and people goals so you will be better able to understand</a:t>
            </a:r>
            <a:br>
              <a:rPr lang="en-US" dirty="0" smtClean="0">
                <a:latin typeface="Arial" pitchFamily="34" charset="0"/>
                <a:cs typeface="Arial" pitchFamily="34" charset="0"/>
              </a:rPr>
            </a:br>
            <a:r>
              <a:rPr lang="en-US" dirty="0" smtClean="0">
                <a:latin typeface="Arial" pitchFamily="34" charset="0"/>
                <a:cs typeface="Arial" pitchFamily="34" charset="0"/>
              </a:rPr>
              <a:t>  and contribute to company</a:t>
            </a:r>
            <a:r>
              <a:rPr lang="en-US" baseline="0" dirty="0" smtClean="0">
                <a:latin typeface="Arial" pitchFamily="34" charset="0"/>
                <a:cs typeface="Arial" pitchFamily="34" charset="0"/>
              </a:rPr>
              <a:t> strategy, </a:t>
            </a:r>
            <a:endParaRPr lang="en-US" dirty="0" smtClean="0">
              <a:latin typeface="Arial" pitchFamily="34" charset="0"/>
              <a:cs typeface="Arial" pitchFamily="34" charset="0"/>
            </a:endParaRPr>
          </a:p>
          <a:p>
            <a:pPr lvl="0">
              <a:buFont typeface="Arial" pitchFamily="34" charset="0"/>
              <a:buChar char="•"/>
            </a:pPr>
            <a:endParaRPr lang="en-US" dirty="0" smtClean="0">
              <a:latin typeface="Arial" pitchFamily="34" charset="0"/>
              <a:cs typeface="Arial" pitchFamily="34" charset="0"/>
            </a:endParaRPr>
          </a:p>
          <a:p>
            <a:pPr lvl="0">
              <a:buFont typeface="Arial" pitchFamily="34" charset="0"/>
              <a:buChar char="•"/>
            </a:pPr>
            <a:r>
              <a:rPr lang="en-US" dirty="0" smtClean="0">
                <a:latin typeface="Arial" pitchFamily="34" charset="0"/>
                <a:cs typeface="Arial" pitchFamily="34" charset="0"/>
              </a:rPr>
              <a:t> Become more</a:t>
            </a:r>
            <a:r>
              <a:rPr lang="en-US" baseline="0" dirty="0" smtClean="0">
                <a:latin typeface="Arial" pitchFamily="34" charset="0"/>
                <a:cs typeface="Arial" pitchFamily="34" charset="0"/>
              </a:rPr>
              <a:t> </a:t>
            </a:r>
            <a:r>
              <a:rPr lang="en-US" dirty="0" smtClean="0">
                <a:latin typeface="Arial" pitchFamily="34" charset="0"/>
                <a:cs typeface="Arial" pitchFamily="34" charset="0"/>
              </a:rPr>
              <a:t>knowledgeable about your Total</a:t>
            </a:r>
            <a:r>
              <a:rPr lang="en-US" baseline="0" dirty="0" smtClean="0">
                <a:latin typeface="Arial" pitchFamily="34" charset="0"/>
                <a:cs typeface="Arial" pitchFamily="34" charset="0"/>
              </a:rPr>
              <a:t> R</a:t>
            </a:r>
            <a:r>
              <a:rPr lang="en-US" dirty="0" smtClean="0">
                <a:latin typeface="Arial" pitchFamily="34" charset="0"/>
                <a:cs typeface="Arial" pitchFamily="34" charset="0"/>
              </a:rPr>
              <a:t>ewards so you </a:t>
            </a:r>
            <a:r>
              <a:rPr lang="en-US" baseline="0" dirty="0" smtClean="0">
                <a:latin typeface="Arial" pitchFamily="34" charset="0"/>
                <a:cs typeface="Arial" pitchFamily="34" charset="0"/>
              </a:rPr>
              <a:t>u</a:t>
            </a:r>
            <a:r>
              <a:rPr lang="en-US" dirty="0" smtClean="0">
                <a:latin typeface="Arial" pitchFamily="34" charset="0"/>
                <a:cs typeface="Arial" pitchFamily="34" charset="0"/>
              </a:rPr>
              <a:t>nderstand</a:t>
            </a:r>
            <a:br>
              <a:rPr lang="en-US" dirty="0" smtClean="0">
                <a:latin typeface="Arial" pitchFamily="34" charset="0"/>
                <a:cs typeface="Arial" pitchFamily="34" charset="0"/>
              </a:rPr>
            </a:br>
            <a:r>
              <a:rPr lang="en-US" dirty="0" smtClean="0">
                <a:latin typeface="Arial" pitchFamily="34" charset="0"/>
                <a:cs typeface="Arial" pitchFamily="34" charset="0"/>
              </a:rPr>
              <a:t>  your</a:t>
            </a:r>
            <a:r>
              <a:rPr lang="en-US" baseline="0" dirty="0" smtClean="0">
                <a:latin typeface="Arial" pitchFamily="34" charset="0"/>
                <a:cs typeface="Arial" pitchFamily="34" charset="0"/>
              </a:rPr>
              <a:t> job grade, pay range and</a:t>
            </a:r>
            <a:r>
              <a:rPr lang="en-US" dirty="0" smtClean="0">
                <a:latin typeface="Arial" pitchFamily="34" charset="0"/>
                <a:cs typeface="Arial" pitchFamily="34" charset="0"/>
              </a:rPr>
              <a:t> </a:t>
            </a:r>
            <a:r>
              <a:rPr lang="en-US" baseline="0" dirty="0" smtClean="0">
                <a:latin typeface="Arial" pitchFamily="34" charset="0"/>
                <a:cs typeface="Arial" pitchFamily="34" charset="0"/>
              </a:rPr>
              <a:t>variable pay opportunities, and </a:t>
            </a:r>
          </a:p>
          <a:p>
            <a:pPr lvl="0">
              <a:buFont typeface="Arial" pitchFamily="34" charset="0"/>
              <a:buChar char="•"/>
            </a:pPr>
            <a:endParaRPr lang="en-US" dirty="0" smtClean="0">
              <a:latin typeface="Arial" pitchFamily="34" charset="0"/>
              <a:cs typeface="Arial" pitchFamily="34" charset="0"/>
            </a:endParaRPr>
          </a:p>
          <a:p>
            <a:pPr lvl="0">
              <a:buFont typeface="Arial" pitchFamily="34" charset="0"/>
              <a:buChar char="•"/>
            </a:pPr>
            <a:r>
              <a:rPr lang="en-US" b="0" baseline="0" dirty="0" smtClean="0">
                <a:latin typeface="Arial" pitchFamily="34" charset="0"/>
                <a:cs typeface="Arial" pitchFamily="34" charset="0"/>
              </a:rPr>
              <a:t>Increase efficiencies in your work and reduce assets.  OROA, ROE and SVA are about being efficient in our operations so the improvements that you can make in your every day work will result in increased opportunities for variable pay awards.  </a:t>
            </a:r>
            <a:endParaRPr lang="en-US" b="0" dirty="0" smtClean="0">
              <a:latin typeface="Arial" pitchFamily="34" charset="0"/>
              <a:cs typeface="Arial" pitchFamily="34" charset="0"/>
            </a:endParaRPr>
          </a:p>
          <a:p>
            <a:pPr lvl="1">
              <a:buFont typeface="Arial" pitchFamily="34" charset="0"/>
              <a:buChar char="•"/>
            </a:pPr>
            <a:endParaRPr lang="en-US" sz="1100" b="0" dirty="0" smtClean="0">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Managers at</a:t>
            </a:r>
            <a:r>
              <a:rPr lang="en-US" baseline="0" dirty="0" smtClean="0"/>
              <a:t> John Deere have a </a:t>
            </a:r>
            <a:r>
              <a:rPr lang="en-US" dirty="0" smtClean="0"/>
              <a:t>responsibility to:</a:t>
            </a:r>
          </a:p>
          <a:p>
            <a:endParaRPr lang="en-US" dirty="0" smtClean="0"/>
          </a:p>
          <a:p>
            <a:pPr lvl="0">
              <a:buFont typeface="Arial" pitchFamily="34" charset="0"/>
              <a:buChar char="•"/>
            </a:pPr>
            <a:r>
              <a:rPr lang="en-US" dirty="0" smtClean="0"/>
              <a:t> Talk to their employees about business objectives so they can set aligned business </a:t>
            </a:r>
            <a:r>
              <a:rPr lang="en-US" baseline="0" dirty="0" smtClean="0"/>
              <a:t>and people goals in Global Performance Management</a:t>
            </a:r>
            <a:r>
              <a:rPr lang="en-US" dirty="0" smtClean="0"/>
              <a:t>, </a:t>
            </a:r>
          </a:p>
          <a:p>
            <a:pPr lvl="0">
              <a:buFont typeface="Arial" pitchFamily="34" charset="0"/>
              <a:buChar char="•"/>
            </a:pPr>
            <a:endParaRPr lang="en-US" dirty="0" smtClean="0"/>
          </a:p>
          <a:p>
            <a:pPr lvl="0">
              <a:buFont typeface="Arial" pitchFamily="34" charset="0"/>
              <a:buChar char="•"/>
            </a:pPr>
            <a:r>
              <a:rPr lang="en-US" dirty="0" smtClean="0"/>
              <a:t> Gain a better understanding of Total Rewards so they can initiate</a:t>
            </a:r>
            <a:r>
              <a:rPr lang="en-US" baseline="0" dirty="0" smtClean="0"/>
              <a:t> conversations with their employees about compensation,</a:t>
            </a:r>
            <a:r>
              <a:rPr lang="en-US" dirty="0" smtClean="0"/>
              <a:t> </a:t>
            </a:r>
          </a:p>
          <a:p>
            <a:pPr lvl="0">
              <a:buFont typeface="Arial" pitchFamily="34" charset="0"/>
              <a:buChar char="•"/>
            </a:pPr>
            <a:endParaRPr lang="en-US" dirty="0" smtClean="0"/>
          </a:p>
          <a:p>
            <a:pPr lvl="0">
              <a:buFont typeface="Arial" pitchFamily="34" charset="0"/>
              <a:buChar char="•"/>
            </a:pPr>
            <a:r>
              <a:rPr lang="en-US" dirty="0" smtClean="0"/>
              <a:t> Be fair and objective in the performance assessment of their employees,</a:t>
            </a:r>
            <a:r>
              <a:rPr lang="en-US" baseline="0" dirty="0" smtClean="0"/>
              <a:t> and </a:t>
            </a:r>
            <a:endParaRPr lang="en-US" dirty="0" smtClean="0"/>
          </a:p>
          <a:p>
            <a:pPr lvl="0">
              <a:buFont typeface="Arial" pitchFamily="34" charset="0"/>
              <a:buChar char="•"/>
            </a:pPr>
            <a:endParaRPr lang="en-US" dirty="0" smtClean="0"/>
          </a:p>
          <a:p>
            <a:pPr lvl="0">
              <a:buFont typeface="Arial" pitchFamily="34" charset="0"/>
              <a:buChar char="•"/>
            </a:pPr>
            <a:r>
              <a:rPr lang="en-US" dirty="0" smtClean="0"/>
              <a:t> Encourage and support the development of their employees.</a:t>
            </a:r>
          </a:p>
          <a:p>
            <a:endParaRPr lang="en-US" sz="1100"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55A85-E98A-4C61-B98A-56A6569A555A}" type="slidenum">
              <a:rPr lang="en-US"/>
              <a:pPr/>
              <a:t>35</a:t>
            </a:fld>
            <a:endParaRPr lang="en-US" dirty="0"/>
          </a:p>
        </p:txBody>
      </p:sp>
      <p:sp>
        <p:nvSpPr>
          <p:cNvPr id="209922" name="Rectangle 2"/>
          <p:cNvSpPr>
            <a:spLocks noGrp="1" noRot="1" noChangeAspect="1" noChangeArrowheads="1" noTextEdit="1"/>
          </p:cNvSpPr>
          <p:nvPr>
            <p:ph type="sldImg"/>
          </p:nvPr>
        </p:nvSpPr>
        <p:spPr>
          <a:xfrm>
            <a:off x="1181100" y="695325"/>
            <a:ext cx="4648200" cy="3486150"/>
          </a:xfrm>
          <a:ln/>
        </p:spPr>
      </p:sp>
      <p:sp>
        <p:nvSpPr>
          <p:cNvPr id="5" name="Notes Placeholder 4"/>
          <p:cNvSpPr>
            <a:spLocks noGrp="1"/>
          </p:cNvSpPr>
          <p:nvPr>
            <p:ph type="body" sz="quarter" idx="10"/>
          </p:nvPr>
        </p:nvSpPr>
        <p:spPr/>
        <p:txBody>
          <a:bodyPr>
            <a:normAutofit/>
          </a:bodyPr>
          <a:lstStyle/>
          <a:p>
            <a:pPr lvl="0"/>
            <a:r>
              <a:rPr lang="en-US" kern="1200" dirty="0" smtClean="0">
                <a:solidFill>
                  <a:schemeClr val="tx1"/>
                </a:solidFill>
                <a:latin typeface="Arial" pitchFamily="34" charset="0"/>
                <a:cs typeface="Arial" pitchFamily="34" charset="0"/>
              </a:rPr>
              <a:t>Variable pay is one element</a:t>
            </a:r>
            <a:r>
              <a:rPr lang="en-US" kern="1200" baseline="0" dirty="0" smtClean="0">
                <a:solidFill>
                  <a:schemeClr val="tx1"/>
                </a:solidFill>
                <a:latin typeface="Arial" pitchFamily="34" charset="0"/>
                <a:cs typeface="Arial" pitchFamily="34" charset="0"/>
              </a:rPr>
              <a:t> of our global Total Rewards.  The better the employee performance, the greater the company performance, the higher the variable pay awards. When the company achieves its maximum business goals, you receive more money through variable pay.  When you combine this exceptional variable pay with base pay, your total compensation is exceptional when compared to the market.  </a:t>
            </a:r>
          </a:p>
          <a:p>
            <a:pPr lvl="0"/>
            <a:endParaRPr lang="en-US" kern="1200" baseline="0" dirty="0" smtClean="0">
              <a:solidFill>
                <a:schemeClr val="tx1"/>
              </a:solidFill>
              <a:latin typeface="Arial" pitchFamily="34" charset="0"/>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i="0" kern="1200" baseline="0" dirty="0" smtClean="0">
                <a:solidFill>
                  <a:schemeClr val="tx1"/>
                </a:solidFill>
                <a:latin typeface="Arial" pitchFamily="34" charset="0"/>
                <a:cs typeface="Arial" pitchFamily="34" charset="0"/>
              </a:rPr>
              <a:t>By working together and sharing in the rewards that are created by exceptional company performance, we can help meet the world’s growing need for food and infrastructure.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i="1" kern="1200" dirty="0" smtClean="0">
              <a:solidFill>
                <a:schemeClr val="tx1"/>
              </a:solidFill>
              <a:latin typeface="Arial" pitchFamily="34" charset="0"/>
              <a:cs typeface="Arial" pitchFamily="34" charset="0"/>
            </a:endParaRPr>
          </a:p>
          <a:p>
            <a:pPr lvl="0"/>
            <a:r>
              <a:rPr lang="en-US" kern="1200" baseline="0" dirty="0" smtClean="0">
                <a:solidFill>
                  <a:schemeClr val="tx1"/>
                </a:solidFill>
                <a:latin typeface="Arial" pitchFamily="34" charset="0"/>
                <a:cs typeface="Arial" pitchFamily="34" charset="0"/>
              </a:rPr>
              <a:t>If you have questions about your variable pay, please contact your manager or unit HR.  </a:t>
            </a:r>
            <a:r>
              <a:rPr lang="en-US" i="1" kern="1200" baseline="0" dirty="0" smtClean="0">
                <a:solidFill>
                  <a:schemeClr val="tx1"/>
                </a:solidFill>
                <a:latin typeface="Arial" pitchFamily="34" charset="0"/>
                <a:cs typeface="Arial" pitchFamily="34" charset="0"/>
              </a:rPr>
              <a:t>(Note to speaker: You may choose to share additional resources you currently have that are available to employees, for example, an online Total Rewards statement)</a:t>
            </a:r>
            <a:endParaRPr lang="en-US" i="0" kern="1200" baseline="0" dirty="0" smtClean="0">
              <a:solidFill>
                <a:schemeClr val="tx1"/>
              </a:solidFill>
              <a:latin typeface="Arial" pitchFamily="34" charset="0"/>
              <a:cs typeface="Arial" pitchFamily="34" charset="0"/>
            </a:endParaRPr>
          </a:p>
          <a:p>
            <a:pPr lvl="0"/>
            <a:endParaRPr lang="en-US" sz="1100" i="0" kern="1200" baseline="0" dirty="0" smtClean="0">
              <a:solidFill>
                <a:schemeClr val="tx1"/>
              </a:solidFill>
              <a:latin typeface="Verdana" pitchFamily="34" charset="0"/>
            </a:endParaRP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696913"/>
            <a:ext cx="3076575" cy="2308225"/>
          </a:xfrm>
        </p:spPr>
      </p:sp>
      <p:sp>
        <p:nvSpPr>
          <p:cNvPr id="3" name="Notes Placeholder 2"/>
          <p:cNvSpPr>
            <a:spLocks noGrp="1"/>
          </p:cNvSpPr>
          <p:nvPr>
            <p:ph type="body" idx="1"/>
          </p:nvPr>
        </p:nvSpPr>
        <p:spPr>
          <a:xfrm>
            <a:off x="217713" y="3193143"/>
            <a:ext cx="6545943" cy="5878285"/>
          </a:xfrm>
        </p:spPr>
        <p:txBody>
          <a:bodyPr>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b="1" dirty="0" smtClean="0">
                <a:latin typeface="Arial" pitchFamily="34" charset="0"/>
                <a:cs typeface="Arial" pitchFamily="34" charset="0"/>
              </a:rPr>
              <a:t>(Note to Speaker: This is</a:t>
            </a:r>
            <a:r>
              <a:rPr lang="en-US" sz="1000" b="1" baseline="0" dirty="0" smtClean="0">
                <a:latin typeface="Arial" pitchFamily="34" charset="0"/>
                <a:cs typeface="Arial" pitchFamily="34" charset="0"/>
              </a:rPr>
              <a:t> a build slide</a:t>
            </a:r>
            <a:r>
              <a:rPr lang="en-US" sz="1000" b="1" dirty="0" smtClean="0">
                <a:latin typeface="Arial" pitchFamily="34" charset="0"/>
                <a:cs typeface="Arial" pitchFamily="34"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00" b="1" dirty="0" smtClean="0">
              <a:latin typeface="Arial" pitchFamily="34" charset="0"/>
              <a:cs typeface="Arial" pitchFamily="34" charset="0"/>
            </a:endParaRPr>
          </a:p>
          <a:p>
            <a:r>
              <a:rPr lang="en-US" sz="1000" kern="1200" baseline="0" dirty="0" smtClean="0">
                <a:solidFill>
                  <a:schemeClr val="tx1"/>
                </a:solidFill>
                <a:latin typeface="Arial" pitchFamily="34" charset="0"/>
                <a:cs typeface="Arial" pitchFamily="34" charset="0"/>
              </a:rPr>
              <a:t>The OROA goals for the fiscal year depend on the level of sales volume for that year. This allows the potential for STI bonuses to be paid out even when sales are low.  This chart illustrates how OROA goals are adjusted for various sales levels.</a:t>
            </a:r>
            <a:endParaRPr lang="en-US" sz="10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0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smtClean="0">
                <a:solidFill>
                  <a:schemeClr val="tx1"/>
                </a:solidFill>
                <a:latin typeface="Arial" pitchFamily="34" charset="0"/>
                <a:cs typeface="Arial" pitchFamily="34" charset="0"/>
              </a:rPr>
              <a:t>Let’s start</a:t>
            </a:r>
            <a:r>
              <a:rPr lang="en-US" sz="1000" kern="1200" baseline="0" dirty="0" smtClean="0">
                <a:solidFill>
                  <a:schemeClr val="tx1"/>
                </a:solidFill>
                <a:latin typeface="Arial" pitchFamily="34" charset="0"/>
                <a:cs typeface="Arial" pitchFamily="34" charset="0"/>
              </a:rPr>
              <a:t> with the </a:t>
            </a:r>
            <a:r>
              <a:rPr lang="en-US" sz="1000" kern="1200" dirty="0" smtClean="0">
                <a:solidFill>
                  <a:schemeClr val="tx1"/>
                </a:solidFill>
                <a:latin typeface="Arial" pitchFamily="34" charset="0"/>
                <a:cs typeface="Arial" pitchFamily="34" charset="0"/>
              </a:rPr>
              <a:t>horizontal axis.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1" kern="1200" dirty="0" smtClean="0">
                <a:solidFill>
                  <a:schemeClr val="tx1"/>
                </a:solidFill>
                <a:latin typeface="Arial" pitchFamily="34" charset="0"/>
                <a:cs typeface="Arial" pitchFamily="34" charset="0"/>
              </a:rPr>
              <a:t>(</a:t>
            </a:r>
            <a:r>
              <a:rPr lang="en-US" sz="1000" b="1" baseline="0" dirty="0" smtClean="0">
                <a:solidFill>
                  <a:schemeClr val="tx1"/>
                </a:solidFill>
                <a:latin typeface="Arial" pitchFamily="34" charset="0"/>
                <a:cs typeface="Arial" pitchFamily="34" charset="0"/>
              </a:rPr>
              <a:t>click</a:t>
            </a:r>
            <a:r>
              <a:rPr lang="en-US" sz="1000" b="1" kern="1200" dirty="0" smtClean="0">
                <a:solidFill>
                  <a:schemeClr val="tx1"/>
                </a:solidFill>
                <a:latin typeface="Arial" pitchFamily="34" charset="0"/>
                <a:cs typeface="Arial" pitchFamily="34" charset="0"/>
              </a:rPr>
              <a:t>) </a:t>
            </a:r>
            <a:r>
              <a:rPr lang="en-US" sz="1000" kern="1200" dirty="0" smtClean="0">
                <a:solidFill>
                  <a:schemeClr val="tx1"/>
                </a:solidFill>
                <a:latin typeface="Arial" pitchFamily="34" charset="0"/>
                <a:cs typeface="Arial" pitchFamily="34" charset="0"/>
              </a:rPr>
              <a:t>The percent of mid-cycle</a:t>
            </a:r>
            <a:r>
              <a:rPr lang="en-US" sz="1000" kern="1200" baseline="0" dirty="0" smtClean="0">
                <a:solidFill>
                  <a:schemeClr val="tx1"/>
                </a:solidFill>
                <a:latin typeface="Arial" pitchFamily="34" charset="0"/>
                <a:cs typeface="Arial" pitchFamily="34" charset="0"/>
              </a:rPr>
              <a:t> is calculated by dividing actual sales by mid-cycle sales. </a:t>
            </a:r>
            <a:r>
              <a:rPr lang="en-US" sz="1000" kern="1200" dirty="0" smtClean="0">
                <a:solidFill>
                  <a:schemeClr val="tx1"/>
                </a:solidFill>
                <a:latin typeface="Arial" pitchFamily="34" charset="0"/>
                <a:cs typeface="Arial" pitchFamily="34" charset="0"/>
              </a:rPr>
              <a:t>Mid-cycle sales are the expected average, annual net sales generated over a typical business cycle.  Each year, our company reviews our mid-cycle sales, taking into consideration historical sales volumes, industry growth rates, market share data and other business strategies.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0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1" kern="1200" dirty="0" smtClean="0">
                <a:solidFill>
                  <a:schemeClr val="tx1"/>
                </a:solidFill>
                <a:latin typeface="Arial" pitchFamily="34" charset="0"/>
                <a:cs typeface="Arial" pitchFamily="34" charset="0"/>
              </a:rPr>
              <a:t>(</a:t>
            </a:r>
            <a:r>
              <a:rPr lang="en-US" sz="1000" b="1" baseline="0" dirty="0" smtClean="0">
                <a:solidFill>
                  <a:schemeClr val="tx1"/>
                </a:solidFill>
                <a:latin typeface="Arial" pitchFamily="34" charset="0"/>
                <a:cs typeface="Arial" pitchFamily="34" charset="0"/>
              </a:rPr>
              <a:t>click</a:t>
            </a:r>
            <a:r>
              <a:rPr lang="en-US" sz="1000" b="1" kern="1200" dirty="0" smtClean="0">
                <a:solidFill>
                  <a:schemeClr val="tx1"/>
                </a:solidFill>
                <a:latin typeface="Arial" pitchFamily="34" charset="0"/>
                <a:cs typeface="Arial" pitchFamily="34" charset="0"/>
              </a:rPr>
              <a:t>) </a:t>
            </a:r>
            <a:r>
              <a:rPr lang="en-US" sz="1000" kern="1200" dirty="0" smtClean="0">
                <a:solidFill>
                  <a:schemeClr val="tx1"/>
                </a:solidFill>
                <a:latin typeface="Arial" pitchFamily="34" charset="0"/>
                <a:cs typeface="Arial" pitchFamily="34" charset="0"/>
              </a:rPr>
              <a:t>The vertical axis represents Operating Return on Operating Assets. This is the STI metric used to measure the equipment division performance.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95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950" b="1" kern="1200" dirty="0" smtClean="0">
                <a:solidFill>
                  <a:schemeClr val="tx1"/>
                </a:solidFill>
                <a:latin typeface="Arial" pitchFamily="34" charset="0"/>
                <a:cs typeface="Arial" pitchFamily="34" charset="0"/>
              </a:rPr>
              <a:t>(click) </a:t>
            </a:r>
            <a:r>
              <a:rPr lang="en-US" sz="950" b="0" kern="1200" dirty="0" smtClean="0">
                <a:solidFill>
                  <a:schemeClr val="tx1"/>
                </a:solidFill>
                <a:latin typeface="Arial" pitchFamily="34" charset="0"/>
                <a:cs typeface="Arial" pitchFamily="34" charset="0"/>
              </a:rPr>
              <a:t>When</a:t>
            </a:r>
            <a:r>
              <a:rPr lang="en-US" sz="950" b="0" kern="1200" baseline="0" dirty="0" smtClean="0">
                <a:solidFill>
                  <a:schemeClr val="tx1"/>
                </a:solidFill>
                <a:latin typeface="Arial" pitchFamily="34" charset="0"/>
                <a:cs typeface="Arial" pitchFamily="34" charset="0"/>
              </a:rPr>
              <a:t> actual sales are equal to mid-cycle sales, </a:t>
            </a:r>
            <a:r>
              <a:rPr lang="en-US" sz="950" b="0" kern="1200" dirty="0" smtClean="0">
                <a:solidFill>
                  <a:schemeClr val="tx1"/>
                </a:solidFill>
                <a:latin typeface="Arial" pitchFamily="34" charset="0"/>
                <a:cs typeface="Arial" pitchFamily="34" charset="0"/>
              </a:rPr>
              <a:t>OROA goals at mid-cycle are 20% to receive a maximum STI</a:t>
            </a:r>
            <a:r>
              <a:rPr lang="en-US" sz="950" b="0" kern="1200" baseline="0" dirty="0" smtClean="0">
                <a:solidFill>
                  <a:schemeClr val="tx1"/>
                </a:solidFill>
                <a:latin typeface="Arial" pitchFamily="34" charset="0"/>
                <a:cs typeface="Arial" pitchFamily="34" charset="0"/>
              </a:rPr>
              <a:t> payout, 12% to receive a target payout and 8% to receive a minimum payout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950" b="0" kern="1200" baseline="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950" b="1" kern="1200" dirty="0" smtClean="0">
                <a:solidFill>
                  <a:schemeClr val="tx1"/>
                </a:solidFill>
                <a:latin typeface="Arial" pitchFamily="34" charset="0"/>
                <a:cs typeface="Arial" pitchFamily="34" charset="0"/>
              </a:rPr>
              <a:t>(click) </a:t>
            </a:r>
            <a:r>
              <a:rPr lang="en-US" sz="950" dirty="0" smtClean="0">
                <a:latin typeface="Arial" pitchFamily="34" charset="0"/>
                <a:cs typeface="Arial" pitchFamily="34" charset="0"/>
              </a:rPr>
              <a:t>Because equipment business volumes are cyclical, the OROA goals will vary based on actual sales.  When actual sales are low</a:t>
            </a:r>
            <a:r>
              <a:rPr lang="en-US" sz="950" baseline="0" dirty="0" smtClean="0">
                <a:latin typeface="Arial" pitchFamily="34" charset="0"/>
                <a:cs typeface="Arial" pitchFamily="34" charset="0"/>
              </a:rPr>
              <a:t>, it is more difficult to cover fixed costs and achieve high asset turnover, so OROA goals are lower.  When actual sales are high, it is easier to cover fixed costs and achieve a high asset turnover, so OROA goals are higher.  </a:t>
            </a:r>
            <a:endParaRPr lang="en-US" sz="95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950" b="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950" b="1" kern="1200" dirty="0" smtClean="0">
                <a:solidFill>
                  <a:schemeClr val="tx1"/>
                </a:solidFill>
                <a:latin typeface="Arial" pitchFamily="34" charset="0"/>
                <a:cs typeface="Arial" pitchFamily="34" charset="0"/>
              </a:rPr>
              <a:t>(click) </a:t>
            </a:r>
            <a:r>
              <a:rPr lang="en-US" sz="950" b="0" kern="1200" dirty="0" smtClean="0">
                <a:solidFill>
                  <a:schemeClr val="tx1"/>
                </a:solidFill>
                <a:latin typeface="Arial" pitchFamily="34" charset="0"/>
                <a:cs typeface="Arial" pitchFamily="34" charset="0"/>
              </a:rPr>
              <a:t>The potential for a maximum STI award is possible at every level of sales volume,</a:t>
            </a:r>
            <a:r>
              <a:rPr lang="en-US" sz="950" b="0" kern="1200" baseline="0" dirty="0" smtClean="0">
                <a:solidFill>
                  <a:schemeClr val="tx1"/>
                </a:solidFill>
                <a:latin typeface="Arial" pitchFamily="34" charset="0"/>
                <a:cs typeface="Arial" pitchFamily="34" charset="0"/>
              </a:rPr>
              <a:t> </a:t>
            </a:r>
            <a:r>
              <a:rPr lang="en-US" sz="950" b="0" kern="1200" dirty="0" smtClean="0">
                <a:solidFill>
                  <a:schemeClr val="tx1"/>
                </a:solidFill>
                <a:latin typeface="Arial" pitchFamily="34" charset="0"/>
                <a:cs typeface="Arial" pitchFamily="34" charset="0"/>
              </a:rPr>
              <a:t>whether actual sales are at trough (the bottom</a:t>
            </a:r>
            <a:r>
              <a:rPr lang="en-US" sz="950" b="0" kern="1200" baseline="0" dirty="0" smtClean="0">
                <a:solidFill>
                  <a:schemeClr val="tx1"/>
                </a:solidFill>
                <a:latin typeface="Arial" pitchFamily="34" charset="0"/>
                <a:cs typeface="Arial" pitchFamily="34" charset="0"/>
              </a:rPr>
              <a:t> line on the chart)</a:t>
            </a:r>
            <a:r>
              <a:rPr lang="en-US" sz="950" b="0" kern="1200" dirty="0" smtClean="0">
                <a:solidFill>
                  <a:schemeClr val="tx1"/>
                </a:solidFill>
                <a:latin typeface="Arial" pitchFamily="34" charset="0"/>
                <a:cs typeface="Arial" pitchFamily="34" charset="0"/>
              </a:rPr>
              <a:t>, at mid-cycle or at peak (the top line on the chart)</a:t>
            </a:r>
            <a:r>
              <a:rPr lang="en-US" sz="950" b="0" kern="1200" baseline="0" dirty="0" smtClean="0">
                <a:solidFill>
                  <a:schemeClr val="tx1"/>
                </a:solidFill>
                <a:latin typeface="Arial" pitchFamily="34" charset="0"/>
                <a:cs typeface="Arial" pitchFamily="34" charset="0"/>
              </a:rPr>
              <a:t>.  The same OROA goals are used for A&amp;T, C&amp;F and the Equipment Operations.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950" b="0" kern="1200" dirty="0" smtClean="0">
              <a:solidFill>
                <a:schemeClr val="tx1"/>
              </a:solidFill>
              <a:latin typeface="Arial" pitchFamily="34" charset="0"/>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950" b="1" kern="1200" dirty="0" smtClean="0">
                <a:solidFill>
                  <a:schemeClr val="tx1"/>
                </a:solidFill>
                <a:latin typeface="Arial" pitchFamily="34" charset="0"/>
                <a:cs typeface="Arial" pitchFamily="34" charset="0"/>
              </a:rPr>
              <a:t>(click) </a:t>
            </a:r>
            <a:r>
              <a:rPr lang="en-US" sz="950" b="0" kern="1200" dirty="0" smtClean="0">
                <a:latin typeface="Arial" pitchFamily="34" charset="0"/>
                <a:cs typeface="Arial" pitchFamily="34" charset="0"/>
              </a:rPr>
              <a:t>Now let’s look at an</a:t>
            </a:r>
            <a:r>
              <a:rPr lang="en-US" sz="950" b="0" kern="1200" baseline="0" dirty="0" smtClean="0">
                <a:latin typeface="Arial" pitchFamily="34" charset="0"/>
                <a:cs typeface="Arial" pitchFamily="34" charset="0"/>
              </a:rPr>
              <a:t> </a:t>
            </a:r>
            <a:r>
              <a:rPr lang="en-US" sz="950" b="0" kern="1200" dirty="0" smtClean="0">
                <a:latin typeface="Arial" pitchFamily="34" charset="0"/>
                <a:cs typeface="Arial" pitchFamily="34" charset="0"/>
              </a:rPr>
              <a:t>example. In the Ag &amp; Turf division, the </a:t>
            </a:r>
            <a:r>
              <a:rPr lang="en-US" sz="950" b="0" dirty="0" smtClean="0">
                <a:latin typeface="Arial" pitchFamily="34" charset="0"/>
                <a:cs typeface="Arial" pitchFamily="34" charset="0"/>
              </a:rPr>
              <a:t>Percent of Mid-Cycle</a:t>
            </a:r>
            <a:r>
              <a:rPr lang="en-US" sz="950" b="0" baseline="0" dirty="0" smtClean="0">
                <a:latin typeface="Arial" pitchFamily="34" charset="0"/>
                <a:cs typeface="Arial" pitchFamily="34" charset="0"/>
              </a:rPr>
              <a:t> is</a:t>
            </a:r>
            <a:r>
              <a:rPr lang="en-US" sz="950" b="0" dirty="0" smtClean="0">
                <a:latin typeface="Arial" pitchFamily="34" charset="0"/>
                <a:cs typeface="Arial" pitchFamily="34" charset="0"/>
              </a:rPr>
              <a:t> 90% and the OROA is</a:t>
            </a:r>
            <a:r>
              <a:rPr kumimoji="0" lang="en-US" sz="950" b="0" i="0" u="none" strike="noStrike" cap="none" normalizeH="0" dirty="0" smtClean="0">
                <a:ln>
                  <a:noFill/>
                </a:ln>
                <a:effectLst/>
                <a:latin typeface="Arial" pitchFamily="34" charset="0"/>
                <a:cs typeface="Arial" pitchFamily="34" charset="0"/>
              </a:rPr>
              <a:t> 13%.  This results in performance between</a:t>
            </a:r>
            <a:r>
              <a:rPr kumimoji="0" lang="en-US" sz="950" b="0" i="0" u="none" strike="noStrike" cap="none" normalizeH="0" baseline="0" dirty="0" smtClean="0">
                <a:ln>
                  <a:noFill/>
                </a:ln>
                <a:effectLst/>
                <a:latin typeface="Arial" pitchFamily="34" charset="0"/>
                <a:cs typeface="Arial" pitchFamily="34" charset="0"/>
              </a:rPr>
              <a:t> Target and M</a:t>
            </a:r>
            <a:r>
              <a:rPr kumimoji="0" lang="en-US" sz="950" b="0" i="0" u="none" strike="noStrike" cap="none" normalizeH="0" dirty="0" smtClean="0">
                <a:ln>
                  <a:noFill/>
                </a:ln>
                <a:effectLst/>
                <a:latin typeface="Arial" pitchFamily="34" charset="0"/>
                <a:cs typeface="Arial" pitchFamily="34" charset="0"/>
              </a:rPr>
              <a:t>aximum or 150% of Target for this component</a:t>
            </a:r>
            <a:r>
              <a:rPr kumimoji="0" lang="en-US" sz="950" b="0" i="0" u="none" strike="noStrike" cap="none" normalizeH="0" baseline="0" dirty="0" smtClean="0">
                <a:ln>
                  <a:noFill/>
                </a:ln>
                <a:effectLst/>
                <a:latin typeface="Arial" pitchFamily="34" charset="0"/>
                <a:cs typeface="Arial" pitchFamily="34" charset="0"/>
              </a:rPr>
              <a:t> of the Enterprise Metric</a:t>
            </a:r>
            <a:r>
              <a:rPr kumimoji="0" lang="en-US" sz="950" b="0" i="0" u="none" strike="noStrike" cap="none" normalizeH="0" dirty="0" smtClean="0">
                <a:ln>
                  <a:noFill/>
                </a:ln>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950" b="0" i="0" u="none" strike="noStrike" cap="none" normalizeH="0" dirty="0" smtClean="0">
              <a:ln>
                <a:noFill/>
              </a:ln>
              <a:effectLst/>
              <a:latin typeface="Arial" pitchFamily="34" charset="0"/>
              <a:cs typeface="Arial" pitchFamily="34" charset="0"/>
            </a:endParaRPr>
          </a:p>
          <a:p>
            <a:r>
              <a:rPr lang="en-US" sz="950" b="1" kern="1200" dirty="0" smtClean="0">
                <a:latin typeface="Arial" pitchFamily="34" charset="0"/>
                <a:cs typeface="Arial" pitchFamily="34" charset="0"/>
              </a:rPr>
              <a:t>(click)  </a:t>
            </a:r>
            <a:r>
              <a:rPr lang="en-US" sz="950" b="0" kern="1200" dirty="0" smtClean="0">
                <a:latin typeface="Arial" pitchFamily="34" charset="0"/>
                <a:cs typeface="Arial" pitchFamily="34" charset="0"/>
              </a:rPr>
              <a:t>In C&amp;F division, the </a:t>
            </a:r>
            <a:r>
              <a:rPr lang="en-US" sz="950" b="0" dirty="0" smtClean="0">
                <a:latin typeface="Arial" pitchFamily="34" charset="0"/>
                <a:cs typeface="Arial" pitchFamily="34" charset="0"/>
              </a:rPr>
              <a:t>Percent of Mid-Cycle</a:t>
            </a:r>
            <a:r>
              <a:rPr lang="en-US" sz="950" b="0" baseline="0" dirty="0" smtClean="0">
                <a:latin typeface="Arial" pitchFamily="34" charset="0"/>
                <a:cs typeface="Arial" pitchFamily="34" charset="0"/>
              </a:rPr>
              <a:t> is</a:t>
            </a:r>
            <a:r>
              <a:rPr lang="en-US" sz="950" b="0" dirty="0" smtClean="0">
                <a:latin typeface="Arial" pitchFamily="34" charset="0"/>
                <a:cs typeface="Arial" pitchFamily="34" charset="0"/>
              </a:rPr>
              <a:t> 110% and OROA</a:t>
            </a:r>
            <a:r>
              <a:rPr lang="en-US" sz="950" b="0" baseline="0" dirty="0" smtClean="0">
                <a:latin typeface="Arial" pitchFamily="34" charset="0"/>
                <a:cs typeface="Arial" pitchFamily="34" charset="0"/>
              </a:rPr>
              <a:t> is</a:t>
            </a:r>
            <a:r>
              <a:rPr lang="en-US" sz="950" b="0" dirty="0" smtClean="0">
                <a:latin typeface="Arial" pitchFamily="34" charset="0"/>
                <a:cs typeface="Arial" pitchFamily="34" charset="0"/>
              </a:rPr>
              <a:t> 24%. This results in performance at maximum or</a:t>
            </a:r>
            <a:r>
              <a:rPr lang="en-US" sz="950" b="0" baseline="0" dirty="0" smtClean="0">
                <a:latin typeface="Arial" pitchFamily="34" charset="0"/>
                <a:cs typeface="Arial" pitchFamily="34" charset="0"/>
              </a:rPr>
              <a:t> </a:t>
            </a:r>
            <a:r>
              <a:rPr lang="en-US" sz="950" b="0" dirty="0" smtClean="0">
                <a:latin typeface="Arial" pitchFamily="34" charset="0"/>
                <a:cs typeface="Arial" pitchFamily="34" charset="0"/>
              </a:rPr>
              <a:t>200% of Target </a:t>
            </a:r>
            <a:r>
              <a:rPr kumimoji="0" lang="en-US" sz="950" b="0" i="0" u="none" strike="noStrike" cap="none" normalizeH="0" dirty="0" smtClean="0">
                <a:ln>
                  <a:noFill/>
                </a:ln>
                <a:effectLst/>
                <a:latin typeface="Arial" pitchFamily="34" charset="0"/>
                <a:cs typeface="Arial" pitchFamily="34" charset="0"/>
              </a:rPr>
              <a:t>for this component</a:t>
            </a:r>
            <a:r>
              <a:rPr kumimoji="0" lang="en-US" sz="950" b="0" i="0" u="none" strike="noStrike" cap="none" normalizeH="0" baseline="0" dirty="0" smtClean="0">
                <a:ln>
                  <a:noFill/>
                </a:ln>
                <a:effectLst/>
                <a:latin typeface="Arial" pitchFamily="34" charset="0"/>
                <a:cs typeface="Arial" pitchFamily="34" charset="0"/>
              </a:rPr>
              <a:t> of the Enterprise Metric</a:t>
            </a:r>
            <a:r>
              <a:rPr lang="en-US" sz="950" b="0" dirty="0" smtClean="0">
                <a:latin typeface="Arial" pitchFamily="34" charset="0"/>
                <a:cs typeface="Arial" pitchFamily="34" charset="0"/>
              </a:rPr>
              <a:t>.</a:t>
            </a:r>
          </a:p>
          <a:p>
            <a:endParaRPr lang="en-US" sz="950" b="0" dirty="0" smtClean="0">
              <a:latin typeface="Arial" pitchFamily="34" charset="0"/>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950" b="1" kern="1200" dirty="0" smtClean="0">
                <a:latin typeface="Arial" pitchFamily="34" charset="0"/>
                <a:cs typeface="Arial" pitchFamily="34" charset="0"/>
              </a:rPr>
              <a:t>(click) </a:t>
            </a:r>
            <a:r>
              <a:rPr lang="en-US" sz="950" b="0" kern="1200" dirty="0" smtClean="0">
                <a:latin typeface="Arial" pitchFamily="34" charset="0"/>
                <a:cs typeface="Arial" pitchFamily="34" charset="0"/>
              </a:rPr>
              <a:t>The combined results, reported as Equipment Operations, is at</a:t>
            </a:r>
            <a:r>
              <a:rPr lang="en-US" sz="950" b="0" kern="1200" baseline="0" dirty="0" smtClean="0">
                <a:latin typeface="Arial" pitchFamily="34" charset="0"/>
                <a:cs typeface="Arial" pitchFamily="34" charset="0"/>
              </a:rPr>
              <a:t> 95% </a:t>
            </a:r>
            <a:r>
              <a:rPr lang="en-US" sz="950" b="0" dirty="0" smtClean="0">
                <a:latin typeface="Arial" pitchFamily="34" charset="0"/>
                <a:cs typeface="Arial" pitchFamily="34" charset="0"/>
              </a:rPr>
              <a:t>of Mid-Cycle and </a:t>
            </a:r>
            <a:r>
              <a:rPr kumimoji="0" lang="en-US" sz="950" b="0" i="0" u="none" strike="noStrike" cap="none" normalizeH="0" baseline="0" dirty="0" smtClean="0">
                <a:ln>
                  <a:noFill/>
                </a:ln>
                <a:effectLst/>
                <a:latin typeface="Arial" pitchFamily="34" charset="0"/>
                <a:cs typeface="Arial" pitchFamily="34" charset="0"/>
              </a:rPr>
              <a:t>OROA is</a:t>
            </a:r>
            <a:r>
              <a:rPr kumimoji="0" lang="en-US" sz="950" b="0" i="0" u="none" strike="noStrike" cap="none" normalizeH="0" dirty="0" smtClean="0">
                <a:ln>
                  <a:noFill/>
                </a:ln>
                <a:effectLst/>
                <a:latin typeface="Arial" pitchFamily="34" charset="0"/>
                <a:cs typeface="Arial" pitchFamily="34" charset="0"/>
              </a:rPr>
              <a:t> 16%. This results</a:t>
            </a:r>
            <a:r>
              <a:rPr kumimoji="0" lang="en-US" sz="950" b="0" i="0" u="none" strike="noStrike" cap="none" normalizeH="0" baseline="0" dirty="0" smtClean="0">
                <a:ln>
                  <a:noFill/>
                </a:ln>
                <a:effectLst/>
                <a:latin typeface="Arial" pitchFamily="34" charset="0"/>
                <a:cs typeface="Arial" pitchFamily="34" charset="0"/>
              </a:rPr>
              <a:t> in performance </a:t>
            </a:r>
            <a:r>
              <a:rPr kumimoji="0" lang="en-US" sz="950" b="0" i="0" u="none" strike="noStrike" cap="none" normalizeH="0" dirty="0" smtClean="0">
                <a:ln>
                  <a:noFill/>
                </a:ln>
                <a:effectLst/>
                <a:latin typeface="Arial" pitchFamily="34" charset="0"/>
                <a:cs typeface="Arial" pitchFamily="34" charset="0"/>
              </a:rPr>
              <a:t>between</a:t>
            </a:r>
            <a:r>
              <a:rPr kumimoji="0" lang="en-US" sz="950" b="0" i="0" u="none" strike="noStrike" cap="none" normalizeH="0" baseline="0" dirty="0" smtClean="0">
                <a:ln>
                  <a:noFill/>
                </a:ln>
                <a:effectLst/>
                <a:latin typeface="Arial" pitchFamily="34" charset="0"/>
                <a:cs typeface="Arial" pitchFamily="34" charset="0"/>
              </a:rPr>
              <a:t> Target and M</a:t>
            </a:r>
            <a:r>
              <a:rPr kumimoji="0" lang="en-US" sz="950" b="0" i="0" u="none" strike="noStrike" cap="none" normalizeH="0" dirty="0" smtClean="0">
                <a:ln>
                  <a:noFill/>
                </a:ln>
                <a:effectLst/>
                <a:latin typeface="Arial" pitchFamily="34" charset="0"/>
                <a:cs typeface="Arial" pitchFamily="34" charset="0"/>
              </a:rPr>
              <a:t>aximum or</a:t>
            </a:r>
            <a:r>
              <a:rPr kumimoji="0" lang="en-US" sz="950" b="0" i="0" u="none" strike="noStrike" cap="none" normalizeH="0" baseline="0" dirty="0" smtClean="0">
                <a:ln>
                  <a:noFill/>
                </a:ln>
                <a:effectLst/>
                <a:latin typeface="Arial" pitchFamily="34" charset="0"/>
                <a:cs typeface="Arial" pitchFamily="34" charset="0"/>
              </a:rPr>
              <a:t> </a:t>
            </a:r>
            <a:r>
              <a:rPr kumimoji="0" lang="en-US" sz="950" b="0" i="0" u="none" strike="noStrike" cap="none" normalizeH="0" dirty="0" smtClean="0">
                <a:ln>
                  <a:noFill/>
                </a:ln>
                <a:effectLst/>
                <a:latin typeface="Arial" pitchFamily="34" charset="0"/>
                <a:cs typeface="Arial" pitchFamily="34" charset="0"/>
              </a:rPr>
              <a:t>171% of Target for this component</a:t>
            </a:r>
            <a:r>
              <a:rPr kumimoji="0" lang="en-US" sz="950" b="0" i="0" u="none" strike="noStrike" cap="none" normalizeH="0" baseline="0" dirty="0" smtClean="0">
                <a:ln>
                  <a:noFill/>
                </a:ln>
                <a:effectLst/>
                <a:latin typeface="Arial" pitchFamily="34" charset="0"/>
                <a:cs typeface="Arial" pitchFamily="34" charset="0"/>
              </a:rPr>
              <a:t> of the Enterprise Metric</a:t>
            </a:r>
            <a:r>
              <a:rPr kumimoji="0" lang="en-US" sz="950" b="0" i="0" u="none" strike="noStrike" cap="none" normalizeH="0" dirty="0" smtClean="0">
                <a:ln>
                  <a:noFill/>
                </a:ln>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950" b="0" i="0" u="none" strike="noStrike" cap="none" normalizeH="0" dirty="0" smtClean="0">
              <a:ln>
                <a:noFill/>
              </a:ln>
              <a:effectLst/>
              <a:latin typeface="Arial" pitchFamily="34" charset="0"/>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950" b="0" i="0" u="none" strike="noStrike" cap="none" normalizeH="0" dirty="0" smtClean="0">
                <a:ln>
                  <a:noFill/>
                </a:ln>
                <a:effectLst/>
                <a:latin typeface="Arial" pitchFamily="34" charset="0"/>
                <a:cs typeface="Arial" pitchFamily="34" charset="0"/>
              </a:rPr>
              <a:t>Now that we’ve talked about OROA components</a:t>
            </a:r>
            <a:r>
              <a:rPr kumimoji="0" lang="en-US" sz="950" b="0" i="0" u="none" strike="noStrike" cap="none" normalizeH="0" baseline="0" dirty="0" smtClean="0">
                <a:ln>
                  <a:noFill/>
                </a:ln>
                <a:effectLst/>
                <a:latin typeface="Arial" pitchFamily="34" charset="0"/>
                <a:cs typeface="Arial" pitchFamily="34" charset="0"/>
              </a:rPr>
              <a:t> of the Enterprise Metric, let’s cover ROE goals.  </a:t>
            </a:r>
            <a:endParaRPr kumimoji="0" lang="en-US" sz="950" b="0" i="0" u="none" strike="noStrike" cap="none" normalizeH="0" dirty="0" smtClean="0">
              <a:ln>
                <a:noFill/>
              </a:ln>
              <a:effectLst/>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EE687DB-97F8-4E46-A045-710E7BD14BF3}"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latin typeface="Arial" pitchFamily="34" charset="0"/>
                <a:cs typeface="Arial" pitchFamily="34" charset="0"/>
              </a:rPr>
              <a:t>Our total compensation consists of two components:</a:t>
            </a:r>
          </a:p>
          <a:p>
            <a:endParaRPr lang="en-US" b="0" dirty="0" smtClean="0">
              <a:latin typeface="Arial" pitchFamily="34" charset="0"/>
              <a:cs typeface="Arial" pitchFamily="34" charset="0"/>
            </a:endParaRPr>
          </a:p>
          <a:p>
            <a:pPr marL="815302" lvl="1" indent="-349415">
              <a:buFont typeface="+mj-lt"/>
              <a:buAutoNum type="arabicPeriod"/>
            </a:pPr>
            <a:r>
              <a:rPr lang="en-US" b="0" dirty="0" smtClean="0">
                <a:latin typeface="Arial" pitchFamily="34" charset="0"/>
                <a:cs typeface="Arial" pitchFamily="34" charset="0"/>
              </a:rPr>
              <a:t> Base pay and </a:t>
            </a:r>
          </a:p>
          <a:p>
            <a:pPr marL="815302" lvl="1" indent="-349415">
              <a:buFont typeface="+mj-lt"/>
              <a:buAutoNum type="arabicPeriod"/>
            </a:pPr>
            <a:endParaRPr lang="en-US" b="0" dirty="0" smtClean="0">
              <a:latin typeface="Arial" pitchFamily="34" charset="0"/>
              <a:cs typeface="Arial" pitchFamily="34" charset="0"/>
            </a:endParaRPr>
          </a:p>
          <a:p>
            <a:pPr marL="815302" lvl="1" indent="-349415">
              <a:buFont typeface="+mj-lt"/>
              <a:buAutoNum type="arabicPeriod"/>
            </a:pPr>
            <a:r>
              <a:rPr lang="en-US" b="0" dirty="0" smtClean="0">
                <a:latin typeface="Arial" pitchFamily="34" charset="0"/>
                <a:cs typeface="Arial" pitchFamily="34" charset="0"/>
              </a:rPr>
              <a:t> Variable pay, which consists</a:t>
            </a:r>
            <a:r>
              <a:rPr lang="en-US" b="0" baseline="0" dirty="0" smtClean="0">
                <a:latin typeface="Arial" pitchFamily="34" charset="0"/>
                <a:cs typeface="Arial" pitchFamily="34" charset="0"/>
              </a:rPr>
              <a:t> of: </a:t>
            </a:r>
            <a:endParaRPr lang="en-US" b="0" dirty="0" smtClean="0">
              <a:latin typeface="Arial" pitchFamily="34" charset="0"/>
              <a:cs typeface="Arial" pitchFamily="34" charset="0"/>
            </a:endParaRPr>
          </a:p>
          <a:p>
            <a:pPr lvl="2">
              <a:buFont typeface="Arial" pitchFamily="34" charset="0"/>
              <a:buChar char="•"/>
            </a:pPr>
            <a:r>
              <a:rPr lang="en-US" b="0" dirty="0" smtClean="0">
                <a:latin typeface="Arial" pitchFamily="34" charset="0"/>
                <a:cs typeface="Arial" pitchFamily="34" charset="0"/>
              </a:rPr>
              <a:t> Short-Term Incentive,</a:t>
            </a:r>
          </a:p>
          <a:p>
            <a:pPr lvl="2">
              <a:buFont typeface="Arial" pitchFamily="34" charset="0"/>
              <a:buChar char="•"/>
            </a:pPr>
            <a:r>
              <a:rPr lang="en-US" b="0" dirty="0" smtClean="0">
                <a:latin typeface="Arial" pitchFamily="34" charset="0"/>
                <a:cs typeface="Arial" pitchFamily="34" charset="0"/>
              </a:rPr>
              <a:t> Mid-Term Incentive,</a:t>
            </a:r>
            <a:r>
              <a:rPr lang="en-US" b="0" baseline="0" dirty="0" smtClean="0">
                <a:latin typeface="Arial" pitchFamily="34" charset="0"/>
                <a:cs typeface="Arial" pitchFamily="34" charset="0"/>
              </a:rPr>
              <a:t> and</a:t>
            </a:r>
            <a:endParaRPr lang="en-US" b="0" dirty="0" smtClean="0">
              <a:latin typeface="Arial" pitchFamily="34" charset="0"/>
              <a:cs typeface="Arial" pitchFamily="34" charset="0"/>
            </a:endParaRPr>
          </a:p>
          <a:p>
            <a:pPr lvl="2">
              <a:buFont typeface="Arial" pitchFamily="34" charset="0"/>
              <a:buChar char="•"/>
            </a:pPr>
            <a:r>
              <a:rPr lang="en-US" b="0" dirty="0" smtClean="0">
                <a:latin typeface="Arial" pitchFamily="34" charset="0"/>
                <a:cs typeface="Arial" pitchFamily="34" charset="0"/>
              </a:rPr>
              <a:t> Long-Term Incentive.</a:t>
            </a:r>
          </a:p>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300" b="1" dirty="0" smtClean="0">
                <a:latin typeface="Arial" pitchFamily="34" charset="0"/>
                <a:cs typeface="Arial" pitchFamily="34" charset="0"/>
              </a:rPr>
              <a:t>(Note to Speaker: This is a build slide)</a:t>
            </a:r>
          </a:p>
          <a:p>
            <a:endParaRPr lang="en-US" sz="1300" dirty="0" smtClean="0">
              <a:latin typeface="Arial" pitchFamily="34" charset="0"/>
              <a:cs typeface="Arial" pitchFamily="34" charset="0"/>
            </a:endParaRPr>
          </a:p>
          <a:p>
            <a:r>
              <a:rPr lang="en-US" sz="1300" dirty="0" smtClean="0">
                <a:latin typeface="Arial" pitchFamily="34" charset="0"/>
                <a:cs typeface="Arial" pitchFamily="34" charset="0"/>
              </a:rPr>
              <a:t>Credit ROE or Return on Equity is a metric used by our financial services division to measure the level of profitability relative to investments. </a:t>
            </a:r>
          </a:p>
          <a:p>
            <a:endParaRPr lang="en-US" sz="130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300" b="1" dirty="0" smtClean="0">
                <a:latin typeface="Arial" pitchFamily="34" charset="0"/>
                <a:cs typeface="Arial" pitchFamily="34" charset="0"/>
              </a:rPr>
              <a:t>(click) </a:t>
            </a:r>
            <a:r>
              <a:rPr lang="en-US" sz="1400" b="0" dirty="0" smtClean="0">
                <a:latin typeface="Arial" pitchFamily="34" charset="0"/>
                <a:cs typeface="Arial" pitchFamily="34" charset="0"/>
              </a:rPr>
              <a:t>Transfer Priced Business refers to the receivables resulting from equipment division sales with finance incentive programs.</a:t>
            </a:r>
            <a:r>
              <a:rPr lang="en-US" sz="1400" b="0" baseline="0" dirty="0" smtClean="0">
                <a:latin typeface="Arial" pitchFamily="34" charset="0"/>
                <a:cs typeface="Arial" pitchFamily="34" charset="0"/>
              </a:rPr>
              <a:t>  This is about 70% of Credit’s business.  </a:t>
            </a:r>
            <a:endParaRPr lang="en-US" sz="1400" b="0" strike="sngStrike" dirty="0" smtClean="0">
              <a:latin typeface="Arial" pitchFamily="34" charset="0"/>
              <a:cs typeface="Arial" pitchFamily="34" charset="0"/>
            </a:endParaRPr>
          </a:p>
          <a:p>
            <a:endParaRPr lang="en-US" sz="1300" dirty="0" smtClean="0">
              <a:latin typeface="Arial" pitchFamily="34" charset="0"/>
              <a:cs typeface="Arial" pitchFamily="34" charset="0"/>
            </a:endParaRPr>
          </a:p>
          <a:p>
            <a:r>
              <a:rPr lang="en-US" sz="1300" b="1" dirty="0" smtClean="0">
                <a:latin typeface="Arial" pitchFamily="34" charset="0"/>
                <a:cs typeface="Arial" pitchFamily="34" charset="0"/>
              </a:rPr>
              <a:t>(click) </a:t>
            </a:r>
            <a:r>
              <a:rPr lang="en-US" sz="1300" b="0" dirty="0" smtClean="0">
                <a:latin typeface="Arial" pitchFamily="34" charset="0"/>
                <a:cs typeface="Arial" pitchFamily="34" charset="0"/>
              </a:rPr>
              <a:t>Non-Transfer Priced Business – refers to </a:t>
            </a:r>
            <a:r>
              <a:rPr lang="en-US" sz="1300" dirty="0" smtClean="0">
                <a:latin typeface="Arial" pitchFamily="34" charset="0"/>
                <a:cs typeface="Arial" pitchFamily="34" charset="0"/>
              </a:rPr>
              <a:t>receivables resulting from John Deere equipment sales that do not have a finance incentive program as well as receivables from other finance products such as wholesale, crop insurance and the Farm Plan revolving credit program. </a:t>
            </a:r>
            <a:r>
              <a:rPr lang="en-US" sz="1400" dirty="0" smtClean="0">
                <a:latin typeface="Arial" pitchFamily="34" charset="0"/>
                <a:cs typeface="Arial" pitchFamily="34" charset="0"/>
              </a:rPr>
              <a:t>This is about 30% of Credit’s business.</a:t>
            </a:r>
            <a:endParaRPr lang="en-US" sz="1300" b="1" strike="sngStrike" dirty="0" smtClean="0">
              <a:latin typeface="Arial" pitchFamily="34" charset="0"/>
              <a:cs typeface="Arial" pitchFamily="34" charset="0"/>
            </a:endParaRPr>
          </a:p>
          <a:p>
            <a:endParaRPr lang="en-US" sz="1300" dirty="0" smtClean="0">
              <a:latin typeface="Arial" pitchFamily="34" charset="0"/>
              <a:cs typeface="Arial" pitchFamily="34" charset="0"/>
            </a:endParaRPr>
          </a:p>
          <a:p>
            <a:r>
              <a:rPr lang="en-US" sz="1300" b="1" i="0" u="none" strike="noStrike" kern="1200" dirty="0" smtClean="0">
                <a:solidFill>
                  <a:schemeClr val="tx1"/>
                </a:solidFill>
                <a:latin typeface="Arial" pitchFamily="34" charset="0"/>
                <a:cs typeface="Arial" pitchFamily="34" charset="0"/>
              </a:rPr>
              <a:t>(click) </a:t>
            </a:r>
            <a:r>
              <a:rPr lang="en-US" sz="1300" b="0" i="0" u="none" strike="noStrike" kern="1200" dirty="0" smtClean="0">
                <a:solidFill>
                  <a:schemeClr val="tx1"/>
                </a:solidFill>
                <a:latin typeface="Arial" pitchFamily="34" charset="0"/>
                <a:cs typeface="Arial" pitchFamily="34" charset="0"/>
              </a:rPr>
              <a:t>ROE goals differ for the transfer and non-transfer priced businesses because</a:t>
            </a:r>
            <a:r>
              <a:rPr lang="en-US" sz="1300" b="0" i="0" u="none" strike="noStrike" kern="1200" baseline="0" dirty="0" smtClean="0">
                <a:solidFill>
                  <a:schemeClr val="tx1"/>
                </a:solidFill>
                <a:latin typeface="Arial" pitchFamily="34" charset="0"/>
                <a:cs typeface="Arial" pitchFamily="34" charset="0"/>
              </a:rPr>
              <a:t> </a:t>
            </a:r>
            <a:r>
              <a:rPr lang="en-US" sz="1300" b="0" i="0" u="none" strike="noStrike" kern="1200" dirty="0" smtClean="0">
                <a:solidFill>
                  <a:schemeClr val="tx1"/>
                </a:solidFill>
                <a:latin typeface="Arial" pitchFamily="34" charset="0"/>
                <a:cs typeface="Arial" pitchFamily="34" charset="0"/>
              </a:rPr>
              <a:t>the level of return is different.</a:t>
            </a:r>
            <a:r>
              <a:rPr lang="en-US" sz="1300" dirty="0" smtClean="0">
                <a:latin typeface="Arial" pitchFamily="34" charset="0"/>
                <a:cs typeface="Arial" pitchFamily="34" charset="0"/>
              </a:rPr>
              <a:t> </a:t>
            </a:r>
          </a:p>
          <a:p>
            <a:endParaRPr lang="en-US" sz="1300" dirty="0" smtClean="0">
              <a:latin typeface="Arial" pitchFamily="34" charset="0"/>
              <a:cs typeface="Arial" pitchFamily="34" charset="0"/>
            </a:endParaRPr>
          </a:p>
          <a:p>
            <a:r>
              <a:rPr lang="en-US" sz="1300" b="1" i="0" u="none" strike="noStrike" kern="1200" dirty="0" smtClean="0">
                <a:solidFill>
                  <a:schemeClr val="tx1"/>
                </a:solidFill>
                <a:latin typeface="Arial" pitchFamily="34" charset="0"/>
                <a:cs typeface="Arial" pitchFamily="34" charset="0"/>
              </a:rPr>
              <a:t>(click) </a:t>
            </a:r>
            <a:r>
              <a:rPr lang="en-US" sz="1300" b="0" i="0" u="none" strike="noStrike" kern="1200" dirty="0" smtClean="0">
                <a:solidFill>
                  <a:schemeClr val="tx1"/>
                </a:solidFill>
                <a:latin typeface="Arial" pitchFamily="34" charset="0"/>
                <a:cs typeface="Arial" pitchFamily="34" charset="0"/>
              </a:rPr>
              <a:t>Goals for minimum, target and maximum payout are determined based on the actual mix of transfer priced and</a:t>
            </a:r>
            <a:r>
              <a:rPr lang="en-US" sz="1300" dirty="0" smtClean="0">
                <a:latin typeface="Arial" pitchFamily="34" charset="0"/>
                <a:cs typeface="Arial" pitchFamily="34" charset="0"/>
              </a:rPr>
              <a:t> </a:t>
            </a:r>
            <a:r>
              <a:rPr lang="en-US" sz="1300" b="0" i="0" u="none" strike="noStrike" kern="1200" dirty="0" smtClean="0">
                <a:solidFill>
                  <a:schemeClr val="tx1"/>
                </a:solidFill>
                <a:latin typeface="Arial" pitchFamily="34" charset="0"/>
                <a:cs typeface="Arial" pitchFamily="34" charset="0"/>
              </a:rPr>
              <a:t>non-transfer priced business at the end of the fiscal year.</a:t>
            </a:r>
            <a:r>
              <a:rPr lang="en-US" sz="1300" dirty="0" smtClean="0">
                <a:latin typeface="Arial" pitchFamily="34" charset="0"/>
                <a:cs typeface="Arial" pitchFamily="34" charset="0"/>
              </a:rPr>
              <a:t> </a:t>
            </a:r>
            <a:r>
              <a:rPr lang="en-US" sz="1300" b="0" i="0" u="none" strike="noStrike" kern="1200" dirty="0" smtClean="0">
                <a:solidFill>
                  <a:schemeClr val="tx1"/>
                </a:solidFill>
                <a:latin typeface="Arial" pitchFamily="34" charset="0"/>
                <a:cs typeface="Arial" pitchFamily="34" charset="0"/>
              </a:rPr>
              <a:t> </a:t>
            </a:r>
            <a:r>
              <a:rPr lang="en-US" sz="1300" dirty="0" smtClean="0">
                <a:latin typeface="Arial" pitchFamily="34" charset="0"/>
                <a:cs typeface="Arial" pitchFamily="34" charset="0"/>
              </a:rPr>
              <a:t> </a:t>
            </a:r>
            <a:r>
              <a:rPr lang="en-US" sz="1300" b="0" i="0" u="none" strike="noStrike" kern="1200" dirty="0" smtClean="0">
                <a:solidFill>
                  <a:schemeClr val="tx1"/>
                </a:solidFill>
                <a:latin typeface="Arial" pitchFamily="34" charset="0"/>
                <a:cs typeface="Arial" pitchFamily="34" charset="0"/>
              </a:rPr>
              <a:t> </a:t>
            </a:r>
            <a:r>
              <a:rPr lang="en-US" sz="1200" b="0" baseline="0" dirty="0" smtClean="0">
                <a:latin typeface="Arial" pitchFamily="34" charset="0"/>
                <a:cs typeface="Arial" pitchFamily="34" charset="0"/>
              </a:rPr>
              <a:t>The ROE goal for Transfer-Prices business is the same for minimum, target and maximum because these are receivables purchased from the equipment divisions.</a:t>
            </a:r>
            <a:r>
              <a:rPr lang="en-US" sz="1400" b="0" baseline="0" dirty="0" smtClean="0">
                <a:latin typeface="Arial" pitchFamily="34" charset="0"/>
                <a:cs typeface="Arial" pitchFamily="34" charset="0"/>
              </a:rPr>
              <a:t>  The ROE goals for Non-Transfer priced business are different for minimum, target and maximum because this business offers an opportunity for higher level of return.</a:t>
            </a:r>
            <a:endParaRPr lang="en-US" sz="1300" b="0" i="0" u="none" strike="noStrike" kern="1200" dirty="0" smtClean="0">
              <a:solidFill>
                <a:schemeClr val="tx1"/>
              </a:solidFill>
              <a:latin typeface="Arial" pitchFamily="34" charset="0"/>
              <a:cs typeface="Arial" pitchFamily="34" charset="0"/>
            </a:endParaRPr>
          </a:p>
          <a:p>
            <a:endParaRPr lang="en-US" sz="1300" b="0" i="0" u="none" strike="noStrike" kern="1200" dirty="0" smtClean="0">
              <a:solidFill>
                <a:schemeClr val="tx1"/>
              </a:solidFill>
              <a:latin typeface="Arial" pitchFamily="34" charset="0"/>
              <a:cs typeface="Arial" pitchFamily="34" charset="0"/>
            </a:endParaRPr>
          </a:p>
          <a:p>
            <a:r>
              <a:rPr lang="en-US" sz="1300" b="1" i="0" u="none" strike="noStrike" kern="1200" dirty="0" smtClean="0">
                <a:solidFill>
                  <a:schemeClr val="tx1"/>
                </a:solidFill>
                <a:latin typeface="Arial" pitchFamily="34" charset="0"/>
                <a:cs typeface="Arial" pitchFamily="34" charset="0"/>
              </a:rPr>
              <a:t>(click) </a:t>
            </a:r>
            <a:r>
              <a:rPr lang="en-US" sz="1300" b="0" i="0" u="none" strike="noStrike" kern="1200" dirty="0" smtClean="0">
                <a:solidFill>
                  <a:schemeClr val="tx1"/>
                </a:solidFill>
                <a:latin typeface="Arial" pitchFamily="34" charset="0"/>
                <a:cs typeface="Arial" pitchFamily="34" charset="0"/>
              </a:rPr>
              <a:t>In this example, the actual ROE is compared to the ROE</a:t>
            </a:r>
            <a:r>
              <a:rPr lang="en-US" sz="1300" b="1" i="0" u="none" strike="noStrike" kern="1200" dirty="0" smtClean="0">
                <a:solidFill>
                  <a:schemeClr val="tx1"/>
                </a:solidFill>
                <a:latin typeface="Arial" pitchFamily="34" charset="0"/>
                <a:cs typeface="Arial" pitchFamily="34" charset="0"/>
              </a:rPr>
              <a:t> </a:t>
            </a:r>
            <a:r>
              <a:rPr lang="en-US" sz="1300" b="0" i="0" u="none" strike="noStrike" kern="1200" dirty="0" smtClean="0">
                <a:solidFill>
                  <a:schemeClr val="tx1"/>
                </a:solidFill>
                <a:latin typeface="Arial" pitchFamily="34" charset="0"/>
                <a:cs typeface="Arial" pitchFamily="34" charset="0"/>
              </a:rPr>
              <a:t>goals to determine the r</a:t>
            </a:r>
            <a:r>
              <a:rPr lang="en-US" sz="1300" b="0" i="0" u="none" strike="noStrike" kern="1200" baseline="0" dirty="0" smtClean="0">
                <a:solidFill>
                  <a:schemeClr val="tx1"/>
                </a:solidFill>
                <a:latin typeface="Arial" pitchFamily="34" charset="0"/>
                <a:cs typeface="Arial" pitchFamily="34" charset="0"/>
              </a:rPr>
              <a:t>esult which is an award between target and maximum or 150% of target.</a:t>
            </a:r>
            <a:r>
              <a:rPr lang="en-US" sz="1300" baseline="0" dirty="0" smtClean="0">
                <a:solidFill>
                  <a:srgbClr val="FF0000"/>
                </a:solidFill>
                <a:latin typeface="Arial" pitchFamily="34" charset="0"/>
                <a:cs typeface="Arial" pitchFamily="34" charset="0"/>
              </a:rPr>
              <a:t> </a:t>
            </a:r>
            <a:r>
              <a:rPr lang="en-US" sz="1300" b="0" i="0" u="none" strike="noStrike" kern="1200" baseline="0" dirty="0" smtClean="0">
                <a:solidFill>
                  <a:srgbClr val="FF0000"/>
                </a:solidFill>
                <a:latin typeface="Arial" pitchFamily="34" charset="0"/>
                <a:cs typeface="Arial" pitchFamily="34" charset="0"/>
              </a:rPr>
              <a:t> </a:t>
            </a:r>
            <a:r>
              <a:rPr lang="en-US" sz="1300" baseline="0" dirty="0" smtClean="0">
                <a:solidFill>
                  <a:srgbClr val="FF0000"/>
                </a:solidFill>
                <a:latin typeface="Arial" pitchFamily="34" charset="0"/>
                <a:cs typeface="Arial" pitchFamily="34" charset="0"/>
              </a:rPr>
              <a:t> </a:t>
            </a:r>
            <a:r>
              <a:rPr lang="en-US" sz="1300" b="0" i="0" u="none" strike="noStrike" kern="1200" baseline="0" dirty="0" smtClean="0">
                <a:solidFill>
                  <a:srgbClr val="FF0000"/>
                </a:solidFill>
                <a:latin typeface="Arial" pitchFamily="34" charset="0"/>
                <a:cs typeface="Arial" pitchFamily="34" charset="0"/>
              </a:rPr>
              <a:t> </a:t>
            </a:r>
            <a:r>
              <a:rPr lang="en-US" sz="1300" dirty="0" smtClean="0">
                <a:latin typeface="Arial" pitchFamily="34" charset="0"/>
                <a:cs typeface="Arial" pitchFamily="34" charset="0"/>
              </a:rPr>
              <a:t> </a:t>
            </a:r>
            <a:r>
              <a:rPr lang="en-US" sz="1300" b="0" i="0" u="none" strike="noStrike" kern="1200" dirty="0" smtClean="0">
                <a:solidFill>
                  <a:schemeClr val="tx1"/>
                </a:solidFill>
                <a:latin typeface="Arial" pitchFamily="34" charset="0"/>
                <a:cs typeface="Arial" pitchFamily="34" charset="0"/>
              </a:rPr>
              <a:t> </a:t>
            </a:r>
            <a:r>
              <a:rPr lang="en-US" sz="1300" dirty="0" smtClean="0">
                <a:latin typeface="Arial" pitchFamily="34" charset="0"/>
                <a:cs typeface="Arial" pitchFamily="34" charset="0"/>
              </a:rPr>
              <a:t> </a:t>
            </a:r>
            <a:r>
              <a:rPr lang="en-US" sz="1200" b="0" i="0" u="none" strike="noStrike" kern="1200" dirty="0" smtClean="0">
                <a:solidFill>
                  <a:schemeClr val="tx1"/>
                </a:solidFill>
                <a:latin typeface="Arial" charset="0"/>
                <a:ea typeface="+mn-ea"/>
                <a:cs typeface="+mn-cs"/>
              </a:rPr>
              <a:t> </a:t>
            </a:r>
          </a:p>
          <a:p>
            <a:endParaRPr lang="en-US" sz="1200" b="0" i="0" u="none" strike="noStrike" kern="120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latin typeface="Arial" pitchFamily="34" charset="0"/>
                <a:cs typeface="Arial" pitchFamily="34" charset="0"/>
              </a:rPr>
              <a:t>The OROA</a:t>
            </a:r>
            <a:r>
              <a:rPr lang="en-US" sz="1100" baseline="0" dirty="0" smtClean="0">
                <a:latin typeface="Arial" pitchFamily="34" charset="0"/>
                <a:cs typeface="Arial" pitchFamily="34" charset="0"/>
              </a:rPr>
              <a:t> results for the equipment divisions and the ROE results for Credit are combined using the weighting in the enterprise metric. This percentage is the company performance and is one of the variables used to calculate the STI award. It can range between 0% and 200%. If the company performance as % of target is 100%, then a target award is provided.  A maximum award is equal to 200%.</a:t>
            </a:r>
          </a:p>
          <a:p>
            <a:endParaRPr lang="en-US" sz="1100" baseline="0" dirty="0" smtClean="0">
              <a:latin typeface="Arial" pitchFamily="34" charset="0"/>
              <a:cs typeface="Arial" pitchFamily="34" charset="0"/>
            </a:endParaRPr>
          </a:p>
          <a:p>
            <a:r>
              <a:rPr lang="en-US" sz="1100" dirty="0" smtClean="0">
                <a:latin typeface="Arial" pitchFamily="34" charset="0"/>
                <a:cs typeface="Arial" pitchFamily="34" charset="0"/>
              </a:rPr>
              <a:t>As a reminder, the</a:t>
            </a:r>
            <a:r>
              <a:rPr lang="en-US" sz="1100" baseline="0" dirty="0" smtClean="0">
                <a:latin typeface="Arial" pitchFamily="34" charset="0"/>
                <a:cs typeface="Arial" pitchFamily="34" charset="0"/>
              </a:rPr>
              <a:t> enterprise metric will be used to calculate company performance for all employees.  Therefore, transferring to a different division will not affect your STI bonus. </a:t>
            </a:r>
          </a:p>
          <a:p>
            <a:endParaRPr lang="en-US" sz="1100" baseline="0" dirty="0" smtClean="0">
              <a:solidFill>
                <a:srgbClr val="FF3300"/>
              </a:solidFill>
              <a:latin typeface="Arial" pitchFamily="34" charset="0"/>
              <a:cs typeface="Arial" pitchFamily="34" charset="0"/>
            </a:endParaRPr>
          </a:p>
          <a:p>
            <a:r>
              <a:rPr lang="en-US" sz="1100" dirty="0" smtClean="0">
                <a:latin typeface="Arial" pitchFamily="34" charset="0"/>
                <a:cs typeface="Arial" pitchFamily="34" charset="0"/>
              </a:rPr>
              <a:t>This slides provides an example that brings together all</a:t>
            </a:r>
            <a:r>
              <a:rPr lang="en-US" sz="1100" baseline="0" dirty="0" smtClean="0">
                <a:latin typeface="Arial" pitchFamily="34" charset="0"/>
                <a:cs typeface="Arial" pitchFamily="34" charset="0"/>
              </a:rPr>
              <a:t> of the award results for the components of the Enterprise Metric.  The results (as a percent of target) are multiplied times the weighting for each component to arrive at a weighted award.  The sum of the weighted awards results in Company Performance of 168% as a % of target.  </a:t>
            </a:r>
          </a:p>
          <a:p>
            <a:endParaRPr lang="en-US" sz="1100" baseline="0" dirty="0" smtClean="0">
              <a:solidFill>
                <a:srgbClr val="FF3300"/>
              </a:solidFill>
              <a:latin typeface="Arial" pitchFamily="34" charset="0"/>
              <a:cs typeface="Arial" pitchFamily="34" charset="0"/>
            </a:endParaRPr>
          </a:p>
          <a:p>
            <a:r>
              <a:rPr lang="en-US" sz="1100" dirty="0" smtClean="0">
                <a:latin typeface="Arial" pitchFamily="34" charset="0"/>
                <a:cs typeface="Arial" pitchFamily="34" charset="0"/>
              </a:rPr>
              <a:t>So</a:t>
            </a:r>
            <a:r>
              <a:rPr lang="en-US" sz="1100" baseline="0" dirty="0" smtClean="0">
                <a:latin typeface="Arial" pitchFamily="34" charset="0"/>
                <a:cs typeface="Arial" pitchFamily="34" charset="0"/>
              </a:rPr>
              <a:t> a</a:t>
            </a:r>
            <a:r>
              <a:rPr lang="en-US" sz="1100" dirty="0" smtClean="0">
                <a:latin typeface="Arial" pitchFamily="34" charset="0"/>
                <a:cs typeface="Arial" pitchFamily="34" charset="0"/>
              </a:rPr>
              <a:t>s you can see in this example, the result</a:t>
            </a:r>
            <a:r>
              <a:rPr lang="en-US" sz="1100" baseline="0" dirty="0" smtClean="0">
                <a:latin typeface="Arial" pitchFamily="34" charset="0"/>
                <a:cs typeface="Arial" pitchFamily="34" charset="0"/>
              </a:rPr>
              <a:t> is between target and maximum which aligns to the OROA and ROE performance.  </a:t>
            </a:r>
            <a:r>
              <a:rPr lang="en-US" sz="1100" dirty="0" smtClean="0">
                <a:latin typeface="Arial" pitchFamily="34" charset="0"/>
                <a:cs typeface="Arial" pitchFamily="34" charset="0"/>
              </a:rPr>
              <a:t>This is pay for performance.</a:t>
            </a:r>
            <a:endParaRPr lang="en-US" sz="1100" i="1" dirty="0" smtClean="0">
              <a:latin typeface="Arial" pitchFamily="34" charset="0"/>
              <a:cs typeface="Arial" pitchFamily="34" charset="0"/>
            </a:endParaRPr>
          </a:p>
          <a:p>
            <a:endParaRPr lang="en-US" sz="1100" dirty="0" smtClean="0">
              <a:solidFill>
                <a:srgbClr val="FF3300"/>
              </a:solidFill>
              <a:latin typeface="Arial" pitchFamily="34" charset="0"/>
              <a:cs typeface="Arial" pitchFamily="34" charset="0"/>
            </a:endParaRPr>
          </a:p>
          <a:p>
            <a:r>
              <a:rPr lang="en-US" sz="1100" baseline="0" dirty="0" smtClean="0">
                <a:latin typeface="Arial" pitchFamily="34" charset="0"/>
                <a:cs typeface="Arial" pitchFamily="34" charset="0"/>
              </a:rPr>
              <a:t>Company Performance (168%) is one of the variables used to calculate the STI award.</a:t>
            </a:r>
          </a:p>
          <a:p>
            <a:endParaRPr lang="en-US" sz="1100" baseline="0" dirty="0" smtClean="0">
              <a:solidFill>
                <a:srgbClr val="FF3300"/>
              </a:solidFill>
              <a:latin typeface="Arial" pitchFamily="34" charset="0"/>
              <a:cs typeface="Arial" pitchFamily="34" charset="0"/>
            </a:endParaRPr>
          </a:p>
          <a:p>
            <a:r>
              <a:rPr lang="en-US" sz="1100" dirty="0" smtClean="0">
                <a:latin typeface="Arial" pitchFamily="34" charset="0"/>
                <a:cs typeface="Arial" pitchFamily="34" charset="0"/>
              </a:rPr>
              <a:t>(</a:t>
            </a:r>
            <a:r>
              <a:rPr lang="en-US" sz="1100" b="1" dirty="0" smtClean="0">
                <a:latin typeface="Arial" pitchFamily="34" charset="0"/>
                <a:cs typeface="Arial" pitchFamily="34" charset="0"/>
              </a:rPr>
              <a:t>Additional</a:t>
            </a:r>
            <a:r>
              <a:rPr lang="en-US" sz="1100" b="1" baseline="0" dirty="0" smtClean="0">
                <a:latin typeface="Arial" pitchFamily="34" charset="0"/>
                <a:cs typeface="Arial" pitchFamily="34" charset="0"/>
              </a:rPr>
              <a:t> Info: </a:t>
            </a:r>
            <a:r>
              <a:rPr lang="en-US" sz="1100" baseline="0" dirty="0" smtClean="0">
                <a:latin typeface="Arial" pitchFamily="34" charset="0"/>
                <a:cs typeface="Arial" pitchFamily="34" charset="0"/>
              </a:rPr>
              <a:t>Where the Enterprise Metric does not apply</a:t>
            </a:r>
            <a:r>
              <a:rPr lang="en-US" sz="1100" dirty="0" smtClean="0">
                <a:latin typeface="Arial" pitchFamily="34" charset="0"/>
                <a:cs typeface="Arial" pitchFamily="34" charset="0"/>
              </a:rPr>
              <a:t>:</a:t>
            </a:r>
          </a:p>
          <a:p>
            <a:pPr marL="232943" indent="-232943">
              <a:buFont typeface="+mj-lt"/>
              <a:buAutoNum type="arabicPeriod"/>
            </a:pPr>
            <a:r>
              <a:rPr lang="en-US" sz="1100" dirty="0" smtClean="0">
                <a:latin typeface="Arial" pitchFamily="34" charset="0"/>
                <a:cs typeface="Arial" pitchFamily="34" charset="0"/>
              </a:rPr>
              <a:t>The STI for JD Landscapes employees contains 70% weighting of Landscapes operating profit and 30% Enterprise Metric</a:t>
            </a:r>
          </a:p>
          <a:p>
            <a:pPr marL="232943" indent="-232943">
              <a:buFont typeface="+mj-lt"/>
              <a:buAutoNum type="arabicPeriod"/>
            </a:pPr>
            <a:r>
              <a:rPr lang="en-US" sz="1100" dirty="0" smtClean="0">
                <a:latin typeface="Arial" pitchFamily="34" charset="0"/>
                <a:cs typeface="Arial" pitchFamily="34" charset="0"/>
              </a:rPr>
              <a:t>Employees in Greeneville covered under a local plan</a:t>
            </a:r>
          </a:p>
          <a:p>
            <a:pPr marL="232943" indent="-232943">
              <a:buFont typeface="+mj-lt"/>
              <a:buAutoNum type="arabicPeriod"/>
            </a:pPr>
            <a:r>
              <a:rPr lang="en-US" sz="1100" dirty="0" smtClean="0">
                <a:latin typeface="Arial" pitchFamily="34" charset="0"/>
                <a:cs typeface="Arial" pitchFamily="34" charset="0"/>
              </a:rPr>
              <a:t>Sales employees at Water units (except Israel) </a:t>
            </a:r>
            <a:endParaRPr lang="en-US" sz="1100" dirty="0">
              <a:solidFill>
                <a:srgbClr val="FF33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46BEDC7-F57C-9446-8963-D80999DD1459}" type="slidenum">
              <a:rPr lang="en-US"/>
              <a:pPr/>
              <a:t>42</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buFont typeface="Arial" pitchFamily="34" charset="0"/>
              <a:buNone/>
            </a:pPr>
            <a:r>
              <a:rPr lang="en-US" b="1" dirty="0" smtClean="0">
                <a:latin typeface="Arial" pitchFamily="34" charset="0"/>
                <a:cs typeface="Arial" pitchFamily="34" charset="0"/>
              </a:rPr>
              <a:t>(Note to Speaker: This is a build slide)</a:t>
            </a:r>
          </a:p>
          <a:p>
            <a:pPr eaLnBrk="1" hangingPunct="1">
              <a:buFont typeface="Arial" pitchFamily="34" charset="0"/>
              <a:buNone/>
            </a:pPr>
            <a:endParaRPr lang="en-US" dirty="0" smtClean="0">
              <a:latin typeface="Arial" pitchFamily="34" charset="0"/>
              <a:cs typeface="Arial" pitchFamily="34" charset="0"/>
            </a:endParaRPr>
          </a:p>
          <a:p>
            <a:pPr eaLnBrk="1" hangingPunct="1">
              <a:buFont typeface="Arial" pitchFamily="34" charset="0"/>
              <a:buNone/>
            </a:pPr>
            <a:r>
              <a:rPr lang="en-US" dirty="0" smtClean="0">
                <a:latin typeface="Arial" pitchFamily="34" charset="0"/>
                <a:cs typeface="Arial" pitchFamily="34" charset="0"/>
              </a:rPr>
              <a:t>Starting for the performance</a:t>
            </a:r>
            <a:r>
              <a:rPr lang="en-US" baseline="0" dirty="0" smtClean="0">
                <a:latin typeface="Arial" pitchFamily="34" charset="0"/>
                <a:cs typeface="Arial" pitchFamily="34" charset="0"/>
              </a:rPr>
              <a:t> period that ends in 2013, employees must remain active through 30 April to quality for an MTI award.  L</a:t>
            </a:r>
            <a:r>
              <a:rPr lang="en-US" dirty="0" smtClean="0">
                <a:latin typeface="Arial" pitchFamily="34" charset="0"/>
                <a:cs typeface="Arial" pitchFamily="34" charset="0"/>
              </a:rPr>
              <a:t>et’s walk through an example for</a:t>
            </a:r>
            <a:r>
              <a:rPr lang="en-US" baseline="0" dirty="0" smtClean="0">
                <a:latin typeface="Arial" pitchFamily="34" charset="0"/>
                <a:cs typeface="Arial" pitchFamily="34" charset="0"/>
              </a:rPr>
              <a:t> the performance period ending in 2013.</a:t>
            </a:r>
          </a:p>
          <a:p>
            <a:pPr eaLnBrk="1" hangingPunct="1">
              <a:buFont typeface="Arial" pitchFamily="34" charset="0"/>
              <a:buNone/>
            </a:pPr>
            <a:endParaRPr lang="en-US" baseline="0" dirty="0" smtClean="0">
              <a:latin typeface="Arial" pitchFamily="34" charset="0"/>
              <a:cs typeface="Arial" pitchFamily="34" charset="0"/>
            </a:endParaRPr>
          </a:p>
          <a:p>
            <a:pPr eaLnBrk="1" hangingPunct="1">
              <a:buFont typeface="Arial" pitchFamily="34" charset="0"/>
              <a:buNone/>
            </a:pPr>
            <a:r>
              <a:rPr lang="en-US" b="1" baseline="0" dirty="0" smtClean="0">
                <a:solidFill>
                  <a:srgbClr val="FF0000"/>
                </a:solidFill>
                <a:latin typeface="Arial" pitchFamily="34" charset="0"/>
                <a:cs typeface="Arial" pitchFamily="34" charset="0"/>
              </a:rPr>
              <a:t>(click)</a:t>
            </a:r>
            <a:r>
              <a:rPr lang="en-US" b="1" baseline="0" dirty="0" smtClean="0">
                <a:latin typeface="Arial" pitchFamily="34" charset="0"/>
                <a:cs typeface="Arial" pitchFamily="34" charset="0"/>
              </a:rPr>
              <a:t> </a:t>
            </a:r>
            <a:r>
              <a:rPr lang="en-US" baseline="0" dirty="0" smtClean="0">
                <a:latin typeface="Arial" pitchFamily="34" charset="0"/>
                <a:cs typeface="Arial" pitchFamily="34" charset="0"/>
              </a:rPr>
              <a:t>To eligible for payout at the end of 2013, an employee must be grade 8 or above on 30 September 2012. </a:t>
            </a:r>
          </a:p>
          <a:p>
            <a:pPr eaLnBrk="1" hangingPunct="1">
              <a:buFont typeface="Arial" pitchFamily="34" charset="0"/>
              <a:buNone/>
            </a:pPr>
            <a:endParaRPr lang="en-US" baseline="0" dirty="0" smtClean="0">
              <a:latin typeface="Arial" pitchFamily="34" charset="0"/>
              <a:cs typeface="Arial" pitchFamily="34" charset="0"/>
            </a:endParaRPr>
          </a:p>
          <a:p>
            <a:pPr eaLnBrk="1" hangingPunct="1">
              <a:buFont typeface="Arial" pitchFamily="34" charset="0"/>
              <a:buNone/>
            </a:pPr>
            <a:r>
              <a:rPr lang="en-US" b="1" baseline="0" dirty="0" smtClean="0">
                <a:solidFill>
                  <a:srgbClr val="FF0000"/>
                </a:solidFill>
                <a:latin typeface="Arial" pitchFamily="34" charset="0"/>
                <a:cs typeface="Arial" pitchFamily="34" charset="0"/>
              </a:rPr>
              <a:t>(click) </a:t>
            </a:r>
            <a:r>
              <a:rPr lang="en-US" baseline="0" dirty="0" smtClean="0">
                <a:solidFill>
                  <a:schemeClr val="tx1"/>
                </a:solidFill>
                <a:latin typeface="Arial" pitchFamily="34" charset="0"/>
                <a:cs typeface="Arial" pitchFamily="34" charset="0"/>
              </a:rPr>
              <a:t>An employee </a:t>
            </a:r>
            <a:r>
              <a:rPr lang="en-US" baseline="0" dirty="0" smtClean="0">
                <a:latin typeface="Arial" pitchFamily="34" charset="0"/>
                <a:cs typeface="Arial" pitchFamily="34" charset="0"/>
              </a:rPr>
              <a:t>must still be active on 31 October 2013 at the end of the performance period. </a:t>
            </a:r>
          </a:p>
          <a:p>
            <a:pPr eaLnBrk="1" hangingPunct="1">
              <a:buFont typeface="Arial" pitchFamily="34" charset="0"/>
              <a:buNone/>
            </a:pPr>
            <a:endParaRPr lang="en-US" baseline="0" dirty="0" smtClean="0">
              <a:latin typeface="Arial" pitchFamily="34" charset="0"/>
              <a:cs typeface="Arial" pitchFamily="34" charset="0"/>
            </a:endParaRPr>
          </a:p>
          <a:p>
            <a:pPr eaLnBrk="1" hangingPunct="1">
              <a:buFont typeface="Arial" pitchFamily="34" charset="0"/>
              <a:buNone/>
            </a:pPr>
            <a:r>
              <a:rPr lang="en-US" b="1" dirty="0" smtClean="0">
                <a:solidFill>
                  <a:srgbClr val="FF0000"/>
                </a:solidFill>
                <a:latin typeface="Arial" pitchFamily="34" charset="0"/>
                <a:cs typeface="Arial" pitchFamily="34" charset="0"/>
              </a:rPr>
              <a:t>(</a:t>
            </a:r>
            <a:r>
              <a:rPr lang="en-US" b="1" baseline="0" dirty="0" smtClean="0">
                <a:solidFill>
                  <a:srgbClr val="FF0000"/>
                </a:solidFill>
                <a:latin typeface="Arial" pitchFamily="34" charset="0"/>
                <a:cs typeface="Arial" pitchFamily="34" charset="0"/>
              </a:rPr>
              <a:t>click</a:t>
            </a:r>
            <a:r>
              <a:rPr lang="en-US" b="1" dirty="0" smtClean="0">
                <a:solidFill>
                  <a:srgbClr val="FF0000"/>
                </a:solidFill>
                <a:latin typeface="Arial" pitchFamily="34" charset="0"/>
                <a:cs typeface="Arial" pitchFamily="34" charset="0"/>
              </a:rPr>
              <a:t>) </a:t>
            </a:r>
            <a:r>
              <a:rPr lang="en-US" dirty="0" smtClean="0">
                <a:solidFill>
                  <a:schemeClr val="tx1"/>
                </a:solidFill>
                <a:latin typeface="Arial" pitchFamily="34" charset="0"/>
                <a:cs typeface="Arial" pitchFamily="34" charset="0"/>
              </a:rPr>
              <a:t>A</a:t>
            </a:r>
            <a:r>
              <a:rPr lang="en-US" baseline="0" dirty="0" smtClean="0">
                <a:solidFill>
                  <a:schemeClr val="tx1"/>
                </a:solidFill>
                <a:latin typeface="Arial" pitchFamily="34" charset="0"/>
                <a:cs typeface="Arial" pitchFamily="34" charset="0"/>
              </a:rPr>
              <a:t>n employee </a:t>
            </a:r>
            <a:r>
              <a:rPr lang="en-US" baseline="0" dirty="0" smtClean="0">
                <a:latin typeface="Arial" pitchFamily="34" charset="0"/>
                <a:cs typeface="Arial" pitchFamily="34" charset="0"/>
              </a:rPr>
              <a:t>that retires prior to 30 April 2013 will </a:t>
            </a:r>
            <a:r>
              <a:rPr lang="en-US" u="sng" baseline="0" dirty="0" smtClean="0">
                <a:latin typeface="Arial" pitchFamily="34" charset="0"/>
                <a:cs typeface="Arial" pitchFamily="34" charset="0"/>
              </a:rPr>
              <a:t>not</a:t>
            </a:r>
            <a:r>
              <a:rPr lang="en-US" baseline="0" dirty="0" smtClean="0">
                <a:latin typeface="Arial" pitchFamily="34" charset="0"/>
                <a:cs typeface="Arial" pitchFamily="34" charset="0"/>
              </a:rPr>
              <a:t> receive an MTI payout at the end of the year.  </a:t>
            </a:r>
          </a:p>
          <a:p>
            <a:pPr eaLnBrk="1" hangingPunct="1">
              <a:buFont typeface="Arial" pitchFamily="34" charset="0"/>
              <a:buNone/>
            </a:pPr>
            <a:endParaRPr lang="en-US" baseline="0" dirty="0" smtClean="0">
              <a:latin typeface="Arial" pitchFamily="34" charset="0"/>
              <a:cs typeface="Arial" pitchFamily="34" charset="0"/>
            </a:endParaRPr>
          </a:p>
          <a:p>
            <a:pPr eaLnBrk="1" hangingPunct="1">
              <a:buFont typeface="Arial" pitchFamily="34" charset="0"/>
              <a:buNone/>
            </a:pPr>
            <a:r>
              <a:rPr lang="en-US" b="1" dirty="0" smtClean="0">
                <a:solidFill>
                  <a:srgbClr val="FF0000"/>
                </a:solidFill>
                <a:latin typeface="Arial" pitchFamily="34" charset="0"/>
                <a:cs typeface="Arial" pitchFamily="34" charset="0"/>
              </a:rPr>
              <a:t>(</a:t>
            </a:r>
            <a:r>
              <a:rPr lang="en-US" b="1" baseline="0" dirty="0" smtClean="0">
                <a:solidFill>
                  <a:srgbClr val="FF0000"/>
                </a:solidFill>
                <a:latin typeface="Arial" pitchFamily="34" charset="0"/>
                <a:cs typeface="Arial" pitchFamily="34" charset="0"/>
              </a:rPr>
              <a:t>click</a:t>
            </a:r>
            <a:r>
              <a:rPr lang="en-US" b="1" dirty="0" smtClean="0">
                <a:solidFill>
                  <a:srgbClr val="FF0000"/>
                </a:solidFill>
                <a:latin typeface="Arial" pitchFamily="34" charset="0"/>
                <a:cs typeface="Arial" pitchFamily="34" charset="0"/>
              </a:rPr>
              <a:t>) </a:t>
            </a:r>
            <a:r>
              <a:rPr lang="en-US" dirty="0" smtClean="0">
                <a:solidFill>
                  <a:schemeClr val="tx1"/>
                </a:solidFill>
                <a:latin typeface="Arial" pitchFamily="34" charset="0"/>
                <a:cs typeface="Arial" pitchFamily="34" charset="0"/>
              </a:rPr>
              <a:t>An e</a:t>
            </a:r>
            <a:r>
              <a:rPr lang="en-US" baseline="0" dirty="0" smtClean="0">
                <a:solidFill>
                  <a:schemeClr val="tx1"/>
                </a:solidFill>
                <a:latin typeface="Arial" pitchFamily="34" charset="0"/>
                <a:cs typeface="Arial" pitchFamily="34" charset="0"/>
              </a:rPr>
              <a:t>mployee </a:t>
            </a:r>
            <a:r>
              <a:rPr lang="en-US" baseline="0" dirty="0" smtClean="0">
                <a:latin typeface="Arial" pitchFamily="34" charset="0"/>
                <a:cs typeface="Arial" pitchFamily="34" charset="0"/>
              </a:rPr>
              <a:t>that retires after 30 April 2013 </a:t>
            </a:r>
            <a:r>
              <a:rPr lang="en-US" u="sng" baseline="0" dirty="0" smtClean="0">
                <a:latin typeface="Arial" pitchFamily="34" charset="0"/>
                <a:cs typeface="Arial" pitchFamily="34" charset="0"/>
              </a:rPr>
              <a:t>will</a:t>
            </a:r>
            <a:r>
              <a:rPr lang="en-US" baseline="0" dirty="0" smtClean="0">
                <a:latin typeface="Arial" pitchFamily="34" charset="0"/>
                <a:cs typeface="Arial" pitchFamily="34" charset="0"/>
              </a:rPr>
              <a:t> receive an MTI payout if one is earned.</a:t>
            </a:r>
          </a:p>
          <a:p>
            <a:pPr eaLnBrk="1" hangingPunct="1">
              <a:buFont typeface="Arial" pitchFamily="34" charset="0"/>
              <a:buNone/>
            </a:pPr>
            <a:endParaRPr lang="en-US" baseline="0" dirty="0" smtClean="0">
              <a:latin typeface="Arial" pitchFamily="34" charset="0"/>
              <a:ea typeface="ＭＳ Ｐゴシック" charset="0"/>
              <a:cs typeface="Arial" pitchFamily="34" charset="0"/>
            </a:endParaRPr>
          </a:p>
          <a:p>
            <a:pPr eaLnBrk="1" hangingPunct="1">
              <a:buFont typeface="Arial" pitchFamily="34" charset="0"/>
              <a:buNone/>
            </a:pPr>
            <a:r>
              <a:rPr lang="en-US" baseline="0" dirty="0" smtClean="0">
                <a:latin typeface="Arial" pitchFamily="34" charset="0"/>
                <a:ea typeface="ＭＳ Ｐゴシック" charset="0"/>
                <a:cs typeface="Arial" pitchFamily="34" charset="0"/>
              </a:rPr>
              <a:t>This requirement also applies to death and disability.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3811588" cy="2859087"/>
          </a:xfrm>
        </p:spPr>
      </p:sp>
      <p:sp>
        <p:nvSpPr>
          <p:cNvPr id="3" name="Notes Placeholder 2"/>
          <p:cNvSpPr>
            <a:spLocks noGrp="1"/>
          </p:cNvSpPr>
          <p:nvPr>
            <p:ph type="body" idx="1"/>
          </p:nvPr>
        </p:nvSpPr>
        <p:spPr>
          <a:xfrm>
            <a:off x="701040" y="3730171"/>
            <a:ext cx="5608320" cy="5355772"/>
          </a:xfrm>
        </p:spPr>
        <p:txBody>
          <a:bodyPr>
            <a:noAutofit/>
          </a:bodyPr>
          <a:lstStyle/>
          <a:p>
            <a:r>
              <a:rPr lang="en-US" sz="1100" dirty="0" smtClean="0">
                <a:latin typeface="Arial" pitchFamily="34" charset="0"/>
                <a:cs typeface="Arial" pitchFamily="34" charset="0"/>
              </a:rPr>
              <a:t>This</a:t>
            </a:r>
            <a:r>
              <a:rPr lang="en-US" sz="1100" baseline="0" dirty="0" smtClean="0">
                <a:latin typeface="Arial" pitchFamily="34" charset="0"/>
                <a:cs typeface="Arial" pitchFamily="34" charset="0"/>
              </a:rPr>
              <a:t> chart shows the performance periods currently in process.  </a:t>
            </a:r>
            <a:r>
              <a:rPr lang="en-US" sz="1100" dirty="0" smtClean="0">
                <a:latin typeface="Arial" pitchFamily="34" charset="0"/>
                <a:cs typeface="Arial" pitchFamily="34" charset="0"/>
              </a:rPr>
              <a:t>Beginning with the performance period that </a:t>
            </a:r>
            <a:r>
              <a:rPr lang="en-US" sz="1100" baseline="0" dirty="0" smtClean="0">
                <a:latin typeface="Arial" pitchFamily="34" charset="0"/>
                <a:cs typeface="Arial" pitchFamily="34" charset="0"/>
              </a:rPr>
              <a:t>ends in 2013, </a:t>
            </a:r>
            <a:r>
              <a:rPr lang="en-US" sz="1100" kern="1200" dirty="0" smtClean="0">
                <a:solidFill>
                  <a:schemeClr val="tx1"/>
                </a:solidFill>
                <a:latin typeface="Arial" pitchFamily="34" charset="0"/>
                <a:cs typeface="Arial" pitchFamily="34" charset="0"/>
              </a:rPr>
              <a:t>we are transitioning from four-year to a three-year MTI performance periods.   For the fiscal years completed, the amount of SVA earned</a:t>
            </a:r>
            <a:r>
              <a:rPr lang="en-US" sz="1100" kern="1200" baseline="0" dirty="0" smtClean="0">
                <a:solidFill>
                  <a:schemeClr val="tx1"/>
                </a:solidFill>
                <a:latin typeface="Arial" pitchFamily="34" charset="0"/>
                <a:cs typeface="Arial" pitchFamily="34" charset="0"/>
              </a:rPr>
              <a:t> is shown along with the amounts accumulated through 2010.</a:t>
            </a:r>
            <a:endParaRPr lang="en-US" sz="1100" kern="1200" dirty="0" smtClean="0">
              <a:solidFill>
                <a:schemeClr val="tx1"/>
              </a:solidFill>
              <a:latin typeface="Arial" pitchFamily="34" charset="0"/>
              <a:cs typeface="Arial" pitchFamily="34" charset="0"/>
            </a:endParaRPr>
          </a:p>
          <a:p>
            <a:endParaRPr lang="en-US" sz="1100" kern="1200" dirty="0" smtClean="0">
              <a:solidFill>
                <a:schemeClr val="tx1"/>
              </a:solidFill>
              <a:latin typeface="Arial" pitchFamily="34" charset="0"/>
              <a:cs typeface="Arial" pitchFamily="34" charset="0"/>
            </a:endParaRPr>
          </a:p>
          <a:p>
            <a:r>
              <a:rPr lang="en-US" sz="1100" kern="1200" dirty="0" smtClean="0">
                <a:solidFill>
                  <a:schemeClr val="tx1"/>
                </a:solidFill>
                <a:latin typeface="Arial" pitchFamily="34" charset="0"/>
                <a:cs typeface="Arial" pitchFamily="34" charset="0"/>
              </a:rPr>
              <a:t>The column “SVA goal for maximum MTI payout” are</a:t>
            </a:r>
            <a:r>
              <a:rPr lang="en-US" sz="1100" kern="1200" baseline="0" dirty="0" smtClean="0">
                <a:solidFill>
                  <a:schemeClr val="tx1"/>
                </a:solidFill>
                <a:latin typeface="Arial" pitchFamily="34" charset="0"/>
                <a:cs typeface="Arial" pitchFamily="34" charset="0"/>
              </a:rPr>
              <a:t> the </a:t>
            </a:r>
            <a:r>
              <a:rPr lang="en-US" sz="1100" kern="1200" dirty="0" smtClean="0">
                <a:solidFill>
                  <a:schemeClr val="tx1"/>
                </a:solidFill>
                <a:latin typeface="Arial" pitchFamily="34" charset="0"/>
                <a:cs typeface="Arial" pitchFamily="34" charset="0"/>
              </a:rPr>
              <a:t>SVA goals which have been approved for</a:t>
            </a:r>
            <a:r>
              <a:rPr lang="en-US" sz="1100" kern="1200" baseline="0" dirty="0" smtClean="0">
                <a:solidFill>
                  <a:schemeClr val="tx1"/>
                </a:solidFill>
                <a:latin typeface="Arial" pitchFamily="34" charset="0"/>
                <a:cs typeface="Arial" pitchFamily="34" charset="0"/>
              </a:rPr>
              <a:t> a maximum payout</a:t>
            </a:r>
            <a:r>
              <a:rPr lang="en-US" sz="1100" kern="1200" dirty="0" smtClean="0">
                <a:solidFill>
                  <a:schemeClr val="tx1"/>
                </a:solidFill>
                <a:latin typeface="Arial" pitchFamily="34" charset="0"/>
                <a:cs typeface="Arial" pitchFamily="34" charset="0"/>
              </a:rPr>
              <a:t>.  The goals</a:t>
            </a:r>
            <a:r>
              <a:rPr lang="en-US" sz="1100" kern="1200" baseline="0" dirty="0" smtClean="0">
                <a:solidFill>
                  <a:schemeClr val="tx1"/>
                </a:solidFill>
                <a:latin typeface="Arial" pitchFamily="34" charset="0"/>
                <a:cs typeface="Arial" pitchFamily="34" charset="0"/>
              </a:rPr>
              <a:t> for a target payout are half of maximum. They </a:t>
            </a:r>
            <a:r>
              <a:rPr lang="en-US" sz="1100" kern="1200" dirty="0" smtClean="0">
                <a:solidFill>
                  <a:schemeClr val="tx1"/>
                </a:solidFill>
                <a:latin typeface="Arial" pitchFamily="34" charset="0"/>
                <a:cs typeface="Arial" pitchFamily="34" charset="0"/>
              </a:rPr>
              <a:t>are aligned with business strategies and represent the level of company performance required to deliver upper quartile compensation. </a:t>
            </a:r>
          </a:p>
          <a:p>
            <a:r>
              <a:rPr lang="en-US" sz="1100" kern="1200" dirty="0" smtClean="0">
                <a:solidFill>
                  <a:schemeClr val="tx1"/>
                </a:solidFill>
                <a:latin typeface="Arial" pitchFamily="34" charset="0"/>
                <a:cs typeface="Arial" pitchFamily="34" charset="0"/>
              </a:rPr>
              <a:t> </a:t>
            </a:r>
          </a:p>
          <a:p>
            <a:r>
              <a:rPr lang="en-US" sz="1100" kern="1200" dirty="0" smtClean="0">
                <a:solidFill>
                  <a:schemeClr val="tx1"/>
                </a:solidFill>
                <a:latin typeface="Arial" pitchFamily="34" charset="0"/>
                <a:cs typeface="Arial" pitchFamily="34" charset="0"/>
              </a:rPr>
              <a:t>The column</a:t>
            </a:r>
            <a:r>
              <a:rPr lang="en-US" sz="1100" kern="1200" baseline="0" dirty="0" smtClean="0">
                <a:solidFill>
                  <a:schemeClr val="tx1"/>
                </a:solidFill>
                <a:latin typeface="Arial" pitchFamily="34" charset="0"/>
                <a:cs typeface="Arial" pitchFamily="34" charset="0"/>
              </a:rPr>
              <a:t> “</a:t>
            </a:r>
            <a:r>
              <a:rPr lang="en-US" sz="1100" kern="1200" dirty="0" smtClean="0">
                <a:solidFill>
                  <a:schemeClr val="tx1"/>
                </a:solidFill>
                <a:latin typeface="Arial" pitchFamily="34" charset="0"/>
                <a:cs typeface="Arial" pitchFamily="34" charset="0"/>
              </a:rPr>
              <a:t>Average SVA per year” equals</a:t>
            </a:r>
            <a:r>
              <a:rPr lang="en-US" sz="1100" kern="1200" baseline="0" dirty="0" smtClean="0">
                <a:solidFill>
                  <a:schemeClr val="tx1"/>
                </a:solidFill>
                <a:latin typeface="Arial" pitchFamily="34" charset="0"/>
                <a:cs typeface="Arial" pitchFamily="34" charset="0"/>
              </a:rPr>
              <a:t> the </a:t>
            </a:r>
            <a:r>
              <a:rPr lang="en-US" sz="1100" kern="1200" dirty="0" smtClean="0">
                <a:solidFill>
                  <a:schemeClr val="tx1"/>
                </a:solidFill>
                <a:latin typeface="Arial" pitchFamily="34" charset="0"/>
                <a:cs typeface="Arial" pitchFamily="34" charset="0"/>
              </a:rPr>
              <a:t>SVA goal divided by the number</a:t>
            </a:r>
            <a:r>
              <a:rPr lang="en-US" sz="1100" kern="1200" baseline="0" dirty="0" smtClean="0">
                <a:solidFill>
                  <a:schemeClr val="tx1"/>
                </a:solidFill>
                <a:latin typeface="Arial" pitchFamily="34" charset="0"/>
                <a:cs typeface="Arial" pitchFamily="34" charset="0"/>
              </a:rPr>
              <a:t> </a:t>
            </a:r>
            <a:r>
              <a:rPr lang="en-US" sz="1100" kern="1200" dirty="0" smtClean="0">
                <a:solidFill>
                  <a:schemeClr val="tx1"/>
                </a:solidFill>
                <a:latin typeface="Arial" pitchFamily="34" charset="0"/>
                <a:cs typeface="Arial" pitchFamily="34" charset="0"/>
              </a:rPr>
              <a:t>of years in the performance period. This allows for comparison of goals between performance periods of varying length. The level of stretch to meet our MTI goal, as reflected in this column, has increased to reflect our business growth strategies.</a:t>
            </a:r>
          </a:p>
          <a:p>
            <a:r>
              <a:rPr lang="en-US" sz="1100" kern="1200" dirty="0" smtClean="0">
                <a:solidFill>
                  <a:schemeClr val="tx1"/>
                </a:solidFill>
                <a:latin typeface="Arial" pitchFamily="34" charset="0"/>
                <a:cs typeface="Arial" pitchFamily="34" charset="0"/>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kern="1200" dirty="0" smtClean="0">
                <a:solidFill>
                  <a:schemeClr val="tx1"/>
                </a:solidFill>
                <a:latin typeface="Arial" pitchFamily="34" charset="0"/>
                <a:cs typeface="Arial" pitchFamily="34" charset="0"/>
              </a:rPr>
              <a:t>The last column is the maximum % of SVA to be shared x the SVA goal for the performance period.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kern="1200" dirty="0" smtClean="0">
                <a:solidFill>
                  <a:schemeClr val="tx1"/>
                </a:solidFill>
                <a:latin typeface="Arial" pitchFamily="34" charset="0"/>
                <a:cs typeface="Arial" pitchFamily="34" charset="0"/>
              </a:rPr>
              <a:t>(Explanation of the “N/A”)For the performance</a:t>
            </a:r>
            <a:r>
              <a:rPr lang="en-US" sz="1100" kern="1200" baseline="0" dirty="0" smtClean="0">
                <a:solidFill>
                  <a:schemeClr val="tx1"/>
                </a:solidFill>
                <a:latin typeface="Arial" pitchFamily="34" charset="0"/>
                <a:cs typeface="Arial" pitchFamily="34" charset="0"/>
              </a:rPr>
              <a:t> periods ending in 2011 and 2012, the pool-sharing concept is still in place.  </a:t>
            </a:r>
            <a:r>
              <a:rPr lang="en-US" sz="1100" kern="1200" dirty="0" smtClean="0">
                <a:solidFill>
                  <a:schemeClr val="tx1"/>
                </a:solidFill>
                <a:latin typeface="Arial" pitchFamily="34" charset="0"/>
                <a:cs typeface="Arial" pitchFamily="34" charset="0"/>
              </a:rPr>
              <a:t>If the total MTI payout to employees exceeds the maximum SVA pool to be shared, the total payout will be limited to the amount available in the SVA pool.   If total MTI payouts to employees are less than the maximum SVA pool, payouts will not be impacted by the pool size or the population.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kern="1200" dirty="0" smtClean="0">
                <a:solidFill>
                  <a:schemeClr val="tx1"/>
                </a:solidFill>
                <a:latin typeface="Arial" pitchFamily="34" charset="0"/>
                <a:cs typeface="Arial" pitchFamily="34" charset="0"/>
              </a:rPr>
              <a:t>For the performance</a:t>
            </a:r>
            <a:r>
              <a:rPr lang="en-US" sz="1100" kern="1200" baseline="0" dirty="0" smtClean="0">
                <a:solidFill>
                  <a:schemeClr val="tx1"/>
                </a:solidFill>
                <a:latin typeface="Arial" pitchFamily="34" charset="0"/>
                <a:cs typeface="Arial" pitchFamily="34" charset="0"/>
              </a:rPr>
              <a:t> period ending in 2013,  t</a:t>
            </a:r>
            <a:r>
              <a:rPr lang="en-US" sz="1100" kern="1200" dirty="0" smtClean="0">
                <a:solidFill>
                  <a:schemeClr val="tx1"/>
                </a:solidFill>
                <a:latin typeface="Arial" pitchFamily="34" charset="0"/>
                <a:cs typeface="Arial" pitchFamily="34" charset="0"/>
              </a:rPr>
              <a:t>he pool sharing concept is replaced by target rates by salary grade. </a:t>
            </a:r>
            <a:r>
              <a:rPr lang="en-US" sz="1100" dirty="0" smtClean="0">
                <a:latin typeface="Arial" pitchFamily="34" charset="0"/>
                <a:cs typeface="Arial" pitchFamily="34" charset="0"/>
              </a:rPr>
              <a:t>The target rates will be measured on a regular basis to ensure MTI delivery remains aligned with our compensation philosophy. </a:t>
            </a:r>
            <a:endParaRPr lang="en-US" sz="1100" kern="1200" dirty="0" smtClean="0">
              <a:solidFill>
                <a:schemeClr val="tx1"/>
              </a:solidFill>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kern="1200" dirty="0" smtClean="0">
              <a:solidFill>
                <a:schemeClr val="tx1"/>
              </a:solidFill>
              <a:latin typeface="Verdana" pitchFamily="34" charset="0"/>
            </a:endParaRPr>
          </a:p>
          <a:p>
            <a:endParaRPr lang="en-US" sz="1100" kern="1200" dirty="0" smtClean="0">
              <a:solidFill>
                <a:schemeClr val="tx1"/>
              </a:solidFill>
              <a:latin typeface="Verdana" pitchFamily="34" charset="0"/>
            </a:endParaRPr>
          </a:p>
          <a:p>
            <a:endParaRPr lang="en-US" sz="1100" dirty="0" smtClean="0">
              <a:latin typeface="Verdana" pitchFamily="34" charset="0"/>
            </a:endParaRPr>
          </a:p>
          <a:p>
            <a:endParaRPr lang="en-US" sz="1100" dirty="0" smtClean="0">
              <a:latin typeface="Verdana" pitchFamily="34" charset="0"/>
            </a:endParaRPr>
          </a:p>
          <a:p>
            <a:endParaRPr lang="en-US" sz="1100" dirty="0" smtClean="0">
              <a:latin typeface="Verdana" pitchFamily="34" charset="0"/>
            </a:endParaRPr>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20000"/>
              </a:lnSpc>
              <a:buFontTx/>
              <a:buNone/>
            </a:pPr>
            <a:r>
              <a:rPr lang="en-US" b="0" dirty="0" smtClean="0">
                <a:latin typeface="Arial" pitchFamily="34" charset="0"/>
                <a:cs typeface="Arial" pitchFamily="34" charset="0"/>
              </a:rPr>
              <a:t> SVA for MTI calculation for performance</a:t>
            </a:r>
            <a:r>
              <a:rPr lang="en-US" b="0" baseline="0" dirty="0" smtClean="0">
                <a:latin typeface="Arial" pitchFamily="34" charset="0"/>
                <a:cs typeface="Arial" pitchFamily="34" charset="0"/>
              </a:rPr>
              <a:t> periods ending in 2011 and 2012:</a:t>
            </a:r>
            <a:endParaRPr lang="en-US" b="0" dirty="0" smtClean="0">
              <a:latin typeface="Arial" pitchFamily="34" charset="0"/>
              <a:cs typeface="Arial" pitchFamily="34" charset="0"/>
            </a:endParaRPr>
          </a:p>
          <a:p>
            <a:pPr lvl="1">
              <a:lnSpc>
                <a:spcPct val="120000"/>
              </a:lnSpc>
              <a:buFontTx/>
              <a:buChar char="•"/>
            </a:pPr>
            <a:r>
              <a:rPr lang="en-US" b="0" dirty="0" smtClean="0">
                <a:latin typeface="Arial" pitchFamily="34" charset="0"/>
                <a:cs typeface="Arial" pitchFamily="34" charset="0"/>
              </a:rPr>
              <a:t> excludes the cost of MTI</a:t>
            </a:r>
          </a:p>
          <a:p>
            <a:pPr lvl="1">
              <a:lnSpc>
                <a:spcPct val="120000"/>
              </a:lnSpc>
              <a:buFontTx/>
              <a:buChar char="•"/>
            </a:pPr>
            <a:r>
              <a:rPr lang="en-US" b="0" baseline="0" dirty="0" smtClean="0">
                <a:latin typeface="Arial" pitchFamily="34" charset="0"/>
                <a:cs typeface="Arial" pitchFamily="34" charset="0"/>
              </a:rPr>
              <a:t> cost of equity </a:t>
            </a:r>
            <a:r>
              <a:rPr lang="en-US" b="0" dirty="0" smtClean="0">
                <a:latin typeface="Arial" pitchFamily="34" charset="0"/>
                <a:cs typeface="Arial" pitchFamily="34" charset="0"/>
              </a:rPr>
              <a:t>for</a:t>
            </a:r>
            <a:r>
              <a:rPr lang="en-US" b="0" baseline="0" dirty="0" smtClean="0">
                <a:latin typeface="Arial" pitchFamily="34" charset="0"/>
                <a:cs typeface="Arial" pitchFamily="34" charset="0"/>
              </a:rPr>
              <a:t> Financial Services </a:t>
            </a:r>
            <a:r>
              <a:rPr lang="en-US" b="0" dirty="0" smtClean="0">
                <a:latin typeface="Arial" pitchFamily="34" charset="0"/>
                <a:cs typeface="Arial" pitchFamily="34" charset="0"/>
              </a:rPr>
              <a:t>is 18%</a:t>
            </a:r>
          </a:p>
          <a:p>
            <a:pPr marL="457200" marR="0" lvl="1" indent="0" algn="l" defTabSz="914400" rtl="0" eaLnBrk="0" fontAlgn="base" latinLnBrk="0" hangingPunct="0">
              <a:lnSpc>
                <a:spcPct val="120000"/>
              </a:lnSpc>
              <a:spcBef>
                <a:spcPct val="30000"/>
              </a:spcBef>
              <a:spcAft>
                <a:spcPct val="0"/>
              </a:spcAft>
              <a:buClrTx/>
              <a:buSzTx/>
              <a:buFontTx/>
              <a:buChar char="•"/>
              <a:tabLst/>
              <a:defRPr/>
            </a:pPr>
            <a:r>
              <a:rPr lang="en-US" b="0" dirty="0" smtClean="0">
                <a:latin typeface="Arial" pitchFamily="34" charset="0"/>
                <a:cs typeface="Arial" pitchFamily="34" charset="0"/>
              </a:rPr>
              <a:t> in the event</a:t>
            </a:r>
            <a:r>
              <a:rPr lang="en-US" b="0" baseline="0" dirty="0" smtClean="0">
                <a:latin typeface="Arial" pitchFamily="34" charset="0"/>
                <a:cs typeface="Arial" pitchFamily="34" charset="0"/>
              </a:rPr>
              <a:t> of an acquisition, goodwill is phased in goodwill over 5 years if exceeds 0.5% of average assets</a:t>
            </a:r>
            <a:endParaRPr lang="en-US" b="0" dirty="0" smtClean="0">
              <a:latin typeface="Arial" pitchFamily="34" charset="0"/>
              <a:cs typeface="Arial" pitchFamily="34" charset="0"/>
            </a:endParaRPr>
          </a:p>
          <a:p>
            <a:pPr lvl="1">
              <a:lnSpc>
                <a:spcPct val="120000"/>
              </a:lnSpc>
              <a:buFontTx/>
              <a:buChar char="•"/>
            </a:pPr>
            <a:endParaRPr lang="en-US" sz="1100" b="0" dirty="0" smtClean="0">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20000"/>
              </a:lnSpc>
              <a:buFontTx/>
              <a:buNone/>
            </a:pPr>
            <a:r>
              <a:rPr lang="en-US" b="0" dirty="0" smtClean="0">
                <a:latin typeface="Arial" pitchFamily="34" charset="0"/>
                <a:cs typeface="Arial" pitchFamily="34" charset="0"/>
              </a:rPr>
              <a:t> SVA for MTI calculation for performance</a:t>
            </a:r>
            <a:r>
              <a:rPr lang="en-US" b="0" baseline="0" dirty="0" smtClean="0">
                <a:latin typeface="Arial" pitchFamily="34" charset="0"/>
                <a:cs typeface="Arial" pitchFamily="34" charset="0"/>
              </a:rPr>
              <a:t> periods ending in 2013:</a:t>
            </a:r>
            <a:endParaRPr lang="en-US" b="0" dirty="0" smtClean="0">
              <a:latin typeface="Arial" pitchFamily="34" charset="0"/>
              <a:cs typeface="Arial" pitchFamily="34" charset="0"/>
            </a:endParaRPr>
          </a:p>
          <a:p>
            <a:pPr lvl="1">
              <a:lnSpc>
                <a:spcPct val="120000"/>
              </a:lnSpc>
              <a:buFontTx/>
              <a:buChar char="•"/>
            </a:pPr>
            <a:r>
              <a:rPr lang="en-US" b="0" dirty="0" smtClean="0">
                <a:latin typeface="Arial" pitchFamily="34" charset="0"/>
                <a:cs typeface="Arial" pitchFamily="34" charset="0"/>
              </a:rPr>
              <a:t> includes the cost of MTI</a:t>
            </a:r>
          </a:p>
          <a:p>
            <a:pPr lvl="1">
              <a:lnSpc>
                <a:spcPct val="120000"/>
              </a:lnSpc>
              <a:buFontTx/>
              <a:buChar char="•"/>
            </a:pPr>
            <a:r>
              <a:rPr lang="en-US" b="0" dirty="0" smtClean="0">
                <a:latin typeface="Arial" pitchFamily="34" charset="0"/>
                <a:cs typeface="Arial" pitchFamily="34" charset="0"/>
              </a:rPr>
              <a:t> cost of equity is 15% for</a:t>
            </a:r>
            <a:r>
              <a:rPr lang="en-US" b="0" baseline="0" dirty="0" smtClean="0">
                <a:latin typeface="Arial" pitchFamily="34" charset="0"/>
                <a:cs typeface="Arial" pitchFamily="34" charset="0"/>
              </a:rPr>
              <a:t> Financial Services </a:t>
            </a:r>
            <a:endParaRPr lang="en-US" b="0" dirty="0" smtClean="0">
              <a:latin typeface="Arial" pitchFamily="34" charset="0"/>
              <a:cs typeface="Arial" pitchFamily="34" charset="0"/>
            </a:endParaRPr>
          </a:p>
          <a:p>
            <a:pPr marL="457200" marR="0" lvl="1" indent="0" algn="l" defTabSz="914400" rtl="0" eaLnBrk="0" fontAlgn="base" latinLnBrk="0" hangingPunct="0">
              <a:lnSpc>
                <a:spcPct val="120000"/>
              </a:lnSpc>
              <a:spcBef>
                <a:spcPct val="30000"/>
              </a:spcBef>
              <a:spcAft>
                <a:spcPct val="0"/>
              </a:spcAft>
              <a:buClrTx/>
              <a:buSzTx/>
              <a:buFontTx/>
              <a:buChar char="•"/>
              <a:tabLst/>
              <a:defRPr/>
            </a:pPr>
            <a:r>
              <a:rPr lang="en-US" b="0" dirty="0" smtClean="0">
                <a:latin typeface="Arial" pitchFamily="34" charset="0"/>
                <a:cs typeface="Arial" pitchFamily="34" charset="0"/>
              </a:rPr>
              <a:t> in the event</a:t>
            </a:r>
            <a:r>
              <a:rPr lang="en-US" b="0" baseline="0" dirty="0" smtClean="0">
                <a:latin typeface="Arial" pitchFamily="34" charset="0"/>
                <a:cs typeface="Arial" pitchFamily="34" charset="0"/>
              </a:rPr>
              <a:t> of an acquisition, goodwill is excluded for 2 years if over $50 million</a:t>
            </a:r>
          </a:p>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latin typeface="Arial" pitchFamily="34" charset="0"/>
                <a:cs typeface="Arial" pitchFamily="34" charset="0"/>
              </a:rPr>
              <a:t>(Note to Speaker: There is animation on this slide) </a:t>
            </a:r>
          </a:p>
          <a:p>
            <a:endParaRPr lang="en-US" b="1" baseline="0" dirty="0" smtClean="0">
              <a:latin typeface="Arial" pitchFamily="34" charset="0"/>
              <a:cs typeface="Arial" pitchFamily="34" charset="0"/>
            </a:endParaRPr>
          </a:p>
          <a:p>
            <a:r>
              <a:rPr lang="en-US" b="0" baseline="0" dirty="0" smtClean="0">
                <a:latin typeface="Arial" pitchFamily="34" charset="0"/>
                <a:cs typeface="Arial" pitchFamily="34" charset="0"/>
              </a:rPr>
              <a:t>The number of options awarded is determined by several factors. </a:t>
            </a:r>
          </a:p>
          <a:p>
            <a:endParaRPr lang="en-US" baseline="0" dirty="0" smtClean="0">
              <a:latin typeface="Arial" pitchFamily="34" charset="0"/>
              <a:cs typeface="Arial" pitchFamily="34" charset="0"/>
            </a:endParaRPr>
          </a:p>
          <a:p>
            <a:pPr>
              <a:buFont typeface="Arial" pitchFamily="34" charset="0"/>
              <a:buNone/>
            </a:pPr>
            <a:r>
              <a:rPr lang="en-US" b="1" baseline="0" dirty="0" smtClean="0">
                <a:latin typeface="Arial" pitchFamily="34" charset="0"/>
                <a:cs typeface="Arial" pitchFamily="34" charset="0"/>
              </a:rPr>
              <a:t>(click) </a:t>
            </a:r>
            <a:r>
              <a:rPr lang="en-US" baseline="0" dirty="0" smtClean="0">
                <a:latin typeface="Arial" pitchFamily="34" charset="0"/>
                <a:cs typeface="Arial" pitchFamily="34" charset="0"/>
              </a:rPr>
              <a:t>The base award value is determined using market data and the employee’s grade as of 30 September.</a:t>
            </a:r>
          </a:p>
          <a:p>
            <a:pPr>
              <a:buFont typeface="Arial" pitchFamily="34" charset="0"/>
              <a:buNone/>
            </a:pPr>
            <a:endParaRPr lang="en-US" baseline="0" dirty="0" smtClean="0">
              <a:latin typeface="Arial" pitchFamily="34" charset="0"/>
              <a:cs typeface="Arial" pitchFamily="34" charset="0"/>
            </a:endParaRPr>
          </a:p>
          <a:p>
            <a:pPr>
              <a:buFont typeface="Arial" pitchFamily="34" charset="0"/>
              <a:buNone/>
            </a:pPr>
            <a:r>
              <a:rPr lang="en-US" b="1" baseline="0" dirty="0" smtClean="0">
                <a:latin typeface="Arial" pitchFamily="34" charset="0"/>
                <a:cs typeface="Arial" pitchFamily="34" charset="0"/>
              </a:rPr>
              <a:t>(click) </a:t>
            </a:r>
            <a:r>
              <a:rPr lang="en-US" baseline="0" dirty="0" smtClean="0">
                <a:latin typeface="Arial" pitchFamily="34" charset="0"/>
                <a:cs typeface="Arial" pitchFamily="34" charset="0"/>
              </a:rPr>
              <a:t>The adjustment factor is used by managers to recognize performance, potential, or significant projects. In this  example, a 10 percent adjustment was made resulting in the adjusted base award value.</a:t>
            </a:r>
          </a:p>
          <a:p>
            <a:pPr>
              <a:buFont typeface="Arial" pitchFamily="34" charset="0"/>
              <a:buNone/>
            </a:pPr>
            <a:endParaRPr lang="en-US" baseline="0" dirty="0" smtClean="0">
              <a:latin typeface="Arial" pitchFamily="34" charset="0"/>
              <a:cs typeface="Arial" pitchFamily="34" charset="0"/>
            </a:endParaRPr>
          </a:p>
          <a:p>
            <a:pPr>
              <a:buFont typeface="Arial" pitchFamily="34" charset="0"/>
              <a:buNone/>
            </a:pPr>
            <a:r>
              <a:rPr lang="en-US" b="1" baseline="0" dirty="0" smtClean="0">
                <a:latin typeface="Arial" pitchFamily="34" charset="0"/>
                <a:cs typeface="Arial" pitchFamily="34" charset="0"/>
              </a:rPr>
              <a:t>(click) </a:t>
            </a:r>
            <a:r>
              <a:rPr lang="en-US" baseline="0" dirty="0" smtClean="0">
                <a:latin typeface="Arial" pitchFamily="34" charset="0"/>
                <a:cs typeface="Arial" pitchFamily="34" charset="0"/>
              </a:rPr>
              <a:t>The binomial value is used to determine how much an option is worth on the date of the grant.   It is calculated by an outside firm taking into consideration interest and dividend rates, stock volatility and terms of the award.  </a:t>
            </a:r>
          </a:p>
          <a:p>
            <a:pPr>
              <a:buFont typeface="Arial" pitchFamily="34" charset="0"/>
              <a:buNone/>
            </a:pPr>
            <a:endParaRPr lang="en-US" baseline="0" dirty="0" smtClean="0">
              <a:latin typeface="Arial" pitchFamily="34" charset="0"/>
              <a:cs typeface="Arial" pitchFamily="34" charset="0"/>
            </a:endParaRPr>
          </a:p>
          <a:p>
            <a:pPr>
              <a:buFont typeface="Arial" pitchFamily="34" charset="0"/>
              <a:buNone/>
            </a:pPr>
            <a:r>
              <a:rPr lang="en-US" b="1" baseline="0" dirty="0" smtClean="0">
                <a:latin typeface="Arial" pitchFamily="34" charset="0"/>
                <a:cs typeface="Arial" pitchFamily="34" charset="0"/>
              </a:rPr>
              <a:t>(click) </a:t>
            </a:r>
            <a:r>
              <a:rPr lang="en-US" baseline="0" dirty="0" smtClean="0">
                <a:latin typeface="Arial" pitchFamily="34" charset="0"/>
                <a:cs typeface="Arial" pitchFamily="34" charset="0"/>
              </a:rPr>
              <a:t>The grant price is based on the average of the high and low stock price on the date of the grant.</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Note to Speaker– </a:t>
            </a:r>
            <a:r>
              <a:rPr lang="en-US" dirty="0" smtClean="0"/>
              <a:t>If your audience is appropriate, the link below includes MTI Metrics and Goals.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u="sng" kern="1200" dirty="0" smtClean="0">
              <a:solidFill>
                <a:schemeClr val="accent1"/>
              </a:solidFill>
              <a:latin typeface="Arial" charset="0"/>
              <a:ea typeface="+mn-ea"/>
              <a:cs typeface="+mn-cs"/>
              <a:hlinkClick r:id="rId3"/>
            </a:endParaRPr>
          </a:p>
          <a:p>
            <a:r>
              <a:rPr lang="en-US" u="sng" dirty="0" smtClean="0">
                <a:hlinkClick r:id="rId3"/>
              </a:rPr>
              <a:t>http://jdonline.deere.com/humanresources/benefits/2011_sti_mti_goal.html</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47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aseline="0" dirty="0" smtClean="0">
              <a:solidFill>
                <a:schemeClr val="tx1"/>
              </a:solidFill>
            </a:endParaRPr>
          </a:p>
          <a:p>
            <a:pPr>
              <a:lnSpc>
                <a:spcPts val="1600"/>
              </a:lnSpc>
            </a:pPr>
            <a:r>
              <a:rPr lang="en-US" sz="1200" dirty="0" smtClean="0">
                <a:solidFill>
                  <a:schemeClr val="tx1"/>
                </a:solidFill>
              </a:rPr>
              <a:t>Our total compensation philosophy is to </a:t>
            </a:r>
            <a:r>
              <a:rPr lang="en-US" sz="1200" b="1" dirty="0" smtClean="0">
                <a:solidFill>
                  <a:schemeClr val="tx1"/>
                </a:solidFill>
              </a:rPr>
              <a:t>pay for performance</a:t>
            </a:r>
            <a:r>
              <a:rPr lang="en-US" sz="1200" dirty="0" smtClean="0">
                <a:solidFill>
                  <a:schemeClr val="tx1"/>
                </a:solidFill>
              </a:rPr>
              <a:t>. This philosophy is used throughout the company to reward employees in alignment with company and individual performance. Your</a:t>
            </a:r>
            <a:r>
              <a:rPr lang="en-US" sz="1200" baseline="0" dirty="0" smtClean="0">
                <a:solidFill>
                  <a:schemeClr val="tx1"/>
                </a:solidFill>
              </a:rPr>
              <a:t> individual performance impacts your base pay,</a:t>
            </a:r>
            <a:r>
              <a:rPr lang="en-US" sz="1200" dirty="0" smtClean="0">
                <a:solidFill>
                  <a:schemeClr val="tx1"/>
                </a:solidFill>
              </a:rPr>
              <a:t> while</a:t>
            </a:r>
            <a:r>
              <a:rPr lang="en-US" sz="1200" baseline="0" dirty="0" smtClean="0">
                <a:solidFill>
                  <a:schemeClr val="tx1"/>
                </a:solidFill>
              </a:rPr>
              <a:t> variable pay depends on company performance.  </a:t>
            </a:r>
          </a:p>
          <a:p>
            <a:pPr>
              <a:lnSpc>
                <a:spcPts val="1600"/>
              </a:lnSpc>
            </a:pPr>
            <a:endParaRPr lang="en-US" sz="1200" baseline="0" dirty="0" smtClean="0">
              <a:solidFill>
                <a:schemeClr val="tx1"/>
              </a:solidFill>
            </a:endParaRPr>
          </a:p>
          <a:p>
            <a:pPr>
              <a:lnSpc>
                <a:spcPts val="1600"/>
              </a:lnSpc>
            </a:pPr>
            <a:r>
              <a:rPr lang="en-US" sz="1200" dirty="0" smtClean="0">
                <a:solidFill>
                  <a:schemeClr val="tx1"/>
                </a:solidFill>
              </a:rPr>
              <a:t>How this compensation philosophy is implemented depends on the market, employment law, and sometimes cultural practices. Our goal is to be competitive in each</a:t>
            </a:r>
            <a:r>
              <a:rPr lang="en-US" sz="1200" baseline="0" dirty="0" smtClean="0">
                <a:solidFill>
                  <a:schemeClr val="tx1"/>
                </a:solidFill>
              </a:rPr>
              <a:t> respective market, so we align our base pay to the middle of what the market pays.  We have designed our variable pay plans to deliver additional compensation when company performance is strong.  When maximum variable pay goals are achieved, total compensation is paid at the top of the market.  </a:t>
            </a:r>
          </a:p>
          <a:p>
            <a:pPr>
              <a:lnSpc>
                <a:spcPts val="1600"/>
              </a:lnSpc>
            </a:pPr>
            <a:endParaRPr lang="en-US" sz="1200" baseline="0" dirty="0" smtClean="0">
              <a:solidFill>
                <a:schemeClr val="tx1"/>
              </a:solidFill>
            </a:endParaRPr>
          </a:p>
          <a:p>
            <a:pPr>
              <a:lnSpc>
                <a:spcPts val="1600"/>
              </a:lnSpc>
            </a:pPr>
            <a:r>
              <a:rPr lang="en-US" sz="1200" baseline="0" dirty="0" smtClean="0">
                <a:solidFill>
                  <a:schemeClr val="tx1"/>
                </a:solidFill>
              </a:rPr>
              <a:t>For both base and variable pay, we regularly monitor the market and adjust our compensation practices based on market conditions.  </a:t>
            </a:r>
          </a:p>
          <a:p>
            <a:pPr>
              <a:lnSpc>
                <a:spcPts val="1600"/>
              </a:lnSpc>
            </a:pPr>
            <a:endParaRPr lang="en-US" sz="1200" dirty="0" smtClean="0">
              <a:solidFill>
                <a:schemeClr val="tx1"/>
              </a:solidFill>
            </a:endParaRPr>
          </a:p>
          <a:p>
            <a:pPr>
              <a:lnSpc>
                <a:spcPts val="1600"/>
              </a:lnSpc>
            </a:pPr>
            <a:r>
              <a:rPr lang="en-US" sz="1200" dirty="0" smtClean="0">
                <a:solidFill>
                  <a:schemeClr val="tx1"/>
                </a:solidFill>
              </a:rPr>
              <a:t>In this module, we will concentrate on the variable pay portion of your total compensation.</a:t>
            </a:r>
          </a:p>
          <a:p>
            <a:pPr>
              <a:lnSpc>
                <a:spcPts val="1600"/>
              </a:lnSpc>
            </a:pPr>
            <a:endParaRPr lang="en-US" sz="1200" dirty="0" smtClean="0">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solidFill>
                <a:schemeClr val="tx1"/>
              </a:solidFill>
              <a:latin typeface="Verdana" pitchFamily="34" charset="0"/>
            </a:endParaRPr>
          </a:p>
          <a:p>
            <a:r>
              <a:rPr lang="en-US" sz="1200" dirty="0" smtClean="0">
                <a:solidFill>
                  <a:schemeClr val="tx1"/>
                </a:solidFill>
                <a:latin typeface="Verdana" pitchFamily="34" charset="0"/>
              </a:rPr>
              <a:t>This chart illustrates how our total compensation increases as we achieve and exceed</a:t>
            </a:r>
            <a:r>
              <a:rPr lang="en-US" sz="1200" baseline="0" dirty="0" smtClean="0">
                <a:solidFill>
                  <a:schemeClr val="tx1"/>
                </a:solidFill>
                <a:latin typeface="Verdana" pitchFamily="34" charset="0"/>
              </a:rPr>
              <a:t> our business goals</a:t>
            </a:r>
            <a:r>
              <a:rPr lang="en-US" sz="1200" dirty="0" smtClean="0">
                <a:solidFill>
                  <a:schemeClr val="tx1"/>
                </a:solidFill>
                <a:latin typeface="Verdana" pitchFamily="34" charset="0"/>
              </a:rPr>
              <a:t>.  The green bar represents</a:t>
            </a:r>
            <a:r>
              <a:rPr lang="en-US" sz="1200" baseline="0" dirty="0" smtClean="0">
                <a:solidFill>
                  <a:schemeClr val="tx1"/>
                </a:solidFill>
                <a:latin typeface="Verdana" pitchFamily="34" charset="0"/>
              </a:rPr>
              <a:t> </a:t>
            </a:r>
            <a:r>
              <a:rPr lang="en-US" sz="1200" dirty="0" smtClean="0">
                <a:solidFill>
                  <a:schemeClr val="tx1"/>
                </a:solidFill>
                <a:latin typeface="Verdana" pitchFamily="34" charset="0"/>
              </a:rPr>
              <a:t>our base pay,</a:t>
            </a:r>
            <a:r>
              <a:rPr lang="en-US" sz="1200" baseline="0" dirty="0" smtClean="0">
                <a:solidFill>
                  <a:schemeClr val="tx1"/>
                </a:solidFill>
                <a:latin typeface="Verdana" pitchFamily="34" charset="0"/>
              </a:rPr>
              <a:t> which aligns to the market and is not impacted by company performance.</a:t>
            </a:r>
            <a:endParaRPr lang="en-US" sz="1200" dirty="0" smtClean="0">
              <a:solidFill>
                <a:schemeClr val="tx1"/>
              </a:solidFill>
              <a:latin typeface="Verdana" pitchFamily="34" charset="0"/>
            </a:endParaRPr>
          </a:p>
          <a:p>
            <a:endParaRPr lang="en-US" sz="1200" dirty="0" smtClean="0">
              <a:solidFill>
                <a:schemeClr val="tx1"/>
              </a:solidFill>
              <a:latin typeface="Verdana" pitchFamily="34" charset="0"/>
            </a:endParaRPr>
          </a:p>
          <a:p>
            <a:r>
              <a:rPr lang="en-US" sz="1200" dirty="0" smtClean="0">
                <a:solidFill>
                  <a:schemeClr val="tx1"/>
                </a:solidFill>
                <a:latin typeface="Verdana" pitchFamily="34" charset="0"/>
              </a:rPr>
              <a:t>The yellow </a:t>
            </a:r>
            <a:r>
              <a:rPr lang="en-US" sz="1200" baseline="0" dirty="0" smtClean="0">
                <a:solidFill>
                  <a:schemeClr val="tx1"/>
                </a:solidFill>
                <a:latin typeface="Verdana" pitchFamily="34" charset="0"/>
              </a:rPr>
              <a:t>bars depict our variable pay.  </a:t>
            </a:r>
            <a:r>
              <a:rPr lang="en-US" sz="1200" dirty="0" smtClean="0">
                <a:solidFill>
                  <a:schemeClr val="tx1"/>
                </a:solidFill>
                <a:latin typeface="Verdana" pitchFamily="34" charset="0"/>
              </a:rPr>
              <a:t>As you can see, more money is awarded through variable pay when the company achieves its business goals. </a:t>
            </a:r>
          </a:p>
          <a:p>
            <a:endParaRPr lang="en-US" sz="1200" dirty="0" smtClean="0">
              <a:solidFill>
                <a:schemeClr val="tx1"/>
              </a:solidFill>
              <a:latin typeface="Verdana" pitchFamily="34" charset="0"/>
            </a:endParaRPr>
          </a:p>
          <a:p>
            <a:r>
              <a:rPr lang="en-US" sz="1200" dirty="0" smtClean="0">
                <a:solidFill>
                  <a:schemeClr val="tx1"/>
                </a:solidFill>
                <a:latin typeface="Verdana" pitchFamily="34" charset="0"/>
              </a:rPr>
              <a:t>This is pay for performance.  </a:t>
            </a:r>
          </a:p>
          <a:p>
            <a:endParaRPr lang="en-US" sz="1200" dirty="0" smtClean="0">
              <a:solidFill>
                <a:schemeClr val="tx1"/>
              </a:solidFill>
              <a:latin typeface="Verdana"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6D560F-E440-41C3-B933-13B09CB74CE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xfrm>
            <a:off x="701040" y="4415789"/>
            <a:ext cx="5608320" cy="4414177"/>
          </a:xfrm>
          <a:noFill/>
          <a:ln/>
        </p:spPr>
        <p:txBody>
          <a:bodyPr/>
          <a:lstStyle/>
          <a:p>
            <a:r>
              <a:rPr lang="en-US" b="0" dirty="0" smtClean="0">
                <a:latin typeface="Arial" pitchFamily="34" charset="0"/>
                <a:cs typeface="Arial" pitchFamily="34" charset="0"/>
              </a:rPr>
              <a:t>Variable pay is based on company results, which are influenced by our collective employee efforts.  By working as an aligned, </a:t>
            </a:r>
            <a:r>
              <a:rPr lang="en-US" b="0" baseline="0" dirty="0" smtClean="0">
                <a:latin typeface="Arial" pitchFamily="34" charset="0"/>
                <a:cs typeface="Arial" pitchFamily="34" charset="0"/>
              </a:rPr>
              <a:t>high-performance team, we can achieve higher company performance and </a:t>
            </a:r>
            <a:r>
              <a:rPr lang="en-US" baseline="0" dirty="0" smtClean="0">
                <a:latin typeface="Arial" pitchFamily="34" charset="0"/>
                <a:cs typeface="Arial" pitchFamily="34" charset="0"/>
              </a:rPr>
              <a:t>increase our potential for </a:t>
            </a:r>
            <a:r>
              <a:rPr lang="en-US" dirty="0" smtClean="0">
                <a:latin typeface="Arial" pitchFamily="34" charset="0"/>
                <a:cs typeface="Arial" pitchFamily="34" charset="0"/>
              </a:rPr>
              <a:t>variable pay.  </a:t>
            </a:r>
          </a:p>
          <a:p>
            <a:pPr>
              <a:buFontTx/>
              <a:buNone/>
            </a:pPr>
            <a:endParaRPr lang="en-US" dirty="0" smtClean="0"/>
          </a:p>
          <a:p>
            <a:pPr>
              <a:buFontTx/>
              <a:buNone/>
            </a:pPr>
            <a:r>
              <a:rPr lang="en-US" dirty="0" smtClean="0"/>
              <a:t>When our company performance is exceptional, we have the potential for exceptional pay through our variable pay awards.  </a:t>
            </a:r>
          </a:p>
          <a:p>
            <a:pPr>
              <a:buFontTx/>
              <a:buNone/>
            </a:pPr>
            <a:endParaRPr lang="en-US" dirty="0" smtClean="0"/>
          </a:p>
          <a:p>
            <a:pPr>
              <a:buFontTx/>
              <a:buNone/>
            </a:pPr>
            <a:r>
              <a:rPr lang="en-US" dirty="0" smtClean="0"/>
              <a:t>Since our variable pay program</a:t>
            </a:r>
            <a:r>
              <a:rPr lang="en-US" baseline="0" dirty="0" smtClean="0"/>
              <a:t> was introduced, employees have often received maximum or near-maximum bonuses due to achieving our business goals.</a:t>
            </a:r>
            <a:r>
              <a:rPr lang="en-US" dirty="0" smtClean="0"/>
              <a:t> </a:t>
            </a:r>
          </a:p>
        </p:txBody>
      </p:sp>
      <p:sp>
        <p:nvSpPr>
          <p:cNvPr id="61444" name="Slide Number Placeholder 3"/>
          <p:cNvSpPr>
            <a:spLocks noGrp="1"/>
          </p:cNvSpPr>
          <p:nvPr>
            <p:ph type="sldNum" sz="quarter" idx="5"/>
          </p:nvPr>
        </p:nvSpPr>
        <p:spPr>
          <a:noFill/>
        </p:spPr>
        <p:txBody>
          <a:bodyPr/>
          <a:lstStyle/>
          <a:p>
            <a:fld id="{C7C09088-69BA-4E23-BA2D-4B52724955AA}" type="slidenum">
              <a:rPr lang="en-US" smtClean="0"/>
              <a:pPr/>
              <a:t>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DA50693-1F7A-4852-9230-2799C0FA0F81}" type="slidenum">
              <a:rPr lang="en-US" smtClean="0"/>
              <a:pPr/>
              <a:t>9</a:t>
            </a:fld>
            <a:endParaRPr lang="en-US" dirty="0" smtClean="0"/>
          </a:p>
        </p:txBody>
      </p:sp>
      <p:sp>
        <p:nvSpPr>
          <p:cNvPr id="91139" name="Rectangle 2"/>
          <p:cNvSpPr>
            <a:spLocks noGrp="1" noRot="1" noChangeAspect="1" noChangeArrowheads="1" noTextEdit="1"/>
          </p:cNvSpPr>
          <p:nvPr>
            <p:ph type="sldImg"/>
          </p:nvPr>
        </p:nvSpPr>
        <p:spPr>
          <a:xfrm>
            <a:off x="1182688" y="696913"/>
            <a:ext cx="4646612" cy="3484562"/>
          </a:xfrm>
          <a:ln/>
        </p:spPr>
      </p:sp>
      <p:sp>
        <p:nvSpPr>
          <p:cNvPr id="91140" name="Rectangle 3"/>
          <p:cNvSpPr>
            <a:spLocks noGrp="1" noChangeArrowheads="1"/>
          </p:cNvSpPr>
          <p:nvPr>
            <p:ph type="body" idx="1"/>
          </p:nvPr>
        </p:nvSpPr>
        <p:spPr>
          <a:xfrm>
            <a:off x="701040" y="4417405"/>
            <a:ext cx="5608320" cy="4567502"/>
          </a:xfrm>
          <a:noFill/>
          <a:ln/>
        </p:spPr>
        <p:txBody>
          <a:bodyPr/>
          <a:lstStyle/>
          <a:p>
            <a:pPr eaLnBrk="1" hangingPunct="1"/>
            <a:r>
              <a:rPr lang="en-US" baseline="0" dirty="0" smtClean="0">
                <a:latin typeface="Arial" pitchFamily="34" charset="0"/>
                <a:cs typeface="Arial" pitchFamily="34" charset="0"/>
              </a:rPr>
              <a:t>Market data collected from other companies in similar industries and geographic locations is used to determine John Deere’s variable pay rates as well as the level of employees eligible for the variable pay plans.</a:t>
            </a:r>
          </a:p>
          <a:p>
            <a:pPr eaLnBrk="1" hangingPunct="1"/>
            <a:endParaRPr lang="en-US" baseline="0" dirty="0" smtClean="0">
              <a:latin typeface="Arial" pitchFamily="34" charset="0"/>
              <a:cs typeface="Arial" pitchFamily="34" charset="0"/>
            </a:endParaRPr>
          </a:p>
          <a:p>
            <a:pPr eaLnBrk="1" hangingPunct="1"/>
            <a:r>
              <a:rPr lang="en-US" dirty="0" smtClean="0">
                <a:latin typeface="Arial" pitchFamily="34" charset="0"/>
                <a:cs typeface="Arial" pitchFamily="34" charset="0"/>
              </a:rPr>
              <a:t>As you can see in the illustration,</a:t>
            </a:r>
            <a:r>
              <a:rPr lang="en-US" baseline="0" dirty="0" smtClean="0">
                <a:latin typeface="Arial" pitchFamily="34" charset="0"/>
                <a:cs typeface="Arial" pitchFamily="34" charset="0"/>
              </a:rPr>
              <a:t> </a:t>
            </a:r>
            <a:r>
              <a:rPr lang="en-US" dirty="0" smtClean="0">
                <a:latin typeface="Arial" pitchFamily="34" charset="0"/>
                <a:cs typeface="Arial" pitchFamily="34" charset="0"/>
              </a:rPr>
              <a:t>in keeping with market practice,</a:t>
            </a:r>
            <a:r>
              <a:rPr lang="en-US" baseline="0" dirty="0" smtClean="0">
                <a:latin typeface="Arial" pitchFamily="34" charset="0"/>
                <a:cs typeface="Arial" pitchFamily="34" charset="0"/>
              </a:rPr>
              <a:t> a larger portion of management’s compensation is tied to variable pay.  This means they have more compensation at risk if the company does not achieve its objectives.  </a:t>
            </a:r>
          </a:p>
          <a:p>
            <a:pPr eaLnBrk="1" hangingPunct="1"/>
            <a:r>
              <a:rPr lang="en-US" sz="1100" baseline="0" dirty="0" smtClean="0">
                <a:latin typeface="Verdana" pitchFamily="34" charset="0"/>
              </a:rPr>
              <a:t>  </a:t>
            </a:r>
            <a:endParaRPr lang="en-US" sz="1100" dirty="0" smtClean="0">
              <a:latin typeface="Verdan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ltGray">
          <a:xfrm>
            <a:off x="0" y="0"/>
            <a:ext cx="9144000" cy="6858000"/>
          </a:xfrm>
          <a:prstGeom prst="rect">
            <a:avLst/>
          </a:prstGeom>
          <a:gradFill rotWithShape="1">
            <a:gsLst>
              <a:gs pos="0">
                <a:srgbClr val="D1D3D4"/>
              </a:gs>
              <a:gs pos="100000">
                <a:srgbClr val="EAEBEB"/>
              </a:gs>
            </a:gsLst>
            <a:lin ang="2700000" scaled="1"/>
          </a:gradFill>
          <a:ln w="48000" cmpd="thickThin" algn="ctr">
            <a:noFill/>
            <a:miter lim="800000"/>
            <a:headEnd/>
            <a:tailEnd/>
          </a:ln>
        </p:spPr>
        <p:txBody>
          <a:bodyPr anchor="ctr"/>
          <a:lstStyle/>
          <a:p>
            <a:pPr algn="ctr" fontAlgn="auto">
              <a:spcBef>
                <a:spcPts val="0"/>
              </a:spcBef>
              <a:spcAft>
                <a:spcPts val="0"/>
              </a:spcAft>
              <a:defRPr/>
            </a:pPr>
            <a:endParaRPr lang="en-US" b="0" dirty="0">
              <a:solidFill>
                <a:schemeClr val="lt1"/>
              </a:solidFill>
              <a:latin typeface="+mn-lt"/>
            </a:endParaRPr>
          </a:p>
        </p:txBody>
      </p:sp>
      <p:pic>
        <p:nvPicPr>
          <p:cNvPr id="5" name="Picture 13" descr="JD_gy_4c_h.PNG"/>
          <p:cNvPicPr>
            <a:picLocks noChangeAspect="1"/>
          </p:cNvPicPr>
          <p:nvPr userDrawn="1"/>
        </p:nvPicPr>
        <p:blipFill>
          <a:blip r:embed="rId2" cstate="email"/>
          <a:srcRect/>
          <a:stretch>
            <a:fillRect/>
          </a:stretch>
        </p:blipFill>
        <p:spPr bwMode="auto">
          <a:xfrm>
            <a:off x="5597525" y="5432425"/>
            <a:ext cx="3395663" cy="1039813"/>
          </a:xfrm>
          <a:prstGeom prst="rect">
            <a:avLst/>
          </a:prstGeom>
          <a:noFill/>
          <a:ln w="9525">
            <a:noFill/>
            <a:miter lim="800000"/>
            <a:headEnd/>
            <a:tailEnd/>
          </a:ln>
        </p:spPr>
      </p:pic>
      <p:sp>
        <p:nvSpPr>
          <p:cNvPr id="47110" name="Rectangle 2"/>
          <p:cNvSpPr>
            <a:spLocks noGrp="1" noChangeArrowheads="1"/>
          </p:cNvSpPr>
          <p:nvPr>
            <p:ph type="ctrTitle"/>
          </p:nvPr>
        </p:nvSpPr>
        <p:spPr>
          <a:xfrm>
            <a:off x="4762500" y="2001838"/>
            <a:ext cx="3987800" cy="2262187"/>
          </a:xfrm>
        </p:spPr>
        <p:txBody>
          <a:bodyPr/>
          <a:lstStyle>
            <a:lvl1pPr>
              <a:defRPr sz="3200">
                <a:solidFill>
                  <a:schemeClr val="bg1"/>
                </a:solidFill>
              </a:defRPr>
            </a:lvl1pPr>
          </a:lstStyle>
          <a:p>
            <a:r>
              <a:rPr lang="en-US"/>
              <a:t>Click to edit Master title style</a:t>
            </a:r>
          </a:p>
        </p:txBody>
      </p:sp>
      <p:sp>
        <p:nvSpPr>
          <p:cNvPr id="47111" name="Rectangle 3"/>
          <p:cNvSpPr>
            <a:spLocks noGrp="1" noChangeArrowheads="1"/>
          </p:cNvSpPr>
          <p:nvPr>
            <p:ph type="subTitle" idx="1"/>
          </p:nvPr>
        </p:nvSpPr>
        <p:spPr>
          <a:xfrm>
            <a:off x="4757738" y="4297363"/>
            <a:ext cx="3992562" cy="731837"/>
          </a:xfrm>
        </p:spPr>
        <p:txBody>
          <a:bodyPr/>
          <a:lstStyle>
            <a:lvl1pPr>
              <a:lnSpc>
                <a:spcPct val="97000"/>
              </a:lnSpc>
              <a:spcBef>
                <a:spcPct val="0"/>
              </a:spcBef>
              <a:defRPr sz="1800">
                <a:solidFill>
                  <a:srgbClr val="FFDE00"/>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5" name="Rectangle 15"/>
          <p:cNvSpPr>
            <a:spLocks noGrp="1" noChangeArrowheads="1"/>
          </p:cNvSpPr>
          <p:nvPr>
            <p:ph type="sldNum" sz="quarter" idx="11"/>
          </p:nvPr>
        </p:nvSpPr>
        <p:spPr>
          <a:ln/>
        </p:spPr>
        <p:txBody>
          <a:bodyPr/>
          <a:lstStyle>
            <a:lvl1pPr>
              <a:defRPr/>
            </a:lvl1pPr>
          </a:lstStyle>
          <a:p>
            <a:pPr>
              <a:defRPr/>
            </a:pPr>
            <a:fld id="{5BCD72B4-69AB-44E3-8C49-F229DEDD6C8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269875"/>
            <a:ext cx="2089150" cy="5673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3700" y="269875"/>
            <a:ext cx="6115050" cy="5673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5" name="Rectangle 15"/>
          <p:cNvSpPr>
            <a:spLocks noGrp="1" noChangeArrowheads="1"/>
          </p:cNvSpPr>
          <p:nvPr>
            <p:ph type="sldNum" sz="quarter" idx="11"/>
          </p:nvPr>
        </p:nvSpPr>
        <p:spPr>
          <a:ln/>
        </p:spPr>
        <p:txBody>
          <a:bodyPr/>
          <a:lstStyle>
            <a:lvl1pPr>
              <a:defRPr/>
            </a:lvl1pPr>
          </a:lstStyle>
          <a:p>
            <a:pPr>
              <a:defRPr/>
            </a:pPr>
            <a:fld id="{03EE0D69-4348-4524-A001-8F3056D3239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3700" y="269875"/>
            <a:ext cx="8356600" cy="64611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93700" y="1265238"/>
            <a:ext cx="8356600" cy="4678362"/>
          </a:xfrm>
        </p:spPr>
        <p:txBody>
          <a:bodyPr/>
          <a:lstStyle/>
          <a:p>
            <a:pPr lvl="0"/>
            <a:endParaRPr lang="en-US" noProof="0" dirty="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5" name="Rectangle 15"/>
          <p:cNvSpPr>
            <a:spLocks noGrp="1" noChangeArrowheads="1"/>
          </p:cNvSpPr>
          <p:nvPr>
            <p:ph type="sldNum" sz="quarter" idx="11"/>
          </p:nvPr>
        </p:nvSpPr>
        <p:spPr>
          <a:ln/>
        </p:spPr>
        <p:txBody>
          <a:bodyPr/>
          <a:lstStyle>
            <a:lvl1pPr>
              <a:defRPr/>
            </a:lvl1pPr>
          </a:lstStyle>
          <a:p>
            <a:pPr>
              <a:defRPr/>
            </a:pPr>
            <a:fld id="{1B24BC07-426A-448F-844C-B6294830DF57}"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3700" y="269875"/>
            <a:ext cx="8356600" cy="646113"/>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393700" y="1265238"/>
            <a:ext cx="4102100" cy="4678362"/>
          </a:xfrm>
        </p:spPr>
        <p:txBody>
          <a:bodyPr/>
          <a:lstStyle/>
          <a:p>
            <a:pPr lvl="0"/>
            <a:endParaRPr lang="en-US" noProof="0" dirty="0" smtClean="0"/>
          </a:p>
        </p:txBody>
      </p:sp>
      <p:sp>
        <p:nvSpPr>
          <p:cNvPr id="4" name="Text Placeholder 3"/>
          <p:cNvSpPr>
            <a:spLocks noGrp="1"/>
          </p:cNvSpPr>
          <p:nvPr>
            <p:ph type="body" sz="half" idx="2"/>
          </p:nvPr>
        </p:nvSpPr>
        <p:spPr>
          <a:xfrm>
            <a:off x="4648200" y="1265238"/>
            <a:ext cx="4102100" cy="4678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6" name="Rectangle 15"/>
          <p:cNvSpPr>
            <a:spLocks noGrp="1" noChangeArrowheads="1"/>
          </p:cNvSpPr>
          <p:nvPr>
            <p:ph type="sldNum" sz="quarter" idx="11"/>
          </p:nvPr>
        </p:nvSpPr>
        <p:spPr>
          <a:ln/>
        </p:spPr>
        <p:txBody>
          <a:bodyPr/>
          <a:lstStyle>
            <a:lvl1pPr>
              <a:defRPr/>
            </a:lvl1pPr>
          </a:lstStyle>
          <a:p>
            <a:pPr>
              <a:defRPr/>
            </a:pPr>
            <a:fld id="{EE8C7859-4974-4796-97FE-E84543F6DA48}"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3700" y="269875"/>
            <a:ext cx="8356600" cy="64611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3700" y="1265238"/>
            <a:ext cx="8356600" cy="4678362"/>
          </a:xfrm>
        </p:spPr>
        <p:txBody>
          <a:bodyPr/>
          <a:lstStyle/>
          <a:p>
            <a:pPr lvl="0"/>
            <a:endParaRPr lang="en-US" noProof="0" dirty="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5" name="Rectangle 15"/>
          <p:cNvSpPr>
            <a:spLocks noGrp="1" noChangeArrowheads="1"/>
          </p:cNvSpPr>
          <p:nvPr>
            <p:ph type="sldNum" sz="quarter" idx="11"/>
          </p:nvPr>
        </p:nvSpPr>
        <p:spPr>
          <a:ln/>
        </p:spPr>
        <p:txBody>
          <a:bodyPr/>
          <a:lstStyle>
            <a:lvl1pPr>
              <a:defRPr/>
            </a:lvl1pPr>
          </a:lstStyle>
          <a:p>
            <a:pPr>
              <a:defRPr/>
            </a:pPr>
            <a:fld id="{F173CEB9-1E47-4BC6-A1DD-91BEEE6BA6F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5" name="Rectangle 15"/>
          <p:cNvSpPr>
            <a:spLocks noGrp="1" noChangeArrowheads="1"/>
          </p:cNvSpPr>
          <p:nvPr>
            <p:ph type="sldNum" sz="quarter" idx="11"/>
          </p:nvPr>
        </p:nvSpPr>
        <p:spPr>
          <a:ln/>
        </p:spPr>
        <p:txBody>
          <a:bodyPr/>
          <a:lstStyle>
            <a:lvl1pPr>
              <a:defRPr/>
            </a:lvl1pPr>
          </a:lstStyle>
          <a:p>
            <a:pPr>
              <a:defRPr/>
            </a:pPr>
            <a:fld id="{6EBCD522-FB3C-4C74-BE2D-BF43303953A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5" name="Rectangle 15"/>
          <p:cNvSpPr>
            <a:spLocks noGrp="1" noChangeArrowheads="1"/>
          </p:cNvSpPr>
          <p:nvPr>
            <p:ph type="sldNum" sz="quarter" idx="11"/>
          </p:nvPr>
        </p:nvSpPr>
        <p:spPr>
          <a:ln/>
        </p:spPr>
        <p:txBody>
          <a:bodyPr/>
          <a:lstStyle>
            <a:lvl1pPr>
              <a:defRPr/>
            </a:lvl1pPr>
          </a:lstStyle>
          <a:p>
            <a:pPr>
              <a:defRPr/>
            </a:pPr>
            <a:fld id="{275C3323-6B7A-4C13-8991-BCC104AA42E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3700" y="1265238"/>
            <a:ext cx="41021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5238"/>
            <a:ext cx="41021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6" name="Rectangle 15"/>
          <p:cNvSpPr>
            <a:spLocks noGrp="1" noChangeArrowheads="1"/>
          </p:cNvSpPr>
          <p:nvPr>
            <p:ph type="sldNum" sz="quarter" idx="11"/>
          </p:nvPr>
        </p:nvSpPr>
        <p:spPr>
          <a:ln/>
        </p:spPr>
        <p:txBody>
          <a:bodyPr/>
          <a:lstStyle>
            <a:lvl1pPr>
              <a:defRPr/>
            </a:lvl1pPr>
          </a:lstStyle>
          <a:p>
            <a:pPr>
              <a:defRPr/>
            </a:pPr>
            <a:fld id="{90CC4D22-5F89-4758-A1AA-D8755E33C4E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8" name="Rectangle 15"/>
          <p:cNvSpPr>
            <a:spLocks noGrp="1" noChangeArrowheads="1"/>
          </p:cNvSpPr>
          <p:nvPr>
            <p:ph type="sldNum" sz="quarter" idx="11"/>
          </p:nvPr>
        </p:nvSpPr>
        <p:spPr>
          <a:ln/>
        </p:spPr>
        <p:txBody>
          <a:bodyPr/>
          <a:lstStyle>
            <a:lvl1pPr>
              <a:defRPr/>
            </a:lvl1pPr>
          </a:lstStyle>
          <a:p>
            <a:pPr>
              <a:defRPr/>
            </a:pPr>
            <a:fld id="{4AB2A8F6-575B-4623-A1B9-B5001FD57C0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4" name="Rectangle 15"/>
          <p:cNvSpPr>
            <a:spLocks noGrp="1" noChangeArrowheads="1"/>
          </p:cNvSpPr>
          <p:nvPr>
            <p:ph type="sldNum" sz="quarter" idx="11"/>
          </p:nvPr>
        </p:nvSpPr>
        <p:spPr>
          <a:ln/>
        </p:spPr>
        <p:txBody>
          <a:bodyPr/>
          <a:lstStyle>
            <a:lvl1pPr>
              <a:defRPr/>
            </a:lvl1pPr>
          </a:lstStyle>
          <a:p>
            <a:pPr>
              <a:defRPr/>
            </a:pPr>
            <a:fld id="{6163BE44-F6BF-4D08-8091-BDA24DED7FE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3" name="Rectangle 15"/>
          <p:cNvSpPr>
            <a:spLocks noGrp="1" noChangeArrowheads="1"/>
          </p:cNvSpPr>
          <p:nvPr>
            <p:ph type="sldNum" sz="quarter" idx="11"/>
          </p:nvPr>
        </p:nvSpPr>
        <p:spPr>
          <a:ln/>
        </p:spPr>
        <p:txBody>
          <a:bodyPr/>
          <a:lstStyle>
            <a:lvl1pPr>
              <a:defRPr/>
            </a:lvl1pPr>
          </a:lstStyle>
          <a:p>
            <a:pPr>
              <a:defRPr/>
            </a:pPr>
            <a:fld id="{8F651D05-FDF9-476F-8927-6926C326245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6" name="Rectangle 15"/>
          <p:cNvSpPr>
            <a:spLocks noGrp="1" noChangeArrowheads="1"/>
          </p:cNvSpPr>
          <p:nvPr>
            <p:ph type="sldNum" sz="quarter" idx="11"/>
          </p:nvPr>
        </p:nvSpPr>
        <p:spPr>
          <a:ln/>
        </p:spPr>
        <p:txBody>
          <a:bodyPr/>
          <a:lstStyle>
            <a:lvl1pPr>
              <a:defRPr/>
            </a:lvl1pPr>
          </a:lstStyle>
          <a:p>
            <a:pPr>
              <a:defRPr/>
            </a:pPr>
            <a:fld id="{6B306A88-F506-49BD-9083-EB221182BC4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Variable Pay Overview | March/April 2011</a:t>
            </a:r>
            <a:endParaRPr lang="en-US" dirty="0"/>
          </a:p>
        </p:txBody>
      </p:sp>
      <p:sp>
        <p:nvSpPr>
          <p:cNvPr id="6" name="Rectangle 15"/>
          <p:cNvSpPr>
            <a:spLocks noGrp="1" noChangeArrowheads="1"/>
          </p:cNvSpPr>
          <p:nvPr>
            <p:ph type="sldNum" sz="quarter" idx="11"/>
          </p:nvPr>
        </p:nvSpPr>
        <p:spPr>
          <a:ln/>
        </p:spPr>
        <p:txBody>
          <a:bodyPr/>
          <a:lstStyle>
            <a:lvl1pPr>
              <a:defRPr/>
            </a:lvl1pPr>
          </a:lstStyle>
          <a:p>
            <a:pPr>
              <a:defRPr/>
            </a:pPr>
            <a:fld id="{EF955964-6CDF-44E8-B25A-6242D705DA4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0" descr="JD_gy_RGB_screen_300dpi_h"/>
          <p:cNvPicPr>
            <a:picLocks noChangeAspect="1" noChangeArrowheads="1"/>
          </p:cNvPicPr>
          <p:nvPr/>
        </p:nvPicPr>
        <p:blipFill>
          <a:blip r:embed="rId16" cstate="email"/>
          <a:srcRect/>
          <a:stretch>
            <a:fillRect/>
          </a:stretch>
        </p:blipFill>
        <p:spPr bwMode="auto">
          <a:xfrm>
            <a:off x="6742113" y="6202363"/>
            <a:ext cx="2174875" cy="666750"/>
          </a:xfrm>
          <a:prstGeom prst="rect">
            <a:avLst/>
          </a:prstGeom>
          <a:noFill/>
          <a:ln w="9525">
            <a:noFill/>
            <a:miter lim="800000"/>
            <a:headEnd/>
            <a:tailEnd/>
          </a:ln>
        </p:spPr>
      </p:pic>
      <p:sp>
        <p:nvSpPr>
          <p:cNvPr id="3" name="Rectangle 5"/>
          <p:cNvSpPr>
            <a:spLocks noGrp="1" noChangeArrowheads="1"/>
          </p:cNvSpPr>
          <p:nvPr>
            <p:ph type="ftr" sz="quarter" idx="3"/>
          </p:nvPr>
        </p:nvSpPr>
        <p:spPr bwMode="auto">
          <a:xfrm>
            <a:off x="603250" y="6453188"/>
            <a:ext cx="5437188"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800" b="0">
                <a:solidFill>
                  <a:srgbClr val="666666"/>
                </a:solidFill>
              </a:defRPr>
            </a:lvl1pPr>
          </a:lstStyle>
          <a:p>
            <a:pPr>
              <a:defRPr/>
            </a:pPr>
            <a:r>
              <a:rPr lang="en-US" dirty="0" smtClean="0"/>
              <a:t>Variable Pay Overview | March/April 2011</a:t>
            </a:r>
            <a:endParaRPr lang="en-US" dirty="0"/>
          </a:p>
        </p:txBody>
      </p:sp>
      <p:sp>
        <p:nvSpPr>
          <p:cNvPr id="2052" name="Rectangle 2"/>
          <p:cNvSpPr>
            <a:spLocks noGrp="1" noChangeArrowheads="1"/>
          </p:cNvSpPr>
          <p:nvPr>
            <p:ph type="title"/>
          </p:nvPr>
        </p:nvSpPr>
        <p:spPr bwMode="auto">
          <a:xfrm>
            <a:off x="393700" y="269875"/>
            <a:ext cx="8356600" cy="646113"/>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title style</a:t>
            </a:r>
          </a:p>
        </p:txBody>
      </p:sp>
      <p:sp>
        <p:nvSpPr>
          <p:cNvPr id="2053" name="Rectangle 3"/>
          <p:cNvSpPr>
            <a:spLocks noGrp="1" noChangeArrowheads="1"/>
          </p:cNvSpPr>
          <p:nvPr>
            <p:ph type="body" idx="1"/>
          </p:nvPr>
        </p:nvSpPr>
        <p:spPr bwMode="auto">
          <a:xfrm>
            <a:off x="393700" y="1265238"/>
            <a:ext cx="8356600" cy="467836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95" name="Rectangle 15"/>
          <p:cNvSpPr>
            <a:spLocks noGrp="1" noChangeArrowheads="1"/>
          </p:cNvSpPr>
          <p:nvPr>
            <p:ph type="sldNum" sz="quarter" idx="4"/>
          </p:nvPr>
        </p:nvSpPr>
        <p:spPr bwMode="auto">
          <a:xfrm>
            <a:off x="392113" y="6453188"/>
            <a:ext cx="228600" cy="2286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800" b="0">
                <a:solidFill>
                  <a:srgbClr val="666666"/>
                </a:solidFill>
              </a:defRPr>
            </a:lvl1pPr>
          </a:lstStyle>
          <a:p>
            <a:pPr>
              <a:defRPr/>
            </a:pPr>
            <a:fld id="{0B0DA189-281C-4358-B1C9-62D3126AAAE4}" type="slidenum">
              <a:rPr lang="en-US"/>
              <a:pPr>
                <a:defRPr/>
              </a:pPr>
              <a:t>‹#›</a:t>
            </a:fld>
            <a:endParaRPr lang="en-US" dirty="0"/>
          </a:p>
        </p:txBody>
      </p:sp>
      <p:pic>
        <p:nvPicPr>
          <p:cNvPr id="2055" name="Picture 9" descr="JD_bar_gy_PPT.jpg"/>
          <p:cNvPicPr>
            <a:picLocks noChangeAspect="1"/>
          </p:cNvPicPr>
          <p:nvPr/>
        </p:nvPicPr>
        <p:blipFill>
          <a:blip r:embed="rId17" cstate="email"/>
          <a:srcRect/>
          <a:stretch>
            <a:fillRect/>
          </a:stretch>
        </p:blipFill>
        <p:spPr bwMode="auto">
          <a:xfrm>
            <a:off x="0" y="6072188"/>
            <a:ext cx="9144000" cy="1460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16"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 id="2147484114" r:id="rId13"/>
    <p:sldLayoutId id="2147484115" r:id="rId14"/>
  </p:sldLayoutIdLst>
  <p:hf hdr="0" dt="0"/>
  <p:txStyles>
    <p:titleStyle>
      <a:lvl1pPr algn="l" rtl="0" eaLnBrk="0" fontAlgn="base" hangingPunct="0">
        <a:lnSpc>
          <a:spcPct val="90000"/>
        </a:lnSpc>
        <a:spcBef>
          <a:spcPct val="0"/>
        </a:spcBef>
        <a:spcAft>
          <a:spcPct val="0"/>
        </a:spcAft>
        <a:defRPr sz="2400" b="1">
          <a:solidFill>
            <a:srgbClr val="367C2B"/>
          </a:solidFill>
          <a:latin typeface="+mj-lt"/>
          <a:ea typeface="+mj-ea"/>
          <a:cs typeface="+mj-cs"/>
        </a:defRPr>
      </a:lvl1pPr>
      <a:lvl2pPr algn="l" rtl="0" eaLnBrk="0" fontAlgn="base" hangingPunct="0">
        <a:lnSpc>
          <a:spcPct val="90000"/>
        </a:lnSpc>
        <a:spcBef>
          <a:spcPct val="0"/>
        </a:spcBef>
        <a:spcAft>
          <a:spcPct val="0"/>
        </a:spcAft>
        <a:defRPr sz="2400" b="1">
          <a:solidFill>
            <a:srgbClr val="367C2B"/>
          </a:solidFill>
          <a:latin typeface="Verdana" pitchFamily="34" charset="0"/>
        </a:defRPr>
      </a:lvl2pPr>
      <a:lvl3pPr algn="l" rtl="0" eaLnBrk="0" fontAlgn="base" hangingPunct="0">
        <a:lnSpc>
          <a:spcPct val="90000"/>
        </a:lnSpc>
        <a:spcBef>
          <a:spcPct val="0"/>
        </a:spcBef>
        <a:spcAft>
          <a:spcPct val="0"/>
        </a:spcAft>
        <a:defRPr sz="2400" b="1">
          <a:solidFill>
            <a:srgbClr val="367C2B"/>
          </a:solidFill>
          <a:latin typeface="Verdana" pitchFamily="34" charset="0"/>
        </a:defRPr>
      </a:lvl3pPr>
      <a:lvl4pPr algn="l" rtl="0" eaLnBrk="0" fontAlgn="base" hangingPunct="0">
        <a:lnSpc>
          <a:spcPct val="90000"/>
        </a:lnSpc>
        <a:spcBef>
          <a:spcPct val="0"/>
        </a:spcBef>
        <a:spcAft>
          <a:spcPct val="0"/>
        </a:spcAft>
        <a:defRPr sz="2400" b="1">
          <a:solidFill>
            <a:srgbClr val="367C2B"/>
          </a:solidFill>
          <a:latin typeface="Verdana" pitchFamily="34" charset="0"/>
        </a:defRPr>
      </a:lvl4pPr>
      <a:lvl5pPr algn="l" rtl="0" eaLnBrk="0" fontAlgn="base" hangingPunct="0">
        <a:lnSpc>
          <a:spcPct val="90000"/>
        </a:lnSpc>
        <a:spcBef>
          <a:spcPct val="0"/>
        </a:spcBef>
        <a:spcAft>
          <a:spcPct val="0"/>
        </a:spcAft>
        <a:defRPr sz="2400" b="1">
          <a:solidFill>
            <a:srgbClr val="367C2B"/>
          </a:solidFill>
          <a:latin typeface="Verdana" pitchFamily="34" charset="0"/>
        </a:defRPr>
      </a:lvl5pPr>
      <a:lvl6pPr marL="457200" algn="l" rtl="0" fontAlgn="base">
        <a:lnSpc>
          <a:spcPct val="90000"/>
        </a:lnSpc>
        <a:spcBef>
          <a:spcPct val="0"/>
        </a:spcBef>
        <a:spcAft>
          <a:spcPct val="0"/>
        </a:spcAft>
        <a:defRPr sz="2400" b="1">
          <a:solidFill>
            <a:srgbClr val="367C2B"/>
          </a:solidFill>
          <a:latin typeface="Verdana" pitchFamily="34" charset="0"/>
        </a:defRPr>
      </a:lvl6pPr>
      <a:lvl7pPr marL="914400" algn="l" rtl="0" fontAlgn="base">
        <a:lnSpc>
          <a:spcPct val="90000"/>
        </a:lnSpc>
        <a:spcBef>
          <a:spcPct val="0"/>
        </a:spcBef>
        <a:spcAft>
          <a:spcPct val="0"/>
        </a:spcAft>
        <a:defRPr sz="2400" b="1">
          <a:solidFill>
            <a:srgbClr val="367C2B"/>
          </a:solidFill>
          <a:latin typeface="Verdana" pitchFamily="34" charset="0"/>
        </a:defRPr>
      </a:lvl7pPr>
      <a:lvl8pPr marL="1371600" algn="l" rtl="0" fontAlgn="base">
        <a:lnSpc>
          <a:spcPct val="90000"/>
        </a:lnSpc>
        <a:spcBef>
          <a:spcPct val="0"/>
        </a:spcBef>
        <a:spcAft>
          <a:spcPct val="0"/>
        </a:spcAft>
        <a:defRPr sz="2400" b="1">
          <a:solidFill>
            <a:srgbClr val="367C2B"/>
          </a:solidFill>
          <a:latin typeface="Verdana" pitchFamily="34" charset="0"/>
        </a:defRPr>
      </a:lvl8pPr>
      <a:lvl9pPr marL="1828800" algn="l" rtl="0" fontAlgn="base">
        <a:lnSpc>
          <a:spcPct val="90000"/>
        </a:lnSpc>
        <a:spcBef>
          <a:spcPct val="0"/>
        </a:spcBef>
        <a:spcAft>
          <a:spcPct val="0"/>
        </a:spcAft>
        <a:defRPr sz="2400" b="1">
          <a:solidFill>
            <a:srgbClr val="367C2B"/>
          </a:solidFill>
          <a:latin typeface="Verdana" pitchFamily="34" charset="0"/>
        </a:defRPr>
      </a:lvl9pPr>
    </p:titleStyle>
    <p:bodyStyle>
      <a:lvl1pPr marL="342900" indent="-342900" algn="l" rtl="0" eaLnBrk="0" fontAlgn="base" hangingPunct="0">
        <a:spcBef>
          <a:spcPct val="20000"/>
        </a:spcBef>
        <a:spcAft>
          <a:spcPct val="10000"/>
        </a:spcAft>
        <a:buSzPct val="85000"/>
        <a:defRPr sz="2000">
          <a:solidFill>
            <a:schemeClr val="tx1"/>
          </a:solidFill>
          <a:latin typeface="+mn-lt"/>
          <a:ea typeface="+mn-ea"/>
          <a:cs typeface="+mn-cs"/>
        </a:defRPr>
      </a:lvl1pPr>
      <a:lvl2pPr marL="341313" indent="-227013" algn="l" rtl="0" eaLnBrk="0" fontAlgn="base" hangingPunct="0">
        <a:spcBef>
          <a:spcPct val="10000"/>
        </a:spcBef>
        <a:spcAft>
          <a:spcPct val="20000"/>
        </a:spcAft>
        <a:buChar char="•"/>
        <a:defRPr sz="2000">
          <a:solidFill>
            <a:schemeClr val="tx1"/>
          </a:solidFill>
          <a:latin typeface="+mn-lt"/>
        </a:defRPr>
      </a:lvl2pPr>
      <a:lvl3pPr marL="682625" indent="-227013" algn="l" rtl="0" eaLnBrk="0" fontAlgn="base" hangingPunct="0">
        <a:spcBef>
          <a:spcPct val="15000"/>
        </a:spcBef>
        <a:spcAft>
          <a:spcPct val="10000"/>
        </a:spcAft>
        <a:buChar char="•"/>
        <a:defRPr>
          <a:solidFill>
            <a:schemeClr val="tx1"/>
          </a:solidFill>
          <a:latin typeface="+mn-lt"/>
        </a:defRPr>
      </a:lvl3pPr>
      <a:lvl4pPr marL="968375" indent="-171450" algn="l" rtl="0" eaLnBrk="0" fontAlgn="base" hangingPunct="0">
        <a:spcBef>
          <a:spcPct val="15000"/>
        </a:spcBef>
        <a:spcAft>
          <a:spcPct val="10000"/>
        </a:spcAft>
        <a:buChar char="•"/>
        <a:defRPr sz="1600">
          <a:solidFill>
            <a:schemeClr val="tx1"/>
          </a:solidFill>
          <a:latin typeface="+mn-lt"/>
        </a:defRPr>
      </a:lvl4pPr>
      <a:lvl5pPr marL="1254125" indent="-171450" algn="l" rtl="0" eaLnBrk="0" fontAlgn="base" hangingPunct="0">
        <a:spcBef>
          <a:spcPct val="20000"/>
        </a:spcBef>
        <a:spcAft>
          <a:spcPct val="10000"/>
        </a:spcAft>
        <a:buChar char="•"/>
        <a:defRPr sz="1400">
          <a:solidFill>
            <a:schemeClr val="tx1"/>
          </a:solidFill>
          <a:latin typeface="+mn-lt"/>
        </a:defRPr>
      </a:lvl5pPr>
      <a:lvl6pPr marL="1711325" indent="-171450" algn="l" rtl="0" fontAlgn="base">
        <a:spcBef>
          <a:spcPct val="20000"/>
        </a:spcBef>
        <a:spcAft>
          <a:spcPct val="10000"/>
        </a:spcAft>
        <a:buChar char="•"/>
        <a:defRPr sz="1400">
          <a:solidFill>
            <a:schemeClr val="tx1"/>
          </a:solidFill>
          <a:latin typeface="+mn-lt"/>
        </a:defRPr>
      </a:lvl6pPr>
      <a:lvl7pPr marL="2168525" indent="-171450" algn="l" rtl="0" fontAlgn="base">
        <a:spcBef>
          <a:spcPct val="20000"/>
        </a:spcBef>
        <a:spcAft>
          <a:spcPct val="10000"/>
        </a:spcAft>
        <a:buChar char="•"/>
        <a:defRPr sz="1400">
          <a:solidFill>
            <a:schemeClr val="tx1"/>
          </a:solidFill>
          <a:latin typeface="+mn-lt"/>
        </a:defRPr>
      </a:lvl7pPr>
      <a:lvl8pPr marL="2625725" indent="-171450" algn="l" rtl="0" fontAlgn="base">
        <a:spcBef>
          <a:spcPct val="20000"/>
        </a:spcBef>
        <a:spcAft>
          <a:spcPct val="10000"/>
        </a:spcAft>
        <a:buChar char="•"/>
        <a:defRPr sz="1400">
          <a:solidFill>
            <a:schemeClr val="tx1"/>
          </a:solidFill>
          <a:latin typeface="+mn-lt"/>
        </a:defRPr>
      </a:lvl8pPr>
      <a:lvl9pPr marL="3082925" indent="-171450" algn="l" rtl="0" fontAlgn="base">
        <a:spcBef>
          <a:spcPct val="20000"/>
        </a:spcBef>
        <a:spcAft>
          <a:spcPct val="1000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jdonline.deere.com/humanresources/benefits/2011_sti_goal.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63551310.jpg"/>
          <p:cNvPicPr>
            <a:picLocks noChangeAspect="1"/>
          </p:cNvPicPr>
          <p:nvPr/>
        </p:nvPicPr>
        <p:blipFill>
          <a:blip r:embed="rId3" cstate="print"/>
          <a:stretch>
            <a:fillRect/>
          </a:stretch>
        </p:blipFill>
        <p:spPr>
          <a:xfrm>
            <a:off x="0" y="1320800"/>
            <a:ext cx="4707186" cy="3207657"/>
          </a:xfrm>
          <a:prstGeom prst="rect">
            <a:avLst/>
          </a:prstGeom>
        </p:spPr>
      </p:pic>
      <p:sp>
        <p:nvSpPr>
          <p:cNvPr id="6146" name="Rectangle 15"/>
          <p:cNvSpPr>
            <a:spLocks noChangeArrowheads="1"/>
          </p:cNvSpPr>
          <p:nvPr/>
        </p:nvSpPr>
        <p:spPr bwMode="white">
          <a:xfrm>
            <a:off x="4499314" y="1320800"/>
            <a:ext cx="4644686" cy="3207657"/>
          </a:xfrm>
          <a:prstGeom prst="rect">
            <a:avLst/>
          </a:prstGeom>
          <a:solidFill>
            <a:schemeClr val="tx2"/>
          </a:solidFill>
          <a:ln w="48006" cmpd="thickThin">
            <a:noFill/>
            <a:miter lim="800000"/>
            <a:headEnd/>
            <a:tailEnd/>
          </a:ln>
        </p:spPr>
        <p:txBody>
          <a:bodyPr anchor="ctr"/>
          <a:lstStyle/>
          <a:p>
            <a:pPr algn="ctr"/>
            <a:endParaRPr lang="en-US" b="0" dirty="0">
              <a:solidFill>
                <a:srgbClr val="FFFFFF"/>
              </a:solidFill>
              <a:ea typeface="ヒラギノ角ゴ Pro W3" pitchFamily="-97" charset="-128"/>
            </a:endParaRPr>
          </a:p>
        </p:txBody>
      </p:sp>
      <p:sp>
        <p:nvSpPr>
          <p:cNvPr id="6147" name="Rectangle 2"/>
          <p:cNvSpPr>
            <a:spLocks noGrp="1" noChangeArrowheads="1"/>
          </p:cNvSpPr>
          <p:nvPr>
            <p:ph type="ctrTitle"/>
          </p:nvPr>
        </p:nvSpPr>
        <p:spPr/>
        <p:txBody>
          <a:bodyPr/>
          <a:lstStyle/>
          <a:p>
            <a:r>
              <a:rPr lang="en-US" dirty="0" smtClean="0"/>
              <a:t>Variable Pay: </a:t>
            </a:r>
            <a:br>
              <a:rPr lang="en-US" dirty="0" smtClean="0"/>
            </a:br>
            <a:r>
              <a:rPr lang="en-US" dirty="0" smtClean="0"/>
              <a:t>An Overview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93700" y="269875"/>
            <a:ext cx="8356600" cy="511175"/>
          </a:xfrm>
        </p:spPr>
        <p:txBody>
          <a:bodyPr/>
          <a:lstStyle/>
          <a:p>
            <a:pPr eaLnBrk="1" hangingPunct="1"/>
            <a:r>
              <a:rPr lang="en-US" dirty="0" smtClean="0"/>
              <a:t>Three Variable Pay Plans</a:t>
            </a:r>
          </a:p>
        </p:txBody>
      </p:sp>
      <p:sp>
        <p:nvSpPr>
          <p:cNvPr id="37893" name="Footer Placeholder 3"/>
          <p:cNvSpPr>
            <a:spLocks noGrp="1"/>
          </p:cNvSpPr>
          <p:nvPr>
            <p:ph type="ftr" sz="quarter" idx="10"/>
          </p:nvPr>
        </p:nvSpPr>
        <p:spPr>
          <a:noFill/>
        </p:spPr>
        <p:txBody>
          <a:bodyPr/>
          <a:lstStyle/>
          <a:p>
            <a:r>
              <a:rPr lang="en-US" dirty="0" smtClean="0"/>
              <a:t>Variable Pay Overview | March/April 2011</a:t>
            </a:r>
          </a:p>
        </p:txBody>
      </p:sp>
      <p:sp>
        <p:nvSpPr>
          <p:cNvPr id="11" name="Slide Number Placeholder 10"/>
          <p:cNvSpPr>
            <a:spLocks noGrp="1"/>
          </p:cNvSpPr>
          <p:nvPr>
            <p:ph type="sldNum" sz="quarter" idx="11"/>
          </p:nvPr>
        </p:nvSpPr>
        <p:spPr/>
        <p:txBody>
          <a:bodyPr/>
          <a:lstStyle/>
          <a:p>
            <a:pPr>
              <a:defRPr/>
            </a:pPr>
            <a:fld id="{6EBCD522-FB3C-4C74-BE2D-BF43303953A0}" type="slidenum">
              <a:rPr lang="en-US" smtClean="0"/>
              <a:pPr>
                <a:defRPr/>
              </a:pPr>
              <a:t>10</a:t>
            </a:fld>
            <a:endParaRPr lang="en-US" dirty="0"/>
          </a:p>
        </p:txBody>
      </p:sp>
      <p:graphicFrame>
        <p:nvGraphicFramePr>
          <p:cNvPr id="6" name="Table 5"/>
          <p:cNvGraphicFramePr>
            <a:graphicFrameLocks noGrp="1"/>
          </p:cNvGraphicFramePr>
          <p:nvPr/>
        </p:nvGraphicFramePr>
        <p:xfrm>
          <a:off x="392113" y="1409700"/>
          <a:ext cx="8356601" cy="3810000"/>
        </p:xfrm>
        <a:graphic>
          <a:graphicData uri="http://schemas.openxmlformats.org/drawingml/2006/table">
            <a:tbl>
              <a:tblPr firstRow="1" bandRow="1">
                <a:tableStyleId>{5C22544A-7EE6-4342-B048-85BDC9FD1C3A}</a:tableStyleId>
              </a:tblPr>
              <a:tblGrid>
                <a:gridCol w="3360490"/>
                <a:gridCol w="1470953"/>
                <a:gridCol w="3525158"/>
              </a:tblGrid>
              <a:tr h="689918">
                <a:tc>
                  <a:txBody>
                    <a:bodyPr/>
                    <a:lstStyle/>
                    <a:p>
                      <a:r>
                        <a:rPr lang="en-US" sz="1800" dirty="0" smtClean="0"/>
                        <a:t>Plan</a:t>
                      </a:r>
                      <a:endParaRPr lang="en-US" sz="1800" dirty="0"/>
                    </a:p>
                  </a:txBody>
                  <a:tcPr anchor="ctr"/>
                </a:tc>
                <a:tc>
                  <a:txBody>
                    <a:bodyPr/>
                    <a:lstStyle/>
                    <a:p>
                      <a:r>
                        <a:rPr lang="en-US" sz="1800" dirty="0" smtClean="0"/>
                        <a:t>Salary </a:t>
                      </a:r>
                    </a:p>
                    <a:p>
                      <a:r>
                        <a:rPr lang="en-US" sz="1800" dirty="0" smtClean="0"/>
                        <a:t>Grade Eligibility</a:t>
                      </a:r>
                      <a:endParaRPr lang="en-US" sz="1800" dirty="0"/>
                    </a:p>
                  </a:txBody>
                  <a:tcPr anchor="ctr"/>
                </a:tc>
                <a:tc>
                  <a:txBody>
                    <a:bodyPr/>
                    <a:lstStyle/>
                    <a:p>
                      <a:r>
                        <a:rPr lang="en-US" sz="1800" dirty="0" smtClean="0"/>
                        <a:t>Objective</a:t>
                      </a:r>
                      <a:endParaRPr lang="en-US" sz="1800" dirty="0"/>
                    </a:p>
                  </a:txBody>
                  <a:tcPr anchor="ctr"/>
                </a:tc>
              </a:tr>
              <a:tr h="402144">
                <a:tc>
                  <a:txBody>
                    <a:bodyPr/>
                    <a:lstStyle/>
                    <a:p>
                      <a:r>
                        <a:rPr lang="en-US" sz="1800" dirty="0" smtClean="0"/>
                        <a:t>Short-Term</a:t>
                      </a:r>
                      <a:r>
                        <a:rPr lang="en-US" sz="1800" baseline="0" dirty="0" smtClean="0"/>
                        <a:t> Incentive (STI)</a:t>
                      </a:r>
                      <a:r>
                        <a:rPr lang="en-US" sz="1600" baseline="0" dirty="0" smtClean="0"/>
                        <a:t> </a:t>
                      </a:r>
                    </a:p>
                    <a:p>
                      <a:r>
                        <a:rPr lang="en-US" sz="1600" i="1" baseline="0" dirty="0" smtClean="0"/>
                        <a:t>Cash Incentive</a:t>
                      </a:r>
                    </a:p>
                  </a:txBody>
                  <a:tcPr anchor="ctr"/>
                </a:tc>
                <a:tc>
                  <a:txBody>
                    <a:bodyPr/>
                    <a:lstStyle/>
                    <a:p>
                      <a:pPr algn="ctr"/>
                      <a:r>
                        <a:rPr lang="en-US" sz="1800" dirty="0" smtClean="0"/>
                        <a:t>1+</a:t>
                      </a:r>
                      <a:endParaRPr lang="en-US" sz="1800" dirty="0"/>
                    </a:p>
                  </a:txBody>
                  <a:tcPr anchor="ctr"/>
                </a:tc>
                <a:tc>
                  <a:txBody>
                    <a:bodyPr/>
                    <a:lstStyle/>
                    <a:p>
                      <a:pPr algn="l"/>
                      <a:r>
                        <a:rPr lang="en-US" sz="1800" dirty="0" smtClean="0"/>
                        <a:t>Rewards higher operational performance for a fiscal year</a:t>
                      </a:r>
                    </a:p>
                    <a:p>
                      <a:pPr algn="l"/>
                      <a:endParaRPr lang="en-US" sz="1400" dirty="0"/>
                    </a:p>
                  </a:txBody>
                  <a:tcPr anchor="ctr"/>
                </a:tc>
              </a:tr>
              <a:tr h="439488">
                <a:tc>
                  <a:txBody>
                    <a:bodyPr/>
                    <a:lstStyle/>
                    <a:p>
                      <a:r>
                        <a:rPr lang="en-US" sz="1800" dirty="0" smtClean="0"/>
                        <a:t>Mid-Term Incentive (MTI) </a:t>
                      </a:r>
                    </a:p>
                    <a:p>
                      <a:r>
                        <a:rPr lang="en-US" sz="1600" i="1" dirty="0" smtClean="0"/>
                        <a:t>Cash</a:t>
                      </a:r>
                      <a:r>
                        <a:rPr lang="en-US" sz="1600" i="1" baseline="0" dirty="0" smtClean="0"/>
                        <a:t> Incentive</a:t>
                      </a:r>
                      <a:endParaRPr lang="en-US" sz="1600" i="1" dirty="0" smtClean="0"/>
                    </a:p>
                  </a:txBody>
                  <a:tcPr anchor="ctr"/>
                </a:tc>
                <a:tc>
                  <a:txBody>
                    <a:bodyPr/>
                    <a:lstStyle/>
                    <a:p>
                      <a:pPr algn="ctr"/>
                      <a:r>
                        <a:rPr lang="en-US" sz="1800" dirty="0" smtClean="0"/>
                        <a:t>8+</a:t>
                      </a:r>
                      <a:endParaRPr lang="en-US" sz="1800" dirty="0"/>
                    </a:p>
                  </a:txBody>
                  <a:tcPr anchor="ctr"/>
                </a:tc>
                <a:tc>
                  <a:txBody>
                    <a:bodyPr/>
                    <a:lstStyle/>
                    <a:p>
                      <a:pPr algn="l"/>
                      <a:r>
                        <a:rPr lang="en-US" sz="1800" dirty="0" smtClean="0"/>
                        <a:t>Rewards profitable growth that is sustained</a:t>
                      </a:r>
                      <a:r>
                        <a:rPr lang="en-US" sz="1800" baseline="0" dirty="0" smtClean="0"/>
                        <a:t> over multiple fiscal years</a:t>
                      </a:r>
                    </a:p>
                    <a:p>
                      <a:pPr algn="l"/>
                      <a:endParaRPr lang="en-US" sz="1400" dirty="0"/>
                    </a:p>
                  </a:txBody>
                  <a:tcPr anchor="ctr"/>
                </a:tc>
              </a:tr>
              <a:tr h="407851">
                <a:tc>
                  <a:txBody>
                    <a:bodyPr/>
                    <a:lstStyle/>
                    <a:p>
                      <a:r>
                        <a:rPr lang="en-US" sz="1800" dirty="0" smtClean="0"/>
                        <a:t>Long-Term</a:t>
                      </a:r>
                      <a:r>
                        <a:rPr lang="en-US" sz="1800" baseline="0" dirty="0" smtClean="0"/>
                        <a:t> Incentive (LTI)</a:t>
                      </a:r>
                    </a:p>
                    <a:p>
                      <a:r>
                        <a:rPr lang="en-US" sz="1600" i="1" baseline="0" dirty="0" smtClean="0"/>
                        <a:t>Stock Options or Stock Appreciation Rights</a:t>
                      </a:r>
                      <a:endParaRPr lang="en-US" sz="1600" i="1" dirty="0"/>
                    </a:p>
                  </a:txBody>
                  <a:tcPr anchor="ctr"/>
                </a:tc>
                <a:tc>
                  <a:txBody>
                    <a:bodyPr/>
                    <a:lstStyle/>
                    <a:p>
                      <a:pPr algn="ctr"/>
                      <a:r>
                        <a:rPr lang="en-US" sz="1800" dirty="0" smtClean="0">
                          <a:solidFill>
                            <a:schemeClr val="tx1"/>
                          </a:solidFill>
                        </a:rPr>
                        <a:t>12+</a:t>
                      </a:r>
                      <a:endParaRPr lang="en-US" sz="1800" dirty="0">
                        <a:solidFill>
                          <a:schemeClr val="tx1"/>
                        </a:solidFill>
                      </a:endParaRPr>
                    </a:p>
                  </a:txBody>
                  <a:tcPr anchor="ctr"/>
                </a:tc>
                <a:tc>
                  <a:txBody>
                    <a:bodyPr/>
                    <a:lstStyle/>
                    <a:p>
                      <a:pPr algn="l"/>
                      <a:r>
                        <a:rPr lang="en-US" sz="1800" dirty="0" smtClean="0">
                          <a:solidFill>
                            <a:schemeClr val="tx1"/>
                          </a:solidFill>
                        </a:rPr>
                        <a:t>Focus on making John Deere an attractive</a:t>
                      </a:r>
                      <a:r>
                        <a:rPr lang="en-US" sz="1800" baseline="0" dirty="0" smtClean="0">
                          <a:solidFill>
                            <a:schemeClr val="tx1"/>
                          </a:solidFill>
                        </a:rPr>
                        <a:t> investment for shareholders</a:t>
                      </a:r>
                      <a:endParaRPr lang="en-US" sz="1800" dirty="0">
                        <a:solidFill>
                          <a:schemeClr val="tx1"/>
                        </a:solidFill>
                      </a:endParaRPr>
                    </a:p>
                  </a:txBody>
                  <a:tcPr anchor="ct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490662"/>
            <a:ext cx="7772400" cy="1362075"/>
          </a:xfrm>
        </p:spPr>
        <p:txBody>
          <a:bodyPr/>
          <a:lstStyle/>
          <a:p>
            <a:pPr>
              <a:spcBef>
                <a:spcPct val="20000"/>
              </a:spcBef>
              <a:spcAft>
                <a:spcPct val="10000"/>
              </a:spcAft>
            </a:pPr>
            <a:r>
              <a:rPr lang="en-US" cap="none" dirty="0" smtClean="0">
                <a:solidFill>
                  <a:schemeClr val="bg1"/>
                </a:solidFill>
              </a:rPr>
              <a:t>STI</a:t>
            </a:r>
          </a:p>
        </p:txBody>
      </p:sp>
      <p:pic>
        <p:nvPicPr>
          <p:cNvPr id="4" name="Picture 3" descr="63551310.jpg"/>
          <p:cNvPicPr>
            <a:picLocks noChangeAspect="1"/>
          </p:cNvPicPr>
          <p:nvPr/>
        </p:nvPicPr>
        <p:blipFill>
          <a:blip r:embed="rId3" cstate="print"/>
          <a:srcRect l="7011" t="2663" r="973" b="17404"/>
          <a:stretch>
            <a:fillRect/>
          </a:stretch>
        </p:blipFill>
        <p:spPr>
          <a:xfrm rot="5400000">
            <a:off x="1142999" y="-1143000"/>
            <a:ext cx="6858002" cy="9144002"/>
          </a:xfrm>
          <a:prstGeom prst="rect">
            <a:avLst/>
          </a:prstGeom>
        </p:spPr>
      </p:pic>
      <p:sp>
        <p:nvSpPr>
          <p:cNvPr id="6" name="Title 4"/>
          <p:cNvSpPr txBox="1">
            <a:spLocks/>
          </p:cNvSpPr>
          <p:nvPr/>
        </p:nvSpPr>
        <p:spPr bwMode="auto">
          <a:xfrm>
            <a:off x="874713" y="1643062"/>
            <a:ext cx="7772400" cy="136207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10000"/>
              </a:spcAft>
              <a:buClrTx/>
              <a:buSzTx/>
              <a:buFontTx/>
              <a:buNone/>
              <a:tabLst/>
              <a:defRPr/>
            </a:pPr>
            <a:r>
              <a:rPr kumimoji="0" lang="en-US" sz="4000" b="1" i="0" u="none" strike="noStrike" kern="0" cap="none" spc="0" normalizeH="0" baseline="0" noProof="0" dirty="0" smtClean="0">
                <a:ln>
                  <a:noFill/>
                </a:ln>
                <a:solidFill>
                  <a:schemeClr val="accent1"/>
                </a:solidFill>
                <a:effectLst/>
                <a:uLnTx/>
                <a:uFillTx/>
                <a:latin typeface="+mj-lt"/>
                <a:ea typeface="+mj-ea"/>
                <a:cs typeface="+mj-cs"/>
              </a:rPr>
              <a:t>STI</a:t>
            </a:r>
          </a:p>
        </p:txBody>
      </p:sp>
      <p:sp>
        <p:nvSpPr>
          <p:cNvPr id="7" name="Slide Number Placeholder 6"/>
          <p:cNvSpPr>
            <a:spLocks noGrp="1"/>
          </p:cNvSpPr>
          <p:nvPr>
            <p:ph type="sldNum" sz="quarter" idx="11"/>
          </p:nvPr>
        </p:nvSpPr>
        <p:spPr/>
        <p:txBody>
          <a:bodyPr/>
          <a:lstStyle/>
          <a:p>
            <a:pPr>
              <a:defRPr/>
            </a:pPr>
            <a:fld id="{275C3323-6B7A-4C13-8991-BCC104AA42E3}" type="slidenum">
              <a:rPr lang="en-US" smtClean="0"/>
              <a:pPr>
                <a:defRPr/>
              </a:pPr>
              <a:t>11</a:t>
            </a:fld>
            <a:endParaRPr lang="en-US" dirty="0"/>
          </a:p>
        </p:txBody>
      </p:sp>
      <p:sp>
        <p:nvSpPr>
          <p:cNvPr id="8" name="Footer Placeholder 7"/>
          <p:cNvSpPr>
            <a:spLocks noGrp="1"/>
          </p:cNvSpPr>
          <p:nvPr>
            <p:ph type="ftr" sz="quarter" idx="10"/>
          </p:nvPr>
        </p:nvSpPr>
        <p:spPr/>
        <p:txBody>
          <a:bodyPr/>
          <a:lstStyle/>
          <a:p>
            <a:pPr>
              <a:defRPr/>
            </a:pPr>
            <a:r>
              <a:rPr lang="en-US" dirty="0" smtClean="0"/>
              <a:t>Variable Pay Overview | March/April 2011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dirty="0" smtClean="0"/>
              <a:t>Short-Term Incentive (STI) Objectives </a:t>
            </a:r>
            <a:r>
              <a:rPr lang="en-US" dirty="0" smtClean="0">
                <a:solidFill>
                  <a:srgbClr val="0070C0"/>
                </a:solidFill>
              </a:rPr>
              <a:t/>
            </a:r>
            <a:br>
              <a:rPr lang="en-US" dirty="0" smtClean="0">
                <a:solidFill>
                  <a:srgbClr val="0070C0"/>
                </a:solidFill>
              </a:rPr>
            </a:br>
            <a:endParaRPr lang="en-US" dirty="0" smtClean="0"/>
          </a:p>
        </p:txBody>
      </p:sp>
      <p:sp>
        <p:nvSpPr>
          <p:cNvPr id="7" name="Content Placeholder 6"/>
          <p:cNvSpPr>
            <a:spLocks noGrp="1"/>
          </p:cNvSpPr>
          <p:nvPr>
            <p:ph idx="1"/>
          </p:nvPr>
        </p:nvSpPr>
        <p:spPr>
          <a:xfrm>
            <a:off x="393700" y="1265238"/>
            <a:ext cx="7384638" cy="4678362"/>
          </a:xfrm>
        </p:spPr>
        <p:txBody>
          <a:bodyPr/>
          <a:lstStyle/>
          <a:p>
            <a:pPr marL="0" indent="0"/>
            <a:r>
              <a:rPr lang="en-US" kern="1200" dirty="0" smtClean="0">
                <a:latin typeface="Verdana" pitchFamily="34" charset="0"/>
              </a:rPr>
              <a:t>Reward employee contributions in operating efficiency and effective use of assets</a:t>
            </a:r>
          </a:p>
          <a:p>
            <a:pPr marL="0" indent="0"/>
            <a:endParaRPr lang="en-US" kern="1200" dirty="0" smtClean="0">
              <a:latin typeface="Verdana" pitchFamily="34" charset="0"/>
            </a:endParaRPr>
          </a:p>
          <a:p>
            <a:pPr marL="0" indent="0"/>
            <a:r>
              <a:rPr lang="en-US" kern="1200" dirty="0" smtClean="0">
                <a:latin typeface="Verdana" pitchFamily="34" charset="0"/>
              </a:rPr>
              <a:t>Align an element of variable pay with annual company performance</a:t>
            </a:r>
          </a:p>
          <a:p>
            <a:pPr marL="0" indent="0"/>
            <a:endParaRPr lang="en-US" kern="1200" dirty="0" smtClean="0">
              <a:latin typeface="Verdana" pitchFamily="34" charset="0"/>
            </a:endParaRPr>
          </a:p>
        </p:txBody>
      </p:sp>
      <p:sp>
        <p:nvSpPr>
          <p:cNvPr id="37893" name="Footer Placeholder 3"/>
          <p:cNvSpPr>
            <a:spLocks noGrp="1"/>
          </p:cNvSpPr>
          <p:nvPr>
            <p:ph type="ftr" sz="quarter" idx="10"/>
          </p:nvPr>
        </p:nvSpPr>
        <p:spPr>
          <a:noFill/>
        </p:spPr>
        <p:txBody>
          <a:bodyPr/>
          <a:lstStyle/>
          <a:p>
            <a:r>
              <a:rPr lang="en-US" dirty="0" smtClean="0"/>
              <a:t>Variable Pay Overview | March/April 2011</a:t>
            </a:r>
          </a:p>
        </p:txBody>
      </p:sp>
      <p:sp>
        <p:nvSpPr>
          <p:cNvPr id="11" name="Slide Number Placeholder 10"/>
          <p:cNvSpPr>
            <a:spLocks noGrp="1"/>
          </p:cNvSpPr>
          <p:nvPr>
            <p:ph type="sldNum" sz="quarter" idx="11"/>
          </p:nvPr>
        </p:nvSpPr>
        <p:spPr/>
        <p:txBody>
          <a:bodyPr/>
          <a:lstStyle/>
          <a:p>
            <a:pPr>
              <a:defRPr/>
            </a:pPr>
            <a:fld id="{6EBCD522-FB3C-4C74-BE2D-BF43303953A0}"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 Award Calculation</a:t>
            </a:r>
            <a:endParaRPr lang="en-US" dirty="0"/>
          </a:p>
        </p:txBody>
      </p:sp>
      <p:sp>
        <p:nvSpPr>
          <p:cNvPr id="3" name="Content Placeholder 2"/>
          <p:cNvSpPr>
            <a:spLocks noGrp="1"/>
          </p:cNvSpPr>
          <p:nvPr>
            <p:ph idx="1"/>
          </p:nvPr>
        </p:nvSpPr>
        <p:spPr>
          <a:xfrm>
            <a:off x="393700" y="915988"/>
            <a:ext cx="8356600" cy="5027612"/>
          </a:xfrm>
        </p:spPr>
        <p:txBody>
          <a:bodyPr/>
          <a:lstStyle/>
          <a:p>
            <a:r>
              <a:rPr lang="en-US" dirty="0" smtClean="0"/>
              <a:t>Use this formula to calculate your STI bonus:</a:t>
            </a:r>
          </a:p>
          <a:p>
            <a:endParaRPr lang="en-US" b="1" dirty="0" smtClean="0"/>
          </a:p>
          <a:p>
            <a:pPr algn="ctr"/>
            <a:r>
              <a:rPr lang="en-US" sz="2200" b="1" dirty="0" smtClean="0">
                <a:solidFill>
                  <a:schemeClr val="accent1"/>
                </a:solidFill>
              </a:rPr>
              <a:t>Company Performance </a:t>
            </a:r>
          </a:p>
          <a:p>
            <a:pPr algn="ctr"/>
            <a:r>
              <a:rPr lang="en-US" sz="1800" dirty="0" smtClean="0"/>
              <a:t>(as % of Target) </a:t>
            </a:r>
          </a:p>
          <a:p>
            <a:pPr algn="ctr"/>
            <a:r>
              <a:rPr lang="en-US" sz="2400" dirty="0" smtClean="0"/>
              <a:t>x </a:t>
            </a:r>
          </a:p>
          <a:p>
            <a:pPr algn="ctr"/>
            <a:r>
              <a:rPr lang="en-US" sz="2200" b="1" dirty="0" smtClean="0">
                <a:solidFill>
                  <a:schemeClr val="accent1"/>
                </a:solidFill>
              </a:rPr>
              <a:t>STI Target Rate</a:t>
            </a:r>
          </a:p>
          <a:p>
            <a:pPr algn="ctr"/>
            <a:r>
              <a:rPr lang="en-US" sz="1800" dirty="0" smtClean="0"/>
              <a:t>(for your grade)</a:t>
            </a:r>
            <a:r>
              <a:rPr lang="en-US" dirty="0" smtClean="0"/>
              <a:t> </a:t>
            </a:r>
          </a:p>
          <a:p>
            <a:pPr algn="ctr"/>
            <a:r>
              <a:rPr lang="en-US" sz="2400" dirty="0" smtClean="0"/>
              <a:t>x </a:t>
            </a:r>
          </a:p>
          <a:p>
            <a:pPr algn="ctr"/>
            <a:r>
              <a:rPr lang="en-US" sz="2200" b="1" dirty="0" smtClean="0">
                <a:solidFill>
                  <a:schemeClr val="accent1"/>
                </a:solidFill>
              </a:rPr>
              <a:t>Eligible Earnings </a:t>
            </a:r>
          </a:p>
          <a:p>
            <a:pPr algn="ctr"/>
            <a:r>
              <a:rPr lang="en-US" sz="1800" dirty="0" smtClean="0"/>
              <a:t>(for the fiscal year)</a:t>
            </a:r>
          </a:p>
          <a:p>
            <a:r>
              <a:rPr lang="en-US" dirty="0" smtClean="0"/>
              <a:t>							</a:t>
            </a:r>
            <a:endParaRPr lang="en-US" sz="1400" dirty="0" smtClean="0"/>
          </a:p>
          <a:p>
            <a:endParaRPr lang="en-US" sz="1400" dirty="0" smtClean="0"/>
          </a:p>
        </p:txBody>
      </p:sp>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txBox="1">
            <a:spLocks noChangeArrowheads="1"/>
          </p:cNvSpPr>
          <p:nvPr/>
        </p:nvSpPr>
        <p:spPr bwMode="auto">
          <a:xfrm>
            <a:off x="388938" y="266700"/>
            <a:ext cx="8361362" cy="723900"/>
          </a:xfrm>
          <a:prstGeom prst="rect">
            <a:avLst/>
          </a:prstGeom>
          <a:noFill/>
          <a:ln w="9525">
            <a:noFill/>
            <a:miter lim="800000"/>
            <a:headEnd/>
            <a:tailEnd/>
          </a:ln>
        </p:spPr>
        <p:txBody>
          <a:bodyPr lIns="0" rIns="0"/>
          <a:lstStyle/>
          <a:p>
            <a:pPr>
              <a:lnSpc>
                <a:spcPts val="2600"/>
              </a:lnSpc>
            </a:pPr>
            <a:r>
              <a:rPr lang="en-US" sz="2400" dirty="0" smtClean="0">
                <a:solidFill>
                  <a:schemeClr val="tx2"/>
                </a:solidFill>
                <a:ea typeface="ヒラギノ角ゴ Pro W3" pitchFamily="-97" charset="-128"/>
              </a:rPr>
              <a:t>STI Metrics</a:t>
            </a:r>
            <a:endParaRPr lang="en-US" sz="2400" dirty="0">
              <a:solidFill>
                <a:schemeClr val="tx2"/>
              </a:solidFill>
              <a:ea typeface="ヒラギノ角ゴ Pro W3" pitchFamily="-97" charset="-128"/>
            </a:endParaRPr>
          </a:p>
        </p:txBody>
      </p:sp>
      <p:sp>
        <p:nvSpPr>
          <p:cNvPr id="8197" name="Footer Placeholder 3"/>
          <p:cNvSpPr>
            <a:spLocks noGrp="1"/>
          </p:cNvSpPr>
          <p:nvPr>
            <p:ph type="ftr" sz="quarter" idx="10"/>
          </p:nvPr>
        </p:nvSpPr>
        <p:spPr>
          <a:noFill/>
        </p:spPr>
        <p:txBody>
          <a:bodyPr/>
          <a:lstStyle/>
          <a:p>
            <a:r>
              <a:rPr lang="en-US" dirty="0" smtClean="0"/>
              <a:t>Variable Pay Overview | March/April 2011</a:t>
            </a:r>
          </a:p>
        </p:txBody>
      </p:sp>
      <p:sp>
        <p:nvSpPr>
          <p:cNvPr id="7" name="Rectangle 5"/>
          <p:cNvSpPr txBox="1">
            <a:spLocks noChangeArrowheads="1"/>
          </p:cNvSpPr>
          <p:nvPr/>
        </p:nvSpPr>
        <p:spPr bwMode="auto">
          <a:xfrm>
            <a:off x="388938" y="1352550"/>
            <a:ext cx="4361192" cy="4621213"/>
          </a:xfrm>
          <a:prstGeom prst="rect">
            <a:avLst/>
          </a:prstGeom>
          <a:noFill/>
          <a:ln w="9525">
            <a:noFill/>
            <a:miter lim="800000"/>
            <a:headEnd/>
            <a:tailEnd/>
          </a:ln>
        </p:spPr>
        <p:txBody>
          <a:bodyPr lIns="0"/>
          <a:lstStyle/>
          <a:p>
            <a:pPr lvl="0"/>
            <a:r>
              <a:rPr lang="en-US" sz="2000" b="0" dirty="0" smtClean="0"/>
              <a:t>Operating Return on Operating Assets (OROA):</a:t>
            </a:r>
          </a:p>
          <a:p>
            <a:pPr lvl="0"/>
            <a:endParaRPr lang="en-US" sz="2000" b="0" dirty="0" smtClean="0"/>
          </a:p>
          <a:p>
            <a:pPr lvl="0"/>
            <a:r>
              <a:rPr lang="en-US" b="0" dirty="0" smtClean="0">
                <a:latin typeface="+mn-lt"/>
              </a:rPr>
              <a:t>Measures how profitably and effectively the equipment divisions use their assets</a:t>
            </a:r>
          </a:p>
          <a:p>
            <a:pPr lvl="0"/>
            <a:endParaRPr lang="en-US" sz="1600" b="0" dirty="0" smtClean="0"/>
          </a:p>
          <a:p>
            <a:pPr lvl="0"/>
            <a:endParaRPr lang="en-US" sz="1600" b="0" dirty="0" smtClean="0"/>
          </a:p>
          <a:p>
            <a:pPr lvl="0"/>
            <a:r>
              <a:rPr lang="en-US" sz="2000" b="0" dirty="0" smtClean="0"/>
              <a:t>Return on Equity (ROE): </a:t>
            </a:r>
          </a:p>
          <a:p>
            <a:pPr lvl="0"/>
            <a:endParaRPr lang="en-US" b="0" dirty="0" smtClean="0"/>
          </a:p>
          <a:p>
            <a:pPr lvl="0"/>
            <a:r>
              <a:rPr lang="en-US" b="0" dirty="0" smtClean="0"/>
              <a:t>Used by financial services industry and measures the level of profitability relative to investment</a:t>
            </a:r>
          </a:p>
          <a:p>
            <a:pPr lvl="0">
              <a:buFont typeface="Arial" pitchFamily="34" charset="0"/>
              <a:buChar char="•"/>
            </a:pPr>
            <a:endParaRPr lang="en-US" sz="1600" b="0" dirty="0" smtClean="0"/>
          </a:p>
        </p:txBody>
      </p:sp>
      <p:sp>
        <p:nvSpPr>
          <p:cNvPr id="6" name="Slide Number Placeholder 5"/>
          <p:cNvSpPr>
            <a:spLocks noGrp="1"/>
          </p:cNvSpPr>
          <p:nvPr>
            <p:ph type="sldNum" sz="quarter" idx="11"/>
          </p:nvPr>
        </p:nvSpPr>
        <p:spPr/>
        <p:txBody>
          <a:bodyPr/>
          <a:lstStyle/>
          <a:p>
            <a:pPr>
              <a:defRPr/>
            </a:pPr>
            <a:fld id="{8F651D05-FDF9-476F-8927-6926C3262455}" type="slidenum">
              <a:rPr lang="en-US" smtClean="0"/>
              <a:pPr>
                <a:defRPr/>
              </a:pPr>
              <a:t>14</a:t>
            </a:fld>
            <a:endParaRPr lang="en-US" dirty="0"/>
          </a:p>
        </p:txBody>
      </p:sp>
      <p:pic>
        <p:nvPicPr>
          <p:cNvPr id="8" name="Picture 7" descr="87770238.jpg"/>
          <p:cNvPicPr>
            <a:picLocks noChangeAspect="1"/>
          </p:cNvPicPr>
          <p:nvPr/>
        </p:nvPicPr>
        <p:blipFill>
          <a:blip r:embed="rId3" cstate="print"/>
          <a:stretch>
            <a:fillRect/>
          </a:stretch>
        </p:blipFill>
        <p:spPr>
          <a:xfrm>
            <a:off x="4811007" y="1589227"/>
            <a:ext cx="3810473" cy="25371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 calcmode="lin" valueType="num">
                                      <p:cBhvr additive="base">
                                        <p:cTn id="1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 calcmode="lin" valueType="num">
                                      <p:cBhvr additive="base">
                                        <p:cTn id="2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OROA Goals for Equipment Operations</a:t>
            </a:r>
            <a:endParaRPr lang="en-US" dirty="0"/>
          </a:p>
        </p:txBody>
      </p:sp>
      <p:graphicFrame>
        <p:nvGraphicFramePr>
          <p:cNvPr id="6" name="Content Placeholder 5"/>
          <p:cNvGraphicFramePr>
            <a:graphicFrameLocks noGrp="1"/>
          </p:cNvGraphicFramePr>
          <p:nvPr>
            <p:ph idx="1"/>
          </p:nvPr>
        </p:nvGraphicFramePr>
        <p:xfrm>
          <a:off x="232459" y="770586"/>
          <a:ext cx="8356600" cy="527526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0"/>
          </p:nvPr>
        </p:nvSpPr>
        <p:spPr/>
        <p:txBody>
          <a:bodyPr/>
          <a:lstStyle/>
          <a:p>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fld id="{0B9BD46B-9DEC-48C1-8DEF-A6F28AF555C0}" type="slidenum">
              <a:rPr lang="en-US" smtClean="0"/>
              <a:pPr/>
              <a:t>15</a:t>
            </a:fld>
            <a:endParaRPr lang="en-US" dirty="0"/>
          </a:p>
        </p:txBody>
      </p:sp>
      <p:graphicFrame>
        <p:nvGraphicFramePr>
          <p:cNvPr id="49" name="Content Placeholder 5"/>
          <p:cNvGraphicFramePr>
            <a:graphicFrameLocks/>
          </p:cNvGraphicFramePr>
          <p:nvPr/>
        </p:nvGraphicFramePr>
        <p:xfrm>
          <a:off x="232459" y="775609"/>
          <a:ext cx="8356600" cy="5275263"/>
        </p:xfrm>
        <a:graphic>
          <a:graphicData uri="http://schemas.openxmlformats.org/drawingml/2006/chart">
            <c:chart xmlns:c="http://schemas.openxmlformats.org/drawingml/2006/chart" xmlns:r="http://schemas.openxmlformats.org/officeDocument/2006/relationships" r:id="rId4"/>
          </a:graphicData>
        </a:graphic>
      </p:graphicFrame>
      <p:sp>
        <p:nvSpPr>
          <p:cNvPr id="50" name="Oval 49"/>
          <p:cNvSpPr/>
          <p:nvPr/>
        </p:nvSpPr>
        <p:spPr bwMode="auto">
          <a:xfrm>
            <a:off x="2409832" y="4954136"/>
            <a:ext cx="4965961" cy="697441"/>
          </a:xfrm>
          <a:prstGeom prst="ellipse">
            <a:avLst/>
          </a:prstGeom>
          <a:noFill/>
          <a:ln>
            <a:solidFill>
              <a:schemeClr val="tx2"/>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7" name="TextBox 6"/>
          <p:cNvSpPr txBox="1"/>
          <p:nvPr/>
        </p:nvSpPr>
        <p:spPr>
          <a:xfrm>
            <a:off x="1181100" y="5008728"/>
            <a:ext cx="7097140" cy="615553"/>
          </a:xfrm>
          <a:prstGeom prst="rect">
            <a:avLst/>
          </a:prstGeom>
          <a:noFill/>
        </p:spPr>
        <p:txBody>
          <a:bodyPr wrap="square" rtlCol="0" anchor="ctr">
            <a:spAutoFit/>
          </a:bodyPr>
          <a:lstStyle/>
          <a:p>
            <a:pPr algn="ctr"/>
            <a:r>
              <a:rPr lang="en-US" dirty="0" smtClean="0"/>
              <a:t>% of Mid-Cycle  </a:t>
            </a:r>
            <a:r>
              <a:rPr lang="en-US" sz="1600" dirty="0" smtClean="0"/>
              <a:t>=       Actual Sales</a:t>
            </a:r>
          </a:p>
          <a:p>
            <a:pPr algn="ctr"/>
            <a:r>
              <a:rPr lang="en-US" sz="1600" dirty="0" smtClean="0"/>
              <a:t>                                       Mid-Cycle Sales</a:t>
            </a:r>
            <a:endParaRPr lang="en-US" sz="1600" dirty="0"/>
          </a:p>
        </p:txBody>
      </p:sp>
      <p:sp>
        <p:nvSpPr>
          <p:cNvPr id="51" name="Oval 50"/>
          <p:cNvSpPr/>
          <p:nvPr/>
        </p:nvSpPr>
        <p:spPr bwMode="auto">
          <a:xfrm rot="16200000">
            <a:off x="-934355" y="2848066"/>
            <a:ext cx="2790832" cy="369336"/>
          </a:xfrm>
          <a:prstGeom prst="ellipse">
            <a:avLst/>
          </a:prstGeom>
          <a:noFill/>
          <a:ln>
            <a:solidFill>
              <a:schemeClr val="tx2"/>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8" name="TextBox 7"/>
          <p:cNvSpPr txBox="1"/>
          <p:nvPr/>
        </p:nvSpPr>
        <p:spPr>
          <a:xfrm rot="16200000">
            <a:off x="-1152585" y="2864079"/>
            <a:ext cx="3227288" cy="369332"/>
          </a:xfrm>
          <a:prstGeom prst="rect">
            <a:avLst/>
          </a:prstGeom>
          <a:noFill/>
        </p:spPr>
        <p:txBody>
          <a:bodyPr wrap="square" rtlCol="0">
            <a:spAutoFit/>
          </a:bodyPr>
          <a:lstStyle/>
          <a:p>
            <a:pPr algn="ctr"/>
            <a:r>
              <a:rPr lang="en-US" dirty="0" smtClean="0"/>
              <a:t>OROA</a:t>
            </a:r>
            <a:endParaRPr lang="en-US" dirty="0"/>
          </a:p>
        </p:txBody>
      </p:sp>
      <p:grpSp>
        <p:nvGrpSpPr>
          <p:cNvPr id="3" name="Group 43"/>
          <p:cNvGrpSpPr/>
          <p:nvPr/>
        </p:nvGrpSpPr>
        <p:grpSpPr>
          <a:xfrm>
            <a:off x="1502459" y="2992268"/>
            <a:ext cx="1623586" cy="1556548"/>
            <a:chOff x="1585913" y="2992268"/>
            <a:chExt cx="1623586" cy="1556548"/>
          </a:xfrm>
        </p:grpSpPr>
        <p:grpSp>
          <p:nvGrpSpPr>
            <p:cNvPr id="9" name="Group 14"/>
            <p:cNvGrpSpPr/>
            <p:nvPr/>
          </p:nvGrpSpPr>
          <p:grpSpPr>
            <a:xfrm>
              <a:off x="2089410" y="3484417"/>
              <a:ext cx="545342" cy="1064399"/>
              <a:chOff x="7363617" y="3113494"/>
              <a:chExt cx="545342" cy="1064399"/>
            </a:xfrm>
          </p:grpSpPr>
          <p:cxnSp>
            <p:nvCxnSpPr>
              <p:cNvPr id="16" name="Straight Connector 15"/>
              <p:cNvCxnSpPr/>
              <p:nvPr/>
            </p:nvCxnSpPr>
            <p:spPr bwMode="auto">
              <a:xfrm rot="5400000">
                <a:off x="7031360" y="3540837"/>
                <a:ext cx="70261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1" name="Group 13"/>
              <p:cNvGrpSpPr/>
              <p:nvPr/>
            </p:nvGrpSpPr>
            <p:grpSpPr>
              <a:xfrm>
                <a:off x="7363617" y="3113494"/>
                <a:ext cx="545342" cy="1064399"/>
                <a:chOff x="5585617" y="3113494"/>
                <a:chExt cx="545342" cy="1064399"/>
              </a:xfrm>
            </p:grpSpPr>
            <p:sp>
              <p:nvSpPr>
                <p:cNvPr id="18" name="TextBox 17"/>
                <p:cNvSpPr txBox="1"/>
                <p:nvPr/>
              </p:nvSpPr>
              <p:spPr>
                <a:xfrm>
                  <a:off x="5585617" y="3113494"/>
                  <a:ext cx="545342" cy="276999"/>
                </a:xfrm>
                <a:prstGeom prst="rect">
                  <a:avLst/>
                </a:prstGeom>
                <a:noFill/>
              </p:spPr>
              <p:txBody>
                <a:bodyPr wrap="none" rtlCol="0">
                  <a:spAutoFit/>
                </a:bodyPr>
                <a:lstStyle/>
                <a:p>
                  <a:r>
                    <a:rPr lang="en-US" sz="1200" b="0" dirty="0" smtClean="0"/>
                    <a:t>12%</a:t>
                  </a:r>
                  <a:endParaRPr lang="en-US" sz="1200" b="0" dirty="0"/>
                </a:p>
              </p:txBody>
            </p:sp>
            <p:sp>
              <p:nvSpPr>
                <p:cNvPr id="19" name="TextBox 18"/>
                <p:cNvSpPr txBox="1"/>
                <p:nvPr/>
              </p:nvSpPr>
              <p:spPr>
                <a:xfrm>
                  <a:off x="5623717" y="3497117"/>
                  <a:ext cx="447558" cy="276999"/>
                </a:xfrm>
                <a:prstGeom prst="rect">
                  <a:avLst/>
                </a:prstGeom>
                <a:noFill/>
              </p:spPr>
              <p:txBody>
                <a:bodyPr wrap="none" rtlCol="0">
                  <a:spAutoFit/>
                </a:bodyPr>
                <a:lstStyle/>
                <a:p>
                  <a:r>
                    <a:rPr lang="en-US" sz="1200" b="0" dirty="0" smtClean="0"/>
                    <a:t>8%</a:t>
                  </a:r>
                  <a:endParaRPr lang="en-US" sz="1200" b="0" dirty="0"/>
                </a:p>
              </p:txBody>
            </p:sp>
            <p:sp>
              <p:nvSpPr>
                <p:cNvPr id="20" name="TextBox 19"/>
                <p:cNvSpPr txBox="1"/>
                <p:nvPr/>
              </p:nvSpPr>
              <p:spPr>
                <a:xfrm>
                  <a:off x="5632650" y="3900894"/>
                  <a:ext cx="447558" cy="276999"/>
                </a:xfrm>
                <a:prstGeom prst="rect">
                  <a:avLst/>
                </a:prstGeom>
                <a:noFill/>
              </p:spPr>
              <p:txBody>
                <a:bodyPr wrap="none" rtlCol="0">
                  <a:spAutoFit/>
                </a:bodyPr>
                <a:lstStyle/>
                <a:p>
                  <a:r>
                    <a:rPr lang="en-US" sz="1200" b="0" dirty="0" smtClean="0"/>
                    <a:t>4%</a:t>
                  </a:r>
                  <a:endParaRPr lang="en-US" sz="1200" b="0" dirty="0"/>
                </a:p>
              </p:txBody>
            </p:sp>
          </p:grpSp>
        </p:grpSp>
        <p:sp>
          <p:nvSpPr>
            <p:cNvPr id="43" name="TextBox 42"/>
            <p:cNvSpPr txBox="1"/>
            <p:nvPr/>
          </p:nvSpPr>
          <p:spPr>
            <a:xfrm>
              <a:off x="1585913" y="2992268"/>
              <a:ext cx="1623586" cy="307777"/>
            </a:xfrm>
            <a:prstGeom prst="rect">
              <a:avLst/>
            </a:prstGeom>
            <a:noFill/>
          </p:spPr>
          <p:txBody>
            <a:bodyPr wrap="none" rtlCol="0">
              <a:spAutoFit/>
            </a:bodyPr>
            <a:lstStyle/>
            <a:p>
              <a:r>
                <a:rPr lang="en-US" sz="1400" b="0" dirty="0" smtClean="0"/>
                <a:t>Goals at Trough</a:t>
              </a:r>
              <a:endParaRPr lang="en-US" sz="1400" b="0" dirty="0"/>
            </a:p>
          </p:txBody>
        </p:sp>
      </p:grpSp>
      <p:grpSp>
        <p:nvGrpSpPr>
          <p:cNvPr id="15" name="Group 45"/>
          <p:cNvGrpSpPr/>
          <p:nvPr/>
        </p:nvGrpSpPr>
        <p:grpSpPr>
          <a:xfrm>
            <a:off x="4029873" y="2251941"/>
            <a:ext cx="1863611" cy="1880176"/>
            <a:chOff x="4126027" y="2251941"/>
            <a:chExt cx="1863611" cy="1880176"/>
          </a:xfrm>
        </p:grpSpPr>
        <p:grpSp>
          <p:nvGrpSpPr>
            <p:cNvPr id="17" name="Group 8"/>
            <p:cNvGrpSpPr/>
            <p:nvPr/>
          </p:nvGrpSpPr>
          <p:grpSpPr>
            <a:xfrm>
              <a:off x="4837113" y="2762918"/>
              <a:ext cx="572330" cy="1369199"/>
              <a:chOff x="7387429" y="2757894"/>
              <a:chExt cx="572330" cy="1369199"/>
            </a:xfrm>
          </p:grpSpPr>
          <p:cxnSp>
            <p:nvCxnSpPr>
              <p:cNvPr id="10" name="Straight Connector 9"/>
              <p:cNvCxnSpPr/>
              <p:nvPr/>
            </p:nvCxnSpPr>
            <p:spPr bwMode="auto">
              <a:xfrm rot="5400000">
                <a:off x="6848473" y="3359150"/>
                <a:ext cx="1079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1" name="Group 13"/>
              <p:cNvGrpSpPr/>
              <p:nvPr/>
            </p:nvGrpSpPr>
            <p:grpSpPr>
              <a:xfrm>
                <a:off x="7389017" y="2757894"/>
                <a:ext cx="570742" cy="1369199"/>
                <a:chOff x="5611017" y="2757894"/>
                <a:chExt cx="570742" cy="1369199"/>
              </a:xfrm>
            </p:grpSpPr>
            <p:sp>
              <p:nvSpPr>
                <p:cNvPr id="12" name="TextBox 11"/>
                <p:cNvSpPr txBox="1"/>
                <p:nvPr/>
              </p:nvSpPr>
              <p:spPr>
                <a:xfrm>
                  <a:off x="5611017" y="2757894"/>
                  <a:ext cx="545342" cy="276999"/>
                </a:xfrm>
                <a:prstGeom prst="rect">
                  <a:avLst/>
                </a:prstGeom>
                <a:noFill/>
              </p:spPr>
              <p:txBody>
                <a:bodyPr wrap="none" rtlCol="0">
                  <a:spAutoFit/>
                </a:bodyPr>
                <a:lstStyle/>
                <a:p>
                  <a:r>
                    <a:rPr lang="en-US" sz="1200" b="0" dirty="0" smtClean="0"/>
                    <a:t>20%</a:t>
                  </a:r>
                  <a:endParaRPr lang="en-US" sz="1200" b="0" dirty="0"/>
                </a:p>
              </p:txBody>
            </p:sp>
            <p:sp>
              <p:nvSpPr>
                <p:cNvPr id="13" name="TextBox 12"/>
                <p:cNvSpPr txBox="1"/>
                <p:nvPr/>
              </p:nvSpPr>
              <p:spPr>
                <a:xfrm>
                  <a:off x="5636417" y="3484417"/>
                  <a:ext cx="545342" cy="276999"/>
                </a:xfrm>
                <a:prstGeom prst="rect">
                  <a:avLst/>
                </a:prstGeom>
                <a:noFill/>
              </p:spPr>
              <p:txBody>
                <a:bodyPr wrap="none" rtlCol="0">
                  <a:spAutoFit/>
                </a:bodyPr>
                <a:lstStyle/>
                <a:p>
                  <a:r>
                    <a:rPr lang="en-US" sz="1200" b="0" dirty="0" smtClean="0"/>
                    <a:t>12%</a:t>
                  </a:r>
                  <a:endParaRPr lang="en-US" sz="1200" b="0" dirty="0"/>
                </a:p>
              </p:txBody>
            </p:sp>
            <p:sp>
              <p:nvSpPr>
                <p:cNvPr id="14" name="TextBox 13"/>
                <p:cNvSpPr txBox="1"/>
                <p:nvPr/>
              </p:nvSpPr>
              <p:spPr>
                <a:xfrm>
                  <a:off x="5658050" y="3850094"/>
                  <a:ext cx="447558" cy="276999"/>
                </a:xfrm>
                <a:prstGeom prst="rect">
                  <a:avLst/>
                </a:prstGeom>
                <a:noFill/>
              </p:spPr>
              <p:txBody>
                <a:bodyPr wrap="none" rtlCol="0">
                  <a:spAutoFit/>
                </a:bodyPr>
                <a:lstStyle/>
                <a:p>
                  <a:r>
                    <a:rPr lang="en-US" sz="1200" b="0" dirty="0" smtClean="0"/>
                    <a:t>8%</a:t>
                  </a:r>
                  <a:endParaRPr lang="en-US" sz="1200" b="0" dirty="0"/>
                </a:p>
              </p:txBody>
            </p:sp>
          </p:grpSp>
        </p:grpSp>
        <p:sp>
          <p:nvSpPr>
            <p:cNvPr id="45" name="TextBox 44"/>
            <p:cNvSpPr txBox="1"/>
            <p:nvPr/>
          </p:nvSpPr>
          <p:spPr>
            <a:xfrm>
              <a:off x="4126027" y="2251941"/>
              <a:ext cx="1863611" cy="307777"/>
            </a:xfrm>
            <a:prstGeom prst="rect">
              <a:avLst/>
            </a:prstGeom>
            <a:noFill/>
          </p:spPr>
          <p:txBody>
            <a:bodyPr wrap="none" rtlCol="0">
              <a:spAutoFit/>
            </a:bodyPr>
            <a:lstStyle/>
            <a:p>
              <a:r>
                <a:rPr lang="en-US" sz="1400" b="0" dirty="0" smtClean="0"/>
                <a:t>Goals at Mid-Cycle</a:t>
              </a:r>
              <a:endParaRPr lang="en-US" sz="1400" b="0" dirty="0"/>
            </a:p>
          </p:txBody>
        </p:sp>
      </p:grpSp>
      <p:grpSp>
        <p:nvGrpSpPr>
          <p:cNvPr id="22" name="Group 47"/>
          <p:cNvGrpSpPr/>
          <p:nvPr/>
        </p:nvGrpSpPr>
        <p:grpSpPr>
          <a:xfrm>
            <a:off x="6924263" y="1728688"/>
            <a:ext cx="1417576" cy="2076956"/>
            <a:chOff x="7058517" y="1715988"/>
            <a:chExt cx="1417576" cy="2076956"/>
          </a:xfrm>
        </p:grpSpPr>
        <p:grpSp>
          <p:nvGrpSpPr>
            <p:cNvPr id="23" name="Group 30"/>
            <p:cNvGrpSpPr/>
            <p:nvPr/>
          </p:nvGrpSpPr>
          <p:grpSpPr>
            <a:xfrm>
              <a:off x="7614905" y="2043373"/>
              <a:ext cx="596142" cy="1749571"/>
              <a:chOff x="7363617" y="3088722"/>
              <a:chExt cx="596142" cy="1749571"/>
            </a:xfrm>
          </p:grpSpPr>
          <p:cxnSp>
            <p:nvCxnSpPr>
              <p:cNvPr id="32" name="Straight Connector 31"/>
              <p:cNvCxnSpPr/>
              <p:nvPr/>
            </p:nvCxnSpPr>
            <p:spPr bwMode="auto">
              <a:xfrm rot="5400000">
                <a:off x="6632307" y="3838290"/>
                <a:ext cx="1500723"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4" name="Group 13"/>
              <p:cNvGrpSpPr/>
              <p:nvPr/>
            </p:nvGrpSpPr>
            <p:grpSpPr>
              <a:xfrm>
                <a:off x="7363617" y="3100794"/>
                <a:ext cx="596142" cy="1737499"/>
                <a:chOff x="5585617" y="3100794"/>
                <a:chExt cx="596142" cy="1737499"/>
              </a:xfrm>
            </p:grpSpPr>
            <p:sp>
              <p:nvSpPr>
                <p:cNvPr id="34" name="TextBox 33"/>
                <p:cNvSpPr txBox="1"/>
                <p:nvPr/>
              </p:nvSpPr>
              <p:spPr>
                <a:xfrm>
                  <a:off x="5585617" y="3100794"/>
                  <a:ext cx="545342" cy="276999"/>
                </a:xfrm>
                <a:prstGeom prst="rect">
                  <a:avLst/>
                </a:prstGeom>
                <a:noFill/>
              </p:spPr>
              <p:txBody>
                <a:bodyPr wrap="none" rtlCol="0">
                  <a:spAutoFit/>
                </a:bodyPr>
                <a:lstStyle/>
                <a:p>
                  <a:r>
                    <a:rPr lang="en-US" sz="1200" b="0" dirty="0" smtClean="0"/>
                    <a:t>28%</a:t>
                  </a:r>
                  <a:endParaRPr lang="en-US" sz="1200" b="0" dirty="0"/>
                </a:p>
              </p:txBody>
            </p:sp>
            <p:sp>
              <p:nvSpPr>
                <p:cNvPr id="35" name="TextBox 34"/>
                <p:cNvSpPr txBox="1"/>
                <p:nvPr/>
              </p:nvSpPr>
              <p:spPr>
                <a:xfrm>
                  <a:off x="5636417" y="3840017"/>
                  <a:ext cx="545342" cy="276999"/>
                </a:xfrm>
                <a:prstGeom prst="rect">
                  <a:avLst/>
                </a:prstGeom>
                <a:noFill/>
              </p:spPr>
              <p:txBody>
                <a:bodyPr wrap="none" rtlCol="0">
                  <a:spAutoFit/>
                </a:bodyPr>
                <a:lstStyle/>
                <a:p>
                  <a:r>
                    <a:rPr lang="en-US" sz="1200" b="0" dirty="0" smtClean="0"/>
                    <a:t>20%</a:t>
                  </a:r>
                  <a:endParaRPr lang="en-US" sz="1200" b="0" dirty="0"/>
                </a:p>
              </p:txBody>
            </p:sp>
            <p:sp>
              <p:nvSpPr>
                <p:cNvPr id="36" name="TextBox 35"/>
                <p:cNvSpPr txBox="1"/>
                <p:nvPr/>
              </p:nvSpPr>
              <p:spPr>
                <a:xfrm>
                  <a:off x="5632650" y="4561294"/>
                  <a:ext cx="545342" cy="276999"/>
                </a:xfrm>
                <a:prstGeom prst="rect">
                  <a:avLst/>
                </a:prstGeom>
                <a:noFill/>
              </p:spPr>
              <p:txBody>
                <a:bodyPr wrap="none" rtlCol="0">
                  <a:spAutoFit/>
                </a:bodyPr>
                <a:lstStyle/>
                <a:p>
                  <a:r>
                    <a:rPr lang="en-US" sz="1200" b="0" dirty="0" smtClean="0"/>
                    <a:t>12%</a:t>
                  </a:r>
                  <a:endParaRPr lang="en-US" sz="1200" b="0" dirty="0"/>
                </a:p>
              </p:txBody>
            </p:sp>
          </p:grpSp>
        </p:grpSp>
        <p:sp>
          <p:nvSpPr>
            <p:cNvPr id="47" name="TextBox 46"/>
            <p:cNvSpPr txBox="1"/>
            <p:nvPr/>
          </p:nvSpPr>
          <p:spPr>
            <a:xfrm>
              <a:off x="7058517" y="1715988"/>
              <a:ext cx="1417576" cy="307777"/>
            </a:xfrm>
            <a:prstGeom prst="rect">
              <a:avLst/>
            </a:prstGeom>
            <a:noFill/>
          </p:spPr>
          <p:txBody>
            <a:bodyPr wrap="none" rtlCol="0">
              <a:spAutoFit/>
            </a:bodyPr>
            <a:lstStyle/>
            <a:p>
              <a:r>
                <a:rPr lang="en-US" sz="1400" b="0" dirty="0" smtClean="0"/>
                <a:t>Goals at Peak</a:t>
              </a:r>
              <a:endParaRPr lang="en-US" sz="1400" b="0" dirty="0"/>
            </a:p>
          </p:txBody>
        </p:sp>
      </p:grpSp>
      <p:grpSp>
        <p:nvGrpSpPr>
          <p:cNvPr id="28" name="Group 64"/>
          <p:cNvGrpSpPr/>
          <p:nvPr/>
        </p:nvGrpSpPr>
        <p:grpSpPr>
          <a:xfrm>
            <a:off x="1993255" y="3505996"/>
            <a:ext cx="64008" cy="800608"/>
            <a:chOff x="2152909" y="3505996"/>
            <a:chExt cx="64008" cy="800608"/>
          </a:xfrm>
        </p:grpSpPr>
        <p:sp>
          <p:nvSpPr>
            <p:cNvPr id="62" name="Oval 61"/>
            <p:cNvSpPr>
              <a:spLocks noChangeAspect="1"/>
            </p:cNvSpPr>
            <p:nvPr/>
          </p:nvSpPr>
          <p:spPr bwMode="auto">
            <a:xfrm>
              <a:off x="2152909" y="3505996"/>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63" name="Oval 62"/>
            <p:cNvSpPr>
              <a:spLocks noChangeAspect="1"/>
            </p:cNvSpPr>
            <p:nvPr/>
          </p:nvSpPr>
          <p:spPr bwMode="auto">
            <a:xfrm>
              <a:off x="2152909" y="3874296"/>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64" name="Oval 63"/>
            <p:cNvSpPr>
              <a:spLocks noChangeAspect="1"/>
            </p:cNvSpPr>
            <p:nvPr/>
          </p:nvSpPr>
          <p:spPr bwMode="auto">
            <a:xfrm>
              <a:off x="2152909" y="4242596"/>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nvGrpSpPr>
          <p:cNvPr id="29" name="Group 68"/>
          <p:cNvGrpSpPr/>
          <p:nvPr/>
        </p:nvGrpSpPr>
        <p:grpSpPr>
          <a:xfrm>
            <a:off x="4707964" y="2775618"/>
            <a:ext cx="70358" cy="1168908"/>
            <a:chOff x="4867618" y="2775618"/>
            <a:chExt cx="70358" cy="1168908"/>
          </a:xfrm>
        </p:grpSpPr>
        <p:sp>
          <p:nvSpPr>
            <p:cNvPr id="66" name="Oval 65"/>
            <p:cNvSpPr>
              <a:spLocks noChangeAspect="1"/>
            </p:cNvSpPr>
            <p:nvPr/>
          </p:nvSpPr>
          <p:spPr bwMode="auto">
            <a:xfrm>
              <a:off x="4873968" y="2775618"/>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67" name="Oval 66"/>
            <p:cNvSpPr>
              <a:spLocks noChangeAspect="1"/>
            </p:cNvSpPr>
            <p:nvPr/>
          </p:nvSpPr>
          <p:spPr bwMode="auto">
            <a:xfrm>
              <a:off x="4873968" y="3505868"/>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68" name="Oval 67"/>
            <p:cNvSpPr>
              <a:spLocks noChangeAspect="1"/>
            </p:cNvSpPr>
            <p:nvPr/>
          </p:nvSpPr>
          <p:spPr bwMode="auto">
            <a:xfrm>
              <a:off x="4867618" y="3880518"/>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nvGrpSpPr>
          <p:cNvPr id="30" name="Group 72"/>
          <p:cNvGrpSpPr/>
          <p:nvPr/>
        </p:nvGrpSpPr>
        <p:grpSpPr>
          <a:xfrm>
            <a:off x="7466508" y="2045697"/>
            <a:ext cx="64008" cy="1530858"/>
            <a:chOff x="7626162" y="2045697"/>
            <a:chExt cx="64008" cy="1530858"/>
          </a:xfrm>
        </p:grpSpPr>
        <p:sp>
          <p:nvSpPr>
            <p:cNvPr id="70" name="Oval 69"/>
            <p:cNvSpPr>
              <a:spLocks noChangeAspect="1"/>
            </p:cNvSpPr>
            <p:nvPr/>
          </p:nvSpPr>
          <p:spPr bwMode="auto">
            <a:xfrm flipH="1" flipV="1">
              <a:off x="7626162" y="2045697"/>
              <a:ext cx="64008" cy="64008"/>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Verdana" pitchFamily="34" charset="0"/>
              </a:endParaRPr>
            </a:p>
          </p:txBody>
        </p:sp>
        <p:sp>
          <p:nvSpPr>
            <p:cNvPr id="71" name="Oval 70"/>
            <p:cNvSpPr>
              <a:spLocks noChangeAspect="1"/>
            </p:cNvSpPr>
            <p:nvPr/>
          </p:nvSpPr>
          <p:spPr bwMode="auto">
            <a:xfrm flipH="1" flipV="1">
              <a:off x="7626162" y="2782297"/>
              <a:ext cx="64008" cy="64008"/>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Verdana" pitchFamily="34" charset="0"/>
              </a:endParaRPr>
            </a:p>
          </p:txBody>
        </p:sp>
        <p:sp>
          <p:nvSpPr>
            <p:cNvPr id="72" name="Oval 71"/>
            <p:cNvSpPr>
              <a:spLocks noChangeAspect="1"/>
            </p:cNvSpPr>
            <p:nvPr/>
          </p:nvSpPr>
          <p:spPr bwMode="auto">
            <a:xfrm flipH="1" flipV="1">
              <a:off x="7626162" y="3512547"/>
              <a:ext cx="64008" cy="64008"/>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Verdana" pitchFamily="34" charset="0"/>
              </a:endParaRPr>
            </a:p>
          </p:txBody>
        </p:sp>
      </p:grpSp>
      <p:cxnSp>
        <p:nvCxnSpPr>
          <p:cNvPr id="48" name="Straight Connector 47"/>
          <p:cNvCxnSpPr/>
          <p:nvPr/>
        </p:nvCxnSpPr>
        <p:spPr bwMode="auto">
          <a:xfrm>
            <a:off x="5237138" y="5345265"/>
            <a:ext cx="16871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1447335" y="1100880"/>
            <a:ext cx="5538195" cy="1015663"/>
          </a:xfrm>
          <a:prstGeom prst="rect">
            <a:avLst/>
          </a:prstGeom>
          <a:noFill/>
        </p:spPr>
        <p:txBody>
          <a:bodyPr wrap="square" rtlCol="0">
            <a:spAutoFit/>
          </a:bodyPr>
          <a:lstStyle/>
          <a:p>
            <a:r>
              <a:rPr lang="en-US" sz="2000" dirty="0" smtClean="0">
                <a:latin typeface="Verdana"/>
                <a:cs typeface="Verdana"/>
              </a:rPr>
              <a:t>The OROA goals for the fiscal year depend on the level of sales volume for that year. </a:t>
            </a:r>
            <a:endParaRPr lang="en-US" sz="2000" dirty="0">
              <a:latin typeface="Verdana"/>
              <a:cs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0"/>
                                        </p:tgtEl>
                                      </p:cBhvr>
                                    </p:animEffect>
                                    <p:set>
                                      <p:cBhvr>
                                        <p:cTn id="12" dur="1" fill="hold">
                                          <p:stCondLst>
                                            <p:cond delay="499"/>
                                          </p:stCondLst>
                                        </p:cTn>
                                        <p:tgtEl>
                                          <p:spTgt spid="50"/>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1"/>
                                        </p:tgtEl>
                                      </p:cBhvr>
                                    </p:animEffect>
                                    <p:set>
                                      <p:cBhvr>
                                        <p:cTn id="20" dur="1" fill="hold">
                                          <p:stCondLst>
                                            <p:cond delay="499"/>
                                          </p:stCondLst>
                                        </p:cTn>
                                        <p:tgtEl>
                                          <p:spTgt spid="51"/>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6"/>
                                        </p:tgtEl>
                                      </p:cBhvr>
                                    </p:animEffect>
                                    <p:set>
                                      <p:cBhvr>
                                        <p:cTn id="23" dur="1" fill="hold">
                                          <p:stCondLst>
                                            <p:cond delay="499"/>
                                          </p:stCondLst>
                                        </p:cTn>
                                        <p:tgtEl>
                                          <p:spTgt spid="46"/>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P spid="50" grpId="0" animBg="1"/>
      <p:bldP spid="50" grpId="1" animBg="1"/>
      <p:bldP spid="51" grpId="0" animBg="1"/>
      <p:bldP spid="51" grpId="1" animBg="1"/>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ROE Goals for Credit Operations</a:t>
            </a:r>
            <a:endParaRPr lang="en-US" dirty="0"/>
          </a:p>
        </p:txBody>
      </p:sp>
      <p:sp>
        <p:nvSpPr>
          <p:cNvPr id="15" name="Content Placeholder 14"/>
          <p:cNvSpPr>
            <a:spLocks noGrp="1"/>
          </p:cNvSpPr>
          <p:nvPr>
            <p:ph idx="1"/>
          </p:nvPr>
        </p:nvSpPr>
        <p:spPr>
          <a:xfrm>
            <a:off x="393700" y="915988"/>
            <a:ext cx="8356600" cy="5027612"/>
          </a:xfrm>
        </p:spPr>
        <p:txBody>
          <a:bodyPr/>
          <a:lstStyle/>
          <a:p>
            <a:r>
              <a:rPr lang="en-US" dirty="0" smtClean="0"/>
              <a:t>ROE goals differ based on business segments</a:t>
            </a:r>
          </a:p>
          <a:p>
            <a:endParaRPr lang="en-US" dirty="0" smtClean="0"/>
          </a:p>
        </p:txBody>
      </p:sp>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16</a:t>
            </a:fld>
            <a:endParaRPr lang="en-US" dirty="0"/>
          </a:p>
        </p:txBody>
      </p:sp>
      <p:graphicFrame>
        <p:nvGraphicFramePr>
          <p:cNvPr id="6" name="Table 5"/>
          <p:cNvGraphicFramePr>
            <a:graphicFrameLocks noGrp="1"/>
          </p:cNvGraphicFramePr>
          <p:nvPr/>
        </p:nvGraphicFramePr>
        <p:xfrm>
          <a:off x="392112" y="1924334"/>
          <a:ext cx="8358187" cy="2763383"/>
        </p:xfrm>
        <a:graphic>
          <a:graphicData uri="http://schemas.openxmlformats.org/drawingml/2006/table">
            <a:tbl>
              <a:tblPr firstRow="1" bandRow="1">
                <a:tableStyleId>{5C22544A-7EE6-4342-B048-85BDC9FD1C3A}</a:tableStyleId>
              </a:tblPr>
              <a:tblGrid>
                <a:gridCol w="1150085"/>
                <a:gridCol w="3466531"/>
                <a:gridCol w="1255594"/>
                <a:gridCol w="1173708"/>
                <a:gridCol w="1312269"/>
              </a:tblGrid>
              <a:tr h="65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Business Segment</a:t>
                      </a:r>
                      <a:endParaRPr lang="en-US" sz="1400" dirty="0"/>
                    </a:p>
                  </a:txBody>
                  <a:tcPr anchor="ctr"/>
                </a:tc>
                <a:tc>
                  <a:txBody>
                    <a:bodyPr/>
                    <a:lstStyle/>
                    <a:p>
                      <a:r>
                        <a:rPr lang="en-US" sz="1400" dirty="0" smtClean="0"/>
                        <a:t>Receivables resulting from…</a:t>
                      </a:r>
                      <a:endParaRPr lang="en-US" sz="1400" dirty="0"/>
                    </a:p>
                  </a:txBody>
                  <a:tcPr anchor="ctr"/>
                </a:tc>
                <a:tc>
                  <a:txBody>
                    <a:bodyPr/>
                    <a:lstStyle/>
                    <a:p>
                      <a:pPr algn="ctr"/>
                      <a:r>
                        <a:rPr lang="en-US" sz="1400" dirty="0" smtClean="0"/>
                        <a:t>Minimum</a:t>
                      </a:r>
                      <a:endParaRPr lang="en-US" sz="1400" dirty="0"/>
                    </a:p>
                  </a:txBody>
                  <a:tcPr anchor="ctr"/>
                </a:tc>
                <a:tc>
                  <a:txBody>
                    <a:bodyPr/>
                    <a:lstStyle/>
                    <a:p>
                      <a:pPr algn="ctr"/>
                      <a:r>
                        <a:rPr lang="en-US" sz="1400" dirty="0" smtClean="0"/>
                        <a:t>Target</a:t>
                      </a:r>
                      <a:endParaRPr lang="en-US" sz="1400" dirty="0"/>
                    </a:p>
                  </a:txBody>
                  <a:tcPr anchor="ctr"/>
                </a:tc>
                <a:tc>
                  <a:txBody>
                    <a:bodyPr/>
                    <a:lstStyle/>
                    <a:p>
                      <a:pPr algn="ctr"/>
                      <a:r>
                        <a:rPr lang="en-US" sz="1400" dirty="0" smtClean="0"/>
                        <a:t>Maximum</a:t>
                      </a:r>
                      <a:endParaRPr lang="en-US" sz="1400" dirty="0"/>
                    </a:p>
                  </a:txBody>
                  <a:tcPr anchor="ctr"/>
                </a:tc>
              </a:tr>
              <a:tr h="7369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Transfer Priced</a:t>
                      </a:r>
                      <a:endParaRPr lang="en-US" sz="1400" b="0" dirty="0"/>
                    </a:p>
                  </a:txBody>
                  <a:tcPr anchor="ctr"/>
                </a:tc>
                <a:tc>
                  <a:txBody>
                    <a:bodyPr/>
                    <a:lstStyle/>
                    <a:p>
                      <a:r>
                        <a:rPr lang="en-US" sz="1400" b="0" dirty="0" smtClean="0"/>
                        <a:t>equipment division sales with finance incentive programs</a:t>
                      </a:r>
                      <a:endParaRPr lang="en-US" sz="1400" b="0" dirty="0"/>
                    </a:p>
                  </a:txBody>
                  <a:tcPr anchor="ctr"/>
                </a:tc>
                <a:tc>
                  <a:txBody>
                    <a:bodyPr/>
                    <a:lstStyle/>
                    <a:p>
                      <a:pPr algn="ctr"/>
                      <a:r>
                        <a:rPr lang="en-US" sz="1400" b="0" dirty="0" smtClean="0"/>
                        <a:t>10%</a:t>
                      </a:r>
                      <a:endParaRPr lang="en-US" sz="1400" b="0" dirty="0"/>
                    </a:p>
                  </a:txBody>
                  <a:tcPr anchor="ctr"/>
                </a:tc>
                <a:tc>
                  <a:txBody>
                    <a:bodyPr/>
                    <a:lstStyle/>
                    <a:p>
                      <a:pPr algn="ctr"/>
                      <a:r>
                        <a:rPr lang="en-US" sz="1400" b="0" dirty="0" smtClean="0"/>
                        <a:t>10%</a:t>
                      </a:r>
                      <a:endParaRPr lang="en-US" sz="1400" b="0" dirty="0"/>
                    </a:p>
                  </a:txBody>
                  <a:tcPr anchor="ctr"/>
                </a:tc>
                <a:tc>
                  <a:txBody>
                    <a:bodyPr/>
                    <a:lstStyle/>
                    <a:p>
                      <a:pPr algn="ctr"/>
                      <a:r>
                        <a:rPr lang="en-US" sz="1400" b="0" dirty="0" smtClean="0"/>
                        <a:t>10%</a:t>
                      </a:r>
                      <a:endParaRPr lang="en-US" sz="1400" b="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Non-Transfer Priced</a:t>
                      </a:r>
                    </a:p>
                    <a:p>
                      <a:endParaRPr lang="en-US" sz="1400" b="0" dirty="0"/>
                    </a:p>
                  </a:txBody>
                  <a:tcPr anchor="ctr"/>
                </a:tc>
                <a:tc>
                  <a:txBody>
                    <a:bodyPr/>
                    <a:lstStyle/>
                    <a:p>
                      <a:r>
                        <a:rPr lang="en-US" sz="1400" b="0" dirty="0" smtClean="0"/>
                        <a:t>equipment sales that do not have a finance incentive program as well as receivables from other finance products such as wholesale, crop insurance and the Farm Plan revolving credit program </a:t>
                      </a:r>
                      <a:endParaRPr lang="en-US" sz="1400" b="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t>10%</a:t>
                      </a:r>
                      <a:endParaRPr lang="en-US" sz="1400" b="0" dirty="0"/>
                    </a:p>
                  </a:txBody>
                  <a:tcPr anchor="ctr"/>
                </a:tc>
                <a:tc>
                  <a:txBody>
                    <a:bodyPr/>
                    <a:lstStyle/>
                    <a:p>
                      <a:pPr algn="ctr"/>
                      <a:r>
                        <a:rPr lang="en-US" sz="1400" b="0" dirty="0" smtClean="0"/>
                        <a:t>13%</a:t>
                      </a:r>
                      <a:endParaRPr lang="en-US" sz="1400" b="0" dirty="0"/>
                    </a:p>
                  </a:txBody>
                  <a:tcPr anchor="ctr"/>
                </a:tc>
                <a:tc>
                  <a:txBody>
                    <a:bodyPr/>
                    <a:lstStyle/>
                    <a:p>
                      <a:pPr algn="ctr"/>
                      <a:r>
                        <a:rPr lang="en-US" sz="1400" b="0" dirty="0" smtClean="0"/>
                        <a:t>16%</a:t>
                      </a:r>
                      <a:endParaRPr lang="en-US" sz="1400" b="0" dirty="0"/>
                    </a:p>
                  </a:txBody>
                  <a:tcPr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 - Award Calculation Example </a:t>
            </a:r>
            <a:r>
              <a:rPr lang="en-US" sz="1800" dirty="0" smtClean="0"/>
              <a:t>(in U.S. dollars)</a:t>
            </a:r>
            <a:endParaRPr lang="en-US" sz="1800" dirty="0"/>
          </a:p>
        </p:txBody>
      </p:sp>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17</a:t>
            </a:fld>
            <a:endParaRPr lang="en-US" dirty="0"/>
          </a:p>
        </p:txBody>
      </p:sp>
      <p:graphicFrame>
        <p:nvGraphicFramePr>
          <p:cNvPr id="7" name="Table 6"/>
          <p:cNvGraphicFramePr>
            <a:graphicFrameLocks noGrp="1"/>
          </p:cNvGraphicFramePr>
          <p:nvPr/>
        </p:nvGraphicFramePr>
        <p:xfrm>
          <a:off x="484500" y="1232209"/>
          <a:ext cx="8065737" cy="3706277"/>
        </p:xfrm>
        <a:graphic>
          <a:graphicData uri="http://schemas.openxmlformats.org/drawingml/2006/table">
            <a:tbl>
              <a:tblPr lastRow="1" bandCol="1">
                <a:tableStyleId>{5C22544A-7EE6-4342-B048-85BDC9FD1C3A}</a:tableStyleId>
              </a:tblPr>
              <a:tblGrid>
                <a:gridCol w="2329955"/>
                <a:gridCol w="1258785"/>
                <a:gridCol w="1116280"/>
                <a:gridCol w="1033153"/>
                <a:gridCol w="1104406"/>
                <a:gridCol w="1223158"/>
              </a:tblGrid>
              <a:tr h="370840">
                <a:tc>
                  <a:txBody>
                    <a:bodyPr/>
                    <a:lstStyle/>
                    <a:p>
                      <a:pPr algn="ctr"/>
                      <a:r>
                        <a:rPr lang="en-US" sz="1800" b="1" dirty="0" smtClean="0"/>
                        <a:t>Company Performance </a:t>
                      </a:r>
                    </a:p>
                    <a:p>
                      <a:pPr algn="ctr"/>
                      <a:r>
                        <a:rPr lang="en-US" sz="1600" dirty="0" smtClean="0"/>
                        <a:t>(as % of Target) </a:t>
                      </a:r>
                    </a:p>
                    <a:p>
                      <a:pPr algn="ctr"/>
                      <a:r>
                        <a:rPr lang="en-US" b="1" dirty="0" smtClean="0"/>
                        <a:t>X</a:t>
                      </a:r>
                      <a:endParaRPr lang="en-US" b="1" dirty="0"/>
                    </a:p>
                  </a:txBody>
                  <a:tcPr/>
                </a:tc>
                <a:tc>
                  <a:txBody>
                    <a:bodyPr/>
                    <a:lstStyle/>
                    <a:p>
                      <a:pPr algn="ctr"/>
                      <a:r>
                        <a:rPr lang="en-US" sz="1800" dirty="0" smtClean="0"/>
                        <a:t>200%</a:t>
                      </a:r>
                    </a:p>
                    <a:p>
                      <a:pPr algn="ctr"/>
                      <a:r>
                        <a:rPr lang="en-US" sz="1600" dirty="0" smtClean="0"/>
                        <a:t>Maximum</a:t>
                      </a:r>
                    </a:p>
                    <a:p>
                      <a:pPr algn="ctr"/>
                      <a:endParaRPr lang="en-US" sz="1200" dirty="0"/>
                    </a:p>
                  </a:txBody>
                  <a:tcPr anchor="ctr"/>
                </a:tc>
                <a:tc>
                  <a:txBody>
                    <a:bodyPr/>
                    <a:lstStyle/>
                    <a:p>
                      <a:pPr algn="ctr"/>
                      <a:r>
                        <a:rPr lang="en-US" dirty="0" smtClean="0"/>
                        <a:t>125%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Above</a:t>
                      </a:r>
                      <a:r>
                        <a:rPr lang="en-US" sz="1600" baseline="0" dirty="0" smtClean="0"/>
                        <a:t> Target</a:t>
                      </a:r>
                      <a:endParaRPr lang="en-US" sz="1600" dirty="0"/>
                    </a:p>
                  </a:txBody>
                  <a:tcPr anchor="ctr"/>
                </a:tc>
                <a:tc>
                  <a:txBody>
                    <a:bodyPr/>
                    <a:lstStyle/>
                    <a:p>
                      <a:pPr algn="ctr"/>
                      <a:r>
                        <a:rPr lang="en-US" dirty="0" smtClean="0"/>
                        <a:t>100%</a:t>
                      </a:r>
                    </a:p>
                    <a:p>
                      <a:pPr algn="ctr"/>
                      <a:r>
                        <a:rPr lang="en-US" sz="1600" dirty="0" smtClean="0"/>
                        <a:t>Target</a:t>
                      </a:r>
                    </a:p>
                    <a:p>
                      <a:pPr algn="ctr"/>
                      <a:endParaRPr lang="en-US" dirty="0"/>
                    </a:p>
                  </a:txBody>
                  <a:tcPr anchor="ctr"/>
                </a:tc>
                <a:tc>
                  <a:txBody>
                    <a:bodyPr/>
                    <a:lstStyle/>
                    <a:p>
                      <a:pPr algn="ctr"/>
                      <a:r>
                        <a:rPr lang="en-US" dirty="0" smtClean="0"/>
                        <a:t>75%</a:t>
                      </a:r>
                    </a:p>
                    <a:p>
                      <a:pPr algn="ctr"/>
                      <a:r>
                        <a:rPr lang="en-US" sz="1600" dirty="0" smtClean="0"/>
                        <a:t>Below</a:t>
                      </a:r>
                      <a:r>
                        <a:rPr lang="en-US" sz="1600" baseline="0" dirty="0" smtClean="0"/>
                        <a:t> Target</a:t>
                      </a:r>
                    </a:p>
                  </a:txBody>
                  <a:tcPr anchor="ctr"/>
                </a:tc>
                <a:tc>
                  <a:txBody>
                    <a:bodyPr/>
                    <a:lstStyle/>
                    <a:p>
                      <a:pPr algn="ctr"/>
                      <a:r>
                        <a:rPr lang="en-US" dirty="0" smtClean="0"/>
                        <a:t>0%</a:t>
                      </a:r>
                    </a:p>
                    <a:p>
                      <a:pPr algn="ctr"/>
                      <a:r>
                        <a:rPr lang="en-US" sz="1600" dirty="0" smtClean="0"/>
                        <a:t>Minimum</a:t>
                      </a:r>
                    </a:p>
                    <a:p>
                      <a:pPr algn="ctr"/>
                      <a:endParaRPr lang="en-US" sz="1200" dirty="0"/>
                    </a:p>
                  </a:txBody>
                  <a:tcPr anchor="ctr"/>
                </a:tc>
              </a:tr>
              <a:tr h="370840">
                <a:tc>
                  <a:txBody>
                    <a:bodyPr/>
                    <a:lstStyle/>
                    <a:p>
                      <a:pPr algn="ctr"/>
                      <a:r>
                        <a:rPr lang="en-US" sz="1800" b="1" dirty="0" smtClean="0"/>
                        <a:t>STI Target Rate </a:t>
                      </a:r>
                    </a:p>
                    <a:p>
                      <a:pPr algn="ctr"/>
                      <a:r>
                        <a:rPr lang="en-US" sz="1600" dirty="0" smtClean="0"/>
                        <a:t>(for your grade)</a:t>
                      </a:r>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X</a:t>
                      </a:r>
                    </a:p>
                  </a:txBody>
                  <a:tcPr/>
                </a:tc>
                <a:tc>
                  <a:txBody>
                    <a:bodyPr/>
                    <a:lstStyle/>
                    <a:p>
                      <a:pPr algn="ctr"/>
                      <a:r>
                        <a:rPr lang="en-US" dirty="0" smtClean="0"/>
                        <a:t>5%</a:t>
                      </a:r>
                    </a:p>
                    <a:p>
                      <a:pPr algn="ctr"/>
                      <a:endParaRPr lang="en-US" dirty="0" smtClean="0"/>
                    </a:p>
                  </a:txBody>
                  <a:tcPr anchor="ctr"/>
                </a:tc>
                <a:tc>
                  <a:txBody>
                    <a:bodyPr/>
                    <a:lstStyle/>
                    <a:p>
                      <a:pPr algn="ctr"/>
                      <a:r>
                        <a:rPr lang="en-US" dirty="0" smtClean="0"/>
                        <a:t>5%</a:t>
                      </a:r>
                    </a:p>
                    <a:p>
                      <a:pPr algn="ctr"/>
                      <a:endParaRPr lang="en-US" dirty="0"/>
                    </a:p>
                  </a:txBody>
                  <a:tcPr anchor="ctr"/>
                </a:tc>
                <a:tc>
                  <a:txBody>
                    <a:bodyPr/>
                    <a:lstStyle/>
                    <a:p>
                      <a:pPr algn="ctr"/>
                      <a:r>
                        <a:rPr lang="en-US" dirty="0" smtClean="0"/>
                        <a:t>5%</a:t>
                      </a:r>
                    </a:p>
                    <a:p>
                      <a:pPr algn="ctr"/>
                      <a:endParaRPr lang="en-US" dirty="0"/>
                    </a:p>
                  </a:txBody>
                  <a:tcPr anchor="ctr"/>
                </a:tc>
                <a:tc>
                  <a:txBody>
                    <a:bodyPr/>
                    <a:lstStyle/>
                    <a:p>
                      <a:pPr algn="ctr"/>
                      <a:r>
                        <a:rPr lang="en-US" dirty="0" smtClean="0"/>
                        <a:t>5%</a:t>
                      </a:r>
                    </a:p>
                    <a:p>
                      <a:pPr algn="ctr"/>
                      <a:endParaRPr lang="en-US" dirty="0"/>
                    </a:p>
                  </a:txBody>
                  <a:tcPr anchor="ctr"/>
                </a:tc>
                <a:tc>
                  <a:txBody>
                    <a:bodyPr/>
                    <a:lstStyle/>
                    <a:p>
                      <a:pPr algn="ctr"/>
                      <a:r>
                        <a:rPr lang="en-US" dirty="0" smtClean="0"/>
                        <a:t>5%</a:t>
                      </a:r>
                    </a:p>
                    <a:p>
                      <a:pPr algn="ctr"/>
                      <a:endParaRPr lang="en-US" dirty="0"/>
                    </a:p>
                  </a:txBody>
                  <a:tcPr anchor="ctr"/>
                </a:tc>
              </a:tr>
              <a:tr h="370840">
                <a:tc>
                  <a:txBody>
                    <a:bodyPr/>
                    <a:lstStyle/>
                    <a:p>
                      <a:pPr algn="ctr"/>
                      <a:r>
                        <a:rPr lang="en-US" sz="1800" b="1" dirty="0" smtClean="0"/>
                        <a:t>Eligible Earnings </a:t>
                      </a:r>
                    </a:p>
                    <a:p>
                      <a:pPr algn="ctr"/>
                      <a:r>
                        <a:rPr lang="en-US" sz="1600" dirty="0" smtClean="0"/>
                        <a:t>(for the fiscal year)</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a:t>
                      </a:r>
                    </a:p>
                  </a:txBody>
                  <a:tcPr/>
                </a:tc>
                <a:tc>
                  <a:txBody>
                    <a:bodyPr/>
                    <a:lstStyle/>
                    <a:p>
                      <a:pPr algn="ctr"/>
                      <a:r>
                        <a:rPr lang="en-US" sz="1600" dirty="0" smtClean="0"/>
                        <a:t>$40,000</a:t>
                      </a:r>
                    </a:p>
                    <a:p>
                      <a:pPr algn="ctr"/>
                      <a:endParaRPr lang="en-US" sz="1600" dirty="0" smtClean="0"/>
                    </a:p>
                  </a:txBody>
                  <a:tcPr anchor="ctr"/>
                </a:tc>
                <a:tc>
                  <a:txBody>
                    <a:bodyPr/>
                    <a:lstStyle/>
                    <a:p>
                      <a:pPr algn="ctr"/>
                      <a:r>
                        <a:rPr lang="en-US" sz="1600" dirty="0" smtClean="0"/>
                        <a:t>$40,000</a:t>
                      </a:r>
                    </a:p>
                    <a:p>
                      <a:pPr algn="ctr"/>
                      <a:endParaRPr lang="en-US" sz="1600" dirty="0"/>
                    </a:p>
                  </a:txBody>
                  <a:tcPr anchor="ctr"/>
                </a:tc>
                <a:tc>
                  <a:txBody>
                    <a:bodyPr/>
                    <a:lstStyle/>
                    <a:p>
                      <a:pPr algn="ctr"/>
                      <a:r>
                        <a:rPr lang="en-US" sz="1600" dirty="0" smtClean="0"/>
                        <a:t>$40,000</a:t>
                      </a:r>
                    </a:p>
                    <a:p>
                      <a:pPr algn="ctr"/>
                      <a:endParaRPr lang="en-US" sz="1600" dirty="0"/>
                    </a:p>
                  </a:txBody>
                  <a:tcPr anchor="ctr"/>
                </a:tc>
                <a:tc>
                  <a:txBody>
                    <a:bodyPr/>
                    <a:lstStyle/>
                    <a:p>
                      <a:pPr algn="ctr"/>
                      <a:r>
                        <a:rPr lang="en-US" sz="1600" dirty="0" smtClean="0"/>
                        <a:t>$40,000</a:t>
                      </a:r>
                    </a:p>
                    <a:p>
                      <a:pPr algn="ctr"/>
                      <a:endParaRPr lang="en-US" sz="1600" dirty="0"/>
                    </a:p>
                  </a:txBody>
                  <a:tcPr anchor="ctr"/>
                </a:tc>
                <a:tc>
                  <a:txBody>
                    <a:bodyPr/>
                    <a:lstStyle/>
                    <a:p>
                      <a:pPr algn="ctr"/>
                      <a:r>
                        <a:rPr lang="en-US" sz="1600" dirty="0" smtClean="0"/>
                        <a:t>$40,000</a:t>
                      </a:r>
                    </a:p>
                    <a:p>
                      <a:pPr algn="ctr"/>
                      <a:endParaRPr lang="en-US" sz="1600" dirty="0"/>
                    </a:p>
                  </a:txBody>
                  <a:tcPr anchor="ctr"/>
                </a:tc>
              </a:tr>
              <a:tr h="780197">
                <a:tc>
                  <a:txBody>
                    <a:bodyPr/>
                    <a:lstStyle/>
                    <a:p>
                      <a:pPr algn="ctr"/>
                      <a:r>
                        <a:rPr lang="en-US" b="1" dirty="0" smtClean="0"/>
                        <a:t>STI Award</a:t>
                      </a:r>
                      <a:endParaRPr lang="en-US" b="1" dirty="0"/>
                    </a:p>
                  </a:txBody>
                  <a:tcPr anchor="ctr"/>
                </a:tc>
                <a:tc>
                  <a:txBody>
                    <a:bodyPr/>
                    <a:lstStyle/>
                    <a:p>
                      <a:pPr algn="ctr"/>
                      <a:r>
                        <a:rPr lang="en-US" sz="1600" dirty="0" smtClean="0"/>
                        <a:t>$4,000</a:t>
                      </a:r>
                      <a:endParaRPr lang="en-US" sz="1600" dirty="0"/>
                    </a:p>
                  </a:txBody>
                  <a:tcPr anchor="ctr"/>
                </a:tc>
                <a:tc>
                  <a:txBody>
                    <a:bodyPr/>
                    <a:lstStyle/>
                    <a:p>
                      <a:pPr algn="ctr"/>
                      <a:r>
                        <a:rPr lang="en-US" sz="1600" dirty="0" smtClean="0"/>
                        <a:t>$2,500</a:t>
                      </a:r>
                      <a:endParaRPr lang="en-US" sz="1600" dirty="0"/>
                    </a:p>
                  </a:txBody>
                  <a:tcPr anchor="ctr"/>
                </a:tc>
                <a:tc>
                  <a:txBody>
                    <a:bodyPr/>
                    <a:lstStyle/>
                    <a:p>
                      <a:pPr algn="ctr"/>
                      <a:r>
                        <a:rPr lang="en-US" sz="1600" dirty="0" smtClean="0"/>
                        <a:t>$2,000</a:t>
                      </a:r>
                      <a:endParaRPr lang="en-US" sz="1600" dirty="0"/>
                    </a:p>
                  </a:txBody>
                  <a:tcPr anchor="ctr"/>
                </a:tc>
                <a:tc>
                  <a:txBody>
                    <a:bodyPr/>
                    <a:lstStyle/>
                    <a:p>
                      <a:pPr algn="ctr"/>
                      <a:r>
                        <a:rPr lang="en-US" sz="1600" dirty="0" smtClean="0"/>
                        <a:t>$1,500</a:t>
                      </a:r>
                      <a:endParaRPr lang="en-US" sz="1600" dirty="0"/>
                    </a:p>
                  </a:txBody>
                  <a:tcPr anchor="ctr"/>
                </a:tc>
                <a:tc>
                  <a:txBody>
                    <a:bodyPr/>
                    <a:lstStyle/>
                    <a:p>
                      <a:pPr algn="ctr"/>
                      <a:r>
                        <a:rPr lang="en-US" sz="1600" dirty="0" smtClean="0"/>
                        <a:t>$0</a:t>
                      </a:r>
                      <a:endParaRPr lang="en-US" sz="1600" dirty="0"/>
                    </a:p>
                  </a:txBody>
                  <a:tcPr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18</a:t>
            </a:fld>
            <a:endParaRPr lang="en-US" dirty="0"/>
          </a:p>
        </p:txBody>
      </p:sp>
      <p:sp>
        <p:nvSpPr>
          <p:cNvPr id="6" name="TextBox 5"/>
          <p:cNvSpPr txBox="1"/>
          <p:nvPr/>
        </p:nvSpPr>
        <p:spPr>
          <a:xfrm>
            <a:off x="392113" y="275771"/>
            <a:ext cx="8345485" cy="461665"/>
          </a:xfrm>
          <a:prstGeom prst="rect">
            <a:avLst/>
          </a:prstGeom>
          <a:noFill/>
        </p:spPr>
        <p:txBody>
          <a:bodyPr wrap="square" rtlCol="0">
            <a:spAutoFit/>
          </a:bodyPr>
          <a:lstStyle/>
          <a:p>
            <a:r>
              <a:rPr lang="en-US" sz="2400" dirty="0" smtClean="0">
                <a:solidFill>
                  <a:schemeClr val="tx2"/>
                </a:solidFill>
              </a:rPr>
              <a:t>STI – Enterprise Metric</a:t>
            </a:r>
            <a:endParaRPr lang="en-US" sz="2400" dirty="0">
              <a:solidFill>
                <a:schemeClr val="tx2"/>
              </a:solidFill>
            </a:endParaRPr>
          </a:p>
        </p:txBody>
      </p:sp>
      <p:graphicFrame>
        <p:nvGraphicFramePr>
          <p:cNvPr id="7" name="Table 6"/>
          <p:cNvGraphicFramePr>
            <a:graphicFrameLocks noGrp="1"/>
          </p:cNvGraphicFramePr>
          <p:nvPr/>
        </p:nvGraphicFramePr>
        <p:xfrm>
          <a:off x="620713" y="1280036"/>
          <a:ext cx="7670798" cy="1981200"/>
        </p:xfrm>
        <a:graphic>
          <a:graphicData uri="http://schemas.openxmlformats.org/drawingml/2006/table">
            <a:tbl>
              <a:tblPr firstRow="1" bandRow="1">
                <a:tableStyleId>{5C22544A-7EE6-4342-B048-85BDC9FD1C3A}</a:tableStyleId>
              </a:tblPr>
              <a:tblGrid>
                <a:gridCol w="4910979"/>
                <a:gridCol w="2759819"/>
              </a:tblGrid>
              <a:tr h="370840">
                <a:tc>
                  <a:txBody>
                    <a:bodyPr/>
                    <a:lstStyle/>
                    <a:p>
                      <a:pPr algn="l"/>
                      <a:r>
                        <a:rPr lang="en-US" sz="2000" b="1" dirty="0" smtClean="0"/>
                        <a:t>Enterprise Metric</a:t>
                      </a:r>
                      <a:r>
                        <a:rPr lang="en-US" sz="2000" b="1" baseline="0" dirty="0" smtClean="0"/>
                        <a:t> Components</a:t>
                      </a:r>
                      <a:endParaRPr lang="en-US" sz="2000" b="1" dirty="0"/>
                    </a:p>
                  </a:txBody>
                  <a:tcPr anchor="ctr"/>
                </a:tc>
                <a:tc>
                  <a:txBody>
                    <a:bodyPr/>
                    <a:lstStyle/>
                    <a:p>
                      <a:pPr algn="ctr"/>
                      <a:r>
                        <a:rPr lang="en-US" sz="2000" b="1" dirty="0" smtClean="0"/>
                        <a:t>Award Weighting</a:t>
                      </a:r>
                      <a:endParaRPr lang="en-US" sz="2000" b="1" dirty="0"/>
                    </a:p>
                  </a:txBody>
                  <a:tcPr anchor="ctr"/>
                </a:tc>
              </a:tr>
              <a:tr h="370840">
                <a:tc>
                  <a:txBody>
                    <a:bodyPr/>
                    <a:lstStyle/>
                    <a:p>
                      <a:r>
                        <a:rPr lang="en-US" sz="2000" dirty="0" smtClean="0"/>
                        <a:t>Equipment Operations OROA*</a:t>
                      </a:r>
                      <a:endParaRPr lang="en-US" sz="2000" dirty="0"/>
                    </a:p>
                  </a:txBody>
                  <a:tcPr anchor="ctr"/>
                </a:tc>
                <a:tc>
                  <a:txBody>
                    <a:bodyPr/>
                    <a:lstStyle/>
                    <a:p>
                      <a:pPr algn="ctr"/>
                      <a:r>
                        <a:rPr lang="en-US" sz="2000" dirty="0" smtClean="0"/>
                        <a:t>50%</a:t>
                      </a:r>
                      <a:endParaRPr lang="en-US" sz="2000" dirty="0"/>
                    </a:p>
                  </a:txBody>
                  <a:tcPr anchor="ctr"/>
                </a:tc>
              </a:tr>
              <a:tr h="370840">
                <a:tc>
                  <a:txBody>
                    <a:bodyPr/>
                    <a:lstStyle/>
                    <a:p>
                      <a:r>
                        <a:rPr lang="en-US" sz="2000" dirty="0" smtClean="0"/>
                        <a:t>A&amp;T OROA</a:t>
                      </a:r>
                      <a:endParaRPr lang="en-US" sz="2000" dirty="0"/>
                    </a:p>
                  </a:txBody>
                  <a:tcPr anchor="ctr"/>
                </a:tc>
                <a:tc>
                  <a:txBody>
                    <a:bodyPr/>
                    <a:lstStyle/>
                    <a:p>
                      <a:pPr algn="ctr"/>
                      <a:r>
                        <a:rPr lang="en-US" sz="2000" dirty="0" smtClean="0"/>
                        <a:t>25%</a:t>
                      </a:r>
                      <a:endParaRPr lang="en-US" sz="2000" dirty="0"/>
                    </a:p>
                  </a:txBody>
                  <a:tcPr anchor="ctr"/>
                </a:tc>
              </a:tr>
              <a:tr h="370840">
                <a:tc>
                  <a:txBody>
                    <a:bodyPr/>
                    <a:lstStyle/>
                    <a:p>
                      <a:r>
                        <a:rPr lang="en-US" sz="2000" dirty="0" smtClean="0"/>
                        <a:t>C&amp;F OROA</a:t>
                      </a:r>
                      <a:endParaRPr lang="en-US" sz="2000" dirty="0"/>
                    </a:p>
                  </a:txBody>
                  <a:tcPr anchor="ctr"/>
                </a:tc>
                <a:tc>
                  <a:txBody>
                    <a:bodyPr/>
                    <a:lstStyle/>
                    <a:p>
                      <a:pPr algn="ctr"/>
                      <a:r>
                        <a:rPr lang="en-US" sz="2000" dirty="0" smtClean="0"/>
                        <a:t>15%</a:t>
                      </a:r>
                      <a:endParaRPr lang="en-US" sz="2000" dirty="0"/>
                    </a:p>
                  </a:txBody>
                  <a:tcPr anchor="ctr"/>
                </a:tc>
              </a:tr>
              <a:tr h="370840">
                <a:tc>
                  <a:txBody>
                    <a:bodyPr/>
                    <a:lstStyle/>
                    <a:p>
                      <a:r>
                        <a:rPr lang="en-US" sz="2000" dirty="0" smtClean="0"/>
                        <a:t>Credit ROE</a:t>
                      </a:r>
                      <a:endParaRPr lang="en-US" sz="2000" dirty="0"/>
                    </a:p>
                  </a:txBody>
                  <a:tcPr anchor="ctr"/>
                </a:tc>
                <a:tc>
                  <a:txBody>
                    <a:bodyPr/>
                    <a:lstStyle/>
                    <a:p>
                      <a:pPr algn="ctr"/>
                      <a:r>
                        <a:rPr lang="en-US" sz="2000" dirty="0" smtClean="0"/>
                        <a:t>10%</a:t>
                      </a:r>
                      <a:endParaRPr lang="en-US" sz="2000" dirty="0"/>
                    </a:p>
                  </a:txBody>
                  <a:tcPr anchor="ctr"/>
                </a:tc>
              </a:tr>
            </a:tbl>
          </a:graphicData>
        </a:graphic>
      </p:graphicFrame>
      <p:sp>
        <p:nvSpPr>
          <p:cNvPr id="8" name="TextBox 7"/>
          <p:cNvSpPr txBox="1"/>
          <p:nvPr/>
        </p:nvSpPr>
        <p:spPr>
          <a:xfrm>
            <a:off x="204716" y="5643932"/>
            <a:ext cx="8874082" cy="323165"/>
          </a:xfrm>
          <a:prstGeom prst="rect">
            <a:avLst/>
          </a:prstGeom>
          <a:noFill/>
        </p:spPr>
        <p:txBody>
          <a:bodyPr wrap="square" rtlCol="0">
            <a:spAutoFit/>
          </a:bodyPr>
          <a:lstStyle/>
          <a:p>
            <a:r>
              <a:rPr lang="en-US" sz="1500" b="0" dirty="0" smtClean="0"/>
              <a:t>*Equipment Operations OROA consists of the combined results of Ag &amp; Turf and C&amp;F</a:t>
            </a:r>
            <a:endParaRPr lang="en-US" sz="1500" dirty="0"/>
          </a:p>
        </p:txBody>
      </p:sp>
      <p:sp>
        <p:nvSpPr>
          <p:cNvPr id="10" name="TextBox 9"/>
          <p:cNvSpPr txBox="1"/>
          <p:nvPr/>
        </p:nvSpPr>
        <p:spPr>
          <a:xfrm>
            <a:off x="603250" y="3794078"/>
            <a:ext cx="6166039" cy="1411156"/>
          </a:xfrm>
          <a:prstGeom prst="rect">
            <a:avLst/>
          </a:prstGeom>
          <a:noFill/>
        </p:spPr>
        <p:txBody>
          <a:bodyPr wrap="square" rtlCol="0">
            <a:spAutoFit/>
          </a:bodyPr>
          <a:lstStyle/>
          <a:p>
            <a:r>
              <a:rPr lang="en-US" sz="2000" b="0" dirty="0" smtClean="0"/>
              <a:t>Company Performance (as % of target)</a:t>
            </a:r>
          </a:p>
          <a:p>
            <a:pPr marL="682625" lvl="2" indent="-227013" eaLnBrk="0" hangingPunct="0">
              <a:spcBef>
                <a:spcPct val="15000"/>
              </a:spcBef>
              <a:spcAft>
                <a:spcPct val="10000"/>
              </a:spcAft>
              <a:buFont typeface="Arial" pitchFamily="34" charset="0"/>
              <a:buChar char="•"/>
            </a:pPr>
            <a:r>
              <a:rPr lang="en-US" b="0" dirty="0" smtClean="0">
                <a:latin typeface="+mn-lt"/>
              </a:rPr>
              <a:t>Ranges between 0% and 200% </a:t>
            </a:r>
          </a:p>
          <a:p>
            <a:pPr marL="682625" lvl="2" indent="-227013" eaLnBrk="0" hangingPunct="0">
              <a:spcBef>
                <a:spcPct val="15000"/>
              </a:spcBef>
              <a:spcAft>
                <a:spcPct val="10000"/>
              </a:spcAft>
              <a:buFont typeface="Arial" pitchFamily="34" charset="0"/>
              <a:buChar char="•"/>
            </a:pPr>
            <a:r>
              <a:rPr lang="en-US" b="0" dirty="0" smtClean="0">
                <a:latin typeface="+mn-lt"/>
              </a:rPr>
              <a:t>A target award = 100%</a:t>
            </a:r>
          </a:p>
          <a:p>
            <a:pPr marL="682625" lvl="2" indent="-227013" eaLnBrk="0" hangingPunct="0">
              <a:spcBef>
                <a:spcPct val="15000"/>
              </a:spcBef>
              <a:spcAft>
                <a:spcPct val="10000"/>
              </a:spcAft>
              <a:buFont typeface="Arial" pitchFamily="34" charset="0"/>
              <a:buChar char="•"/>
            </a:pPr>
            <a:r>
              <a:rPr lang="en-US" b="0" dirty="0" smtClean="0">
                <a:latin typeface="+mn-lt"/>
              </a:rPr>
              <a:t>A maximum award = 200%</a:t>
            </a:r>
            <a:endParaRPr lang="en-US"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490662"/>
            <a:ext cx="7772400" cy="1362075"/>
          </a:xfrm>
        </p:spPr>
        <p:txBody>
          <a:bodyPr/>
          <a:lstStyle/>
          <a:p>
            <a:pPr>
              <a:spcBef>
                <a:spcPct val="20000"/>
              </a:spcBef>
              <a:spcAft>
                <a:spcPct val="10000"/>
              </a:spcAft>
            </a:pPr>
            <a:r>
              <a:rPr lang="en-US" cap="none" dirty="0" smtClean="0">
                <a:solidFill>
                  <a:schemeClr val="bg1"/>
                </a:solidFill>
              </a:rPr>
              <a:t>MTI</a:t>
            </a:r>
          </a:p>
        </p:txBody>
      </p:sp>
      <p:pic>
        <p:nvPicPr>
          <p:cNvPr id="4" name="Picture 3" descr="63551310.jpg"/>
          <p:cNvPicPr>
            <a:picLocks noChangeAspect="1"/>
          </p:cNvPicPr>
          <p:nvPr/>
        </p:nvPicPr>
        <p:blipFill>
          <a:blip r:embed="rId3" cstate="print"/>
          <a:srcRect l="7011" t="2663" r="973" b="17404"/>
          <a:stretch>
            <a:fillRect/>
          </a:stretch>
        </p:blipFill>
        <p:spPr>
          <a:xfrm rot="5400000">
            <a:off x="1142999" y="-1143000"/>
            <a:ext cx="6858002" cy="9144002"/>
          </a:xfrm>
          <a:prstGeom prst="rect">
            <a:avLst/>
          </a:prstGeom>
        </p:spPr>
      </p:pic>
      <p:sp>
        <p:nvSpPr>
          <p:cNvPr id="8" name="Title 4"/>
          <p:cNvSpPr txBox="1">
            <a:spLocks/>
          </p:cNvSpPr>
          <p:nvPr/>
        </p:nvSpPr>
        <p:spPr bwMode="auto">
          <a:xfrm>
            <a:off x="874713" y="1643062"/>
            <a:ext cx="7772400" cy="136207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10000"/>
              </a:spcAft>
              <a:buClrTx/>
              <a:buSzTx/>
              <a:buFontTx/>
              <a:buNone/>
              <a:tabLst/>
              <a:defRPr/>
            </a:pPr>
            <a:r>
              <a:rPr lang="en-US" sz="4000" kern="0" noProof="0" dirty="0" smtClean="0">
                <a:solidFill>
                  <a:schemeClr val="accent1"/>
                </a:solidFill>
                <a:latin typeface="+mj-lt"/>
                <a:ea typeface="+mj-ea"/>
                <a:cs typeface="+mj-cs"/>
              </a:rPr>
              <a:t>M</a:t>
            </a:r>
            <a:r>
              <a:rPr kumimoji="0" lang="en-US" sz="4000" b="1" i="0" u="none" strike="noStrike" kern="0" cap="none" spc="0" normalizeH="0" baseline="0" noProof="0" smtClean="0">
                <a:ln>
                  <a:noFill/>
                </a:ln>
                <a:solidFill>
                  <a:schemeClr val="accent1"/>
                </a:solidFill>
                <a:effectLst/>
                <a:uLnTx/>
                <a:uFillTx/>
                <a:latin typeface="+mj-lt"/>
                <a:ea typeface="+mj-ea"/>
                <a:cs typeface="+mj-cs"/>
              </a:rPr>
              <a:t>TI</a:t>
            </a:r>
            <a:endParaRPr kumimoji="0" lang="en-US" sz="4000" b="1" i="0" u="none" strike="noStrike" kern="0" cap="none" spc="0" normalizeH="0" baseline="0" noProof="0" dirty="0" smtClean="0">
              <a:ln>
                <a:noFill/>
              </a:ln>
              <a:solidFill>
                <a:schemeClr val="accent1"/>
              </a:solidFill>
              <a:effectLst/>
              <a:uLnTx/>
              <a:uFillTx/>
              <a:latin typeface="+mj-lt"/>
              <a:ea typeface="+mj-ea"/>
              <a:cs typeface="+mj-cs"/>
            </a:endParaRPr>
          </a:p>
        </p:txBody>
      </p:sp>
      <p:sp>
        <p:nvSpPr>
          <p:cNvPr id="6" name="Slide Number Placeholder 5"/>
          <p:cNvSpPr>
            <a:spLocks noGrp="1"/>
          </p:cNvSpPr>
          <p:nvPr>
            <p:ph type="sldNum" sz="quarter" idx="11"/>
          </p:nvPr>
        </p:nvSpPr>
        <p:spPr/>
        <p:txBody>
          <a:bodyPr/>
          <a:lstStyle/>
          <a:p>
            <a:pPr>
              <a:defRPr/>
            </a:pPr>
            <a:fld id="{275C3323-6B7A-4C13-8991-BCC104AA42E3}" type="slidenum">
              <a:rPr lang="en-US" smtClean="0"/>
              <a:pPr>
                <a:defRPr/>
              </a:pPr>
              <a:t>19</a:t>
            </a:fld>
            <a:endParaRPr lang="en-US" dirty="0"/>
          </a:p>
        </p:txBody>
      </p:sp>
      <p:sp>
        <p:nvSpPr>
          <p:cNvPr id="7" name="Footer Placeholder 6"/>
          <p:cNvSpPr>
            <a:spLocks noGrp="1"/>
          </p:cNvSpPr>
          <p:nvPr>
            <p:ph type="ftr" sz="quarter" idx="10"/>
          </p:nvPr>
        </p:nvSpPr>
        <p:spPr/>
        <p:txBody>
          <a:bodyPr/>
          <a:lstStyle/>
          <a:p>
            <a:pPr>
              <a:defRPr/>
            </a:pPr>
            <a:r>
              <a:rPr lang="en-US" dirty="0" smtClean="0"/>
              <a:t>Variable Pay Overview | March/April 2011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txBox="1">
            <a:spLocks noChangeArrowheads="1"/>
          </p:cNvSpPr>
          <p:nvPr/>
        </p:nvSpPr>
        <p:spPr bwMode="auto">
          <a:xfrm>
            <a:off x="388938" y="266700"/>
            <a:ext cx="8361362" cy="723900"/>
          </a:xfrm>
          <a:prstGeom prst="rect">
            <a:avLst/>
          </a:prstGeom>
          <a:noFill/>
          <a:ln w="9525">
            <a:noFill/>
            <a:miter lim="800000"/>
            <a:headEnd/>
            <a:tailEnd/>
          </a:ln>
        </p:spPr>
        <p:txBody>
          <a:bodyPr lIns="0" rIns="0"/>
          <a:lstStyle/>
          <a:p>
            <a:pPr>
              <a:lnSpc>
                <a:spcPts val="2600"/>
              </a:lnSpc>
            </a:pPr>
            <a:r>
              <a:rPr lang="en-US" sz="2400" dirty="0" smtClean="0">
                <a:solidFill>
                  <a:schemeClr val="tx2"/>
                </a:solidFill>
                <a:ea typeface="ヒラギノ角ゴ Pro W3" pitchFamily="-97" charset="-128"/>
              </a:rPr>
              <a:t>Objectives</a:t>
            </a:r>
            <a:endParaRPr lang="en-US" sz="2400" dirty="0">
              <a:solidFill>
                <a:schemeClr val="tx2"/>
              </a:solidFill>
              <a:ea typeface="ヒラギノ角ゴ Pro W3" pitchFamily="-97" charset="-128"/>
            </a:endParaRPr>
          </a:p>
        </p:txBody>
      </p:sp>
      <p:sp>
        <p:nvSpPr>
          <p:cNvPr id="8196" name="Rectangle 5"/>
          <p:cNvSpPr txBox="1">
            <a:spLocks noChangeArrowheads="1"/>
          </p:cNvSpPr>
          <p:nvPr/>
        </p:nvSpPr>
        <p:spPr bwMode="auto">
          <a:xfrm>
            <a:off x="388938" y="1303338"/>
            <a:ext cx="4313691" cy="4670425"/>
          </a:xfrm>
          <a:prstGeom prst="rect">
            <a:avLst/>
          </a:prstGeom>
          <a:noFill/>
          <a:ln w="9525">
            <a:noFill/>
            <a:miter lim="800000"/>
            <a:headEnd/>
            <a:tailEnd/>
          </a:ln>
        </p:spPr>
        <p:txBody>
          <a:bodyPr lIns="0"/>
          <a:lstStyle/>
          <a:p>
            <a:pPr marL="341313" lvl="1" indent="-227013">
              <a:spcBef>
                <a:spcPct val="10000"/>
              </a:spcBef>
              <a:spcAft>
                <a:spcPct val="20000"/>
              </a:spcAft>
            </a:pPr>
            <a:r>
              <a:rPr lang="en-US" sz="2000" b="0" dirty="0" smtClean="0">
                <a:ea typeface="ヒラギノ角ゴ Pro W3" pitchFamily="-97" charset="-128"/>
              </a:rPr>
              <a:t>Understand:</a:t>
            </a:r>
          </a:p>
          <a:p>
            <a:pPr marL="341313" lvl="1" indent="-227013">
              <a:spcBef>
                <a:spcPct val="10000"/>
              </a:spcBef>
              <a:spcAft>
                <a:spcPct val="20000"/>
              </a:spcAft>
              <a:buFontTx/>
              <a:buChar char="•"/>
            </a:pPr>
            <a:r>
              <a:rPr lang="en-US" sz="2000" b="0" dirty="0" smtClean="0">
                <a:ea typeface="ヒラギノ角ゴ Pro W3" pitchFamily="-97" charset="-128"/>
              </a:rPr>
              <a:t>John Deere’s compensation philosophy</a:t>
            </a:r>
          </a:p>
          <a:p>
            <a:pPr marL="341313" lvl="1" indent="-227013">
              <a:spcBef>
                <a:spcPct val="10000"/>
              </a:spcBef>
              <a:spcAft>
                <a:spcPct val="20000"/>
              </a:spcAft>
              <a:buFontTx/>
              <a:buChar char="•"/>
            </a:pPr>
            <a:r>
              <a:rPr lang="en-US" sz="2000" b="0" dirty="0" smtClean="0">
                <a:ea typeface="ヒラギノ角ゴ Pro W3" pitchFamily="-97" charset="-128"/>
              </a:rPr>
              <a:t>Variable pay depends on company performance</a:t>
            </a:r>
          </a:p>
          <a:p>
            <a:pPr marL="341313" lvl="1" indent="-227013">
              <a:spcBef>
                <a:spcPct val="10000"/>
              </a:spcBef>
              <a:spcAft>
                <a:spcPct val="20000"/>
              </a:spcAft>
              <a:buFontTx/>
              <a:buChar char="•"/>
            </a:pPr>
            <a:r>
              <a:rPr lang="en-US" sz="2000" b="0" dirty="0" smtClean="0">
                <a:ea typeface="ヒラギノ角ゴ Pro W3" pitchFamily="-97" charset="-128"/>
              </a:rPr>
              <a:t>Components of variable pay</a:t>
            </a:r>
          </a:p>
          <a:p>
            <a:pPr marL="341313" lvl="1" indent="-227013">
              <a:spcBef>
                <a:spcPct val="10000"/>
              </a:spcBef>
              <a:spcAft>
                <a:spcPct val="20000"/>
              </a:spcAft>
              <a:buFontTx/>
              <a:buChar char="•"/>
            </a:pPr>
            <a:r>
              <a:rPr lang="en-US" sz="2000" b="0" dirty="0" smtClean="0">
                <a:ea typeface="ヒラギノ角ゴ Pro W3" pitchFamily="-97" charset="-128"/>
              </a:rPr>
              <a:t>Your role and responsibilities</a:t>
            </a:r>
          </a:p>
          <a:p>
            <a:pPr marL="341313" lvl="1" indent="-227013">
              <a:spcBef>
                <a:spcPct val="10000"/>
              </a:spcBef>
              <a:spcAft>
                <a:spcPct val="20000"/>
              </a:spcAft>
              <a:buFontTx/>
              <a:buChar char="•"/>
            </a:pPr>
            <a:endParaRPr lang="en-US" sz="2000" b="0" dirty="0">
              <a:ea typeface="ヒラギノ角ゴ Pro W3" pitchFamily="-97" charset="-128"/>
            </a:endParaRPr>
          </a:p>
          <a:p>
            <a:pPr marL="341313" lvl="1" indent="-227013">
              <a:spcBef>
                <a:spcPct val="10000"/>
              </a:spcBef>
              <a:spcAft>
                <a:spcPct val="20000"/>
              </a:spcAft>
              <a:buFontTx/>
              <a:buChar char="•"/>
            </a:pPr>
            <a:endParaRPr lang="en-US" sz="2000" b="0" dirty="0">
              <a:ea typeface="ヒラギノ角ゴ Pro W3" pitchFamily="-97" charset="-128"/>
            </a:endParaRPr>
          </a:p>
        </p:txBody>
      </p:sp>
      <p:sp>
        <p:nvSpPr>
          <p:cNvPr id="8197" name="Footer Placeholder 3"/>
          <p:cNvSpPr>
            <a:spLocks noGrp="1"/>
          </p:cNvSpPr>
          <p:nvPr>
            <p:ph type="ftr" sz="quarter" idx="10"/>
          </p:nvPr>
        </p:nvSpPr>
        <p:spPr>
          <a:noFill/>
        </p:spPr>
        <p:txBody>
          <a:bodyPr/>
          <a:lstStyle/>
          <a:p>
            <a:r>
              <a:rPr lang="en-US" dirty="0" smtClean="0"/>
              <a:t>Variable Pay Overview | March/April 2011</a:t>
            </a:r>
          </a:p>
        </p:txBody>
      </p:sp>
      <p:sp>
        <p:nvSpPr>
          <p:cNvPr id="6" name="Slide Number Placeholder 5"/>
          <p:cNvSpPr>
            <a:spLocks noGrp="1"/>
          </p:cNvSpPr>
          <p:nvPr>
            <p:ph type="sldNum" sz="quarter" idx="11"/>
          </p:nvPr>
        </p:nvSpPr>
        <p:spPr/>
        <p:txBody>
          <a:bodyPr/>
          <a:lstStyle/>
          <a:p>
            <a:pPr>
              <a:defRPr/>
            </a:pPr>
            <a:fld id="{8F651D05-FDF9-476F-8927-6926C3262455}" type="slidenum">
              <a:rPr lang="en-US" smtClean="0"/>
              <a:pPr>
                <a:defRPr/>
              </a:pPr>
              <a:t>2</a:t>
            </a:fld>
            <a:endParaRPr lang="en-US" dirty="0"/>
          </a:p>
        </p:txBody>
      </p:sp>
      <p:pic>
        <p:nvPicPr>
          <p:cNvPr id="8" name="Picture 7" descr="89682488.jpg"/>
          <p:cNvPicPr>
            <a:picLocks noChangeAspect="1"/>
          </p:cNvPicPr>
          <p:nvPr/>
        </p:nvPicPr>
        <p:blipFill>
          <a:blip r:embed="rId3" cstate="print"/>
          <a:stretch>
            <a:fillRect/>
          </a:stretch>
        </p:blipFill>
        <p:spPr>
          <a:xfrm>
            <a:off x="5409133" y="908712"/>
            <a:ext cx="3153120" cy="472968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dirty="0" smtClean="0"/>
              <a:t>Mid-Term Incentive (MTI) Objectives </a:t>
            </a:r>
            <a:r>
              <a:rPr lang="en-US" dirty="0" smtClean="0">
                <a:solidFill>
                  <a:srgbClr val="0070C0"/>
                </a:solidFill>
              </a:rPr>
              <a:t/>
            </a:r>
            <a:br>
              <a:rPr lang="en-US" dirty="0" smtClean="0">
                <a:solidFill>
                  <a:srgbClr val="0070C0"/>
                </a:solidFill>
              </a:rPr>
            </a:br>
            <a:endParaRPr lang="en-US" dirty="0" smtClean="0"/>
          </a:p>
        </p:txBody>
      </p:sp>
      <p:sp>
        <p:nvSpPr>
          <p:cNvPr id="7" name="Content Placeholder 6"/>
          <p:cNvSpPr>
            <a:spLocks noGrp="1"/>
          </p:cNvSpPr>
          <p:nvPr>
            <p:ph idx="1"/>
          </p:nvPr>
        </p:nvSpPr>
        <p:spPr>
          <a:xfrm>
            <a:off x="393700" y="1265238"/>
            <a:ext cx="7527142" cy="4678362"/>
          </a:xfrm>
        </p:spPr>
        <p:txBody>
          <a:bodyPr/>
          <a:lstStyle/>
          <a:p>
            <a:pPr marL="0" indent="0"/>
            <a:r>
              <a:rPr lang="en-US" kern="1200" dirty="0" smtClean="0">
                <a:latin typeface="Verdana" pitchFamily="34" charset="0"/>
              </a:rPr>
              <a:t>Reward sustainable, profitable growth</a:t>
            </a:r>
          </a:p>
          <a:p>
            <a:pPr marL="0" indent="0"/>
            <a:endParaRPr lang="en-US" kern="1200" dirty="0" smtClean="0">
              <a:latin typeface="Verdana" pitchFamily="34" charset="0"/>
            </a:endParaRPr>
          </a:p>
          <a:p>
            <a:pPr marL="0" indent="0"/>
            <a:r>
              <a:rPr lang="en-US" kern="1200" dirty="0" smtClean="0">
                <a:latin typeface="Verdana" pitchFamily="34" charset="0"/>
              </a:rPr>
              <a:t>Acknowledge leadership and management contributions in the growth and success of the company</a:t>
            </a:r>
          </a:p>
          <a:p>
            <a:pPr marL="0" indent="0"/>
            <a:endParaRPr lang="en-US" kern="1200" dirty="0" smtClean="0">
              <a:latin typeface="Verdana" pitchFamily="34" charset="0"/>
            </a:endParaRPr>
          </a:p>
        </p:txBody>
      </p:sp>
      <p:sp>
        <p:nvSpPr>
          <p:cNvPr id="37893" name="Footer Placeholder 3"/>
          <p:cNvSpPr>
            <a:spLocks noGrp="1"/>
          </p:cNvSpPr>
          <p:nvPr>
            <p:ph type="ftr" sz="quarter" idx="10"/>
          </p:nvPr>
        </p:nvSpPr>
        <p:spPr>
          <a:noFill/>
        </p:spPr>
        <p:txBody>
          <a:bodyPr/>
          <a:lstStyle/>
          <a:p>
            <a:r>
              <a:rPr lang="en-US" dirty="0" smtClean="0"/>
              <a:t>Variable Pay Overview | March/April 2011</a:t>
            </a:r>
          </a:p>
        </p:txBody>
      </p:sp>
      <p:sp>
        <p:nvSpPr>
          <p:cNvPr id="11" name="Slide Number Placeholder 10"/>
          <p:cNvSpPr>
            <a:spLocks noGrp="1"/>
          </p:cNvSpPr>
          <p:nvPr>
            <p:ph type="sldNum" sz="quarter" idx="11"/>
          </p:nvPr>
        </p:nvSpPr>
        <p:spPr/>
        <p:txBody>
          <a:bodyPr/>
          <a:lstStyle/>
          <a:p>
            <a:pPr>
              <a:defRPr/>
            </a:pPr>
            <a:fld id="{6EBCD522-FB3C-4C74-BE2D-BF43303953A0}" type="slidenum">
              <a:rPr lang="en-US" smtClean="0"/>
              <a:pPr>
                <a:defRPr/>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Footer Placeholder 1"/>
          <p:cNvSpPr>
            <a:spLocks noGrp="1"/>
          </p:cNvSpPr>
          <p:nvPr>
            <p:ph type="ftr" sz="quarter" idx="10"/>
          </p:nvPr>
        </p:nvSpPr>
        <p:spPr>
          <a:noFill/>
        </p:spPr>
        <p:txBody>
          <a:bodyPr/>
          <a:lstStyle/>
          <a:p>
            <a:r>
              <a:rPr lang="en-US" dirty="0" smtClean="0"/>
              <a:t>Variable Pay Overview | March/April 2011</a:t>
            </a:r>
          </a:p>
        </p:txBody>
      </p:sp>
      <p:sp>
        <p:nvSpPr>
          <p:cNvPr id="49156" name="Slide Number Placeholder 2"/>
          <p:cNvSpPr>
            <a:spLocks noGrp="1"/>
          </p:cNvSpPr>
          <p:nvPr>
            <p:ph type="sldNum" sz="quarter" idx="11"/>
          </p:nvPr>
        </p:nvSpPr>
        <p:spPr>
          <a:noFill/>
        </p:spPr>
        <p:txBody>
          <a:bodyPr/>
          <a:lstStyle/>
          <a:p>
            <a:fld id="{90240363-C56B-AB4F-9689-17156C947BE0}" type="slidenum">
              <a:rPr lang="en-US"/>
              <a:pPr/>
              <a:t>21</a:t>
            </a:fld>
            <a:endParaRPr lang="en-US" dirty="0"/>
          </a:p>
        </p:txBody>
      </p:sp>
      <p:sp>
        <p:nvSpPr>
          <p:cNvPr id="49159" name="Rectangle 2"/>
          <p:cNvSpPr>
            <a:spLocks noGrp="1" noChangeArrowheads="1"/>
          </p:cNvSpPr>
          <p:nvPr>
            <p:ph type="title" idx="4294967295"/>
          </p:nvPr>
        </p:nvSpPr>
        <p:spPr/>
        <p:txBody>
          <a:bodyPr/>
          <a:lstStyle/>
          <a:p>
            <a:pPr eaLnBrk="1" hangingPunct="1"/>
            <a:r>
              <a:rPr lang="en-US" dirty="0" smtClean="0">
                <a:ea typeface="Times New Roman" pitchFamily="18" charset="0"/>
                <a:cs typeface="Arial" charset="0"/>
              </a:rPr>
              <a:t>MTI Eligibility</a:t>
            </a:r>
            <a:endParaRPr lang="en-US" dirty="0">
              <a:ea typeface="Times New Roman" pitchFamily="18" charset="0"/>
              <a:cs typeface="Arial" charset="0"/>
            </a:endParaRPr>
          </a:p>
        </p:txBody>
      </p:sp>
      <p:sp>
        <p:nvSpPr>
          <p:cNvPr id="12" name="TextBox 11"/>
          <p:cNvSpPr txBox="1"/>
          <p:nvPr/>
        </p:nvSpPr>
        <p:spPr>
          <a:xfrm>
            <a:off x="620713" y="1200988"/>
            <a:ext cx="7454783" cy="1723549"/>
          </a:xfrm>
          <a:prstGeom prst="rect">
            <a:avLst/>
          </a:prstGeom>
          <a:noFill/>
        </p:spPr>
        <p:txBody>
          <a:bodyPr wrap="square" rtlCol="0">
            <a:spAutoFit/>
          </a:bodyPr>
          <a:lstStyle/>
          <a:p>
            <a:r>
              <a:rPr lang="en-US" sz="2000" b="0" dirty="0" smtClean="0"/>
              <a:t>Must be in qualifying grade as of 30 September, at least 13 months prior to the end of the performance period.</a:t>
            </a:r>
          </a:p>
          <a:p>
            <a:endParaRPr lang="en-US" sz="1600" b="0" dirty="0" smtClean="0"/>
          </a:p>
          <a:p>
            <a:endParaRPr lang="en-US" sz="1600" dirty="0" smtClean="0"/>
          </a:p>
          <a:p>
            <a:r>
              <a:rPr lang="en-US" dirty="0" smtClean="0"/>
              <a:t>Example:</a:t>
            </a:r>
          </a:p>
          <a:p>
            <a:endParaRPr lang="en-US" sz="1600" b="0" dirty="0" smtClean="0">
              <a:solidFill>
                <a:srgbClr val="0070C0"/>
              </a:solidFill>
            </a:endParaRPr>
          </a:p>
        </p:txBody>
      </p:sp>
      <p:sp>
        <p:nvSpPr>
          <p:cNvPr id="9" name="Equal 8"/>
          <p:cNvSpPr>
            <a:spLocks noChangeAspect="1"/>
          </p:cNvSpPr>
          <p:nvPr/>
        </p:nvSpPr>
        <p:spPr bwMode="auto">
          <a:xfrm>
            <a:off x="5351058" y="3160909"/>
            <a:ext cx="548640" cy="548640"/>
          </a:xfrm>
          <a:prstGeom prst="mathEqual">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Verdana" pitchFamily="34" charset="0"/>
            </a:endParaRPr>
          </a:p>
        </p:txBody>
      </p:sp>
      <p:sp>
        <p:nvSpPr>
          <p:cNvPr id="14" name="Oval 13"/>
          <p:cNvSpPr/>
          <p:nvPr/>
        </p:nvSpPr>
        <p:spPr bwMode="auto">
          <a:xfrm>
            <a:off x="2893066" y="2876431"/>
            <a:ext cx="2298338" cy="116004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By </a:t>
            </a:r>
            <a:r>
              <a:rPr kumimoji="0" lang="en-US" b="1" i="0" u="none" strike="noStrike" cap="none" normalizeH="0" baseline="0" dirty="0" smtClean="0">
                <a:ln>
                  <a:noFill/>
                </a:ln>
                <a:solidFill>
                  <a:schemeClr val="bg1"/>
                </a:solidFill>
                <a:effectLst/>
                <a:latin typeface="Verdana" pitchFamily="34" charset="0"/>
              </a:rPr>
              <a:t>30 September 2010</a:t>
            </a:r>
          </a:p>
        </p:txBody>
      </p:sp>
      <p:sp>
        <p:nvSpPr>
          <p:cNvPr id="17" name="Oval 16"/>
          <p:cNvSpPr/>
          <p:nvPr/>
        </p:nvSpPr>
        <p:spPr bwMode="auto">
          <a:xfrm>
            <a:off x="594728" y="2876431"/>
            <a:ext cx="2298338" cy="116004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Verdana" pitchFamily="34" charset="0"/>
              </a:rPr>
              <a:t>Salary Grade 8 or above</a:t>
            </a:r>
          </a:p>
        </p:txBody>
      </p:sp>
      <p:sp>
        <p:nvSpPr>
          <p:cNvPr id="18" name="Oval 17"/>
          <p:cNvSpPr/>
          <p:nvPr/>
        </p:nvSpPr>
        <p:spPr bwMode="auto">
          <a:xfrm>
            <a:off x="6040438" y="2841190"/>
            <a:ext cx="2298338" cy="116004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Verdana" pitchFamily="34" charset="0"/>
              </a:rPr>
              <a:t>2011 MTI Eligibility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pPr>
              <a:defRPr/>
            </a:pPr>
            <a:fld id="{8F651D05-FDF9-476F-8927-6926C3262455}" type="slidenum">
              <a:rPr lang="en-US" smtClean="0"/>
              <a:pPr>
                <a:defRPr/>
              </a:pPr>
              <a:t>22</a:t>
            </a:fld>
            <a:endParaRPr lang="en-US" dirty="0"/>
          </a:p>
        </p:txBody>
      </p:sp>
      <p:sp>
        <p:nvSpPr>
          <p:cNvPr id="7" name="Rectangle 6"/>
          <p:cNvSpPr/>
          <p:nvPr/>
        </p:nvSpPr>
        <p:spPr>
          <a:xfrm>
            <a:off x="392115" y="387626"/>
            <a:ext cx="7100506" cy="425758"/>
          </a:xfrm>
          <a:prstGeom prst="rect">
            <a:avLst/>
          </a:prstGeom>
        </p:spPr>
        <p:txBody>
          <a:bodyPr wrap="square">
            <a:spAutoFit/>
          </a:bodyPr>
          <a:lstStyle/>
          <a:p>
            <a:pPr>
              <a:lnSpc>
                <a:spcPts val="2600"/>
              </a:lnSpc>
            </a:pPr>
            <a:r>
              <a:rPr lang="en-US" sz="2400" dirty="0" smtClean="0">
                <a:solidFill>
                  <a:schemeClr val="tx2"/>
                </a:solidFill>
                <a:ea typeface="ヒラギノ角ゴ Pro W3" pitchFamily="-97" charset="-128"/>
              </a:rPr>
              <a:t>MTI Performance Periods in Progress</a:t>
            </a:r>
            <a:endParaRPr lang="en-US" sz="2400" dirty="0">
              <a:solidFill>
                <a:schemeClr val="tx2"/>
              </a:solidFill>
              <a:ea typeface="ヒラギノ角ゴ Pro W3" pitchFamily="-97" charset="-128"/>
            </a:endParaRPr>
          </a:p>
        </p:txBody>
      </p:sp>
      <p:graphicFrame>
        <p:nvGraphicFramePr>
          <p:cNvPr id="9" name="Table 8"/>
          <p:cNvGraphicFramePr>
            <a:graphicFrameLocks noGrp="1"/>
          </p:cNvGraphicFramePr>
          <p:nvPr/>
        </p:nvGraphicFramePr>
        <p:xfrm>
          <a:off x="213988" y="1397000"/>
          <a:ext cx="8668758" cy="2179320"/>
        </p:xfrm>
        <a:graphic>
          <a:graphicData uri="http://schemas.openxmlformats.org/drawingml/2006/table">
            <a:tbl>
              <a:tblPr firstRow="1" bandRow="1">
                <a:tableStyleId>{5C22544A-7EE6-4342-B048-85BDC9FD1C3A}</a:tableStyleId>
              </a:tblPr>
              <a:tblGrid>
                <a:gridCol w="1662318"/>
                <a:gridCol w="653143"/>
                <a:gridCol w="712520"/>
                <a:gridCol w="641267"/>
                <a:gridCol w="641268"/>
                <a:gridCol w="700644"/>
                <a:gridCol w="676893"/>
                <a:gridCol w="1650670"/>
                <a:gridCol w="1330035"/>
              </a:tblGrid>
              <a:tr h="370840">
                <a:tc>
                  <a:txBody>
                    <a:bodyPr/>
                    <a:lstStyle/>
                    <a:p>
                      <a:pPr algn="ctr"/>
                      <a:r>
                        <a:rPr lang="en-US" sz="1600" b="1" dirty="0" smtClean="0"/>
                        <a:t>Perf</a:t>
                      </a:r>
                      <a:r>
                        <a:rPr lang="en-US" sz="1600" b="1" baseline="0" dirty="0" smtClean="0"/>
                        <a:t>ormance </a:t>
                      </a:r>
                      <a:r>
                        <a:rPr lang="en-US" sz="1600" b="1" dirty="0" smtClean="0"/>
                        <a:t>Period Ending</a:t>
                      </a:r>
                    </a:p>
                    <a:p>
                      <a:pPr algn="ctr"/>
                      <a:r>
                        <a:rPr lang="en-US" sz="1600" b="1" dirty="0" smtClean="0"/>
                        <a:t>in FY</a:t>
                      </a:r>
                      <a:endParaRPr lang="en-US" sz="1600" b="1" dirty="0"/>
                    </a:p>
                  </a:txBody>
                  <a:tcPr/>
                </a:tc>
                <a:tc gridSpan="6">
                  <a:txBody>
                    <a:bodyPr/>
                    <a:lstStyle/>
                    <a:p>
                      <a:pPr algn="ctr"/>
                      <a:r>
                        <a:rPr lang="en-US" sz="1600" b="1" dirty="0" smtClean="0"/>
                        <a:t>Fiscal</a:t>
                      </a:r>
                      <a:r>
                        <a:rPr lang="en-US" sz="1600" b="1" baseline="0" dirty="0" smtClean="0"/>
                        <a:t> Years in</a:t>
                      </a:r>
                    </a:p>
                    <a:p>
                      <a:pPr algn="ctr"/>
                      <a:r>
                        <a:rPr lang="en-US" sz="1600" b="1" dirty="0" smtClean="0"/>
                        <a:t>MTI Performance</a:t>
                      </a:r>
                      <a:r>
                        <a:rPr lang="en-US" sz="1600" b="1" baseline="0" dirty="0" smtClean="0"/>
                        <a:t> Periods</a:t>
                      </a:r>
                      <a:endParaRPr lang="en-US" sz="1600" b="1" dirty="0"/>
                    </a:p>
                  </a:txBody>
                  <a:tcPr anchor="ctr"/>
                </a:tc>
                <a:tc hMerge="1">
                  <a:txBody>
                    <a:bodyPr/>
                    <a:lstStyle/>
                    <a:p>
                      <a:endParaRPr lang="en-US" sz="1000"/>
                    </a:p>
                  </a:txBody>
                  <a:tcPr/>
                </a:tc>
                <a:tc hMerge="1">
                  <a:txBody>
                    <a:bodyPr/>
                    <a:lstStyle/>
                    <a:p>
                      <a:endParaRPr lang="en-US" sz="1000"/>
                    </a:p>
                  </a:txBody>
                  <a:tcPr/>
                </a:tc>
                <a:tc hMerge="1">
                  <a:txBody>
                    <a:bodyPr/>
                    <a:lstStyle/>
                    <a:p>
                      <a:endParaRPr lang="en-US" sz="1000" dirty="0"/>
                    </a:p>
                  </a:txBody>
                  <a:tcPr/>
                </a:tc>
                <a:tc hMerge="1">
                  <a:txBody>
                    <a:bodyPr/>
                    <a:lstStyle/>
                    <a:p>
                      <a:endParaRPr lang="en-US" sz="1000" dirty="0"/>
                    </a:p>
                  </a:txBody>
                  <a:tcPr/>
                </a:tc>
                <a:tc hMerge="1">
                  <a:txBody>
                    <a:bodyPr/>
                    <a:lstStyle/>
                    <a:p>
                      <a:pPr algn="ctr"/>
                      <a:endParaRPr lang="en-US" sz="1000" dirty="0"/>
                    </a:p>
                  </a:txBody>
                  <a:tcPr anchor="ctr"/>
                </a:tc>
                <a:tc>
                  <a:txBody>
                    <a:bodyPr/>
                    <a:lstStyle/>
                    <a:p>
                      <a:pPr algn="ctr"/>
                      <a:r>
                        <a:rPr lang="en-US" sz="1600" b="1" dirty="0" smtClean="0"/>
                        <a:t># of Years in Performance</a:t>
                      </a:r>
                      <a:r>
                        <a:rPr lang="en-US" sz="1600" b="1" baseline="0" dirty="0" smtClean="0"/>
                        <a:t> Period</a:t>
                      </a:r>
                      <a:endParaRPr lang="en-US" sz="1600" b="1" dirty="0"/>
                    </a:p>
                  </a:txBody>
                  <a:tcPr/>
                </a:tc>
                <a:tc>
                  <a:txBody>
                    <a:bodyPr/>
                    <a:lstStyle/>
                    <a:p>
                      <a:pPr algn="ctr"/>
                      <a:r>
                        <a:rPr lang="en-US" sz="1600" b="1" dirty="0" smtClean="0"/>
                        <a:t>Potential </a:t>
                      </a:r>
                    </a:p>
                    <a:p>
                      <a:pPr algn="ctr"/>
                      <a:r>
                        <a:rPr lang="en-US" sz="1600" b="1" dirty="0" smtClean="0"/>
                        <a:t>Payout year</a:t>
                      </a:r>
                      <a:endParaRPr lang="en-US" sz="1600" b="1" dirty="0"/>
                    </a:p>
                  </a:txBody>
                  <a:tcPr/>
                </a:tc>
              </a:tr>
              <a:tr h="370840">
                <a:tc>
                  <a:txBody>
                    <a:bodyPr/>
                    <a:lstStyle/>
                    <a:p>
                      <a:pPr algn="ctr"/>
                      <a:r>
                        <a:rPr lang="en-US" sz="1400" dirty="0" smtClean="0"/>
                        <a:t>2011</a:t>
                      </a:r>
                      <a:endParaRPr lang="en-US" sz="1400" dirty="0"/>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2008</a:t>
                      </a:r>
                    </a:p>
                  </a:txBody>
                  <a:tcPr>
                    <a:solidFill>
                      <a:schemeClr val="accent2">
                        <a:lumMod val="60000"/>
                        <a:lumOff val="4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2009</a:t>
                      </a:r>
                    </a:p>
                  </a:txBody>
                  <a:tcPr>
                    <a:solidFill>
                      <a:schemeClr val="accent2">
                        <a:lumMod val="60000"/>
                        <a:lumOff val="4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2010</a:t>
                      </a:r>
                    </a:p>
                  </a:txBody>
                  <a:tcPr>
                    <a:solidFill>
                      <a:schemeClr val="accent2">
                        <a:lumMod val="60000"/>
                        <a:lumOff val="4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2011</a:t>
                      </a:r>
                    </a:p>
                  </a:txBody>
                  <a:tcPr>
                    <a:solidFill>
                      <a:schemeClr val="accent2">
                        <a:lumMod val="60000"/>
                        <a:lumOff val="40000"/>
                      </a:schemeClr>
                    </a:solidFill>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2011</a:t>
                      </a:r>
                      <a:endParaRPr lang="en-US" sz="1400" dirty="0"/>
                    </a:p>
                  </a:txBody>
                  <a:tcPr/>
                </a:tc>
              </a:tr>
              <a:tr h="370840">
                <a:tc>
                  <a:txBody>
                    <a:bodyPr/>
                    <a:lstStyle/>
                    <a:p>
                      <a:pPr algn="ctr"/>
                      <a:r>
                        <a:rPr lang="en-US" sz="1400" dirty="0" smtClean="0"/>
                        <a:t>2012</a:t>
                      </a:r>
                      <a:endParaRPr lang="en-US" sz="1400" dirty="0"/>
                    </a:p>
                  </a:txBody>
                  <a:tcPr/>
                </a:tc>
                <a:tc>
                  <a:txBody>
                    <a:bodyPr/>
                    <a:lstStyle/>
                    <a:p>
                      <a:pPr algn="ctr"/>
                      <a:endParaRPr lang="en-US" sz="1400" dirty="0"/>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2009</a:t>
                      </a:r>
                    </a:p>
                  </a:txBody>
                  <a:tcPr>
                    <a:solidFill>
                      <a:schemeClr val="accent2">
                        <a:lumMod val="60000"/>
                        <a:lumOff val="4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2010</a:t>
                      </a:r>
                    </a:p>
                  </a:txBody>
                  <a:tcPr>
                    <a:solidFill>
                      <a:schemeClr val="accent2">
                        <a:lumMod val="60000"/>
                        <a:lumOff val="4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2011</a:t>
                      </a:r>
                    </a:p>
                  </a:txBody>
                  <a:tcPr>
                    <a:solidFill>
                      <a:schemeClr val="accent2">
                        <a:lumMod val="60000"/>
                        <a:lumOff val="4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2012</a:t>
                      </a:r>
                    </a:p>
                  </a:txBody>
                  <a:tcPr>
                    <a:solidFill>
                      <a:schemeClr val="accent2">
                        <a:lumMod val="60000"/>
                        <a:lumOff val="40000"/>
                      </a:schemeClr>
                    </a:solidFill>
                  </a:tcPr>
                </a:tc>
                <a:tc>
                  <a:txBody>
                    <a:bodyPr/>
                    <a:lstStyle/>
                    <a:p>
                      <a:pPr marL="0" algn="ctr" defTabSz="914400" rtl="0" eaLnBrk="1" latinLnBrk="0" hangingPunct="1"/>
                      <a:endParaRPr lang="en-US" sz="1400" kern="1200" dirty="0" smtClean="0">
                        <a:solidFill>
                          <a:schemeClr val="dk1"/>
                        </a:solidFill>
                        <a:latin typeface="+mn-lt"/>
                        <a:ea typeface="+mn-ea"/>
                        <a:cs typeface="+mn-cs"/>
                      </a:endParaRPr>
                    </a:p>
                  </a:txBody>
                  <a:tcPr>
                    <a:solidFill>
                      <a:schemeClr val="accent5">
                        <a:lumMod val="60000"/>
                        <a:lumOff val="40000"/>
                      </a:schemeClr>
                    </a:solidFill>
                  </a:tcPr>
                </a:tc>
                <a:tc>
                  <a:txBody>
                    <a:bodyPr/>
                    <a:lstStyle/>
                    <a:p>
                      <a:pPr algn="ctr"/>
                      <a:r>
                        <a:rPr lang="en-US" sz="1400" dirty="0" smtClean="0"/>
                        <a:t>4</a:t>
                      </a:r>
                      <a:endParaRPr lang="en-US" sz="1400" dirty="0"/>
                    </a:p>
                  </a:txBody>
                  <a:tcPr/>
                </a:tc>
                <a:tc>
                  <a:txBody>
                    <a:bodyPr/>
                    <a:lstStyle/>
                    <a:p>
                      <a:pPr algn="ctr"/>
                      <a:r>
                        <a:rPr lang="en-US" sz="1400" dirty="0" smtClean="0"/>
                        <a:t>2012</a:t>
                      </a:r>
                      <a:endParaRPr lang="en-US" sz="1400" dirty="0"/>
                    </a:p>
                  </a:txBody>
                  <a:tcPr/>
                </a:tc>
              </a:tr>
              <a:tr h="370840">
                <a:tc>
                  <a:txBody>
                    <a:bodyPr/>
                    <a:lstStyle/>
                    <a:p>
                      <a:pPr algn="ctr"/>
                      <a:r>
                        <a:rPr lang="en-US" sz="1400" dirty="0" smtClean="0"/>
                        <a:t>2013</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solidFill>
                            <a:schemeClr val="bg1"/>
                          </a:solidFill>
                        </a:rPr>
                        <a:t>2011</a:t>
                      </a:r>
                      <a:endParaRPr lang="en-US" sz="1400" dirty="0">
                        <a:solidFill>
                          <a:schemeClr val="bg1"/>
                        </a:solidFill>
                      </a:endParaRPr>
                    </a:p>
                  </a:txBody>
                  <a:tcPr>
                    <a:solidFill>
                      <a:schemeClr val="accent1"/>
                    </a:solidFill>
                  </a:tcPr>
                </a:tc>
                <a:tc>
                  <a:txBody>
                    <a:bodyPr/>
                    <a:lstStyle/>
                    <a:p>
                      <a:pPr algn="ctr"/>
                      <a:r>
                        <a:rPr lang="en-US" sz="1400" dirty="0" smtClean="0">
                          <a:solidFill>
                            <a:schemeClr val="bg1"/>
                          </a:solidFill>
                        </a:rPr>
                        <a:t>2012</a:t>
                      </a:r>
                      <a:endParaRPr lang="en-US" sz="1400" dirty="0">
                        <a:solidFill>
                          <a:schemeClr val="bg1"/>
                        </a:solidFill>
                      </a:endParaRPr>
                    </a:p>
                  </a:txBody>
                  <a:tcPr>
                    <a:solidFill>
                      <a:schemeClr val="accent1"/>
                    </a:solidFill>
                  </a:tcPr>
                </a:tc>
                <a:tc>
                  <a:txBody>
                    <a:bodyPr/>
                    <a:lstStyle/>
                    <a:p>
                      <a:pPr algn="ctr"/>
                      <a:r>
                        <a:rPr lang="en-US" sz="1400" dirty="0" smtClean="0">
                          <a:solidFill>
                            <a:schemeClr val="bg1"/>
                          </a:solidFill>
                        </a:rPr>
                        <a:t>2013</a:t>
                      </a:r>
                      <a:endParaRPr lang="en-US" sz="1400" dirty="0">
                        <a:solidFill>
                          <a:schemeClr val="bg1"/>
                        </a:solidFill>
                      </a:endParaRPr>
                    </a:p>
                  </a:txBody>
                  <a:tcPr>
                    <a:solidFill>
                      <a:schemeClr val="accent1"/>
                    </a:solidFill>
                  </a:tcPr>
                </a:tc>
                <a:tc>
                  <a:txBody>
                    <a:bodyPr/>
                    <a:lstStyle/>
                    <a:p>
                      <a:pPr algn="ctr"/>
                      <a:r>
                        <a:rPr lang="en-US" sz="1400" dirty="0" smtClean="0"/>
                        <a:t>3</a:t>
                      </a:r>
                      <a:endParaRPr lang="en-US" sz="1400" dirty="0"/>
                    </a:p>
                  </a:txBody>
                  <a:tcPr/>
                </a:tc>
                <a:tc>
                  <a:txBody>
                    <a:bodyPr/>
                    <a:lstStyle/>
                    <a:p>
                      <a:pPr algn="ctr"/>
                      <a:r>
                        <a:rPr lang="en-US" sz="1400" dirty="0" smtClean="0"/>
                        <a:t>2013</a:t>
                      </a:r>
                      <a:endParaRPr lang="en-US" sz="1400" dirty="0"/>
                    </a:p>
                  </a:txBody>
                  <a:tcPr/>
                </a:tc>
              </a:tr>
            </a:tbl>
          </a:graphicData>
        </a:graphic>
      </p:graphicFrame>
      <p:sp>
        <p:nvSpPr>
          <p:cNvPr id="11" name="Rectangle 10"/>
          <p:cNvSpPr/>
          <p:nvPr/>
        </p:nvSpPr>
        <p:spPr>
          <a:xfrm>
            <a:off x="1748488" y="4251357"/>
            <a:ext cx="4291950" cy="338554"/>
          </a:xfrm>
          <a:prstGeom prst="rect">
            <a:avLst/>
          </a:prstGeom>
          <a:solidFill>
            <a:schemeClr val="accent2">
              <a:lumMod val="60000"/>
              <a:lumOff val="40000"/>
            </a:schemeClr>
          </a:solidFill>
        </p:spPr>
        <p:txBody>
          <a:bodyPr wrap="square">
            <a:spAutoFit/>
          </a:bodyPr>
          <a:lstStyle/>
          <a:p>
            <a:r>
              <a:rPr lang="en-US" sz="1600" b="0" dirty="0" smtClean="0"/>
              <a:t>4 Year Performance Periods in Progress</a:t>
            </a:r>
          </a:p>
        </p:txBody>
      </p:sp>
      <p:sp>
        <p:nvSpPr>
          <p:cNvPr id="12" name="Rectangle 11"/>
          <p:cNvSpPr/>
          <p:nvPr/>
        </p:nvSpPr>
        <p:spPr>
          <a:xfrm>
            <a:off x="1748487" y="4589911"/>
            <a:ext cx="4291951" cy="338554"/>
          </a:xfrm>
          <a:prstGeom prst="rect">
            <a:avLst/>
          </a:prstGeom>
          <a:solidFill>
            <a:schemeClr val="accent1"/>
          </a:solidFill>
        </p:spPr>
        <p:txBody>
          <a:bodyPr wrap="square">
            <a:spAutoFit/>
          </a:bodyPr>
          <a:lstStyle/>
          <a:p>
            <a:r>
              <a:rPr lang="en-US" sz="1600" b="0" dirty="0" smtClean="0">
                <a:solidFill>
                  <a:schemeClr val="bg1"/>
                </a:solidFill>
              </a:rPr>
              <a:t>3 Year Performance Period in Progress</a:t>
            </a:r>
            <a:endParaRPr lang="en-US" sz="1600" b="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MTI Award Calculation</a:t>
            </a:r>
            <a:endParaRPr lang="en-US" dirty="0"/>
          </a:p>
        </p:txBody>
      </p:sp>
      <p:sp>
        <p:nvSpPr>
          <p:cNvPr id="3" name="Content Placeholder 2"/>
          <p:cNvSpPr>
            <a:spLocks noGrp="1"/>
          </p:cNvSpPr>
          <p:nvPr>
            <p:ph idx="1"/>
          </p:nvPr>
        </p:nvSpPr>
        <p:spPr>
          <a:xfrm>
            <a:off x="393700" y="915989"/>
            <a:ext cx="8356600" cy="3976646"/>
          </a:xfrm>
        </p:spPr>
        <p:txBody>
          <a:bodyPr/>
          <a:lstStyle/>
          <a:p>
            <a:r>
              <a:rPr lang="en-US" dirty="0" smtClean="0"/>
              <a:t>Use this formula to calculate your MTI bonus*:</a:t>
            </a:r>
          </a:p>
          <a:p>
            <a:endParaRPr lang="en-US" sz="900" dirty="0" smtClean="0"/>
          </a:p>
          <a:p>
            <a:pPr algn="ctr"/>
            <a:r>
              <a:rPr lang="en-US" sz="2200" b="1" dirty="0" smtClean="0">
                <a:solidFill>
                  <a:schemeClr val="accent1"/>
                </a:solidFill>
              </a:rPr>
              <a:t>Company Performance</a:t>
            </a:r>
            <a:r>
              <a:rPr lang="en-US" sz="2400" b="1" dirty="0" smtClean="0">
                <a:solidFill>
                  <a:schemeClr val="accent1"/>
                </a:solidFill>
              </a:rPr>
              <a:t> </a:t>
            </a:r>
          </a:p>
          <a:p>
            <a:pPr algn="ctr"/>
            <a:r>
              <a:rPr lang="en-US" sz="1800" dirty="0" smtClean="0"/>
              <a:t>(as % of Target) </a:t>
            </a:r>
          </a:p>
          <a:p>
            <a:pPr algn="ctr"/>
            <a:r>
              <a:rPr lang="en-US" sz="2400" dirty="0" smtClean="0"/>
              <a:t>x  </a:t>
            </a:r>
          </a:p>
          <a:p>
            <a:pPr algn="ctr"/>
            <a:r>
              <a:rPr lang="en-US" sz="2200" b="1" dirty="0" smtClean="0">
                <a:solidFill>
                  <a:schemeClr val="accent1"/>
                </a:solidFill>
              </a:rPr>
              <a:t>MTI Target Rate </a:t>
            </a:r>
          </a:p>
          <a:p>
            <a:pPr algn="ctr"/>
            <a:r>
              <a:rPr lang="en-US" sz="1800" dirty="0" smtClean="0"/>
              <a:t>(for your grade)</a:t>
            </a:r>
          </a:p>
          <a:p>
            <a:pPr algn="ctr"/>
            <a:r>
              <a:rPr lang="en-US" sz="2400" dirty="0" smtClean="0"/>
              <a:t>x </a:t>
            </a:r>
          </a:p>
          <a:p>
            <a:pPr algn="ctr"/>
            <a:r>
              <a:rPr lang="en-US" sz="2200" b="1" dirty="0" smtClean="0">
                <a:solidFill>
                  <a:schemeClr val="accent1"/>
                </a:solidFill>
              </a:rPr>
              <a:t>Salary Grade Midpoint as of 30 September</a:t>
            </a:r>
            <a:r>
              <a:rPr lang="en-US" sz="2400" dirty="0" smtClean="0"/>
              <a:t/>
            </a:r>
            <a:br>
              <a:rPr lang="en-US" sz="2400" dirty="0" smtClean="0"/>
            </a:br>
            <a:r>
              <a:rPr lang="en-US" sz="1800" dirty="0" smtClean="0"/>
              <a:t>(13 months prior to the end of the performance period)</a:t>
            </a:r>
          </a:p>
          <a:p>
            <a:endParaRPr lang="en-US" sz="1400" dirty="0" smtClean="0"/>
          </a:p>
        </p:txBody>
      </p:sp>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23</a:t>
            </a:fld>
            <a:endParaRPr lang="en-US" dirty="0"/>
          </a:p>
        </p:txBody>
      </p:sp>
      <p:sp>
        <p:nvSpPr>
          <p:cNvPr id="6" name="Rectangle 5"/>
          <p:cNvSpPr/>
          <p:nvPr/>
        </p:nvSpPr>
        <p:spPr>
          <a:xfrm>
            <a:off x="204716" y="5197870"/>
            <a:ext cx="8720920" cy="738664"/>
          </a:xfrm>
          <a:prstGeom prst="rect">
            <a:avLst/>
          </a:prstGeom>
        </p:spPr>
        <p:txBody>
          <a:bodyPr wrap="square">
            <a:spAutoFit/>
          </a:bodyPr>
          <a:lstStyle/>
          <a:p>
            <a:pPr marL="109538" indent="-109538"/>
            <a:r>
              <a:rPr lang="en-US" sz="1400" b="0" dirty="0" smtClean="0">
                <a:latin typeface="+mj-lt"/>
              </a:rPr>
              <a:t>*For performance periods ending in 2011 and 2012: If the total MTI payout to employees exceeds the maximum SVA pool to be shared, the total payout will be limited to the amount available in the SVA pool.   </a:t>
            </a:r>
            <a:endParaRPr lang="en-US" sz="1400" b="0"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txBox="1">
            <a:spLocks noChangeArrowheads="1"/>
          </p:cNvSpPr>
          <p:nvPr/>
        </p:nvSpPr>
        <p:spPr bwMode="auto">
          <a:xfrm>
            <a:off x="388938" y="266700"/>
            <a:ext cx="8361362" cy="723900"/>
          </a:xfrm>
          <a:prstGeom prst="rect">
            <a:avLst/>
          </a:prstGeom>
          <a:noFill/>
          <a:ln w="9525">
            <a:noFill/>
            <a:miter lim="800000"/>
            <a:headEnd/>
            <a:tailEnd/>
          </a:ln>
        </p:spPr>
        <p:txBody>
          <a:bodyPr lIns="0" rIns="0"/>
          <a:lstStyle/>
          <a:p>
            <a:pPr>
              <a:lnSpc>
                <a:spcPts val="2600"/>
              </a:lnSpc>
            </a:pPr>
            <a:r>
              <a:rPr lang="en-US" sz="2400" dirty="0" smtClean="0">
                <a:solidFill>
                  <a:schemeClr val="tx2"/>
                </a:solidFill>
                <a:ea typeface="ヒラギノ角ゴ Pro W3" pitchFamily="-97" charset="-128"/>
              </a:rPr>
              <a:t>MTI Metrics</a:t>
            </a:r>
            <a:endParaRPr lang="en-US" sz="2400" dirty="0">
              <a:solidFill>
                <a:schemeClr val="tx2"/>
              </a:solidFill>
              <a:ea typeface="ヒラギノ角ゴ Pro W3" pitchFamily="-97" charset="-128"/>
            </a:endParaRPr>
          </a:p>
        </p:txBody>
      </p:sp>
      <p:sp>
        <p:nvSpPr>
          <p:cNvPr id="8197" name="Footer Placeholder 3"/>
          <p:cNvSpPr>
            <a:spLocks noGrp="1"/>
          </p:cNvSpPr>
          <p:nvPr>
            <p:ph type="ftr" sz="quarter" idx="10"/>
          </p:nvPr>
        </p:nvSpPr>
        <p:spPr>
          <a:noFill/>
        </p:spPr>
        <p:txBody>
          <a:bodyPr/>
          <a:lstStyle/>
          <a:p>
            <a:r>
              <a:rPr lang="en-US" dirty="0" smtClean="0"/>
              <a:t>Variable Pay Overview | March/April 2011</a:t>
            </a:r>
          </a:p>
        </p:txBody>
      </p:sp>
      <p:sp>
        <p:nvSpPr>
          <p:cNvPr id="7" name="Rectangle 5"/>
          <p:cNvSpPr txBox="1">
            <a:spLocks noChangeArrowheads="1"/>
          </p:cNvSpPr>
          <p:nvPr/>
        </p:nvSpPr>
        <p:spPr bwMode="auto">
          <a:xfrm>
            <a:off x="388938" y="832406"/>
            <a:ext cx="7983275" cy="5141358"/>
          </a:xfrm>
          <a:prstGeom prst="rect">
            <a:avLst/>
          </a:prstGeom>
          <a:noFill/>
          <a:ln w="9525">
            <a:noFill/>
            <a:miter lim="800000"/>
            <a:headEnd/>
            <a:tailEnd/>
          </a:ln>
        </p:spPr>
        <p:txBody>
          <a:bodyPr lIns="0"/>
          <a:lstStyle/>
          <a:p>
            <a:endParaRPr lang="en-US" b="0" dirty="0" smtClean="0"/>
          </a:p>
          <a:p>
            <a:r>
              <a:rPr lang="en-US" sz="2000" b="0" dirty="0" smtClean="0"/>
              <a:t>Based on accumulated Shareholder Value Added (SVA) generated over multiple, consecutive fiscal years</a:t>
            </a:r>
            <a:r>
              <a:rPr lang="en-US" sz="2000" b="0" dirty="0" smtClean="0">
                <a:solidFill>
                  <a:srgbClr val="0070C0"/>
                </a:solidFill>
              </a:rPr>
              <a:t>  </a:t>
            </a:r>
          </a:p>
          <a:p>
            <a:endParaRPr lang="en-US" sz="2000" b="0" dirty="0" smtClean="0">
              <a:solidFill>
                <a:srgbClr val="0070C0"/>
              </a:solidFill>
            </a:endParaRPr>
          </a:p>
          <a:p>
            <a:r>
              <a:rPr lang="en-US" sz="2000" b="0" dirty="0" smtClean="0"/>
              <a:t>Shareholder Value Added (SVA) </a:t>
            </a:r>
          </a:p>
          <a:p>
            <a:r>
              <a:rPr lang="en-US" b="0" dirty="0" smtClean="0"/>
              <a:t>Measures company performance in terms of profit that exceeds cost of assets or equity </a:t>
            </a:r>
          </a:p>
          <a:p>
            <a:endParaRPr lang="en-US" b="0" strike="sngStrike" dirty="0" smtClean="0">
              <a:solidFill>
                <a:srgbClr val="0070C0"/>
              </a:solidFill>
            </a:endParaRPr>
          </a:p>
          <a:p>
            <a:endParaRPr lang="en-US" b="0" strike="sngStrike" dirty="0" smtClean="0">
              <a:solidFill>
                <a:srgbClr val="0070C0"/>
              </a:solidFill>
            </a:endParaRPr>
          </a:p>
          <a:p>
            <a:pPr algn="ctr"/>
            <a:endParaRPr lang="en-US" b="0" strike="sngStrike" dirty="0" smtClean="0">
              <a:solidFill>
                <a:srgbClr val="0070C0"/>
              </a:solidFill>
            </a:endParaRPr>
          </a:p>
          <a:p>
            <a:pPr algn="ctr"/>
            <a:r>
              <a:rPr lang="en-US" sz="2000" dirty="0" smtClean="0">
                <a:solidFill>
                  <a:schemeClr val="accent1"/>
                </a:solidFill>
              </a:rPr>
              <a:t>$1 Million SVA or greater =  MTI Payout</a:t>
            </a:r>
          </a:p>
          <a:p>
            <a:pPr algn="ctr"/>
            <a:endParaRPr lang="en-US" sz="2000" dirty="0" smtClean="0">
              <a:solidFill>
                <a:schemeClr val="accent1"/>
              </a:solidFill>
            </a:endParaRPr>
          </a:p>
          <a:p>
            <a:pPr algn="ctr"/>
            <a:r>
              <a:rPr lang="en-US" sz="2000" dirty="0" smtClean="0">
                <a:solidFill>
                  <a:schemeClr val="accent1"/>
                </a:solidFill>
              </a:rPr>
              <a:t>Less than $1 Million in SVA  =  No MTI Payout</a:t>
            </a:r>
          </a:p>
          <a:p>
            <a:endParaRPr lang="en-US" b="0" dirty="0" smtClean="0"/>
          </a:p>
          <a:p>
            <a:endParaRPr lang="en-US" b="0" dirty="0" smtClean="0"/>
          </a:p>
          <a:p>
            <a:endParaRPr lang="en-US" b="0" dirty="0" smtClean="0"/>
          </a:p>
          <a:p>
            <a:endParaRPr lang="en-US" b="0" dirty="0" smtClean="0">
              <a:solidFill>
                <a:srgbClr val="0070C0"/>
              </a:solidFill>
            </a:endParaRPr>
          </a:p>
          <a:p>
            <a:endParaRPr lang="en-US" b="0" dirty="0" smtClean="0">
              <a:ea typeface="ヒラギノ角ゴ Pro W3" pitchFamily="-97" charset="-128"/>
            </a:endParaRPr>
          </a:p>
          <a:p>
            <a:endParaRPr lang="en-US" b="0" dirty="0" smtClean="0">
              <a:ea typeface="ヒラギノ角ゴ Pro W3" pitchFamily="-97" charset="-128"/>
            </a:endParaRPr>
          </a:p>
        </p:txBody>
      </p:sp>
      <p:sp>
        <p:nvSpPr>
          <p:cNvPr id="6" name="Slide Number Placeholder 5"/>
          <p:cNvSpPr>
            <a:spLocks noGrp="1"/>
          </p:cNvSpPr>
          <p:nvPr>
            <p:ph type="sldNum" sz="quarter" idx="11"/>
          </p:nvPr>
        </p:nvSpPr>
        <p:spPr/>
        <p:txBody>
          <a:bodyPr/>
          <a:lstStyle/>
          <a:p>
            <a:pPr>
              <a:defRPr/>
            </a:pPr>
            <a:fld id="{8F651D05-FDF9-476F-8927-6926C3262455}"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pPr>
              <a:defRPr/>
            </a:pPr>
            <a:fld id="{8F651D05-FDF9-476F-8927-6926C3262455}" type="slidenum">
              <a:rPr lang="en-US" smtClean="0"/>
              <a:pPr>
                <a:defRPr/>
              </a:pPr>
              <a:t>25</a:t>
            </a:fld>
            <a:endParaRPr lang="en-US" dirty="0"/>
          </a:p>
        </p:txBody>
      </p:sp>
      <p:graphicFrame>
        <p:nvGraphicFramePr>
          <p:cNvPr id="5" name="Table 4"/>
          <p:cNvGraphicFramePr>
            <a:graphicFrameLocks noGrp="1"/>
          </p:cNvGraphicFramePr>
          <p:nvPr/>
        </p:nvGraphicFramePr>
        <p:xfrm>
          <a:off x="501962" y="1777006"/>
          <a:ext cx="8224073" cy="1193800"/>
        </p:xfrm>
        <a:graphic>
          <a:graphicData uri="http://schemas.openxmlformats.org/drawingml/2006/table">
            <a:tbl>
              <a:tblPr firstRow="1" bandRow="1">
                <a:tableStyleId>{5C22544A-7EE6-4342-B048-85BDC9FD1C3A}</a:tableStyleId>
              </a:tblPr>
              <a:tblGrid>
                <a:gridCol w="2412688"/>
                <a:gridCol w="1962150"/>
                <a:gridCol w="1709983"/>
                <a:gridCol w="2139252"/>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SVA Goal for</a:t>
                      </a:r>
                      <a:r>
                        <a:rPr lang="en-US" sz="1600" baseline="0" dirty="0" smtClean="0"/>
                        <a:t> Target </a:t>
                      </a:r>
                      <a:r>
                        <a:rPr lang="en-US" sz="1600" dirty="0" smtClean="0"/>
                        <a:t>Payout </a:t>
                      </a:r>
                    </a:p>
                    <a:p>
                      <a:pPr algn="ctr"/>
                      <a:endParaRPr lang="en-US" sz="1600" dirty="0">
                        <a:solidFill>
                          <a:schemeClr val="bg1"/>
                        </a:solidFill>
                      </a:endParaRPr>
                    </a:p>
                  </a:txBody>
                  <a:tcPr/>
                </a:tc>
                <a:tc>
                  <a:txBody>
                    <a:bodyPr/>
                    <a:lstStyle/>
                    <a:p>
                      <a:pPr algn="ctr"/>
                      <a:r>
                        <a:rPr lang="en-US" sz="1600" dirty="0" smtClean="0"/>
                        <a:t>SVA Goal for</a:t>
                      </a:r>
                      <a:r>
                        <a:rPr lang="en-US" sz="1600" baseline="0" dirty="0" smtClean="0"/>
                        <a:t> </a:t>
                      </a:r>
                      <a:r>
                        <a:rPr lang="en-US" sz="1600" dirty="0" smtClean="0"/>
                        <a:t>Maximum Payout</a:t>
                      </a:r>
                      <a:endParaRPr lang="en-US" sz="1600" dirty="0">
                        <a:solidFill>
                          <a:schemeClr val="bg1"/>
                        </a:solidFill>
                      </a:endParaRPr>
                    </a:p>
                  </a:txBody>
                  <a:tcPr/>
                </a:tc>
                <a:tc>
                  <a:txBody>
                    <a:bodyPr/>
                    <a:lstStyle/>
                    <a:p>
                      <a:pPr algn="ctr"/>
                      <a:r>
                        <a:rPr lang="en-US" sz="1600" dirty="0" smtClean="0">
                          <a:solidFill>
                            <a:schemeClr val="bg1"/>
                          </a:solidFill>
                        </a:rPr>
                        <a:t>Accumulated SVA</a:t>
                      </a:r>
                      <a:endParaRPr lang="en-US" sz="1600" dirty="0">
                        <a:solidFill>
                          <a:schemeClr val="bg1"/>
                        </a:solidFill>
                      </a:endParaRPr>
                    </a:p>
                  </a:txBody>
                  <a:tcPr/>
                </a:tc>
                <a:tc>
                  <a:txBody>
                    <a:bodyPr/>
                    <a:lstStyle/>
                    <a:p>
                      <a:pPr algn="ctr"/>
                      <a:r>
                        <a:rPr lang="en-US" sz="1600" dirty="0" smtClean="0"/>
                        <a:t>Company Performance </a:t>
                      </a:r>
                    </a:p>
                    <a:p>
                      <a:pPr algn="ctr"/>
                      <a:r>
                        <a:rPr lang="en-US" sz="1400" dirty="0" smtClean="0"/>
                        <a:t>(as %</a:t>
                      </a:r>
                      <a:r>
                        <a:rPr lang="en-US" sz="1400" baseline="0" dirty="0" smtClean="0"/>
                        <a:t> of Target)</a:t>
                      </a:r>
                      <a:endParaRPr lang="en-US"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 billion</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 billion</a:t>
                      </a:r>
                      <a:endParaRPr lang="en-US" dirty="0"/>
                    </a:p>
                  </a:txBody>
                  <a:tcPr anchor="ctr"/>
                </a:tc>
                <a:tc>
                  <a:txBody>
                    <a:bodyPr/>
                    <a:lstStyle/>
                    <a:p>
                      <a:pPr algn="ctr"/>
                      <a:r>
                        <a:rPr lang="en-US" dirty="0" smtClean="0"/>
                        <a:t>$3 billion</a:t>
                      </a:r>
                      <a:endParaRPr lang="en-US" dirty="0"/>
                    </a:p>
                  </a:txBody>
                  <a:tcPr anchor="ctr"/>
                </a:tc>
                <a:tc>
                  <a:txBody>
                    <a:bodyPr/>
                    <a:lstStyle/>
                    <a:p>
                      <a:pPr algn="ctr"/>
                      <a:r>
                        <a:rPr lang="en-US" dirty="0" smtClean="0"/>
                        <a:t>150%</a:t>
                      </a:r>
                      <a:endParaRPr lang="en-US" dirty="0"/>
                    </a:p>
                  </a:txBody>
                  <a:tcPr anchor="ctr"/>
                </a:tc>
              </a:tr>
            </a:tbl>
          </a:graphicData>
        </a:graphic>
      </p:graphicFrame>
      <p:sp>
        <p:nvSpPr>
          <p:cNvPr id="7" name="Rectangle 6"/>
          <p:cNvSpPr/>
          <p:nvPr/>
        </p:nvSpPr>
        <p:spPr>
          <a:xfrm>
            <a:off x="603249" y="377687"/>
            <a:ext cx="8122785" cy="759182"/>
          </a:xfrm>
          <a:prstGeom prst="rect">
            <a:avLst/>
          </a:prstGeom>
        </p:spPr>
        <p:txBody>
          <a:bodyPr wrap="square">
            <a:spAutoFit/>
          </a:bodyPr>
          <a:lstStyle/>
          <a:p>
            <a:pPr>
              <a:lnSpc>
                <a:spcPts val="2600"/>
              </a:lnSpc>
            </a:pPr>
            <a:r>
              <a:rPr lang="en-US" sz="2400" dirty="0" smtClean="0">
                <a:solidFill>
                  <a:schemeClr val="tx2"/>
                </a:solidFill>
                <a:ea typeface="ヒラギノ角ゴ Pro W3" pitchFamily="-97" charset="-128"/>
              </a:rPr>
              <a:t>MTI – Company Performance Example </a:t>
            </a:r>
          </a:p>
          <a:p>
            <a:pPr>
              <a:lnSpc>
                <a:spcPts val="2600"/>
              </a:lnSpc>
            </a:pPr>
            <a:r>
              <a:rPr lang="en-US" dirty="0" smtClean="0">
                <a:solidFill>
                  <a:schemeClr val="tx2"/>
                </a:solidFill>
                <a:ea typeface="ヒラギノ角ゴ Pro W3" pitchFamily="-97" charset="-128"/>
              </a:rPr>
              <a:t>(in </a:t>
            </a:r>
            <a:r>
              <a:rPr lang="en-US" sz="2000" dirty="0" smtClean="0">
                <a:solidFill>
                  <a:schemeClr val="tx2"/>
                </a:solidFill>
                <a:ea typeface="ヒラギノ角ゴ Pro W3" pitchFamily="-97" charset="-128"/>
              </a:rPr>
              <a:t>US</a:t>
            </a:r>
            <a:r>
              <a:rPr lang="en-US" dirty="0" smtClean="0">
                <a:solidFill>
                  <a:schemeClr val="tx2"/>
                </a:solidFill>
                <a:ea typeface="ヒラギノ角ゴ Pro W3" pitchFamily="-97" charset="-128"/>
              </a:rPr>
              <a:t> dollars)</a:t>
            </a:r>
            <a:endParaRPr lang="en-US" sz="2400" dirty="0">
              <a:solidFill>
                <a:schemeClr val="tx2"/>
              </a:solidFill>
              <a:ea typeface="ヒラギノ角ゴ Pro W3" pitchFamily="-97" charset="-128"/>
            </a:endParaRPr>
          </a:p>
        </p:txBody>
      </p:sp>
      <p:graphicFrame>
        <p:nvGraphicFramePr>
          <p:cNvPr id="8" name="Table 7"/>
          <p:cNvGraphicFramePr>
            <a:graphicFrameLocks noGrp="1"/>
          </p:cNvGraphicFramePr>
          <p:nvPr/>
        </p:nvGraphicFramePr>
        <p:xfrm>
          <a:off x="501962" y="2961565"/>
          <a:ext cx="8224071" cy="365760"/>
        </p:xfrm>
        <a:graphic>
          <a:graphicData uri="http://schemas.openxmlformats.org/drawingml/2006/table">
            <a:tbl>
              <a:tblPr bandRow="1">
                <a:tableStyleId>{5C22544A-7EE6-4342-B048-85BDC9FD1C3A}</a:tableStyleId>
              </a:tblPr>
              <a:tblGrid>
                <a:gridCol w="2412040"/>
                <a:gridCol w="1951910"/>
                <a:gridCol w="1725388"/>
                <a:gridCol w="2134733"/>
              </a:tblGrid>
              <a:tr h="3548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 billion</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 billion</a:t>
                      </a:r>
                      <a:endParaRPr lang="en-US" dirty="0"/>
                    </a:p>
                  </a:txBody>
                  <a:tcPr anchor="ctr"/>
                </a:tc>
                <a:tc>
                  <a:txBody>
                    <a:bodyPr/>
                    <a:lstStyle/>
                    <a:p>
                      <a:pPr algn="ctr"/>
                      <a:r>
                        <a:rPr lang="en-US" dirty="0" smtClean="0"/>
                        <a:t>$4 billion</a:t>
                      </a:r>
                      <a:endParaRPr lang="en-US" dirty="0"/>
                    </a:p>
                  </a:txBody>
                  <a:tcPr anchor="ctr"/>
                </a:tc>
                <a:tc>
                  <a:txBody>
                    <a:bodyPr/>
                    <a:lstStyle/>
                    <a:p>
                      <a:pPr algn="ctr"/>
                      <a:r>
                        <a:rPr lang="en-US" dirty="0" smtClean="0"/>
                        <a:t>200%</a:t>
                      </a:r>
                      <a:endParaRPr lang="en-US" dirty="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MTI - Award Calculation Example </a:t>
            </a:r>
            <a:r>
              <a:rPr lang="en-US" sz="1800" dirty="0" smtClean="0"/>
              <a:t>(in U.S. dollars)</a:t>
            </a:r>
            <a:endParaRPr lang="en-US" sz="1800" dirty="0"/>
          </a:p>
        </p:txBody>
      </p:sp>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26</a:t>
            </a:fld>
            <a:endParaRPr lang="en-US" dirty="0"/>
          </a:p>
        </p:txBody>
      </p:sp>
      <p:graphicFrame>
        <p:nvGraphicFramePr>
          <p:cNvPr id="7" name="Table 6"/>
          <p:cNvGraphicFramePr>
            <a:graphicFrameLocks noGrp="1"/>
          </p:cNvGraphicFramePr>
          <p:nvPr/>
        </p:nvGraphicFramePr>
        <p:xfrm>
          <a:off x="393700" y="1505334"/>
          <a:ext cx="8190743" cy="3889157"/>
        </p:xfrm>
        <a:graphic>
          <a:graphicData uri="http://schemas.openxmlformats.org/drawingml/2006/table">
            <a:tbl>
              <a:tblPr lastRow="1" bandCol="1">
                <a:tableStyleId>{5C22544A-7EE6-4342-B048-85BDC9FD1C3A}</a:tableStyleId>
              </a:tblPr>
              <a:tblGrid>
                <a:gridCol w="3345787"/>
                <a:gridCol w="1282889"/>
                <a:gridCol w="1255594"/>
                <a:gridCol w="1160060"/>
                <a:gridCol w="1146413"/>
              </a:tblGrid>
              <a:tr h="370840">
                <a:tc>
                  <a:txBody>
                    <a:bodyPr/>
                    <a:lstStyle/>
                    <a:p>
                      <a:pPr algn="ctr"/>
                      <a:r>
                        <a:rPr lang="en-US" sz="1800" b="1" dirty="0" smtClean="0"/>
                        <a:t>Company Performance </a:t>
                      </a:r>
                    </a:p>
                    <a:p>
                      <a:pPr algn="ctr"/>
                      <a:r>
                        <a:rPr lang="en-US" sz="1600" dirty="0" smtClean="0"/>
                        <a:t>(as % of Target) </a:t>
                      </a:r>
                    </a:p>
                    <a:p>
                      <a:pPr algn="ctr"/>
                      <a:r>
                        <a:rPr lang="en-US" b="1" dirty="0" smtClean="0"/>
                        <a:t>X</a:t>
                      </a:r>
                      <a:endParaRPr lang="en-US" b="1" dirty="0"/>
                    </a:p>
                  </a:txBody>
                  <a:tcPr/>
                </a:tc>
                <a:tc>
                  <a:txBody>
                    <a:bodyPr/>
                    <a:lstStyle/>
                    <a:p>
                      <a:pPr algn="ctr"/>
                      <a:r>
                        <a:rPr lang="en-US" sz="1800" dirty="0" smtClean="0"/>
                        <a:t>200%</a:t>
                      </a:r>
                    </a:p>
                    <a:p>
                      <a:pPr algn="ctr"/>
                      <a:r>
                        <a:rPr lang="en-US" sz="1600" dirty="0" smtClean="0"/>
                        <a:t>Maximum</a:t>
                      </a:r>
                      <a:endParaRPr lang="en-US" sz="1600" dirty="0"/>
                    </a:p>
                  </a:txBody>
                  <a:tcPr anchor="ctr"/>
                </a:tc>
                <a:tc>
                  <a:txBody>
                    <a:bodyPr/>
                    <a:lstStyle/>
                    <a:p>
                      <a:pPr algn="ctr"/>
                      <a:r>
                        <a:rPr lang="en-US" dirty="0" smtClean="0"/>
                        <a:t>150%</a:t>
                      </a:r>
                    </a:p>
                    <a:p>
                      <a:pPr algn="ctr"/>
                      <a:r>
                        <a:rPr lang="en-US" sz="1600" dirty="0" smtClean="0"/>
                        <a:t>Above</a:t>
                      </a:r>
                      <a:r>
                        <a:rPr lang="en-US" sz="1600" baseline="0" dirty="0" smtClean="0"/>
                        <a:t> Target</a:t>
                      </a:r>
                      <a:endParaRPr lang="en-US" sz="1600" dirty="0"/>
                    </a:p>
                  </a:txBody>
                  <a:tcPr anchor="ctr"/>
                </a:tc>
                <a:tc>
                  <a:txBody>
                    <a:bodyPr/>
                    <a:lstStyle/>
                    <a:p>
                      <a:pPr algn="ctr"/>
                      <a:r>
                        <a:rPr lang="en-US" dirty="0" smtClean="0"/>
                        <a:t>100%</a:t>
                      </a:r>
                    </a:p>
                    <a:p>
                      <a:pPr algn="ctr"/>
                      <a:r>
                        <a:rPr lang="en-US" sz="1600" dirty="0" smtClean="0"/>
                        <a:t>Target</a:t>
                      </a:r>
                      <a:endParaRPr lang="en-US" sz="1600" dirty="0"/>
                    </a:p>
                  </a:txBody>
                  <a:tcPr anchor="ctr"/>
                </a:tc>
                <a:tc>
                  <a:txBody>
                    <a:bodyPr/>
                    <a:lstStyle/>
                    <a:p>
                      <a:pPr algn="ctr"/>
                      <a:r>
                        <a:rPr lang="en-US" dirty="0" smtClean="0"/>
                        <a:t>0%</a:t>
                      </a:r>
                    </a:p>
                    <a:p>
                      <a:pPr algn="ctr"/>
                      <a:r>
                        <a:rPr lang="en-US" sz="1600" dirty="0" smtClean="0"/>
                        <a:t>Minimum</a:t>
                      </a:r>
                      <a:endParaRPr lang="en-US" sz="1600" dirty="0"/>
                    </a:p>
                  </a:txBody>
                  <a:tcPr anchor="ctr"/>
                </a:tc>
              </a:tr>
              <a:tr h="370840">
                <a:tc>
                  <a:txBody>
                    <a:bodyPr/>
                    <a:lstStyle/>
                    <a:p>
                      <a:pPr algn="ctr"/>
                      <a:r>
                        <a:rPr lang="en-US" sz="1600" b="1" dirty="0" smtClean="0"/>
                        <a:t>MTI Target Rate </a:t>
                      </a:r>
                    </a:p>
                    <a:p>
                      <a:pPr algn="ctr"/>
                      <a:r>
                        <a:rPr lang="en-US" sz="1400" dirty="0" smtClean="0"/>
                        <a:t>(for your grade)</a:t>
                      </a:r>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X</a:t>
                      </a:r>
                    </a:p>
                  </a:txBody>
                  <a:tcPr/>
                </a:tc>
                <a:tc>
                  <a:txBody>
                    <a:bodyPr/>
                    <a:lstStyle/>
                    <a:p>
                      <a:pPr algn="ctr"/>
                      <a:r>
                        <a:rPr lang="en-US" dirty="0" smtClean="0"/>
                        <a:t>4%</a:t>
                      </a:r>
                    </a:p>
                    <a:p>
                      <a:pPr algn="ctr"/>
                      <a:endParaRPr lang="en-US" dirty="0" smtClean="0"/>
                    </a:p>
                  </a:txBody>
                  <a:tcPr anchor="ctr"/>
                </a:tc>
                <a:tc>
                  <a:txBody>
                    <a:bodyPr/>
                    <a:lstStyle/>
                    <a:p>
                      <a:pPr algn="ctr"/>
                      <a:r>
                        <a:rPr lang="en-US" dirty="0" smtClean="0"/>
                        <a:t>4%</a:t>
                      </a:r>
                    </a:p>
                    <a:p>
                      <a:pPr algn="ctr"/>
                      <a:endParaRPr lang="en-US" dirty="0"/>
                    </a:p>
                  </a:txBody>
                  <a:tcPr anchor="ctr"/>
                </a:tc>
                <a:tc>
                  <a:txBody>
                    <a:bodyPr/>
                    <a:lstStyle/>
                    <a:p>
                      <a:pPr algn="ctr"/>
                      <a:r>
                        <a:rPr lang="en-US" dirty="0" smtClean="0"/>
                        <a:t>4%</a:t>
                      </a:r>
                    </a:p>
                    <a:p>
                      <a:pPr algn="ctr"/>
                      <a:endParaRPr lang="en-US" dirty="0"/>
                    </a:p>
                  </a:txBody>
                  <a:tcPr anchor="ctr"/>
                </a:tc>
                <a:tc>
                  <a:txBody>
                    <a:bodyPr/>
                    <a:lstStyle/>
                    <a:p>
                      <a:pPr algn="ctr"/>
                      <a:r>
                        <a:rPr lang="en-US" dirty="0" smtClean="0"/>
                        <a:t>4%</a:t>
                      </a:r>
                    </a:p>
                    <a:p>
                      <a:pPr algn="ctr"/>
                      <a:endParaRPr lang="en-US" dirty="0"/>
                    </a:p>
                  </a:txBody>
                  <a:tcPr anchor="ctr"/>
                </a:tc>
              </a:tr>
              <a:tr h="370840">
                <a:tc>
                  <a:txBody>
                    <a:bodyPr/>
                    <a:lstStyle/>
                    <a:p>
                      <a:pPr algn="ctr"/>
                      <a:r>
                        <a:rPr lang="en-US" sz="1800" b="1" dirty="0" smtClean="0"/>
                        <a:t>Salary Grade Midpoint as of 30 September</a:t>
                      </a:r>
                    </a:p>
                    <a:p>
                      <a:pPr algn="ctr"/>
                      <a:r>
                        <a:rPr lang="en-US" sz="1600" dirty="0" smtClean="0"/>
                        <a:t>(13 months prior to the</a:t>
                      </a:r>
                      <a:r>
                        <a:rPr lang="en-US" sz="1600" baseline="0" dirty="0" smtClean="0"/>
                        <a:t> </a:t>
                      </a:r>
                      <a:r>
                        <a:rPr lang="en-US" sz="1600" dirty="0" smtClean="0"/>
                        <a:t>end</a:t>
                      </a:r>
                      <a:r>
                        <a:rPr lang="en-US" sz="1600" baseline="0" dirty="0" smtClean="0"/>
                        <a:t> of the performance period</a:t>
                      </a:r>
                      <a:r>
                        <a:rPr lang="en-US" sz="16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a:t>
                      </a:r>
                    </a:p>
                  </a:txBody>
                  <a:tcPr/>
                </a:tc>
                <a:tc>
                  <a:txBody>
                    <a:bodyPr/>
                    <a:lstStyle/>
                    <a:p>
                      <a:pPr algn="ctr"/>
                      <a:r>
                        <a:rPr lang="en-US" dirty="0" smtClean="0"/>
                        <a:t>$60,000</a:t>
                      </a:r>
                    </a:p>
                    <a:p>
                      <a:pPr algn="ctr"/>
                      <a:endParaRPr lang="en-US" dirty="0" smtClean="0"/>
                    </a:p>
                  </a:txBody>
                  <a:tcPr anchor="ctr"/>
                </a:tc>
                <a:tc>
                  <a:txBody>
                    <a:bodyPr/>
                    <a:lstStyle/>
                    <a:p>
                      <a:pPr algn="ctr"/>
                      <a:r>
                        <a:rPr lang="en-US" dirty="0" smtClean="0"/>
                        <a:t>$60,000</a:t>
                      </a:r>
                    </a:p>
                    <a:p>
                      <a:pPr algn="ctr"/>
                      <a:endParaRPr lang="en-US" dirty="0"/>
                    </a:p>
                  </a:txBody>
                  <a:tcPr anchor="ctr"/>
                </a:tc>
                <a:tc>
                  <a:txBody>
                    <a:bodyPr/>
                    <a:lstStyle/>
                    <a:p>
                      <a:pPr algn="ctr"/>
                      <a:r>
                        <a:rPr lang="en-US" dirty="0" smtClean="0"/>
                        <a:t>$60,000</a:t>
                      </a:r>
                    </a:p>
                    <a:p>
                      <a:pPr algn="ctr"/>
                      <a:endParaRPr lang="en-US" dirty="0"/>
                    </a:p>
                  </a:txBody>
                  <a:tcPr anchor="ctr"/>
                </a:tc>
                <a:tc>
                  <a:txBody>
                    <a:bodyPr/>
                    <a:lstStyle/>
                    <a:p>
                      <a:pPr algn="ctr"/>
                      <a:r>
                        <a:rPr lang="en-US" dirty="0" smtClean="0"/>
                        <a:t>$60,000</a:t>
                      </a:r>
                    </a:p>
                    <a:p>
                      <a:pPr algn="ctr"/>
                      <a:endParaRPr lang="en-US" dirty="0"/>
                    </a:p>
                  </a:txBody>
                  <a:tcPr anchor="ctr"/>
                </a:tc>
              </a:tr>
              <a:tr h="780197">
                <a:tc>
                  <a:txBody>
                    <a:bodyPr/>
                    <a:lstStyle/>
                    <a:p>
                      <a:pPr algn="ctr"/>
                      <a:r>
                        <a:rPr lang="en-US" b="1" dirty="0" smtClean="0"/>
                        <a:t>MTI Award</a:t>
                      </a:r>
                      <a:endParaRPr lang="en-US" b="1" dirty="0"/>
                    </a:p>
                  </a:txBody>
                  <a:tcPr anchor="ctr"/>
                </a:tc>
                <a:tc>
                  <a:txBody>
                    <a:bodyPr/>
                    <a:lstStyle/>
                    <a:p>
                      <a:pPr algn="ctr"/>
                      <a:r>
                        <a:rPr lang="en-US" dirty="0" smtClean="0"/>
                        <a:t>$4,800</a:t>
                      </a:r>
                      <a:endParaRPr lang="en-US" dirty="0"/>
                    </a:p>
                  </a:txBody>
                  <a:tcPr anchor="ctr"/>
                </a:tc>
                <a:tc>
                  <a:txBody>
                    <a:bodyPr/>
                    <a:lstStyle/>
                    <a:p>
                      <a:pPr algn="ctr"/>
                      <a:r>
                        <a:rPr lang="en-US" dirty="0" smtClean="0"/>
                        <a:t>$3,600</a:t>
                      </a:r>
                      <a:endParaRPr lang="en-US" dirty="0"/>
                    </a:p>
                  </a:txBody>
                  <a:tcPr anchor="ctr"/>
                </a:tc>
                <a:tc>
                  <a:txBody>
                    <a:bodyPr/>
                    <a:lstStyle/>
                    <a:p>
                      <a:pPr algn="ctr"/>
                      <a:r>
                        <a:rPr lang="en-US" dirty="0" smtClean="0"/>
                        <a:t>$2,400</a:t>
                      </a:r>
                      <a:endParaRPr lang="en-US" dirty="0"/>
                    </a:p>
                  </a:txBody>
                  <a:tcPr anchor="ctr"/>
                </a:tc>
                <a:tc>
                  <a:txBody>
                    <a:bodyPr/>
                    <a:lstStyle/>
                    <a:p>
                      <a:pPr algn="ctr"/>
                      <a:r>
                        <a:rPr lang="en-US" dirty="0" smtClean="0"/>
                        <a:t>$0</a:t>
                      </a:r>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490662"/>
            <a:ext cx="7772400" cy="1362075"/>
          </a:xfrm>
        </p:spPr>
        <p:txBody>
          <a:bodyPr/>
          <a:lstStyle/>
          <a:p>
            <a:pPr>
              <a:spcBef>
                <a:spcPct val="20000"/>
              </a:spcBef>
              <a:spcAft>
                <a:spcPct val="10000"/>
              </a:spcAft>
            </a:pPr>
            <a:r>
              <a:rPr lang="en-US" cap="none" dirty="0" smtClean="0">
                <a:solidFill>
                  <a:schemeClr val="bg1"/>
                </a:solidFill>
              </a:rPr>
              <a:t>LTI</a:t>
            </a:r>
          </a:p>
        </p:txBody>
      </p:sp>
      <p:pic>
        <p:nvPicPr>
          <p:cNvPr id="4" name="Picture 3" descr="63551310.jpg"/>
          <p:cNvPicPr>
            <a:picLocks noChangeAspect="1"/>
          </p:cNvPicPr>
          <p:nvPr/>
        </p:nvPicPr>
        <p:blipFill>
          <a:blip r:embed="rId3" cstate="print"/>
          <a:srcRect l="7011" t="2663" r="973" b="17404"/>
          <a:stretch>
            <a:fillRect/>
          </a:stretch>
        </p:blipFill>
        <p:spPr>
          <a:xfrm rot="5400000">
            <a:off x="1142999" y="-1143000"/>
            <a:ext cx="6858002" cy="9144002"/>
          </a:xfrm>
          <a:prstGeom prst="rect">
            <a:avLst/>
          </a:prstGeom>
        </p:spPr>
      </p:pic>
      <p:sp>
        <p:nvSpPr>
          <p:cNvPr id="6" name="Title 4"/>
          <p:cNvSpPr txBox="1">
            <a:spLocks/>
          </p:cNvSpPr>
          <p:nvPr/>
        </p:nvSpPr>
        <p:spPr bwMode="auto">
          <a:xfrm>
            <a:off x="874713" y="1643062"/>
            <a:ext cx="7772400" cy="136207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10000"/>
              </a:spcAft>
              <a:buClrTx/>
              <a:buSzTx/>
              <a:buFontTx/>
              <a:buNone/>
              <a:tabLst/>
              <a:defRPr/>
            </a:pPr>
            <a:r>
              <a:rPr lang="en-US" sz="4000" kern="0" dirty="0" smtClean="0">
                <a:solidFill>
                  <a:schemeClr val="accent1"/>
                </a:solidFill>
                <a:latin typeface="+mj-lt"/>
                <a:ea typeface="+mj-ea"/>
                <a:cs typeface="+mj-cs"/>
              </a:rPr>
              <a:t>L</a:t>
            </a:r>
            <a:r>
              <a:rPr kumimoji="0" lang="en-US" sz="4000" b="1" i="0" u="none" strike="noStrike" kern="0" cap="none" spc="0" normalizeH="0" baseline="0" noProof="0" dirty="0" smtClean="0">
                <a:ln>
                  <a:noFill/>
                </a:ln>
                <a:solidFill>
                  <a:schemeClr val="accent1"/>
                </a:solidFill>
                <a:effectLst/>
                <a:uLnTx/>
                <a:uFillTx/>
                <a:latin typeface="+mj-lt"/>
                <a:ea typeface="+mj-ea"/>
                <a:cs typeface="+mj-cs"/>
              </a:rPr>
              <a:t>TI</a:t>
            </a:r>
          </a:p>
        </p:txBody>
      </p:sp>
      <p:sp>
        <p:nvSpPr>
          <p:cNvPr id="7" name="Slide Number Placeholder 6"/>
          <p:cNvSpPr>
            <a:spLocks noGrp="1"/>
          </p:cNvSpPr>
          <p:nvPr>
            <p:ph type="sldNum" sz="quarter" idx="11"/>
          </p:nvPr>
        </p:nvSpPr>
        <p:spPr/>
        <p:txBody>
          <a:bodyPr/>
          <a:lstStyle/>
          <a:p>
            <a:pPr>
              <a:defRPr/>
            </a:pPr>
            <a:fld id="{275C3323-6B7A-4C13-8991-BCC104AA42E3}" type="slidenum">
              <a:rPr lang="en-US" smtClean="0"/>
              <a:pPr>
                <a:defRPr/>
              </a:pPr>
              <a:t>27</a:t>
            </a:fld>
            <a:endParaRPr lang="en-US" dirty="0"/>
          </a:p>
        </p:txBody>
      </p:sp>
      <p:sp>
        <p:nvSpPr>
          <p:cNvPr id="8" name="Footer Placeholder 7"/>
          <p:cNvSpPr>
            <a:spLocks noGrp="1"/>
          </p:cNvSpPr>
          <p:nvPr>
            <p:ph type="ftr" sz="quarter" idx="10"/>
          </p:nvPr>
        </p:nvSpPr>
        <p:spPr/>
        <p:txBody>
          <a:bodyPr/>
          <a:lstStyle/>
          <a:p>
            <a:pPr>
              <a:defRPr/>
            </a:pPr>
            <a:r>
              <a:rPr lang="en-US" dirty="0" smtClean="0"/>
              <a:t>Variable Pay Overview | March/April 2011</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93700" y="269875"/>
            <a:ext cx="8356600" cy="511175"/>
          </a:xfrm>
        </p:spPr>
        <p:txBody>
          <a:bodyPr/>
          <a:lstStyle/>
          <a:p>
            <a:pPr eaLnBrk="1" hangingPunct="1"/>
            <a:r>
              <a:rPr lang="en-US" dirty="0" smtClean="0"/>
              <a:t>Long-Term Incentive (LTI) Objectives</a:t>
            </a:r>
          </a:p>
        </p:txBody>
      </p:sp>
      <p:sp>
        <p:nvSpPr>
          <p:cNvPr id="37893" name="Footer Placeholder 3"/>
          <p:cNvSpPr>
            <a:spLocks noGrp="1"/>
          </p:cNvSpPr>
          <p:nvPr>
            <p:ph type="ftr" sz="quarter" idx="10"/>
          </p:nvPr>
        </p:nvSpPr>
        <p:spPr>
          <a:noFill/>
        </p:spPr>
        <p:txBody>
          <a:bodyPr/>
          <a:lstStyle/>
          <a:p>
            <a:r>
              <a:rPr lang="en-US" dirty="0" smtClean="0"/>
              <a:t>Variable Pay Overview | March/April 2011</a:t>
            </a:r>
          </a:p>
        </p:txBody>
      </p:sp>
      <p:sp>
        <p:nvSpPr>
          <p:cNvPr id="11" name="Slide Number Placeholder 10"/>
          <p:cNvSpPr>
            <a:spLocks noGrp="1"/>
          </p:cNvSpPr>
          <p:nvPr>
            <p:ph type="sldNum" sz="quarter" idx="11"/>
          </p:nvPr>
        </p:nvSpPr>
        <p:spPr/>
        <p:txBody>
          <a:bodyPr/>
          <a:lstStyle/>
          <a:p>
            <a:pPr>
              <a:defRPr/>
            </a:pPr>
            <a:fld id="{6EBCD522-FB3C-4C74-BE2D-BF43303953A0}" type="slidenum">
              <a:rPr lang="en-US" smtClean="0"/>
              <a:pPr>
                <a:defRPr/>
              </a:pPr>
              <a:t>28</a:t>
            </a:fld>
            <a:endParaRPr lang="en-US" dirty="0"/>
          </a:p>
        </p:txBody>
      </p:sp>
      <p:sp>
        <p:nvSpPr>
          <p:cNvPr id="6" name="Content Placeholder 6"/>
          <p:cNvSpPr>
            <a:spLocks noGrp="1"/>
          </p:cNvSpPr>
          <p:nvPr>
            <p:ph idx="1"/>
          </p:nvPr>
        </p:nvSpPr>
        <p:spPr>
          <a:xfrm>
            <a:off x="393700" y="1265238"/>
            <a:ext cx="7550892" cy="4678362"/>
          </a:xfrm>
        </p:spPr>
        <p:txBody>
          <a:bodyPr/>
          <a:lstStyle/>
          <a:p>
            <a:pPr marL="0" indent="0"/>
            <a:r>
              <a:rPr lang="en-US" kern="1200" dirty="0" smtClean="0">
                <a:latin typeface="Verdana" pitchFamily="34" charset="0"/>
              </a:rPr>
              <a:t>Align higher level employees with interests of shareholders</a:t>
            </a:r>
          </a:p>
          <a:p>
            <a:pPr marL="0" indent="0"/>
            <a:endParaRPr lang="en-US" kern="1200" dirty="0" smtClean="0">
              <a:latin typeface="Verdana" pitchFamily="34" charset="0"/>
            </a:endParaRPr>
          </a:p>
          <a:p>
            <a:pPr marL="0" indent="0"/>
            <a:r>
              <a:rPr lang="en-US" kern="1200" dirty="0" smtClean="0">
                <a:latin typeface="Verdana" pitchFamily="34" charset="0"/>
              </a:rPr>
              <a:t>Promote ownership interest in the company</a:t>
            </a:r>
          </a:p>
          <a:p>
            <a:pPr marL="0" indent="0"/>
            <a:endParaRPr lang="en-US" kern="1200" dirty="0" smtClean="0">
              <a:latin typeface="Verdana"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93700" y="269875"/>
            <a:ext cx="8356600" cy="511175"/>
          </a:xfrm>
        </p:spPr>
        <p:txBody>
          <a:bodyPr/>
          <a:lstStyle/>
          <a:p>
            <a:pPr eaLnBrk="1" hangingPunct="1"/>
            <a:r>
              <a:rPr lang="en-US" dirty="0" smtClean="0"/>
              <a:t>Long-Term Incentive (LTI)</a:t>
            </a:r>
          </a:p>
        </p:txBody>
      </p:sp>
      <p:sp>
        <p:nvSpPr>
          <p:cNvPr id="37893" name="Footer Placeholder 3"/>
          <p:cNvSpPr>
            <a:spLocks noGrp="1"/>
          </p:cNvSpPr>
          <p:nvPr>
            <p:ph type="ftr" sz="quarter" idx="10"/>
          </p:nvPr>
        </p:nvSpPr>
        <p:spPr>
          <a:noFill/>
        </p:spPr>
        <p:txBody>
          <a:bodyPr/>
          <a:lstStyle/>
          <a:p>
            <a:r>
              <a:rPr lang="en-US" dirty="0" smtClean="0"/>
              <a:t>Variable Pay Overview | March/April 2011</a:t>
            </a:r>
          </a:p>
        </p:txBody>
      </p:sp>
      <p:sp>
        <p:nvSpPr>
          <p:cNvPr id="11" name="Slide Number Placeholder 10"/>
          <p:cNvSpPr>
            <a:spLocks noGrp="1"/>
          </p:cNvSpPr>
          <p:nvPr>
            <p:ph type="sldNum" sz="quarter" idx="11"/>
          </p:nvPr>
        </p:nvSpPr>
        <p:spPr/>
        <p:txBody>
          <a:bodyPr/>
          <a:lstStyle/>
          <a:p>
            <a:pPr>
              <a:defRPr/>
            </a:pPr>
            <a:fld id="{6EBCD522-FB3C-4C74-BE2D-BF43303953A0}" type="slidenum">
              <a:rPr lang="en-US" smtClean="0"/>
              <a:pPr>
                <a:defRPr/>
              </a:pPr>
              <a:t>29</a:t>
            </a:fld>
            <a:endParaRPr lang="en-US" dirty="0"/>
          </a:p>
        </p:txBody>
      </p:sp>
      <p:sp>
        <p:nvSpPr>
          <p:cNvPr id="6" name="Content Placeholder 6"/>
          <p:cNvSpPr>
            <a:spLocks noGrp="1"/>
          </p:cNvSpPr>
          <p:nvPr>
            <p:ph idx="1"/>
          </p:nvPr>
        </p:nvSpPr>
        <p:spPr>
          <a:xfrm>
            <a:off x="393700" y="1265238"/>
            <a:ext cx="8356600" cy="4678362"/>
          </a:xfrm>
        </p:spPr>
        <p:txBody>
          <a:bodyPr/>
          <a:lstStyle/>
          <a:p>
            <a:r>
              <a:rPr lang="en-US" kern="1200" dirty="0" smtClean="0">
                <a:latin typeface="Verdana" pitchFamily="34" charset="0"/>
              </a:rPr>
              <a:t>Forward-looking award, typically delivered in stock options</a:t>
            </a:r>
          </a:p>
          <a:p>
            <a:endParaRPr lang="en-US" kern="1200" dirty="0" smtClean="0">
              <a:latin typeface="Verdana" pitchFamily="34" charset="0"/>
            </a:endParaRPr>
          </a:p>
          <a:p>
            <a:r>
              <a:rPr lang="en-US" kern="1200" dirty="0" smtClean="0">
                <a:latin typeface="Verdana" pitchFamily="34" charset="0"/>
              </a:rPr>
              <a:t>Stock option: Right to buy company stock at the grant price  </a:t>
            </a:r>
          </a:p>
          <a:p>
            <a:pPr marL="0" indent="0"/>
            <a:endParaRPr lang="en-US" sz="1600" kern="1200" dirty="0" smtClean="0"/>
          </a:p>
          <a:p>
            <a:pPr marL="0" indent="0"/>
            <a:r>
              <a:rPr lang="en-US" kern="1200" dirty="0" smtClean="0">
                <a:latin typeface="Verdana" pitchFamily="34" charset="0"/>
              </a:rPr>
              <a:t>Base award value is aligned to the market and established by salary grade and structure </a:t>
            </a:r>
          </a:p>
          <a:p>
            <a:pPr marL="0" indent="0"/>
            <a:endParaRPr lang="en-US" kern="1200" dirty="0" smtClean="0">
              <a:latin typeface="Verdana" pitchFamily="34" charset="0"/>
            </a:endParaRPr>
          </a:p>
          <a:p>
            <a:pPr marL="0" indent="0"/>
            <a:r>
              <a:rPr lang="en-US" kern="1200" dirty="0" smtClean="0">
                <a:latin typeface="Verdana" pitchFamily="34" charset="0"/>
              </a:rPr>
              <a:t>Managers can adjust award value to recognize individual performance</a:t>
            </a:r>
          </a:p>
          <a:p>
            <a:pPr marL="0" indent="0"/>
            <a:endParaRPr lang="en-US" kern="1200" dirty="0" smtClean="0">
              <a:latin typeface="Verdana" pitchFamily="34" charset="0"/>
            </a:endParaRPr>
          </a:p>
          <a:p>
            <a:pPr marL="0" indent="0"/>
            <a:r>
              <a:rPr lang="en-US" kern="1200" dirty="0" smtClean="0">
                <a:latin typeface="Verdana" pitchFamily="34" charset="0"/>
              </a:rPr>
              <a:t>Grade 12 and above are eligible for LTI</a:t>
            </a:r>
            <a:endParaRPr lang="en-US" dirty="0" smtClean="0"/>
          </a:p>
          <a:p>
            <a:pPr marL="0" indent="0"/>
            <a:endParaRPr lang="en-US" sz="1600" kern="1200" dirty="0" smtClean="0"/>
          </a:p>
          <a:p>
            <a:pPr marL="0" indent="0"/>
            <a:endParaRPr lang="en-US" kern="1200" dirty="0" smtClean="0">
              <a:latin typeface="Verdana"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TRS_BP_VP_Highligh.png"/>
          <p:cNvPicPr>
            <a:picLocks noChangeAspect="1"/>
          </p:cNvPicPr>
          <p:nvPr/>
        </p:nvPicPr>
        <p:blipFill>
          <a:blip r:embed="rId3" cstate="print"/>
          <a:stretch>
            <a:fillRect/>
          </a:stretch>
        </p:blipFill>
        <p:spPr>
          <a:xfrm>
            <a:off x="227013" y="1277939"/>
            <a:ext cx="4475161" cy="4475161"/>
          </a:xfrm>
          <a:prstGeom prst="rect">
            <a:avLst/>
          </a:prstGeom>
        </p:spPr>
      </p:pic>
      <p:pic>
        <p:nvPicPr>
          <p:cNvPr id="10" name="Picture 9" descr="total_rewards_elements.jpg"/>
          <p:cNvPicPr>
            <a:picLocks noChangeAspect="1"/>
          </p:cNvPicPr>
          <p:nvPr/>
        </p:nvPicPr>
        <p:blipFill>
          <a:blip r:embed="rId4" cstate="print"/>
          <a:stretch>
            <a:fillRect/>
          </a:stretch>
        </p:blipFill>
        <p:spPr>
          <a:xfrm>
            <a:off x="227012" y="1244965"/>
            <a:ext cx="4475161" cy="4508135"/>
          </a:xfrm>
          <a:prstGeom prst="rect">
            <a:avLst/>
          </a:prstGeom>
        </p:spPr>
      </p:pic>
      <p:pic>
        <p:nvPicPr>
          <p:cNvPr id="9" name="Content Placeholder 8" descr="TRS_BP_VP_Highligh.png"/>
          <p:cNvPicPr>
            <a:picLocks noGrp="1" noChangeAspect="1"/>
          </p:cNvPicPr>
          <p:nvPr>
            <p:ph sz="half" idx="2"/>
          </p:nvPr>
        </p:nvPicPr>
        <p:blipFill>
          <a:blip r:embed="rId3" cstate="print"/>
          <a:srcRect t="-10192" b="-10192"/>
          <a:stretch>
            <a:fillRect/>
          </a:stretch>
        </p:blipFill>
        <p:spPr>
          <a:xfrm>
            <a:off x="234532" y="839788"/>
            <a:ext cx="4467642" cy="5378325"/>
          </a:xfrm>
        </p:spPr>
      </p:pic>
      <p:sp>
        <p:nvSpPr>
          <p:cNvPr id="2" name="Title 1"/>
          <p:cNvSpPr>
            <a:spLocks noGrp="1"/>
          </p:cNvSpPr>
          <p:nvPr>
            <p:ph type="title"/>
          </p:nvPr>
        </p:nvSpPr>
        <p:spPr/>
        <p:txBody>
          <a:bodyPr/>
          <a:lstStyle/>
          <a:p>
            <a:r>
              <a:rPr lang="en-US" dirty="0" smtClean="0"/>
              <a:t>Total Rewards</a:t>
            </a:r>
            <a:endParaRPr lang="en-US" dirty="0"/>
          </a:p>
        </p:txBody>
      </p:sp>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3</a:t>
            </a:fld>
            <a:endParaRPr lang="en-US" dirty="0"/>
          </a:p>
        </p:txBody>
      </p:sp>
      <p:sp>
        <p:nvSpPr>
          <p:cNvPr id="11" name="TextBox 10"/>
          <p:cNvSpPr txBox="1"/>
          <p:nvPr/>
        </p:nvSpPr>
        <p:spPr>
          <a:xfrm>
            <a:off x="5295900" y="1498600"/>
            <a:ext cx="3454400" cy="1200329"/>
          </a:xfrm>
          <a:prstGeom prst="rect">
            <a:avLst/>
          </a:prstGeom>
          <a:noFill/>
        </p:spPr>
        <p:txBody>
          <a:bodyPr wrap="square" rtlCol="0">
            <a:spAutoFit/>
          </a:bodyPr>
          <a:lstStyle/>
          <a:p>
            <a:r>
              <a:rPr lang="en-US" dirty="0" smtClean="0"/>
              <a:t>You share in the rewards that are created by exceptional company performance</a:t>
            </a:r>
            <a:endParaRPr lang="en-US" dirty="0"/>
          </a:p>
        </p:txBody>
      </p:sp>
      <p:sp>
        <p:nvSpPr>
          <p:cNvPr id="13" name="TextBox 12"/>
          <p:cNvSpPr txBox="1"/>
          <p:nvPr/>
        </p:nvSpPr>
        <p:spPr>
          <a:xfrm>
            <a:off x="5000625" y="1544767"/>
            <a:ext cx="3924300" cy="2308324"/>
          </a:xfrm>
          <a:prstGeom prst="rect">
            <a:avLst/>
          </a:prstGeom>
          <a:solidFill>
            <a:schemeClr val="bg1"/>
          </a:solidFill>
        </p:spPr>
        <p:txBody>
          <a:bodyPr wrap="square" rtlCol="0">
            <a:spAutoFit/>
          </a:bodyPr>
          <a:lstStyle/>
          <a:p>
            <a:pPr>
              <a:buFont typeface="Lucida Grande"/>
              <a:buChar char="-"/>
            </a:pPr>
            <a:r>
              <a:rPr lang="en-US" dirty="0" smtClean="0"/>
              <a:t> The value of Total Rewards</a:t>
            </a:r>
            <a:br>
              <a:rPr lang="en-US" dirty="0" smtClean="0"/>
            </a:br>
            <a:r>
              <a:rPr lang="en-US" dirty="0" smtClean="0"/>
              <a:t>  is unique to the individual</a:t>
            </a:r>
          </a:p>
          <a:p>
            <a:endParaRPr lang="en-US" dirty="0" smtClean="0"/>
          </a:p>
          <a:p>
            <a:pPr>
              <a:buFont typeface="Lucida Grande"/>
              <a:buChar char="-"/>
            </a:pPr>
            <a:r>
              <a:rPr lang="en-US" dirty="0" smtClean="0"/>
              <a:t> Total Rewards includes</a:t>
            </a:r>
            <a:br>
              <a:rPr lang="en-US" dirty="0" smtClean="0"/>
            </a:br>
            <a:r>
              <a:rPr lang="en-US" dirty="0" smtClean="0"/>
              <a:t>  common enterprise</a:t>
            </a:r>
            <a:br>
              <a:rPr lang="en-US" dirty="0" smtClean="0"/>
            </a:br>
            <a:r>
              <a:rPr lang="en-US" dirty="0" smtClean="0"/>
              <a:t>  elements and regionally</a:t>
            </a:r>
            <a:br>
              <a:rPr lang="en-US" dirty="0" smtClean="0"/>
            </a:br>
            <a:r>
              <a:rPr lang="en-US" dirty="0" smtClean="0"/>
              <a:t>  or locally customized</a:t>
            </a:r>
            <a:br>
              <a:rPr lang="en-US" dirty="0" smtClean="0"/>
            </a:br>
            <a:r>
              <a:rPr lang="en-US" dirty="0" smtClean="0"/>
              <a:t>  elements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animBg="1"/>
      <p:bldP spid="1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txBox="1">
            <a:spLocks noChangeArrowheads="1"/>
          </p:cNvSpPr>
          <p:nvPr/>
        </p:nvSpPr>
        <p:spPr bwMode="auto">
          <a:xfrm>
            <a:off x="388938" y="266700"/>
            <a:ext cx="8361362" cy="723900"/>
          </a:xfrm>
          <a:prstGeom prst="rect">
            <a:avLst/>
          </a:prstGeom>
          <a:noFill/>
          <a:ln w="9525">
            <a:noFill/>
            <a:miter lim="800000"/>
            <a:headEnd/>
            <a:tailEnd/>
          </a:ln>
        </p:spPr>
        <p:txBody>
          <a:bodyPr lIns="0" rIns="0"/>
          <a:lstStyle/>
          <a:p>
            <a:pPr>
              <a:lnSpc>
                <a:spcPts val="2600"/>
              </a:lnSpc>
            </a:pPr>
            <a:r>
              <a:rPr lang="en-US" sz="2400" dirty="0" smtClean="0">
                <a:solidFill>
                  <a:schemeClr val="tx2"/>
                </a:solidFill>
                <a:ea typeface="ヒラギノ角ゴ Pro W3" pitchFamily="-97" charset="-128"/>
              </a:rPr>
              <a:t>What is the Compensation Opportunity?</a:t>
            </a:r>
            <a:endParaRPr lang="en-US" sz="2400" dirty="0">
              <a:solidFill>
                <a:schemeClr val="tx2"/>
              </a:solidFill>
              <a:ea typeface="ヒラギノ角ゴ Pro W3" pitchFamily="-97" charset="-128"/>
            </a:endParaRPr>
          </a:p>
        </p:txBody>
      </p:sp>
      <p:sp>
        <p:nvSpPr>
          <p:cNvPr id="8197" name="Footer Placeholder 3"/>
          <p:cNvSpPr>
            <a:spLocks noGrp="1"/>
          </p:cNvSpPr>
          <p:nvPr>
            <p:ph type="ftr" sz="quarter" idx="10"/>
          </p:nvPr>
        </p:nvSpPr>
        <p:spPr>
          <a:noFill/>
        </p:spPr>
        <p:txBody>
          <a:bodyPr/>
          <a:lstStyle/>
          <a:p>
            <a:r>
              <a:rPr lang="en-US" dirty="0" smtClean="0"/>
              <a:t>Variable Pay Overview | March/April 2011</a:t>
            </a:r>
          </a:p>
        </p:txBody>
      </p:sp>
      <p:sp>
        <p:nvSpPr>
          <p:cNvPr id="6" name="Slide Number Placeholder 5"/>
          <p:cNvSpPr>
            <a:spLocks noGrp="1"/>
          </p:cNvSpPr>
          <p:nvPr>
            <p:ph type="sldNum" sz="quarter" idx="11"/>
          </p:nvPr>
        </p:nvSpPr>
        <p:spPr/>
        <p:txBody>
          <a:bodyPr/>
          <a:lstStyle/>
          <a:p>
            <a:pPr>
              <a:defRPr/>
            </a:pPr>
            <a:fld id="{8F651D05-FDF9-476F-8927-6926C3262455}" type="slidenum">
              <a:rPr lang="en-US" smtClean="0"/>
              <a:pPr>
                <a:defRPr/>
              </a:pPr>
              <a:t>30</a:t>
            </a:fld>
            <a:endParaRPr lang="en-US" dirty="0"/>
          </a:p>
        </p:txBody>
      </p:sp>
      <p:graphicFrame>
        <p:nvGraphicFramePr>
          <p:cNvPr id="8" name="Group 89"/>
          <p:cNvGraphicFramePr>
            <a:graphicFrameLocks/>
          </p:cNvGraphicFramePr>
          <p:nvPr/>
        </p:nvGraphicFramePr>
        <p:xfrm>
          <a:off x="865582" y="1320288"/>
          <a:ext cx="7409543" cy="4281545"/>
        </p:xfrm>
        <a:graphic>
          <a:graphicData uri="http://schemas.openxmlformats.org/drawingml/2006/table">
            <a:tbl>
              <a:tblPr/>
              <a:tblGrid>
                <a:gridCol w="3923393"/>
                <a:gridCol w="1692116"/>
                <a:gridCol w="1794034"/>
              </a:tblGrid>
              <a:tr h="611188">
                <a:tc>
                  <a:txBody>
                    <a:bodyPr/>
                    <a:lstStyle/>
                    <a:p>
                      <a:pPr marL="0" marR="0" lvl="0" indent="0" algn="l" defTabSz="914400" rtl="0" eaLnBrk="1" fontAlgn="base" latinLnBrk="0" hangingPunct="1">
                        <a:lnSpc>
                          <a:spcPct val="100000"/>
                        </a:lnSpc>
                        <a:spcBef>
                          <a:spcPct val="20000"/>
                        </a:spcBef>
                        <a:spcAft>
                          <a:spcPct val="10000"/>
                        </a:spcAft>
                        <a:buClrTx/>
                        <a:buSzPct val="85000"/>
                        <a:buFontTx/>
                        <a:buNone/>
                        <a:tabLst/>
                      </a:pPr>
                      <a:endParaRPr kumimoji="0" lang="en-US" sz="1600" b="0" i="0" u="none" strike="noStrike" cap="none" normalizeH="0" baseline="0" dirty="0" smtClean="0">
                        <a:ln>
                          <a:noFill/>
                        </a:ln>
                        <a:solidFill>
                          <a:schemeClr val="tx1"/>
                        </a:solidFill>
                        <a:effectLst/>
                        <a:latin typeface="Verdana" pitchFamily="34" charset="0"/>
                      </a:endParaRPr>
                    </a:p>
                  </a:txBody>
                  <a:tcPr marL="91432" marR="91432" marT="45716" marB="45716"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10000"/>
                        </a:spcAft>
                        <a:buClrTx/>
                        <a:buSzPct val="85000"/>
                        <a:buFontTx/>
                        <a:buNone/>
                        <a:tabLst/>
                      </a:pPr>
                      <a:r>
                        <a:rPr kumimoji="0" lang="en-US" sz="1800" b="1" i="0" u="none" strike="noStrike" cap="none" normalizeH="0" baseline="0" dirty="0" smtClean="0">
                          <a:ln>
                            <a:noFill/>
                          </a:ln>
                          <a:solidFill>
                            <a:schemeClr val="tx1"/>
                          </a:solidFill>
                          <a:effectLst/>
                          <a:latin typeface="Verdana" pitchFamily="34" charset="0"/>
                        </a:rPr>
                        <a:t>Example 1 </a:t>
                      </a:r>
                    </a:p>
                  </a:txBody>
                  <a:tcPr marL="91432" marR="91432" marT="45716" marB="45716"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10000"/>
                        </a:spcAft>
                        <a:buClrTx/>
                        <a:buSzPct val="85000"/>
                        <a:buFontTx/>
                        <a:buNone/>
                        <a:tabLst/>
                      </a:pPr>
                      <a:r>
                        <a:rPr kumimoji="0" lang="en-US" sz="1800" b="1" i="0" u="none" strike="noStrike" cap="none" normalizeH="0" baseline="0" dirty="0" smtClean="0">
                          <a:ln>
                            <a:noFill/>
                          </a:ln>
                          <a:solidFill>
                            <a:schemeClr val="tx1"/>
                          </a:solidFill>
                          <a:effectLst/>
                          <a:latin typeface="Verdana" pitchFamily="34" charset="0"/>
                        </a:rPr>
                        <a:t>Example 2 </a:t>
                      </a:r>
                    </a:p>
                    <a:p>
                      <a:pPr marL="0" marR="0" lvl="0" indent="0" algn="ctr" defTabSz="914400" rtl="0" eaLnBrk="1" fontAlgn="base" latinLnBrk="0" hangingPunct="1">
                        <a:lnSpc>
                          <a:spcPct val="100000"/>
                        </a:lnSpc>
                        <a:spcBef>
                          <a:spcPct val="20000"/>
                        </a:spcBef>
                        <a:spcAft>
                          <a:spcPct val="10000"/>
                        </a:spcAft>
                        <a:buClrTx/>
                        <a:buSzPct val="85000"/>
                        <a:buFontTx/>
                        <a:buNone/>
                        <a:tabLst/>
                      </a:pPr>
                      <a:endParaRPr kumimoji="0" lang="en-US" sz="1800" b="1" i="0" u="none" strike="noStrike" cap="none" normalizeH="0" baseline="0" dirty="0" smtClean="0">
                        <a:ln>
                          <a:noFill/>
                        </a:ln>
                        <a:solidFill>
                          <a:schemeClr val="tx1"/>
                        </a:solidFill>
                        <a:effectLst/>
                        <a:latin typeface="Verdana" pitchFamily="34" charset="0"/>
                      </a:endParaRPr>
                    </a:p>
                  </a:txBody>
                  <a:tcPr marL="91432" marR="91432" marT="45716" marB="45716"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5">
                        <a:lumMod val="60000"/>
                        <a:lumOff val="40000"/>
                      </a:schemeClr>
                    </a:solidFill>
                  </a:tcPr>
                </a:tc>
              </a:tr>
              <a:tr h="661988">
                <a:tc>
                  <a:txBody>
                    <a:bodyPr/>
                    <a:lstStyle/>
                    <a:p>
                      <a:pPr marL="0" marR="0" lvl="0" indent="0" algn="l"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 of Options Awarded</a:t>
                      </a:r>
                    </a:p>
                  </a:txBody>
                  <a:tcPr marL="91432" marR="91432"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1,100</a:t>
                      </a:r>
                    </a:p>
                  </a:txBody>
                  <a:tcPr marL="91432" marR="91432" marT="45716" marB="45716"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1,100</a:t>
                      </a:r>
                    </a:p>
                  </a:txBody>
                  <a:tcPr marL="91432" marR="91432"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727075">
                <a:tc>
                  <a:txBody>
                    <a:bodyPr/>
                    <a:lstStyle/>
                    <a:p>
                      <a:pPr marL="0" marR="0" lvl="0" indent="0" algn="l"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Grant Price</a:t>
                      </a:r>
                    </a:p>
                  </a:txBody>
                  <a:tcPr marL="91432" marR="91432"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2"/>
                    </a:solid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$ 60</a:t>
                      </a:r>
                    </a:p>
                  </a:txBody>
                  <a:tcPr marL="91432" marR="91432" marT="45716" marB="45716" anchor="ctr" horzOverflow="overflow">
                    <a:lnL>
                      <a:noFill/>
                    </a:lnL>
                    <a:lnR>
                      <a:noFill/>
                    </a:lnR>
                    <a:lnT>
                      <a:noFill/>
                    </a:lnT>
                    <a:lnB>
                      <a:noFill/>
                    </a:lnB>
                    <a:lnTlToBr>
                      <a:noFill/>
                    </a:lnTlToBr>
                    <a:lnBlToTr>
                      <a:noFill/>
                    </a:lnBlToTr>
                    <a:solidFill>
                      <a:schemeClr val="bg2"/>
                    </a:solid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$ 60</a:t>
                      </a:r>
                    </a:p>
                  </a:txBody>
                  <a:tcPr marL="91432" marR="91432"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2"/>
                    </a:solidFill>
                  </a:tcPr>
                </a:tc>
              </a:tr>
              <a:tr h="722313">
                <a:tc>
                  <a:txBody>
                    <a:bodyPr/>
                    <a:lstStyle/>
                    <a:p>
                      <a:pPr marL="0" marR="0" lvl="0" indent="0" algn="l"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Current Stock Value</a:t>
                      </a:r>
                    </a:p>
                  </a:txBody>
                  <a:tcPr marL="91432" marR="91432"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$ 80</a:t>
                      </a:r>
                    </a:p>
                  </a:txBody>
                  <a:tcPr marL="91432" marR="91432" marT="45716" marB="45716"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$ 55</a:t>
                      </a:r>
                    </a:p>
                  </a:txBody>
                  <a:tcPr marL="91432" marR="91432"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725488">
                <a:tc>
                  <a:txBody>
                    <a:bodyPr/>
                    <a:lstStyle/>
                    <a:p>
                      <a:pPr marL="0" marR="0" lvl="0" indent="0" algn="l"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Net Gain Per Share</a:t>
                      </a:r>
                    </a:p>
                  </a:txBody>
                  <a:tcPr marL="91432" marR="91432"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2"/>
                    </a:solid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$ 20</a:t>
                      </a:r>
                    </a:p>
                  </a:txBody>
                  <a:tcPr marL="91432" marR="91432" marT="45716" marB="45716" anchor="ctr" horzOverflow="overflow">
                    <a:lnL>
                      <a:noFill/>
                    </a:lnL>
                    <a:lnR>
                      <a:noFill/>
                    </a:lnR>
                    <a:lnT>
                      <a:noFill/>
                    </a:lnT>
                    <a:lnB>
                      <a:noFill/>
                    </a:lnB>
                    <a:lnTlToBr>
                      <a:noFill/>
                    </a:lnTlToBr>
                    <a:lnBlToTr>
                      <a:noFill/>
                    </a:lnBlToTr>
                    <a:solidFill>
                      <a:schemeClr val="bg2"/>
                    </a:solid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$ 0</a:t>
                      </a:r>
                    </a:p>
                  </a:txBody>
                  <a:tcPr marL="91432" marR="91432"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2"/>
                    </a:solidFill>
                  </a:tcPr>
                </a:tc>
              </a:tr>
              <a:tr h="722313">
                <a:tc>
                  <a:txBody>
                    <a:bodyPr/>
                    <a:lstStyle/>
                    <a:p>
                      <a:pPr marL="0" marR="0" lvl="0" indent="0" algn="l"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Net Gain for Employee</a:t>
                      </a:r>
                      <a:br>
                        <a:rPr kumimoji="0" lang="en-US" sz="1800" b="0" i="0" u="none" strike="noStrike" cap="none" normalizeH="0" baseline="0" dirty="0" smtClean="0">
                          <a:ln>
                            <a:noFill/>
                          </a:ln>
                          <a:solidFill>
                            <a:schemeClr val="tx1"/>
                          </a:solidFill>
                          <a:effectLst/>
                          <a:latin typeface="Verdana" pitchFamily="34" charset="0"/>
                        </a:rPr>
                      </a:br>
                      <a:r>
                        <a:rPr kumimoji="0" lang="en-US" sz="1800" b="0" i="0" u="none" strike="noStrike" cap="none" normalizeH="0" baseline="0" dirty="0" smtClean="0">
                          <a:ln>
                            <a:noFill/>
                          </a:ln>
                          <a:solidFill>
                            <a:schemeClr val="tx1"/>
                          </a:solidFill>
                          <a:effectLst/>
                          <a:latin typeface="Verdana" pitchFamily="34" charset="0"/>
                        </a:rPr>
                        <a:t>(pre-tax)</a:t>
                      </a:r>
                    </a:p>
                  </a:txBody>
                  <a:tcPr marL="91432" marR="91432" marT="45716" marB="45716"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$ 22,000</a:t>
                      </a:r>
                    </a:p>
                  </a:txBody>
                  <a:tcPr marL="91432" marR="91432" marT="45716" marB="45716"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10000"/>
                        </a:spcAft>
                        <a:buClrTx/>
                        <a:buSzPct val="85000"/>
                        <a:buFontTx/>
                        <a:buNone/>
                        <a:tabLst/>
                      </a:pPr>
                      <a:r>
                        <a:rPr kumimoji="0" lang="en-US" sz="1800" b="0" i="0" u="none" strike="noStrike" cap="none" normalizeH="0" baseline="0" dirty="0" smtClean="0">
                          <a:ln>
                            <a:noFill/>
                          </a:ln>
                          <a:solidFill>
                            <a:schemeClr val="tx1"/>
                          </a:solidFill>
                          <a:effectLst/>
                          <a:latin typeface="Verdana" pitchFamily="34" charset="0"/>
                        </a:rPr>
                        <a:t>$ 0</a:t>
                      </a:r>
                    </a:p>
                  </a:txBody>
                  <a:tcPr marL="91432" marR="91432" marT="45716" marB="45716"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490662"/>
            <a:ext cx="7772400" cy="1362075"/>
          </a:xfrm>
        </p:spPr>
        <p:txBody>
          <a:bodyPr/>
          <a:lstStyle/>
          <a:p>
            <a:pPr>
              <a:spcBef>
                <a:spcPct val="20000"/>
              </a:spcBef>
              <a:spcAft>
                <a:spcPct val="10000"/>
              </a:spcAft>
            </a:pPr>
            <a:r>
              <a:rPr lang="en-US" cap="none" dirty="0" smtClean="0">
                <a:solidFill>
                  <a:schemeClr val="bg1"/>
                </a:solidFill>
              </a:rPr>
              <a:t>Roles and</a:t>
            </a:r>
            <a:br>
              <a:rPr lang="en-US" cap="none" dirty="0" smtClean="0">
                <a:solidFill>
                  <a:schemeClr val="bg1"/>
                </a:solidFill>
              </a:rPr>
            </a:br>
            <a:r>
              <a:rPr lang="en-US" cap="none" dirty="0" smtClean="0">
                <a:solidFill>
                  <a:schemeClr val="bg1"/>
                </a:solidFill>
              </a:rPr>
              <a:t>Responsibilities</a:t>
            </a:r>
          </a:p>
        </p:txBody>
      </p:sp>
      <p:pic>
        <p:nvPicPr>
          <p:cNvPr id="6" name="Picture 5" descr="63551310.jpg"/>
          <p:cNvPicPr>
            <a:picLocks noChangeAspect="1"/>
          </p:cNvPicPr>
          <p:nvPr/>
        </p:nvPicPr>
        <p:blipFill>
          <a:blip r:embed="rId3" cstate="print"/>
          <a:srcRect l="7011" t="2663" r="973" b="17404"/>
          <a:stretch>
            <a:fillRect/>
          </a:stretch>
        </p:blipFill>
        <p:spPr>
          <a:xfrm rot="5400000">
            <a:off x="1142999" y="-1143000"/>
            <a:ext cx="6858002" cy="9144002"/>
          </a:xfrm>
          <a:prstGeom prst="rect">
            <a:avLst/>
          </a:prstGeom>
        </p:spPr>
      </p:pic>
      <p:sp>
        <p:nvSpPr>
          <p:cNvPr id="7" name="Title 4"/>
          <p:cNvSpPr txBox="1">
            <a:spLocks/>
          </p:cNvSpPr>
          <p:nvPr/>
        </p:nvSpPr>
        <p:spPr bwMode="auto">
          <a:xfrm>
            <a:off x="874713" y="1643062"/>
            <a:ext cx="7772400" cy="136207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10000"/>
              </a:spcAft>
              <a:buClrTx/>
              <a:buSzTx/>
              <a:buFontTx/>
              <a:buNone/>
              <a:tabLst/>
              <a:defRPr/>
            </a:pPr>
            <a:r>
              <a:rPr lang="en-US" sz="4000" kern="0" dirty="0" smtClean="0">
                <a:solidFill>
                  <a:schemeClr val="accent1"/>
                </a:solidFill>
                <a:latin typeface="+mj-lt"/>
                <a:ea typeface="+mj-ea"/>
                <a:cs typeface="+mj-cs"/>
              </a:rPr>
              <a:t>Roles and </a:t>
            </a:r>
          </a:p>
          <a:p>
            <a:pPr marL="0" marR="0" lvl="0" indent="0" algn="l" defTabSz="914400" rtl="0" eaLnBrk="0" fontAlgn="base" latinLnBrk="0" hangingPunct="0">
              <a:lnSpc>
                <a:spcPct val="90000"/>
              </a:lnSpc>
              <a:spcBef>
                <a:spcPct val="20000"/>
              </a:spcBef>
              <a:spcAft>
                <a:spcPct val="10000"/>
              </a:spcAft>
              <a:buClrTx/>
              <a:buSzTx/>
              <a:buFontTx/>
              <a:buNone/>
              <a:tabLst/>
              <a:defRPr/>
            </a:pPr>
            <a:r>
              <a:rPr lang="en-US" sz="4000" kern="0" dirty="0" smtClean="0">
                <a:solidFill>
                  <a:schemeClr val="accent1"/>
                </a:solidFill>
                <a:latin typeface="+mj-lt"/>
                <a:ea typeface="+mj-ea"/>
                <a:cs typeface="+mj-cs"/>
              </a:rPr>
              <a:t>Responsibilities</a:t>
            </a:r>
            <a:endParaRPr kumimoji="0" lang="en-US" sz="4000" b="1" i="0" u="none" strike="noStrike" kern="0" cap="none" spc="0" normalizeH="0" baseline="0" noProof="0" dirty="0" smtClean="0">
              <a:ln>
                <a:noFill/>
              </a:ln>
              <a:solidFill>
                <a:schemeClr val="accent1"/>
              </a:solidFill>
              <a:effectLst/>
              <a:uLnTx/>
              <a:uFillTx/>
              <a:latin typeface="+mj-lt"/>
              <a:ea typeface="+mj-ea"/>
              <a:cs typeface="+mj-cs"/>
            </a:endParaRPr>
          </a:p>
        </p:txBody>
      </p:sp>
      <p:sp>
        <p:nvSpPr>
          <p:cNvPr id="8" name="Slide Number Placeholder 7"/>
          <p:cNvSpPr>
            <a:spLocks noGrp="1"/>
          </p:cNvSpPr>
          <p:nvPr>
            <p:ph type="sldNum" sz="quarter" idx="11"/>
          </p:nvPr>
        </p:nvSpPr>
        <p:spPr/>
        <p:txBody>
          <a:bodyPr/>
          <a:lstStyle/>
          <a:p>
            <a:pPr>
              <a:defRPr/>
            </a:pPr>
            <a:fld id="{275C3323-6B7A-4C13-8991-BCC104AA42E3}" type="slidenum">
              <a:rPr lang="en-US" smtClean="0"/>
              <a:pPr>
                <a:defRPr/>
              </a:pPr>
              <a:t>31</a:t>
            </a:fld>
            <a:endParaRPr lang="en-US" dirty="0"/>
          </a:p>
        </p:txBody>
      </p:sp>
      <p:sp>
        <p:nvSpPr>
          <p:cNvPr id="9" name="Footer Placeholder 8"/>
          <p:cNvSpPr>
            <a:spLocks noGrp="1"/>
          </p:cNvSpPr>
          <p:nvPr>
            <p:ph type="ftr" sz="quarter" idx="10"/>
          </p:nvPr>
        </p:nvSpPr>
        <p:spPr/>
        <p:txBody>
          <a:bodyPr/>
          <a:lstStyle/>
          <a:p>
            <a:pPr>
              <a:defRPr/>
            </a:pPr>
            <a:r>
              <a:rPr lang="en-US" dirty="0" smtClean="0"/>
              <a:t>Variable Pay Overview | March/April 2011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Your Role as an Employee</a:t>
            </a:r>
            <a:endParaRPr lang="en-US" dirty="0"/>
          </a:p>
        </p:txBody>
      </p:sp>
      <p:sp>
        <p:nvSpPr>
          <p:cNvPr id="2" name="Footer Placeholder 1"/>
          <p:cNvSpPr>
            <a:spLocks noGrp="1"/>
          </p:cNvSpPr>
          <p:nvPr>
            <p:ph type="ftr" sz="quarter" idx="10"/>
          </p:nvPr>
        </p:nvSpPr>
        <p:spPr/>
        <p:txBody>
          <a:bodyPr/>
          <a:lstStyle/>
          <a:p>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fld id="{8F651D05-FDF9-476F-8927-6926C3262455}" type="slidenum">
              <a:rPr lang="en-US" smtClean="0"/>
              <a:pPr/>
              <a:t>32</a:t>
            </a:fld>
            <a:endParaRPr lang="en-US" dirty="0"/>
          </a:p>
        </p:txBody>
      </p:sp>
      <p:sp>
        <p:nvSpPr>
          <p:cNvPr id="8" name="Content Placeholder 6"/>
          <p:cNvSpPr txBox="1">
            <a:spLocks/>
          </p:cNvSpPr>
          <p:nvPr/>
        </p:nvSpPr>
        <p:spPr bwMode="auto">
          <a:xfrm>
            <a:off x="393701" y="1105469"/>
            <a:ext cx="3915572" cy="467836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10000"/>
              </a:spcAft>
              <a:buClrTx/>
              <a:buSzPct val="85000"/>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As a John Deere employee, it is your responsibility to:</a:t>
            </a:r>
          </a:p>
          <a:p>
            <a:pPr marL="342900" marR="0" lvl="0" indent="-342900" algn="l" defTabSz="914400" rtl="0" eaLnBrk="0" fontAlgn="base" latinLnBrk="0" hangingPunct="0">
              <a:lnSpc>
                <a:spcPct val="100000"/>
              </a:lnSpc>
              <a:spcBef>
                <a:spcPct val="20000"/>
              </a:spcBef>
              <a:spcAft>
                <a:spcPct val="10000"/>
              </a:spcAft>
              <a:buClrTx/>
              <a:buSzPct val="85000"/>
              <a:buFontTx/>
              <a:buNone/>
              <a:tabLst/>
              <a:defRPr/>
            </a:pPr>
            <a:endParaRPr kumimoji="0" lang="en-US" sz="1100" b="0" i="0" u="none" strike="noStrike" kern="0" cap="none" spc="0" normalizeH="0" baseline="0" noProof="0" dirty="0" smtClean="0">
              <a:ln>
                <a:noFill/>
              </a:ln>
              <a:solidFill>
                <a:schemeClr val="tx1"/>
              </a:solidFill>
              <a:effectLst/>
              <a:uLnTx/>
              <a:uFillTx/>
              <a:latin typeface="+mn-lt"/>
              <a:ea typeface="+mn-ea"/>
              <a:cs typeface="+mn-cs"/>
            </a:endParaRP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rPr>
              <a:t>Understand and contribute to company strategy</a:t>
            </a: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endParaRPr kumimoji="0" lang="en-US" b="0" i="0" u="none" strike="noStrike" kern="0" cap="none" spc="0" normalizeH="0" baseline="0" noProof="0" dirty="0" smtClean="0">
              <a:ln>
                <a:noFill/>
              </a:ln>
              <a:solidFill>
                <a:schemeClr val="tx1"/>
              </a:solidFill>
              <a:effectLst/>
              <a:uLnTx/>
              <a:uFillTx/>
              <a:latin typeface="+mn-lt"/>
            </a:endParaRP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rPr>
              <a:t>Understand your job grade, pay range, and compa-ratio</a:t>
            </a: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endParaRPr kumimoji="0" lang="en-US" b="0" i="0" u="none" strike="noStrike" kern="0" cap="none" spc="0" normalizeH="0" baseline="0" noProof="0" dirty="0" smtClean="0">
              <a:ln>
                <a:noFill/>
              </a:ln>
              <a:solidFill>
                <a:schemeClr val="tx1"/>
              </a:solidFill>
              <a:effectLst/>
              <a:uLnTx/>
              <a:uFillTx/>
              <a:latin typeface="+mn-lt"/>
            </a:endParaRP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rPr>
              <a:t>Increase efficiencies and reduce assets</a:t>
            </a:r>
          </a:p>
        </p:txBody>
      </p:sp>
      <p:pic>
        <p:nvPicPr>
          <p:cNvPr id="9" name="Picture 8" descr="87786463.jpg"/>
          <p:cNvPicPr>
            <a:picLocks noChangeAspect="1"/>
          </p:cNvPicPr>
          <p:nvPr/>
        </p:nvPicPr>
        <p:blipFill>
          <a:blip r:embed="rId3" cstate="print"/>
          <a:stretch>
            <a:fillRect/>
          </a:stretch>
        </p:blipFill>
        <p:spPr>
          <a:xfrm>
            <a:off x="4499276" y="1405719"/>
            <a:ext cx="4439118" cy="295941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Manager’s Role</a:t>
            </a:r>
            <a:endParaRPr lang="en-US" dirty="0"/>
          </a:p>
        </p:txBody>
      </p:sp>
      <p:sp>
        <p:nvSpPr>
          <p:cNvPr id="2" name="Footer Placeholder 1"/>
          <p:cNvSpPr>
            <a:spLocks noGrp="1"/>
          </p:cNvSpPr>
          <p:nvPr>
            <p:ph type="ftr" sz="quarter" idx="10"/>
          </p:nvPr>
        </p:nvSpPr>
        <p:spPr/>
        <p:txBody>
          <a:bodyPr/>
          <a:lstStyle/>
          <a:p>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fld id="{8F651D05-FDF9-476F-8927-6926C3262455}" type="slidenum">
              <a:rPr lang="en-US" smtClean="0"/>
              <a:pPr/>
              <a:t>33</a:t>
            </a:fld>
            <a:endParaRPr lang="en-US" dirty="0"/>
          </a:p>
        </p:txBody>
      </p:sp>
      <p:sp>
        <p:nvSpPr>
          <p:cNvPr id="8" name="Content Placeholder 6"/>
          <p:cNvSpPr txBox="1">
            <a:spLocks/>
          </p:cNvSpPr>
          <p:nvPr/>
        </p:nvSpPr>
        <p:spPr bwMode="auto">
          <a:xfrm>
            <a:off x="393700" y="1265238"/>
            <a:ext cx="4337957" cy="467836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10000"/>
              </a:spcAft>
              <a:buClrTx/>
              <a:buSzPct val="85000"/>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John Deere manager’s responsibility</a:t>
            </a:r>
            <a:r>
              <a:rPr kumimoji="0" lang="en-US" sz="2000" b="0" i="0" u="none" strike="noStrike" kern="0" cap="none" spc="0" normalizeH="0" noProof="0" dirty="0" smtClean="0">
                <a:ln>
                  <a:noFill/>
                </a:ln>
                <a:solidFill>
                  <a:schemeClr val="tx1"/>
                </a:solidFill>
                <a:effectLst/>
                <a:uLnTx/>
                <a:uFillTx/>
                <a:latin typeface="+mn-lt"/>
                <a:ea typeface="+mn-ea"/>
                <a:cs typeface="+mn-cs"/>
              </a:rPr>
              <a:t> is to:</a:t>
            </a:r>
            <a:endParaRPr kumimoji="0" lang="en-US" sz="1100" b="0" i="0" u="none" strike="noStrike" kern="0" cap="none" spc="0" normalizeH="0" baseline="0" noProof="0" dirty="0" smtClean="0">
              <a:ln>
                <a:noFill/>
              </a:ln>
              <a:solidFill>
                <a:schemeClr val="tx1"/>
              </a:solidFill>
              <a:effectLst/>
              <a:uLnTx/>
              <a:uFillTx/>
              <a:latin typeface="+mn-lt"/>
              <a:ea typeface="+mn-ea"/>
              <a:cs typeface="+mn-cs"/>
            </a:endParaRP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endParaRPr kumimoji="0" lang="en-US" b="0" i="0" u="none" strike="noStrike" kern="0" cap="none" spc="0" normalizeH="0" baseline="0" noProof="0" dirty="0" smtClean="0">
              <a:ln>
                <a:noFill/>
              </a:ln>
              <a:solidFill>
                <a:schemeClr val="tx1"/>
              </a:solidFill>
              <a:effectLst/>
              <a:uLnTx/>
              <a:uFillTx/>
              <a:latin typeface="+mn-lt"/>
            </a:endParaRP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rPr>
              <a:t>Communicate business objectives</a:t>
            </a: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endParaRPr kumimoji="0" lang="en-US" b="0" i="0" u="none" strike="noStrike" kern="0" cap="none" spc="0" normalizeH="0" baseline="0" noProof="0" dirty="0" smtClean="0">
              <a:ln>
                <a:noFill/>
              </a:ln>
              <a:solidFill>
                <a:schemeClr val="tx1"/>
              </a:solidFill>
              <a:effectLst/>
              <a:uLnTx/>
              <a:uFillTx/>
              <a:latin typeface="+mn-lt"/>
            </a:endParaRP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rPr>
              <a:t>Share compensation information with employees</a:t>
            </a: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endParaRPr kumimoji="0" lang="en-US" b="0" i="0" u="none" strike="noStrike" kern="0" cap="none" spc="0" normalizeH="0" baseline="0" noProof="0" dirty="0" smtClean="0">
              <a:ln>
                <a:noFill/>
              </a:ln>
              <a:solidFill>
                <a:schemeClr val="tx1"/>
              </a:solidFill>
              <a:effectLst/>
              <a:uLnTx/>
              <a:uFillTx/>
              <a:latin typeface="+mn-lt"/>
            </a:endParaRP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rPr>
              <a:t>Assess employee performance fairly and objectively</a:t>
            </a: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endParaRPr kumimoji="0" lang="en-US" b="0" i="0" u="none" strike="noStrike" kern="0" cap="none" spc="0" normalizeH="0" baseline="0" noProof="0" dirty="0" smtClean="0">
              <a:ln>
                <a:noFill/>
              </a:ln>
              <a:solidFill>
                <a:schemeClr val="tx1"/>
              </a:solidFill>
              <a:effectLst/>
              <a:uLnTx/>
              <a:uFillTx/>
              <a:latin typeface="+mn-lt"/>
            </a:endParaRPr>
          </a:p>
          <a:p>
            <a:pPr marL="341313" marR="0" lvl="1" indent="-227013" algn="l" defTabSz="914400" rtl="0" eaLnBrk="0" fontAlgn="base" latinLnBrk="0" hangingPunct="0">
              <a:lnSpc>
                <a:spcPct val="100000"/>
              </a:lnSpc>
              <a:spcBef>
                <a:spcPct val="10000"/>
              </a:spcBef>
              <a:spcAft>
                <a:spcPct val="2000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rPr>
              <a:t>Support employee development</a:t>
            </a:r>
          </a:p>
        </p:txBody>
      </p:sp>
      <p:pic>
        <p:nvPicPr>
          <p:cNvPr id="7" name="Picture 6" descr="87536449.jpg"/>
          <p:cNvPicPr>
            <a:picLocks noChangeAspect="1"/>
          </p:cNvPicPr>
          <p:nvPr/>
        </p:nvPicPr>
        <p:blipFill>
          <a:blip r:embed="rId3" cstate="print"/>
          <a:stretch>
            <a:fillRect/>
          </a:stretch>
        </p:blipFill>
        <p:spPr>
          <a:xfrm>
            <a:off x="5411173" y="1146488"/>
            <a:ext cx="2976778" cy="44799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490662"/>
            <a:ext cx="7772400" cy="1362075"/>
          </a:xfrm>
        </p:spPr>
        <p:txBody>
          <a:bodyPr/>
          <a:lstStyle/>
          <a:p>
            <a:pPr>
              <a:spcBef>
                <a:spcPct val="20000"/>
              </a:spcBef>
              <a:spcAft>
                <a:spcPct val="10000"/>
              </a:spcAft>
            </a:pPr>
            <a:r>
              <a:rPr lang="en-US" cap="none" dirty="0" smtClean="0">
                <a:solidFill>
                  <a:schemeClr val="bg1"/>
                </a:solidFill>
              </a:rPr>
              <a:t>Summary</a:t>
            </a:r>
          </a:p>
        </p:txBody>
      </p:sp>
      <p:pic>
        <p:nvPicPr>
          <p:cNvPr id="4" name="Picture 3" descr="63551310.jpg"/>
          <p:cNvPicPr>
            <a:picLocks noChangeAspect="1"/>
          </p:cNvPicPr>
          <p:nvPr/>
        </p:nvPicPr>
        <p:blipFill>
          <a:blip r:embed="rId3" cstate="print"/>
          <a:srcRect l="7011" t="2663" r="973" b="17404"/>
          <a:stretch>
            <a:fillRect/>
          </a:stretch>
        </p:blipFill>
        <p:spPr>
          <a:xfrm rot="5400000">
            <a:off x="1142999" y="-1143000"/>
            <a:ext cx="6858002" cy="9144002"/>
          </a:xfrm>
          <a:prstGeom prst="rect">
            <a:avLst/>
          </a:prstGeom>
        </p:spPr>
      </p:pic>
      <p:sp>
        <p:nvSpPr>
          <p:cNvPr id="6" name="Title 4"/>
          <p:cNvSpPr txBox="1">
            <a:spLocks/>
          </p:cNvSpPr>
          <p:nvPr/>
        </p:nvSpPr>
        <p:spPr bwMode="auto">
          <a:xfrm>
            <a:off x="874713" y="1643062"/>
            <a:ext cx="7772400" cy="136207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10000"/>
              </a:spcAft>
              <a:buClrTx/>
              <a:buSzTx/>
              <a:buFontTx/>
              <a:buNone/>
              <a:tabLst/>
              <a:defRPr/>
            </a:pPr>
            <a:r>
              <a:rPr lang="en-US" sz="4000" kern="0" dirty="0" smtClean="0">
                <a:solidFill>
                  <a:schemeClr val="accent1"/>
                </a:solidFill>
                <a:latin typeface="+mj-lt"/>
                <a:ea typeface="+mj-ea"/>
                <a:cs typeface="+mj-cs"/>
              </a:rPr>
              <a:t>Summary</a:t>
            </a:r>
            <a:endParaRPr kumimoji="0" lang="en-US" sz="4000" b="1" i="0" u="none" strike="noStrike" kern="0" cap="none" spc="0" normalizeH="0" baseline="0" noProof="0" dirty="0" smtClean="0">
              <a:ln>
                <a:noFill/>
              </a:ln>
              <a:solidFill>
                <a:schemeClr val="accent1"/>
              </a:solidFill>
              <a:effectLst/>
              <a:uLnTx/>
              <a:uFillTx/>
              <a:latin typeface="+mj-lt"/>
              <a:ea typeface="+mj-ea"/>
              <a:cs typeface="+mj-cs"/>
            </a:endParaRPr>
          </a:p>
        </p:txBody>
      </p:sp>
      <p:sp>
        <p:nvSpPr>
          <p:cNvPr id="7" name="Slide Number Placeholder 6"/>
          <p:cNvSpPr>
            <a:spLocks noGrp="1"/>
          </p:cNvSpPr>
          <p:nvPr>
            <p:ph type="sldNum" sz="quarter" idx="11"/>
          </p:nvPr>
        </p:nvSpPr>
        <p:spPr/>
        <p:txBody>
          <a:bodyPr/>
          <a:lstStyle/>
          <a:p>
            <a:pPr>
              <a:defRPr/>
            </a:pPr>
            <a:fld id="{275C3323-6B7A-4C13-8991-BCC104AA42E3}" type="slidenum">
              <a:rPr lang="en-US" smtClean="0"/>
              <a:pPr>
                <a:defRPr/>
              </a:pPr>
              <a:t>34</a:t>
            </a:fld>
            <a:endParaRPr lang="en-US" dirty="0"/>
          </a:p>
        </p:txBody>
      </p:sp>
      <p:sp>
        <p:nvSpPr>
          <p:cNvPr id="8" name="Footer Placeholder 7"/>
          <p:cNvSpPr>
            <a:spLocks noGrp="1"/>
          </p:cNvSpPr>
          <p:nvPr>
            <p:ph type="ftr" sz="quarter" idx="10"/>
          </p:nvPr>
        </p:nvSpPr>
        <p:spPr/>
        <p:txBody>
          <a:bodyPr/>
          <a:lstStyle/>
          <a:p>
            <a:pPr>
              <a:defRPr/>
            </a:pPr>
            <a:r>
              <a:rPr lang="en-US" dirty="0" smtClean="0"/>
              <a:t>Variable Pay Overview | March/April 2011</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dirty="0" smtClean="0"/>
              <a:t>Summary</a:t>
            </a:r>
            <a:endParaRPr lang="en-US" dirty="0">
              <a:solidFill>
                <a:srgbClr val="3366FF"/>
              </a:solidFill>
            </a:endParaRPr>
          </a:p>
        </p:txBody>
      </p:sp>
      <p:sp>
        <p:nvSpPr>
          <p:cNvPr id="208899" name="Rectangle 3"/>
          <p:cNvSpPr>
            <a:spLocks noGrp="1" noChangeArrowheads="1"/>
          </p:cNvSpPr>
          <p:nvPr>
            <p:ph type="body" idx="1"/>
          </p:nvPr>
        </p:nvSpPr>
        <p:spPr>
          <a:xfrm>
            <a:off x="393700" y="1265238"/>
            <a:ext cx="3659685" cy="4678362"/>
          </a:xfrm>
        </p:spPr>
        <p:txBody>
          <a:bodyPr/>
          <a:lstStyle/>
          <a:p>
            <a:pPr>
              <a:buFont typeface="Arial"/>
              <a:buChar char="•"/>
            </a:pPr>
            <a:r>
              <a:rPr lang="en-US" dirty="0" smtClean="0"/>
              <a:t>Variable pay is one element of our Total Rewards</a:t>
            </a:r>
          </a:p>
          <a:p>
            <a:pPr>
              <a:buFont typeface="Arial"/>
              <a:buChar char="•"/>
            </a:pPr>
            <a:r>
              <a:rPr lang="en-US" dirty="0" smtClean="0"/>
              <a:t>Variable pay is dependent on company performance</a:t>
            </a:r>
          </a:p>
          <a:p>
            <a:pPr>
              <a:buFont typeface="Arial"/>
              <a:buChar char="•"/>
            </a:pPr>
            <a:r>
              <a:rPr lang="en-US" dirty="0" smtClean="0"/>
              <a:t>Contact your manager or unit HR if you have questions about your variable pay</a:t>
            </a:r>
          </a:p>
          <a:p>
            <a:endParaRPr lang="en-US" dirty="0" smtClean="0">
              <a:solidFill>
                <a:srgbClr val="FF0000"/>
              </a:solidFill>
            </a:endParaRPr>
          </a:p>
          <a:p>
            <a:endParaRPr lang="en-US" dirty="0" smtClean="0">
              <a:solidFill>
                <a:srgbClr val="3366FF"/>
              </a:solidFill>
            </a:endParaRPr>
          </a:p>
          <a:p>
            <a:endParaRPr lang="en-US" dirty="0">
              <a:solidFill>
                <a:srgbClr val="3366FF"/>
              </a:solidFill>
            </a:endParaRPr>
          </a:p>
        </p:txBody>
      </p:sp>
      <p:sp>
        <p:nvSpPr>
          <p:cNvPr id="4" name="Footer Placeholder 3"/>
          <p:cNvSpPr>
            <a:spLocks noGrp="1"/>
          </p:cNvSpPr>
          <p:nvPr>
            <p:ph type="ftr" sz="quarter" idx="10"/>
          </p:nvPr>
        </p:nvSpPr>
        <p:spPr/>
        <p:txBody>
          <a:bodyPr/>
          <a:lstStyle/>
          <a:p>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fld id="{DC32F642-0C99-4ABB-9691-273FB3CB3751}" type="slidenum">
              <a:rPr lang="en-US" smtClean="0"/>
              <a:pPr/>
              <a:t>35</a:t>
            </a:fld>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493658" y="915988"/>
            <a:ext cx="4147458" cy="42062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490662"/>
            <a:ext cx="7772400" cy="1362075"/>
          </a:xfrm>
        </p:spPr>
        <p:txBody>
          <a:bodyPr/>
          <a:lstStyle/>
          <a:p>
            <a:pPr>
              <a:spcBef>
                <a:spcPct val="20000"/>
              </a:spcBef>
              <a:spcAft>
                <a:spcPct val="10000"/>
              </a:spcAft>
            </a:pPr>
            <a:r>
              <a:rPr lang="en-US" cap="none" dirty="0" smtClean="0">
                <a:solidFill>
                  <a:schemeClr val="bg1"/>
                </a:solidFill>
              </a:rPr>
              <a:t>Reference</a:t>
            </a:r>
          </a:p>
        </p:txBody>
      </p:sp>
      <p:pic>
        <p:nvPicPr>
          <p:cNvPr id="4" name="Picture 3" descr="63551310.jpg"/>
          <p:cNvPicPr>
            <a:picLocks noChangeAspect="1"/>
          </p:cNvPicPr>
          <p:nvPr/>
        </p:nvPicPr>
        <p:blipFill>
          <a:blip r:embed="rId3" cstate="print"/>
          <a:srcRect l="7011" t="2663" r="973" b="17404"/>
          <a:stretch>
            <a:fillRect/>
          </a:stretch>
        </p:blipFill>
        <p:spPr>
          <a:xfrm rot="5400000">
            <a:off x="1142999" y="-1143000"/>
            <a:ext cx="6858002" cy="9144002"/>
          </a:xfrm>
          <a:prstGeom prst="rect">
            <a:avLst/>
          </a:prstGeom>
        </p:spPr>
      </p:pic>
      <p:sp>
        <p:nvSpPr>
          <p:cNvPr id="6" name="Title 4"/>
          <p:cNvSpPr txBox="1">
            <a:spLocks/>
          </p:cNvSpPr>
          <p:nvPr/>
        </p:nvSpPr>
        <p:spPr bwMode="auto">
          <a:xfrm>
            <a:off x="874713" y="1643062"/>
            <a:ext cx="7772400" cy="136207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10000"/>
              </a:spcAft>
              <a:buClrTx/>
              <a:buSzTx/>
              <a:buFontTx/>
              <a:buNone/>
              <a:tabLst/>
              <a:defRPr/>
            </a:pPr>
            <a:r>
              <a:rPr lang="en-US" sz="4000" kern="0" dirty="0" smtClean="0">
                <a:solidFill>
                  <a:schemeClr val="accent1"/>
                </a:solidFill>
                <a:latin typeface="+mj-lt"/>
                <a:ea typeface="+mj-ea"/>
                <a:cs typeface="+mj-cs"/>
              </a:rPr>
              <a:t>Reference</a:t>
            </a:r>
            <a:endParaRPr kumimoji="0" lang="en-US" sz="4000" b="1" i="0" u="none" strike="noStrike" kern="0" cap="none" spc="0" normalizeH="0" baseline="0" noProof="0" dirty="0" smtClean="0">
              <a:ln>
                <a:noFill/>
              </a:ln>
              <a:solidFill>
                <a:schemeClr val="accent1"/>
              </a:solidFill>
              <a:effectLst/>
              <a:uLnTx/>
              <a:uFillTx/>
              <a:latin typeface="+mj-lt"/>
              <a:ea typeface="+mj-ea"/>
              <a:cs typeface="+mj-cs"/>
            </a:endParaRPr>
          </a:p>
        </p:txBody>
      </p:sp>
      <p:sp>
        <p:nvSpPr>
          <p:cNvPr id="7" name="Slide Number Placeholder 6"/>
          <p:cNvSpPr>
            <a:spLocks noGrp="1"/>
          </p:cNvSpPr>
          <p:nvPr>
            <p:ph type="sldNum" sz="quarter" idx="11"/>
          </p:nvPr>
        </p:nvSpPr>
        <p:spPr/>
        <p:txBody>
          <a:bodyPr/>
          <a:lstStyle/>
          <a:p>
            <a:pPr>
              <a:defRPr/>
            </a:pPr>
            <a:fld id="{275C3323-6B7A-4C13-8991-BCC104AA42E3}" type="slidenum">
              <a:rPr lang="en-US" smtClean="0"/>
              <a:pPr>
                <a:defRPr/>
              </a:pPr>
              <a:t>36</a:t>
            </a:fld>
            <a:endParaRPr lang="en-US" dirty="0"/>
          </a:p>
        </p:txBody>
      </p:sp>
      <p:sp>
        <p:nvSpPr>
          <p:cNvPr id="8" name="Footer Placeholder 7"/>
          <p:cNvSpPr>
            <a:spLocks noGrp="1"/>
          </p:cNvSpPr>
          <p:nvPr>
            <p:ph type="ftr" sz="quarter" idx="10"/>
          </p:nvPr>
        </p:nvSpPr>
        <p:spPr/>
        <p:txBody>
          <a:bodyPr/>
          <a:lstStyle/>
          <a:p>
            <a:pPr>
              <a:defRPr/>
            </a:pPr>
            <a:r>
              <a:rPr lang="en-US" dirty="0" smtClean="0"/>
              <a:t>Variable Pay Overview | March/April 2011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STI - OROA and ROE Calculation</a:t>
            </a:r>
            <a:endParaRPr lang="en-US" dirty="0"/>
          </a:p>
        </p:txBody>
      </p:sp>
      <p:sp>
        <p:nvSpPr>
          <p:cNvPr id="2" name="Footer Placeholder 1"/>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pPr>
              <a:defRPr/>
            </a:pPr>
            <a:fld id="{8F651D05-FDF9-476F-8927-6926C3262455}" type="slidenum">
              <a:rPr lang="en-US" smtClean="0"/>
              <a:pPr>
                <a:defRPr/>
              </a:pPr>
              <a:t>37</a:t>
            </a:fld>
            <a:endParaRPr lang="en-US" dirty="0"/>
          </a:p>
        </p:txBody>
      </p:sp>
      <p:sp>
        <p:nvSpPr>
          <p:cNvPr id="5" name="Text Box 1028"/>
          <p:cNvSpPr txBox="1">
            <a:spLocks noChangeArrowheads="1"/>
          </p:cNvSpPr>
          <p:nvPr/>
        </p:nvSpPr>
        <p:spPr bwMode="auto">
          <a:xfrm>
            <a:off x="5059590" y="1712686"/>
            <a:ext cx="3514725" cy="20313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b="0" dirty="0" smtClean="0">
                <a:latin typeface="+mj-lt"/>
              </a:rPr>
              <a:t>ROE Calculation for </a:t>
            </a:r>
          </a:p>
          <a:p>
            <a:r>
              <a:rPr lang="en-US" sz="2000" b="0" dirty="0" smtClean="0">
                <a:latin typeface="+mj-lt"/>
              </a:rPr>
              <a:t>Credit   </a:t>
            </a:r>
          </a:p>
          <a:p>
            <a:endParaRPr lang="en-US" sz="1600" b="0" dirty="0" smtClean="0"/>
          </a:p>
          <a:p>
            <a:r>
              <a:rPr lang="en-US" sz="1600" b="0" dirty="0" smtClean="0"/>
              <a:t>   </a:t>
            </a:r>
            <a:r>
              <a:rPr lang="en-US" b="0" dirty="0" smtClean="0"/>
              <a:t>Net Income (Loss) </a:t>
            </a:r>
            <a:r>
              <a:rPr lang="en-US" b="0" baseline="30000" dirty="0" smtClean="0"/>
              <a:t>(3)</a:t>
            </a:r>
            <a:endParaRPr lang="en-US" b="0" baseline="30000" dirty="0"/>
          </a:p>
          <a:p>
            <a:r>
              <a:rPr lang="en-US" b="0" dirty="0" smtClean="0">
                <a:cs typeface="Arial" charset="0"/>
              </a:rPr>
              <a:t>÷</a:t>
            </a:r>
            <a:r>
              <a:rPr lang="en-US" b="0" dirty="0" smtClean="0"/>
              <a:t> </a:t>
            </a:r>
            <a:r>
              <a:rPr lang="en-US" b="0" dirty="0"/>
              <a:t>Average </a:t>
            </a:r>
            <a:r>
              <a:rPr lang="en-US" b="0" dirty="0" smtClean="0"/>
              <a:t>Equity </a:t>
            </a:r>
            <a:r>
              <a:rPr lang="en-US" b="0" baseline="30000" dirty="0" smtClean="0"/>
              <a:t>(2)</a:t>
            </a:r>
            <a:endParaRPr lang="en-US" b="0" dirty="0" smtClean="0"/>
          </a:p>
          <a:p>
            <a:r>
              <a:rPr lang="en-US" b="0" dirty="0" smtClean="0"/>
              <a:t>   As reported ROE</a:t>
            </a:r>
          </a:p>
          <a:p>
            <a:endParaRPr lang="en-US" sz="1600" b="0" dirty="0"/>
          </a:p>
        </p:txBody>
      </p:sp>
      <p:sp>
        <p:nvSpPr>
          <p:cNvPr id="9" name="Text Box 1028"/>
          <p:cNvSpPr txBox="1">
            <a:spLocks noChangeArrowheads="1"/>
          </p:cNvSpPr>
          <p:nvPr/>
        </p:nvSpPr>
        <p:spPr bwMode="auto">
          <a:xfrm>
            <a:off x="981075" y="1712686"/>
            <a:ext cx="3514725" cy="20313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b="0" dirty="0" smtClean="0">
                <a:latin typeface="+mj-lt"/>
              </a:rPr>
              <a:t>OROA Calculation for Equipment Operations </a:t>
            </a:r>
          </a:p>
          <a:p>
            <a:endParaRPr lang="en-US" sz="1600" b="0" dirty="0" smtClean="0"/>
          </a:p>
          <a:p>
            <a:r>
              <a:rPr lang="en-US" b="0" dirty="0" smtClean="0"/>
              <a:t>   Operating Profit (Loss)</a:t>
            </a:r>
          </a:p>
          <a:p>
            <a:r>
              <a:rPr lang="en-US" b="0" dirty="0" smtClean="0">
                <a:cs typeface="Arial" charset="0"/>
              </a:rPr>
              <a:t>÷</a:t>
            </a:r>
            <a:r>
              <a:rPr lang="en-US" b="0" dirty="0" smtClean="0"/>
              <a:t> Average Assets </a:t>
            </a:r>
            <a:r>
              <a:rPr lang="en-US" b="0" baseline="30000" dirty="0" smtClean="0"/>
              <a:t>(1) (2)</a:t>
            </a:r>
            <a:endParaRPr lang="en-US" b="0" dirty="0" smtClean="0"/>
          </a:p>
          <a:p>
            <a:r>
              <a:rPr lang="en-US" b="0" dirty="0" smtClean="0"/>
              <a:t>   As reported OROA</a:t>
            </a:r>
          </a:p>
          <a:p>
            <a:endParaRPr lang="en-US" sz="1600" dirty="0"/>
          </a:p>
        </p:txBody>
      </p:sp>
      <p:sp>
        <p:nvSpPr>
          <p:cNvPr id="7" name="Rectangle 6"/>
          <p:cNvSpPr/>
          <p:nvPr/>
        </p:nvSpPr>
        <p:spPr>
          <a:xfrm>
            <a:off x="603251" y="4013860"/>
            <a:ext cx="7971064" cy="1754326"/>
          </a:xfrm>
          <a:prstGeom prst="rect">
            <a:avLst/>
          </a:prstGeom>
        </p:spPr>
        <p:txBody>
          <a:bodyPr wrap="square">
            <a:spAutoFit/>
          </a:bodyPr>
          <a:lstStyle/>
          <a:p>
            <a:pPr marL="342900" indent="-342900"/>
            <a:r>
              <a:rPr lang="en-US" sz="1400" b="0" baseline="30000" dirty="0" smtClean="0"/>
              <a:t>(1) </a:t>
            </a:r>
            <a:r>
              <a:rPr lang="en-US" sz="1600" b="0" dirty="0" smtClean="0"/>
              <a:t>Includes inventory at standard cost</a:t>
            </a:r>
          </a:p>
          <a:p>
            <a:pPr marL="342900" indent="-342900">
              <a:buAutoNum type="arabicParenBoth"/>
            </a:pPr>
            <a:endParaRPr lang="en-US" sz="1400" b="0" dirty="0" smtClean="0"/>
          </a:p>
          <a:p>
            <a:r>
              <a:rPr lang="en-US" sz="1400" b="0" baseline="30000" dirty="0" smtClean="0"/>
              <a:t>(2) </a:t>
            </a:r>
            <a:r>
              <a:rPr lang="en-US" sz="1600" b="0" dirty="0" smtClean="0"/>
              <a:t>In the event of an acquisition where goodwill exceeds $50 million,</a:t>
            </a:r>
            <a:br>
              <a:rPr lang="en-US" sz="1600" b="0" dirty="0" smtClean="0"/>
            </a:br>
            <a:r>
              <a:rPr lang="en-US" sz="1600" b="0" dirty="0" smtClean="0"/>
              <a:t>   goodwill is excluded for two years to allow time for integration of the</a:t>
            </a:r>
            <a:br>
              <a:rPr lang="en-US" sz="1600" b="0" dirty="0" smtClean="0"/>
            </a:br>
            <a:r>
              <a:rPr lang="en-US" sz="1600" b="0" dirty="0" smtClean="0"/>
              <a:t>   new busines</a:t>
            </a:r>
            <a:r>
              <a:rPr lang="en-US" sz="1400" b="0" dirty="0" smtClean="0"/>
              <a:t>s</a:t>
            </a:r>
          </a:p>
          <a:p>
            <a:endParaRPr lang="en-US" sz="1400" b="0" dirty="0" smtClean="0"/>
          </a:p>
          <a:p>
            <a:r>
              <a:rPr lang="en-US" sz="1400" b="0" baseline="30000" dirty="0" smtClean="0"/>
              <a:t>(3) </a:t>
            </a:r>
            <a:r>
              <a:rPr lang="en-US" sz="1600" b="0" dirty="0" smtClean="0"/>
              <a:t>Attributable to Deere &amp; Company</a:t>
            </a:r>
          </a:p>
        </p:txBody>
      </p:sp>
      <p:cxnSp>
        <p:nvCxnSpPr>
          <p:cNvPr id="11" name="Straight Connector 10"/>
          <p:cNvCxnSpPr/>
          <p:nvPr/>
        </p:nvCxnSpPr>
        <p:spPr bwMode="auto">
          <a:xfrm>
            <a:off x="981075" y="3138985"/>
            <a:ext cx="324973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5059590" y="3138985"/>
            <a:ext cx="324973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STI - Enterprise Metric</a:t>
            </a:r>
            <a:endParaRPr lang="en-US" dirty="0"/>
          </a:p>
        </p:txBody>
      </p:sp>
      <p:sp>
        <p:nvSpPr>
          <p:cNvPr id="2" name="Footer Placeholder 1"/>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pPr>
              <a:defRPr/>
            </a:pPr>
            <a:fld id="{8F651D05-FDF9-476F-8927-6926C3262455}" type="slidenum">
              <a:rPr lang="en-US" smtClean="0"/>
              <a:pPr>
                <a:defRPr/>
              </a:pPr>
              <a:t>38</a:t>
            </a:fld>
            <a:endParaRPr lang="en-US" dirty="0"/>
          </a:p>
        </p:txBody>
      </p:sp>
      <p:sp>
        <p:nvSpPr>
          <p:cNvPr id="4" name="Text Box 1029"/>
          <p:cNvSpPr txBox="1">
            <a:spLocks noChangeArrowheads="1"/>
          </p:cNvSpPr>
          <p:nvPr/>
        </p:nvSpPr>
        <p:spPr bwMode="auto">
          <a:xfrm>
            <a:off x="819141" y="915988"/>
            <a:ext cx="7691216" cy="83099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dirty="0" smtClean="0"/>
              <a:t>   </a:t>
            </a:r>
            <a:r>
              <a:rPr lang="en-US" sz="1600" b="0" dirty="0" smtClean="0"/>
              <a:t>A&amp;T Operating Profit + C&amp;F Operating Profit </a:t>
            </a:r>
          </a:p>
          <a:p>
            <a:r>
              <a:rPr lang="en-US" sz="1600" b="0" u="sng" dirty="0" smtClean="0"/>
              <a:t>÷ A&amp;T Average Assets  + C&amp;F Average Assets</a:t>
            </a:r>
          </a:p>
          <a:p>
            <a:r>
              <a:rPr lang="en-US" sz="1600" b="0" dirty="0" smtClean="0"/>
              <a:t>   Equipment Ops OROA</a:t>
            </a:r>
            <a:endParaRPr lang="en-US" sz="1600" b="0" dirty="0"/>
          </a:p>
        </p:txBody>
      </p:sp>
      <p:sp>
        <p:nvSpPr>
          <p:cNvPr id="5" name="TextBox 4"/>
          <p:cNvSpPr txBox="1"/>
          <p:nvPr/>
        </p:nvSpPr>
        <p:spPr>
          <a:xfrm>
            <a:off x="6898770" y="1241063"/>
            <a:ext cx="1611586" cy="523220"/>
          </a:xfrm>
          <a:prstGeom prst="rect">
            <a:avLst/>
          </a:prstGeom>
          <a:noFill/>
        </p:spPr>
        <p:txBody>
          <a:bodyPr wrap="square" rtlCol="0">
            <a:spAutoFit/>
          </a:bodyPr>
          <a:lstStyle/>
          <a:p>
            <a:r>
              <a:rPr lang="en-US" sz="2800" b="0" dirty="0" smtClean="0"/>
              <a:t>50%</a:t>
            </a:r>
            <a:endParaRPr lang="en-US" sz="2800" b="0" dirty="0"/>
          </a:p>
        </p:txBody>
      </p:sp>
      <p:sp>
        <p:nvSpPr>
          <p:cNvPr id="6" name="Text Box 1029"/>
          <p:cNvSpPr txBox="1">
            <a:spLocks noChangeArrowheads="1"/>
          </p:cNvSpPr>
          <p:nvPr/>
        </p:nvSpPr>
        <p:spPr bwMode="auto">
          <a:xfrm>
            <a:off x="819141" y="1746985"/>
            <a:ext cx="7681691" cy="83099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b="0" dirty="0" smtClean="0"/>
              <a:t>   A&amp;T Operating Profit</a:t>
            </a:r>
          </a:p>
          <a:p>
            <a:r>
              <a:rPr lang="en-US" sz="1600" b="0" u="sng" dirty="0" smtClean="0"/>
              <a:t>÷ A&amp;T Average Assets</a:t>
            </a:r>
            <a:endParaRPr lang="en-US" sz="1600" b="0" u="sng" dirty="0"/>
          </a:p>
          <a:p>
            <a:r>
              <a:rPr lang="en-US" sz="1600" b="0" dirty="0" smtClean="0"/>
              <a:t>   A&amp;T OROA</a:t>
            </a:r>
            <a:endParaRPr lang="en-US" sz="1600" b="0" dirty="0"/>
          </a:p>
        </p:txBody>
      </p:sp>
      <p:sp>
        <p:nvSpPr>
          <p:cNvPr id="7" name="TextBox 6"/>
          <p:cNvSpPr txBox="1"/>
          <p:nvPr/>
        </p:nvSpPr>
        <p:spPr>
          <a:xfrm>
            <a:off x="6898770" y="2079485"/>
            <a:ext cx="1611587" cy="523220"/>
          </a:xfrm>
          <a:prstGeom prst="rect">
            <a:avLst/>
          </a:prstGeom>
          <a:noFill/>
        </p:spPr>
        <p:txBody>
          <a:bodyPr wrap="square" rtlCol="0">
            <a:spAutoFit/>
          </a:bodyPr>
          <a:lstStyle/>
          <a:p>
            <a:r>
              <a:rPr lang="en-US" sz="2800" b="0" dirty="0" smtClean="0"/>
              <a:t>25%</a:t>
            </a:r>
            <a:endParaRPr lang="en-US" sz="2800" b="0" dirty="0"/>
          </a:p>
        </p:txBody>
      </p:sp>
      <p:sp>
        <p:nvSpPr>
          <p:cNvPr id="8" name="Text Box 1029"/>
          <p:cNvSpPr txBox="1">
            <a:spLocks noChangeArrowheads="1"/>
          </p:cNvSpPr>
          <p:nvPr/>
        </p:nvSpPr>
        <p:spPr bwMode="auto">
          <a:xfrm>
            <a:off x="819141" y="2577982"/>
            <a:ext cx="7691216" cy="86177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b="0" dirty="0" smtClean="0"/>
              <a:t>   </a:t>
            </a:r>
            <a:r>
              <a:rPr lang="en-US" sz="1600" b="0" dirty="0" smtClean="0"/>
              <a:t>C&amp;F Operating Profit</a:t>
            </a:r>
          </a:p>
          <a:p>
            <a:r>
              <a:rPr lang="en-US" sz="1600" b="0" u="sng" dirty="0" smtClean="0"/>
              <a:t>÷ C&amp;F Average Assets</a:t>
            </a:r>
          </a:p>
          <a:p>
            <a:r>
              <a:rPr lang="en-US" sz="1600" b="0" dirty="0" smtClean="0"/>
              <a:t>   C&amp;F OROA</a:t>
            </a:r>
            <a:endParaRPr lang="en-US" sz="1600" b="0" dirty="0"/>
          </a:p>
        </p:txBody>
      </p:sp>
      <p:sp>
        <p:nvSpPr>
          <p:cNvPr id="9" name="TextBox 8"/>
          <p:cNvSpPr txBox="1"/>
          <p:nvPr/>
        </p:nvSpPr>
        <p:spPr>
          <a:xfrm>
            <a:off x="6898768" y="2898607"/>
            <a:ext cx="1611588" cy="523220"/>
          </a:xfrm>
          <a:prstGeom prst="rect">
            <a:avLst/>
          </a:prstGeom>
          <a:noFill/>
        </p:spPr>
        <p:txBody>
          <a:bodyPr wrap="square" rtlCol="0">
            <a:spAutoFit/>
          </a:bodyPr>
          <a:lstStyle/>
          <a:p>
            <a:r>
              <a:rPr lang="en-US" sz="2800" b="0" dirty="0" smtClean="0"/>
              <a:t>15%</a:t>
            </a:r>
            <a:endParaRPr lang="en-US" sz="2800" b="0" dirty="0"/>
          </a:p>
        </p:txBody>
      </p:sp>
      <p:sp>
        <p:nvSpPr>
          <p:cNvPr id="10" name="Text Box 1029"/>
          <p:cNvSpPr txBox="1">
            <a:spLocks noChangeArrowheads="1"/>
          </p:cNvSpPr>
          <p:nvPr/>
        </p:nvSpPr>
        <p:spPr bwMode="auto">
          <a:xfrm>
            <a:off x="819141" y="3408979"/>
            <a:ext cx="7681688" cy="83099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dirty="0" smtClean="0"/>
              <a:t>   </a:t>
            </a:r>
            <a:r>
              <a:rPr lang="en-US" sz="1600" b="0" dirty="0" smtClean="0"/>
              <a:t>Credit Net Income</a:t>
            </a:r>
          </a:p>
          <a:p>
            <a:r>
              <a:rPr lang="en-US" sz="1600" b="0" u="sng" dirty="0" smtClean="0"/>
              <a:t>÷ Credit Average Equity</a:t>
            </a:r>
          </a:p>
          <a:p>
            <a:r>
              <a:rPr lang="en-US" sz="1600" b="0" dirty="0" smtClean="0"/>
              <a:t>   Credit ROE</a:t>
            </a:r>
            <a:endParaRPr lang="en-US" sz="1600" b="0" dirty="0"/>
          </a:p>
        </p:txBody>
      </p:sp>
      <p:sp>
        <p:nvSpPr>
          <p:cNvPr id="11" name="TextBox 10"/>
          <p:cNvSpPr txBox="1"/>
          <p:nvPr/>
        </p:nvSpPr>
        <p:spPr>
          <a:xfrm>
            <a:off x="6889242" y="3717729"/>
            <a:ext cx="1611587" cy="523220"/>
          </a:xfrm>
          <a:prstGeom prst="rect">
            <a:avLst/>
          </a:prstGeom>
          <a:noFill/>
        </p:spPr>
        <p:txBody>
          <a:bodyPr wrap="square" rtlCol="0">
            <a:spAutoFit/>
          </a:bodyPr>
          <a:lstStyle/>
          <a:p>
            <a:r>
              <a:rPr lang="en-US" sz="2800" b="0" dirty="0" smtClean="0"/>
              <a:t>10%</a:t>
            </a:r>
            <a:endParaRPr lang="en-US" sz="2800" b="0" dirty="0"/>
          </a:p>
        </p:txBody>
      </p:sp>
      <p:cxnSp>
        <p:nvCxnSpPr>
          <p:cNvPr id="12" name="Straight Connector 11"/>
          <p:cNvCxnSpPr/>
          <p:nvPr/>
        </p:nvCxnSpPr>
        <p:spPr>
          <a:xfrm flipV="1">
            <a:off x="819141" y="4239976"/>
            <a:ext cx="7691216" cy="2"/>
          </a:xfrm>
          <a:prstGeom prst="line">
            <a:avLst/>
          </a:prstGeom>
          <a:ln w="38100"/>
        </p:spPr>
        <p:style>
          <a:lnRef idx="1">
            <a:schemeClr val="dk1"/>
          </a:lnRef>
          <a:fillRef idx="0">
            <a:schemeClr val="dk1"/>
          </a:fillRef>
          <a:effectRef idx="0">
            <a:schemeClr val="dk1"/>
          </a:effectRef>
          <a:fontRef idx="minor">
            <a:schemeClr val="tx1"/>
          </a:fontRef>
        </p:style>
      </p:cxnSp>
      <p:sp>
        <p:nvSpPr>
          <p:cNvPr id="13" name="Text Box 1029"/>
          <p:cNvSpPr txBox="1">
            <a:spLocks noChangeArrowheads="1"/>
          </p:cNvSpPr>
          <p:nvPr/>
        </p:nvSpPr>
        <p:spPr bwMode="auto">
          <a:xfrm>
            <a:off x="819141" y="4239976"/>
            <a:ext cx="7691217" cy="3693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b="0" dirty="0" smtClean="0"/>
              <a:t>Enterprise Metric for STI</a:t>
            </a:r>
            <a:endParaRPr lang="en-US" b="0" dirty="0"/>
          </a:p>
        </p:txBody>
      </p:sp>
      <p:sp>
        <p:nvSpPr>
          <p:cNvPr id="16" name="Rectangle 15"/>
          <p:cNvSpPr/>
          <p:nvPr/>
        </p:nvSpPr>
        <p:spPr>
          <a:xfrm>
            <a:off x="652891" y="4738847"/>
            <a:ext cx="8087352" cy="1338828"/>
          </a:xfrm>
          <a:prstGeom prst="rect">
            <a:avLst/>
          </a:prstGeom>
        </p:spPr>
        <p:txBody>
          <a:bodyPr wrap="square">
            <a:spAutoFit/>
          </a:bodyPr>
          <a:lstStyle/>
          <a:p>
            <a:pPr marL="342900" indent="-342900"/>
            <a:r>
              <a:rPr lang="en-US" sz="1300" b="0" dirty="0" smtClean="0"/>
              <a:t>Average assets include inventory at standard cost</a:t>
            </a:r>
          </a:p>
          <a:p>
            <a:pPr marL="342900" indent="-342900">
              <a:buAutoNum type="arabicParenBoth"/>
            </a:pPr>
            <a:endParaRPr lang="en-US" sz="800" b="0" dirty="0" smtClean="0"/>
          </a:p>
          <a:p>
            <a:r>
              <a:rPr lang="en-US" sz="1300" b="0" dirty="0" smtClean="0"/>
              <a:t>In the event of an acquisition where goodwill exceeds $50 million, goodwill is excluded from average assets or average equity for two years to allow time for integration of the new business</a:t>
            </a:r>
          </a:p>
          <a:p>
            <a:endParaRPr lang="en-US" sz="800" b="0" dirty="0" smtClean="0"/>
          </a:p>
          <a:p>
            <a:r>
              <a:rPr lang="en-US" sz="1300" b="0" dirty="0" smtClean="0"/>
              <a:t>Credit Net Income as attributable to Deere &amp; Company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19747"/>
            <a:ext cx="8356600" cy="646113"/>
          </a:xfrm>
        </p:spPr>
        <p:txBody>
          <a:bodyPr/>
          <a:lstStyle/>
          <a:p>
            <a:r>
              <a:rPr lang="en-US" dirty="0" smtClean="0"/>
              <a:t>STI - OROA Goals for Equipment Operations (with examples)</a:t>
            </a:r>
            <a:endParaRPr lang="en-US" dirty="0"/>
          </a:p>
        </p:txBody>
      </p:sp>
      <p:graphicFrame>
        <p:nvGraphicFramePr>
          <p:cNvPr id="6" name="Content Placeholder 5"/>
          <p:cNvGraphicFramePr>
            <a:graphicFrameLocks noGrp="1"/>
          </p:cNvGraphicFramePr>
          <p:nvPr>
            <p:ph idx="1"/>
          </p:nvPr>
        </p:nvGraphicFramePr>
        <p:xfrm>
          <a:off x="232459" y="770586"/>
          <a:ext cx="8356600" cy="527526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0"/>
          </p:nvPr>
        </p:nvSpPr>
        <p:spPr/>
        <p:txBody>
          <a:bodyPr/>
          <a:lstStyle/>
          <a:p>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fld id="{0B9BD46B-9DEC-48C1-8DEF-A6F28AF555C0}" type="slidenum">
              <a:rPr lang="en-US" smtClean="0"/>
              <a:pPr/>
              <a:t>39</a:t>
            </a:fld>
            <a:endParaRPr lang="en-US" dirty="0"/>
          </a:p>
        </p:txBody>
      </p:sp>
      <p:graphicFrame>
        <p:nvGraphicFramePr>
          <p:cNvPr id="49" name="Content Placeholder 5"/>
          <p:cNvGraphicFramePr>
            <a:graphicFrameLocks/>
          </p:cNvGraphicFramePr>
          <p:nvPr/>
        </p:nvGraphicFramePr>
        <p:xfrm>
          <a:off x="232459" y="775609"/>
          <a:ext cx="8356600" cy="5275263"/>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rot="16200000">
            <a:off x="-1152585" y="2864079"/>
            <a:ext cx="3227288" cy="369332"/>
          </a:xfrm>
          <a:prstGeom prst="rect">
            <a:avLst/>
          </a:prstGeom>
          <a:noFill/>
        </p:spPr>
        <p:txBody>
          <a:bodyPr wrap="square" rtlCol="0">
            <a:spAutoFit/>
          </a:bodyPr>
          <a:lstStyle/>
          <a:p>
            <a:pPr algn="ctr"/>
            <a:r>
              <a:rPr lang="en-US" dirty="0" smtClean="0"/>
              <a:t>OROA</a:t>
            </a:r>
            <a:endParaRPr lang="en-US" dirty="0"/>
          </a:p>
        </p:txBody>
      </p:sp>
      <p:grpSp>
        <p:nvGrpSpPr>
          <p:cNvPr id="3" name="Group 43"/>
          <p:cNvGrpSpPr/>
          <p:nvPr/>
        </p:nvGrpSpPr>
        <p:grpSpPr>
          <a:xfrm>
            <a:off x="1502459" y="2992268"/>
            <a:ext cx="1623586" cy="1556548"/>
            <a:chOff x="1585913" y="2992268"/>
            <a:chExt cx="1623586" cy="1556548"/>
          </a:xfrm>
        </p:grpSpPr>
        <p:grpSp>
          <p:nvGrpSpPr>
            <p:cNvPr id="9" name="Group 14"/>
            <p:cNvGrpSpPr/>
            <p:nvPr/>
          </p:nvGrpSpPr>
          <p:grpSpPr>
            <a:xfrm>
              <a:off x="2089410" y="3484417"/>
              <a:ext cx="797589" cy="1064399"/>
              <a:chOff x="7363617" y="3113494"/>
              <a:chExt cx="797589" cy="1064399"/>
            </a:xfrm>
          </p:grpSpPr>
          <p:cxnSp>
            <p:nvCxnSpPr>
              <p:cNvPr id="16" name="Straight Connector 15"/>
              <p:cNvCxnSpPr/>
              <p:nvPr/>
            </p:nvCxnSpPr>
            <p:spPr bwMode="auto">
              <a:xfrm rot="5400000">
                <a:off x="7031360" y="3540837"/>
                <a:ext cx="70261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1" name="Group 13"/>
              <p:cNvGrpSpPr/>
              <p:nvPr/>
            </p:nvGrpSpPr>
            <p:grpSpPr>
              <a:xfrm>
                <a:off x="7363617" y="3113494"/>
                <a:ext cx="797589" cy="1064399"/>
                <a:chOff x="5585617" y="3113494"/>
                <a:chExt cx="797589" cy="1064399"/>
              </a:xfrm>
            </p:grpSpPr>
            <p:sp>
              <p:nvSpPr>
                <p:cNvPr id="18" name="TextBox 17"/>
                <p:cNvSpPr txBox="1"/>
                <p:nvPr/>
              </p:nvSpPr>
              <p:spPr>
                <a:xfrm>
                  <a:off x="5585617" y="3113494"/>
                  <a:ext cx="797589" cy="276999"/>
                </a:xfrm>
                <a:prstGeom prst="rect">
                  <a:avLst/>
                </a:prstGeom>
                <a:noFill/>
              </p:spPr>
              <p:txBody>
                <a:bodyPr wrap="none" rtlCol="0">
                  <a:spAutoFit/>
                </a:bodyPr>
                <a:lstStyle/>
                <a:p>
                  <a:r>
                    <a:rPr lang="en-US" sz="1200" b="0" dirty="0" smtClean="0"/>
                    <a:t>12.00%</a:t>
                  </a:r>
                  <a:endParaRPr lang="en-US" sz="1200" b="0" dirty="0"/>
                </a:p>
              </p:txBody>
            </p:sp>
            <p:sp>
              <p:nvSpPr>
                <p:cNvPr id="19" name="TextBox 18"/>
                <p:cNvSpPr txBox="1"/>
                <p:nvPr/>
              </p:nvSpPr>
              <p:spPr>
                <a:xfrm>
                  <a:off x="5623717" y="3497117"/>
                  <a:ext cx="699756" cy="276999"/>
                </a:xfrm>
                <a:prstGeom prst="rect">
                  <a:avLst/>
                </a:prstGeom>
                <a:noFill/>
              </p:spPr>
              <p:txBody>
                <a:bodyPr wrap="none" rtlCol="0">
                  <a:spAutoFit/>
                </a:bodyPr>
                <a:lstStyle/>
                <a:p>
                  <a:r>
                    <a:rPr lang="en-US" sz="1200" b="0" dirty="0" smtClean="0"/>
                    <a:t>8.00%</a:t>
                  </a:r>
                  <a:endParaRPr lang="en-US" sz="1200" b="0" dirty="0"/>
                </a:p>
              </p:txBody>
            </p:sp>
            <p:sp>
              <p:nvSpPr>
                <p:cNvPr id="20" name="TextBox 19"/>
                <p:cNvSpPr txBox="1"/>
                <p:nvPr/>
              </p:nvSpPr>
              <p:spPr>
                <a:xfrm>
                  <a:off x="5632650" y="3900894"/>
                  <a:ext cx="699756" cy="276999"/>
                </a:xfrm>
                <a:prstGeom prst="rect">
                  <a:avLst/>
                </a:prstGeom>
                <a:noFill/>
              </p:spPr>
              <p:txBody>
                <a:bodyPr wrap="none" rtlCol="0">
                  <a:spAutoFit/>
                </a:bodyPr>
                <a:lstStyle/>
                <a:p>
                  <a:r>
                    <a:rPr lang="en-US" sz="1200" b="0" dirty="0" smtClean="0"/>
                    <a:t>4.00%</a:t>
                  </a:r>
                  <a:endParaRPr lang="en-US" sz="1200" b="0" dirty="0"/>
                </a:p>
              </p:txBody>
            </p:sp>
          </p:grpSp>
        </p:grpSp>
        <p:sp>
          <p:nvSpPr>
            <p:cNvPr id="43" name="TextBox 42"/>
            <p:cNvSpPr txBox="1"/>
            <p:nvPr/>
          </p:nvSpPr>
          <p:spPr>
            <a:xfrm>
              <a:off x="1585913" y="2992268"/>
              <a:ext cx="1623586" cy="307777"/>
            </a:xfrm>
            <a:prstGeom prst="rect">
              <a:avLst/>
            </a:prstGeom>
            <a:noFill/>
          </p:spPr>
          <p:txBody>
            <a:bodyPr wrap="none" rtlCol="0">
              <a:spAutoFit/>
            </a:bodyPr>
            <a:lstStyle/>
            <a:p>
              <a:r>
                <a:rPr lang="en-US" sz="1400" b="0" dirty="0" smtClean="0"/>
                <a:t>Goals at Trough</a:t>
              </a:r>
              <a:endParaRPr lang="en-US" sz="1400" b="0" dirty="0"/>
            </a:p>
          </p:txBody>
        </p:sp>
      </p:grpSp>
      <p:grpSp>
        <p:nvGrpSpPr>
          <p:cNvPr id="15" name="Group 45"/>
          <p:cNvGrpSpPr/>
          <p:nvPr/>
        </p:nvGrpSpPr>
        <p:grpSpPr>
          <a:xfrm>
            <a:off x="4029873" y="2415717"/>
            <a:ext cx="1863611" cy="1716400"/>
            <a:chOff x="4126027" y="2415717"/>
            <a:chExt cx="1863611" cy="1716400"/>
          </a:xfrm>
        </p:grpSpPr>
        <p:grpSp>
          <p:nvGrpSpPr>
            <p:cNvPr id="17" name="Group 8"/>
            <p:cNvGrpSpPr/>
            <p:nvPr/>
          </p:nvGrpSpPr>
          <p:grpSpPr>
            <a:xfrm>
              <a:off x="4837113" y="2762918"/>
              <a:ext cx="824577" cy="1369199"/>
              <a:chOff x="7387429" y="2757894"/>
              <a:chExt cx="824577" cy="1369199"/>
            </a:xfrm>
          </p:grpSpPr>
          <p:cxnSp>
            <p:nvCxnSpPr>
              <p:cNvPr id="10" name="Straight Connector 9"/>
              <p:cNvCxnSpPr/>
              <p:nvPr/>
            </p:nvCxnSpPr>
            <p:spPr bwMode="auto">
              <a:xfrm rot="5400000">
                <a:off x="6848473" y="3359150"/>
                <a:ext cx="10795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1" name="Group 13"/>
              <p:cNvGrpSpPr/>
              <p:nvPr/>
            </p:nvGrpSpPr>
            <p:grpSpPr>
              <a:xfrm>
                <a:off x="7389017" y="2757894"/>
                <a:ext cx="822989" cy="1369199"/>
                <a:chOff x="5611017" y="2757894"/>
                <a:chExt cx="822989" cy="1369199"/>
              </a:xfrm>
            </p:grpSpPr>
            <p:sp>
              <p:nvSpPr>
                <p:cNvPr id="12" name="TextBox 11"/>
                <p:cNvSpPr txBox="1"/>
                <p:nvPr/>
              </p:nvSpPr>
              <p:spPr>
                <a:xfrm>
                  <a:off x="5611017" y="2757894"/>
                  <a:ext cx="797589" cy="276999"/>
                </a:xfrm>
                <a:prstGeom prst="rect">
                  <a:avLst/>
                </a:prstGeom>
                <a:noFill/>
              </p:spPr>
              <p:txBody>
                <a:bodyPr wrap="none" rtlCol="0">
                  <a:spAutoFit/>
                </a:bodyPr>
                <a:lstStyle/>
                <a:p>
                  <a:r>
                    <a:rPr lang="en-US" sz="1200" b="0" dirty="0" smtClean="0"/>
                    <a:t>20.00%</a:t>
                  </a:r>
                  <a:endParaRPr lang="en-US" sz="1200" b="0" dirty="0"/>
                </a:p>
              </p:txBody>
            </p:sp>
            <p:sp>
              <p:nvSpPr>
                <p:cNvPr id="13" name="TextBox 12"/>
                <p:cNvSpPr txBox="1"/>
                <p:nvPr/>
              </p:nvSpPr>
              <p:spPr>
                <a:xfrm>
                  <a:off x="5636417" y="3484417"/>
                  <a:ext cx="797589" cy="276999"/>
                </a:xfrm>
                <a:prstGeom prst="rect">
                  <a:avLst/>
                </a:prstGeom>
                <a:noFill/>
              </p:spPr>
              <p:txBody>
                <a:bodyPr wrap="none" rtlCol="0">
                  <a:spAutoFit/>
                </a:bodyPr>
                <a:lstStyle/>
                <a:p>
                  <a:r>
                    <a:rPr lang="en-US" sz="1200" b="0" dirty="0" smtClean="0"/>
                    <a:t>12.00%</a:t>
                  </a:r>
                  <a:endParaRPr lang="en-US" sz="1200" b="0" dirty="0"/>
                </a:p>
              </p:txBody>
            </p:sp>
            <p:sp>
              <p:nvSpPr>
                <p:cNvPr id="14" name="TextBox 13"/>
                <p:cNvSpPr txBox="1"/>
                <p:nvPr/>
              </p:nvSpPr>
              <p:spPr>
                <a:xfrm>
                  <a:off x="5658050" y="3850094"/>
                  <a:ext cx="699756" cy="276999"/>
                </a:xfrm>
                <a:prstGeom prst="rect">
                  <a:avLst/>
                </a:prstGeom>
                <a:noFill/>
              </p:spPr>
              <p:txBody>
                <a:bodyPr wrap="none" rtlCol="0">
                  <a:spAutoFit/>
                </a:bodyPr>
                <a:lstStyle/>
                <a:p>
                  <a:r>
                    <a:rPr lang="en-US" sz="1200" b="0" dirty="0" smtClean="0"/>
                    <a:t>8.00%</a:t>
                  </a:r>
                  <a:endParaRPr lang="en-US" sz="1200" b="0" dirty="0"/>
                </a:p>
              </p:txBody>
            </p:sp>
          </p:grpSp>
        </p:grpSp>
        <p:sp>
          <p:nvSpPr>
            <p:cNvPr id="45" name="TextBox 44"/>
            <p:cNvSpPr txBox="1"/>
            <p:nvPr/>
          </p:nvSpPr>
          <p:spPr>
            <a:xfrm>
              <a:off x="4126027" y="2415717"/>
              <a:ext cx="1863611" cy="307777"/>
            </a:xfrm>
            <a:prstGeom prst="rect">
              <a:avLst/>
            </a:prstGeom>
            <a:noFill/>
          </p:spPr>
          <p:txBody>
            <a:bodyPr wrap="none" rtlCol="0">
              <a:spAutoFit/>
            </a:bodyPr>
            <a:lstStyle/>
            <a:p>
              <a:r>
                <a:rPr lang="en-US" sz="1400" b="0" dirty="0" smtClean="0"/>
                <a:t>Goals at Mid-Cycle</a:t>
              </a:r>
              <a:endParaRPr lang="en-US" sz="1400" b="0" dirty="0"/>
            </a:p>
          </p:txBody>
        </p:sp>
      </p:grpSp>
      <p:grpSp>
        <p:nvGrpSpPr>
          <p:cNvPr id="22" name="Group 47"/>
          <p:cNvGrpSpPr/>
          <p:nvPr/>
        </p:nvGrpSpPr>
        <p:grpSpPr>
          <a:xfrm>
            <a:off x="6924263" y="1728688"/>
            <a:ext cx="1417576" cy="2076956"/>
            <a:chOff x="7058517" y="1715988"/>
            <a:chExt cx="1417576" cy="2076956"/>
          </a:xfrm>
        </p:grpSpPr>
        <p:grpSp>
          <p:nvGrpSpPr>
            <p:cNvPr id="23" name="Group 30"/>
            <p:cNvGrpSpPr/>
            <p:nvPr/>
          </p:nvGrpSpPr>
          <p:grpSpPr>
            <a:xfrm>
              <a:off x="7614905" y="2043373"/>
              <a:ext cx="848389" cy="1749571"/>
              <a:chOff x="7363617" y="3088722"/>
              <a:chExt cx="848389" cy="1749571"/>
            </a:xfrm>
          </p:grpSpPr>
          <p:cxnSp>
            <p:nvCxnSpPr>
              <p:cNvPr id="32" name="Straight Connector 31"/>
              <p:cNvCxnSpPr/>
              <p:nvPr/>
            </p:nvCxnSpPr>
            <p:spPr bwMode="auto">
              <a:xfrm rot="5400000">
                <a:off x="6632307" y="3838290"/>
                <a:ext cx="1500723"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4" name="Group 13"/>
              <p:cNvGrpSpPr/>
              <p:nvPr/>
            </p:nvGrpSpPr>
            <p:grpSpPr>
              <a:xfrm>
                <a:off x="7363617" y="3100794"/>
                <a:ext cx="848389" cy="1737499"/>
                <a:chOff x="5585617" y="3100794"/>
                <a:chExt cx="848389" cy="1737499"/>
              </a:xfrm>
            </p:grpSpPr>
            <p:sp>
              <p:nvSpPr>
                <p:cNvPr id="34" name="TextBox 33"/>
                <p:cNvSpPr txBox="1"/>
                <p:nvPr/>
              </p:nvSpPr>
              <p:spPr>
                <a:xfrm>
                  <a:off x="5585617" y="3100794"/>
                  <a:ext cx="797589" cy="276999"/>
                </a:xfrm>
                <a:prstGeom prst="rect">
                  <a:avLst/>
                </a:prstGeom>
                <a:noFill/>
              </p:spPr>
              <p:txBody>
                <a:bodyPr wrap="none" rtlCol="0">
                  <a:spAutoFit/>
                </a:bodyPr>
                <a:lstStyle/>
                <a:p>
                  <a:r>
                    <a:rPr lang="en-US" sz="1200" b="0" dirty="0" smtClean="0"/>
                    <a:t>28.00%</a:t>
                  </a:r>
                  <a:endParaRPr lang="en-US" sz="1200" b="0" dirty="0"/>
                </a:p>
              </p:txBody>
            </p:sp>
            <p:sp>
              <p:nvSpPr>
                <p:cNvPr id="35" name="TextBox 34"/>
                <p:cNvSpPr txBox="1"/>
                <p:nvPr/>
              </p:nvSpPr>
              <p:spPr>
                <a:xfrm>
                  <a:off x="5636417" y="3840017"/>
                  <a:ext cx="797589" cy="276999"/>
                </a:xfrm>
                <a:prstGeom prst="rect">
                  <a:avLst/>
                </a:prstGeom>
                <a:noFill/>
              </p:spPr>
              <p:txBody>
                <a:bodyPr wrap="none" rtlCol="0">
                  <a:spAutoFit/>
                </a:bodyPr>
                <a:lstStyle/>
                <a:p>
                  <a:r>
                    <a:rPr lang="en-US" sz="1200" b="0" dirty="0" smtClean="0"/>
                    <a:t>20.00%</a:t>
                  </a:r>
                  <a:endParaRPr lang="en-US" sz="1200" b="0" dirty="0"/>
                </a:p>
              </p:txBody>
            </p:sp>
            <p:sp>
              <p:nvSpPr>
                <p:cNvPr id="36" name="TextBox 35"/>
                <p:cNvSpPr txBox="1"/>
                <p:nvPr/>
              </p:nvSpPr>
              <p:spPr>
                <a:xfrm>
                  <a:off x="5632650" y="4561294"/>
                  <a:ext cx="797589" cy="276999"/>
                </a:xfrm>
                <a:prstGeom prst="rect">
                  <a:avLst/>
                </a:prstGeom>
                <a:noFill/>
              </p:spPr>
              <p:txBody>
                <a:bodyPr wrap="none" rtlCol="0">
                  <a:spAutoFit/>
                </a:bodyPr>
                <a:lstStyle/>
                <a:p>
                  <a:r>
                    <a:rPr lang="en-US" sz="1200" b="0" dirty="0" smtClean="0"/>
                    <a:t>12.00%</a:t>
                  </a:r>
                  <a:endParaRPr lang="en-US" sz="1200" b="0" dirty="0"/>
                </a:p>
              </p:txBody>
            </p:sp>
          </p:grpSp>
        </p:grpSp>
        <p:sp>
          <p:nvSpPr>
            <p:cNvPr id="47" name="TextBox 46"/>
            <p:cNvSpPr txBox="1"/>
            <p:nvPr/>
          </p:nvSpPr>
          <p:spPr>
            <a:xfrm>
              <a:off x="7058517" y="1715988"/>
              <a:ext cx="1417576" cy="307777"/>
            </a:xfrm>
            <a:prstGeom prst="rect">
              <a:avLst/>
            </a:prstGeom>
            <a:noFill/>
          </p:spPr>
          <p:txBody>
            <a:bodyPr wrap="none" rtlCol="0">
              <a:spAutoFit/>
            </a:bodyPr>
            <a:lstStyle/>
            <a:p>
              <a:r>
                <a:rPr lang="en-US" sz="1400" b="0" dirty="0" smtClean="0"/>
                <a:t>Goals at Peak</a:t>
              </a:r>
              <a:endParaRPr lang="en-US" sz="1400" b="0" dirty="0"/>
            </a:p>
          </p:txBody>
        </p:sp>
      </p:grpSp>
      <p:grpSp>
        <p:nvGrpSpPr>
          <p:cNvPr id="25" name="Group 49"/>
          <p:cNvGrpSpPr/>
          <p:nvPr/>
        </p:nvGrpSpPr>
        <p:grpSpPr>
          <a:xfrm>
            <a:off x="1502459" y="2006850"/>
            <a:ext cx="2213766" cy="2642839"/>
            <a:chOff x="1662113" y="2019550"/>
            <a:chExt cx="2213766" cy="2642839"/>
          </a:xfrm>
        </p:grpSpPr>
        <p:sp>
          <p:nvSpPr>
            <p:cNvPr id="51" name="Rectangle 50"/>
            <p:cNvSpPr/>
            <p:nvPr/>
          </p:nvSpPr>
          <p:spPr bwMode="auto">
            <a:xfrm>
              <a:off x="1662113" y="2019550"/>
              <a:ext cx="2213766" cy="901202"/>
            </a:xfrm>
            <a:prstGeom prst="rect">
              <a:avLst/>
            </a:prstGeom>
            <a:solidFill>
              <a:srgbClr val="367C2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Verdana" pitchFamily="34" charset="0"/>
                </a:rPr>
                <a:t>A&amp;T</a:t>
              </a:r>
            </a:p>
            <a:p>
              <a:pPr marL="0" marR="0" indent="0" algn="l" defTabSz="914400" rtl="0" eaLnBrk="1" fontAlgn="base" latinLnBrk="0" hangingPunct="1">
                <a:lnSpc>
                  <a:spcPct val="100000"/>
                </a:lnSpc>
                <a:spcBef>
                  <a:spcPct val="0"/>
                </a:spcBef>
                <a:spcAft>
                  <a:spcPct val="0"/>
                </a:spcAft>
                <a:buClrTx/>
                <a:buSzTx/>
                <a:buFontTx/>
                <a:buNone/>
                <a:tabLst/>
              </a:pPr>
              <a:r>
                <a:rPr lang="en-US" sz="1000" b="0" dirty="0" smtClean="0">
                  <a:solidFill>
                    <a:schemeClr val="bg1"/>
                  </a:solidFill>
                </a:rPr>
                <a:t>Percent of Mid-Cycle: 90%</a:t>
              </a:r>
              <a:endParaRPr kumimoji="0" lang="en-US" sz="1000" b="0" i="0" u="none" strike="noStrike" cap="none" normalizeH="0" baseline="0" dirty="0" smtClean="0">
                <a:ln>
                  <a:noFill/>
                </a:ln>
                <a:solidFill>
                  <a:schemeClr val="bg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Verdana" pitchFamily="34" charset="0"/>
                </a:rPr>
                <a:t>OROA:</a:t>
              </a:r>
              <a:r>
                <a:rPr kumimoji="0" lang="en-US" sz="1000" b="0" i="0" u="none" strike="noStrike" cap="none" normalizeH="0" dirty="0" smtClean="0">
                  <a:ln>
                    <a:noFill/>
                  </a:ln>
                  <a:solidFill>
                    <a:schemeClr val="bg1"/>
                  </a:solidFill>
                  <a:effectLst/>
                  <a:latin typeface="Verdana" pitchFamily="34" charset="0"/>
                </a:rPr>
                <a:t> 13%</a:t>
              </a:r>
            </a:p>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Verdana" pitchFamily="34" charset="0"/>
                </a:rPr>
                <a:t>Result: Between Target and M</a:t>
              </a:r>
              <a:r>
                <a:rPr kumimoji="0" lang="en-US" sz="1000" b="0" i="0" u="none" strike="noStrike" cap="none" normalizeH="0" dirty="0" smtClean="0">
                  <a:ln>
                    <a:noFill/>
                  </a:ln>
                  <a:solidFill>
                    <a:schemeClr val="bg1"/>
                  </a:solidFill>
                  <a:effectLst/>
                  <a:latin typeface="Verdana" pitchFamily="34" charset="0"/>
                </a:rPr>
                <a:t>aximum </a:t>
              </a:r>
              <a:r>
                <a:rPr lang="en-US" sz="1000" b="0" dirty="0" smtClean="0">
                  <a:solidFill>
                    <a:schemeClr val="bg1"/>
                  </a:solidFill>
                </a:rPr>
                <a:t>(</a:t>
              </a:r>
              <a:r>
                <a:rPr kumimoji="0" lang="en-US" sz="1000" b="0" i="0" u="none" strike="noStrike" cap="none" normalizeH="0" dirty="0" smtClean="0">
                  <a:ln>
                    <a:noFill/>
                  </a:ln>
                  <a:solidFill>
                    <a:schemeClr val="bg1"/>
                  </a:solidFill>
                  <a:effectLst/>
                  <a:latin typeface="Verdana" pitchFamily="34" charset="0"/>
                </a:rPr>
                <a:t>150% of Target)</a:t>
              </a:r>
            </a:p>
          </p:txBody>
        </p:sp>
        <p:sp>
          <p:nvSpPr>
            <p:cNvPr id="52" name="Rectangle 51"/>
            <p:cNvSpPr/>
            <p:nvPr/>
          </p:nvSpPr>
          <p:spPr bwMode="auto">
            <a:xfrm>
              <a:off x="3467103" y="3443187"/>
              <a:ext cx="160337" cy="121920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nvGrpSpPr>
          <p:cNvPr id="26" name="Group 53"/>
          <p:cNvGrpSpPr/>
          <p:nvPr/>
        </p:nvGrpSpPr>
        <p:grpSpPr>
          <a:xfrm>
            <a:off x="4004359" y="1635781"/>
            <a:ext cx="2036079" cy="3000260"/>
            <a:chOff x="4164013" y="1417413"/>
            <a:chExt cx="2036079" cy="3000260"/>
          </a:xfrm>
        </p:grpSpPr>
        <p:sp>
          <p:nvSpPr>
            <p:cNvPr id="55" name="Rectangle 54"/>
            <p:cNvSpPr/>
            <p:nvPr/>
          </p:nvSpPr>
          <p:spPr bwMode="auto">
            <a:xfrm>
              <a:off x="4189527" y="1417413"/>
              <a:ext cx="2010565" cy="8345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dirty="0" smtClean="0">
                  <a:solidFill>
                    <a:schemeClr val="bg1"/>
                  </a:solidFill>
                </a:rPr>
                <a:t>Equipment Operations</a:t>
              </a:r>
              <a:endParaRPr kumimoji="0" lang="en-US" sz="1000" i="0" u="none" strike="noStrike" cap="none" normalizeH="0" baseline="0" dirty="0" smtClean="0">
                <a:ln>
                  <a:noFill/>
                </a:ln>
                <a:solidFill>
                  <a:schemeClr val="bg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000" b="0" dirty="0" smtClean="0">
                  <a:solidFill>
                    <a:schemeClr val="bg1"/>
                  </a:solidFill>
                </a:rPr>
                <a:t>Percent of Mid-Cycle: 95%</a:t>
              </a:r>
              <a:endParaRPr kumimoji="0" lang="en-US" sz="1000" b="0" i="0" u="none" strike="noStrike" cap="none" normalizeH="0" baseline="0" dirty="0" smtClean="0">
                <a:ln>
                  <a:noFill/>
                </a:ln>
                <a:solidFill>
                  <a:schemeClr val="bg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Verdana" pitchFamily="34" charset="0"/>
                </a:rPr>
                <a:t>OROA:</a:t>
              </a:r>
              <a:r>
                <a:rPr kumimoji="0" lang="en-US" sz="1000" b="0" i="0" u="none" strike="noStrike" cap="none" normalizeH="0" dirty="0" smtClean="0">
                  <a:ln>
                    <a:noFill/>
                  </a:ln>
                  <a:solidFill>
                    <a:schemeClr val="bg1"/>
                  </a:solidFill>
                  <a:effectLst/>
                  <a:latin typeface="Verdana" pitchFamily="34" charset="0"/>
                </a:rPr>
                <a:t> 16%</a:t>
              </a:r>
            </a:p>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Verdana" pitchFamily="34" charset="0"/>
                </a:rPr>
                <a:t>Result: Between Target and M</a:t>
              </a:r>
              <a:r>
                <a:rPr kumimoji="0" lang="en-US" sz="1000" b="0" i="0" u="none" strike="noStrike" cap="none" normalizeH="0" dirty="0" smtClean="0">
                  <a:ln>
                    <a:noFill/>
                  </a:ln>
                  <a:solidFill>
                    <a:schemeClr val="bg1"/>
                  </a:solidFill>
                  <a:effectLst/>
                  <a:latin typeface="Verdana" pitchFamily="34" charset="0"/>
                </a:rPr>
                <a:t>aximum (171% of Target)</a:t>
              </a:r>
            </a:p>
          </p:txBody>
        </p:sp>
        <p:sp>
          <p:nvSpPr>
            <p:cNvPr id="56" name="Rectangle 55"/>
            <p:cNvSpPr/>
            <p:nvPr/>
          </p:nvSpPr>
          <p:spPr bwMode="auto">
            <a:xfrm>
              <a:off x="4164013" y="2927709"/>
              <a:ext cx="160337" cy="14899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nvGrpSpPr>
          <p:cNvPr id="27" name="Group 57"/>
          <p:cNvGrpSpPr/>
          <p:nvPr/>
        </p:nvGrpSpPr>
        <p:grpSpPr>
          <a:xfrm>
            <a:off x="6044296" y="2457451"/>
            <a:ext cx="2762251" cy="2192238"/>
            <a:chOff x="6203950" y="2457451"/>
            <a:chExt cx="2762251" cy="2192238"/>
          </a:xfrm>
        </p:grpSpPr>
        <p:sp>
          <p:nvSpPr>
            <p:cNvPr id="59" name="Rectangle 58"/>
            <p:cNvSpPr/>
            <p:nvPr/>
          </p:nvSpPr>
          <p:spPr bwMode="auto">
            <a:xfrm>
              <a:off x="6438901" y="3862385"/>
              <a:ext cx="2527300" cy="686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000" dirty="0" smtClean="0"/>
                <a:t>C&amp;F</a:t>
              </a:r>
            </a:p>
            <a:p>
              <a:r>
                <a:rPr lang="en-US" sz="1000" b="0" dirty="0" smtClean="0"/>
                <a:t>Percent of Mid-Cycle: 110%</a:t>
              </a:r>
            </a:p>
            <a:p>
              <a:r>
                <a:rPr lang="en-US" sz="1000" b="0" dirty="0" smtClean="0"/>
                <a:t>OROA: 24%</a:t>
              </a:r>
            </a:p>
            <a:p>
              <a:r>
                <a:rPr lang="en-US" sz="1000" b="0" dirty="0" smtClean="0"/>
                <a:t>Result: Maximum (200% of Target)</a:t>
              </a:r>
            </a:p>
            <a:p>
              <a:endParaRPr lang="en-US" sz="1050" b="0" dirty="0" smtClean="0"/>
            </a:p>
          </p:txBody>
        </p:sp>
        <p:sp>
          <p:nvSpPr>
            <p:cNvPr id="60" name="Rectangle 59"/>
            <p:cNvSpPr/>
            <p:nvPr/>
          </p:nvSpPr>
          <p:spPr bwMode="auto">
            <a:xfrm>
              <a:off x="6203950" y="2457451"/>
              <a:ext cx="171450" cy="219223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nvGrpSpPr>
          <p:cNvPr id="28" name="Group 64"/>
          <p:cNvGrpSpPr/>
          <p:nvPr/>
        </p:nvGrpSpPr>
        <p:grpSpPr>
          <a:xfrm>
            <a:off x="1993255" y="3505996"/>
            <a:ext cx="64008" cy="800608"/>
            <a:chOff x="2152909" y="3505996"/>
            <a:chExt cx="64008" cy="800608"/>
          </a:xfrm>
        </p:grpSpPr>
        <p:sp>
          <p:nvSpPr>
            <p:cNvPr id="62" name="Oval 61"/>
            <p:cNvSpPr>
              <a:spLocks noChangeAspect="1"/>
            </p:cNvSpPr>
            <p:nvPr/>
          </p:nvSpPr>
          <p:spPr bwMode="auto">
            <a:xfrm>
              <a:off x="2152909" y="3505996"/>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63" name="Oval 62"/>
            <p:cNvSpPr>
              <a:spLocks noChangeAspect="1"/>
            </p:cNvSpPr>
            <p:nvPr/>
          </p:nvSpPr>
          <p:spPr bwMode="auto">
            <a:xfrm>
              <a:off x="2152909" y="3874296"/>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64" name="Oval 63"/>
            <p:cNvSpPr>
              <a:spLocks noChangeAspect="1"/>
            </p:cNvSpPr>
            <p:nvPr/>
          </p:nvSpPr>
          <p:spPr bwMode="auto">
            <a:xfrm>
              <a:off x="2152909" y="4242596"/>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nvGrpSpPr>
          <p:cNvPr id="29" name="Group 68"/>
          <p:cNvGrpSpPr/>
          <p:nvPr/>
        </p:nvGrpSpPr>
        <p:grpSpPr>
          <a:xfrm>
            <a:off x="4707964" y="2775618"/>
            <a:ext cx="70358" cy="1168908"/>
            <a:chOff x="4867618" y="2775618"/>
            <a:chExt cx="70358" cy="1168908"/>
          </a:xfrm>
        </p:grpSpPr>
        <p:sp>
          <p:nvSpPr>
            <p:cNvPr id="66" name="Oval 65"/>
            <p:cNvSpPr>
              <a:spLocks noChangeAspect="1"/>
            </p:cNvSpPr>
            <p:nvPr/>
          </p:nvSpPr>
          <p:spPr bwMode="auto">
            <a:xfrm>
              <a:off x="4873968" y="2775618"/>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67" name="Oval 66"/>
            <p:cNvSpPr>
              <a:spLocks noChangeAspect="1"/>
            </p:cNvSpPr>
            <p:nvPr/>
          </p:nvSpPr>
          <p:spPr bwMode="auto">
            <a:xfrm>
              <a:off x="4873968" y="3505868"/>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68" name="Oval 67"/>
            <p:cNvSpPr>
              <a:spLocks noChangeAspect="1"/>
            </p:cNvSpPr>
            <p:nvPr/>
          </p:nvSpPr>
          <p:spPr bwMode="auto">
            <a:xfrm>
              <a:off x="4867618" y="3880518"/>
              <a:ext cx="64008" cy="6400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nvGrpSpPr>
          <p:cNvPr id="30" name="Group 72"/>
          <p:cNvGrpSpPr/>
          <p:nvPr/>
        </p:nvGrpSpPr>
        <p:grpSpPr>
          <a:xfrm>
            <a:off x="7466508" y="2045697"/>
            <a:ext cx="64008" cy="1530858"/>
            <a:chOff x="7626162" y="2045697"/>
            <a:chExt cx="64008" cy="1530858"/>
          </a:xfrm>
        </p:grpSpPr>
        <p:sp>
          <p:nvSpPr>
            <p:cNvPr id="70" name="Oval 69"/>
            <p:cNvSpPr>
              <a:spLocks noChangeAspect="1"/>
            </p:cNvSpPr>
            <p:nvPr/>
          </p:nvSpPr>
          <p:spPr bwMode="auto">
            <a:xfrm flipH="1" flipV="1">
              <a:off x="7626162" y="2045697"/>
              <a:ext cx="64008" cy="64008"/>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Verdana" pitchFamily="34" charset="0"/>
              </a:endParaRPr>
            </a:p>
          </p:txBody>
        </p:sp>
        <p:sp>
          <p:nvSpPr>
            <p:cNvPr id="71" name="Oval 70"/>
            <p:cNvSpPr>
              <a:spLocks noChangeAspect="1"/>
            </p:cNvSpPr>
            <p:nvPr/>
          </p:nvSpPr>
          <p:spPr bwMode="auto">
            <a:xfrm flipH="1" flipV="1">
              <a:off x="7626162" y="2782297"/>
              <a:ext cx="64008" cy="64008"/>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Verdana" pitchFamily="34" charset="0"/>
              </a:endParaRPr>
            </a:p>
          </p:txBody>
        </p:sp>
        <p:sp>
          <p:nvSpPr>
            <p:cNvPr id="72" name="Oval 71"/>
            <p:cNvSpPr>
              <a:spLocks noChangeAspect="1"/>
            </p:cNvSpPr>
            <p:nvPr/>
          </p:nvSpPr>
          <p:spPr bwMode="auto">
            <a:xfrm flipH="1" flipV="1">
              <a:off x="7626162" y="3512547"/>
              <a:ext cx="64008" cy="64008"/>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Verdana" pitchFamily="34" charset="0"/>
              </a:endParaRPr>
            </a:p>
          </p:txBody>
        </p:sp>
      </p:grpSp>
      <p:sp>
        <p:nvSpPr>
          <p:cNvPr id="54" name="TextBox 53"/>
          <p:cNvSpPr txBox="1"/>
          <p:nvPr/>
        </p:nvSpPr>
        <p:spPr>
          <a:xfrm>
            <a:off x="1181100" y="5008728"/>
            <a:ext cx="7097140" cy="615553"/>
          </a:xfrm>
          <a:prstGeom prst="rect">
            <a:avLst/>
          </a:prstGeom>
          <a:noFill/>
        </p:spPr>
        <p:txBody>
          <a:bodyPr wrap="square" rtlCol="0">
            <a:spAutoFit/>
          </a:bodyPr>
          <a:lstStyle/>
          <a:p>
            <a:pPr algn="ctr"/>
            <a:r>
              <a:rPr lang="en-US" dirty="0" smtClean="0"/>
              <a:t>% of Mid-Cycle  </a:t>
            </a:r>
            <a:r>
              <a:rPr lang="en-US" b="0" dirty="0" smtClean="0"/>
              <a:t>=       </a:t>
            </a:r>
            <a:r>
              <a:rPr lang="en-US" sz="1600" dirty="0" smtClean="0"/>
              <a:t>Actual Sales</a:t>
            </a:r>
          </a:p>
          <a:p>
            <a:pPr algn="ctr"/>
            <a:r>
              <a:rPr lang="en-US" sz="1600" dirty="0" smtClean="0"/>
              <a:t>                                          Mid-Cycle Sales</a:t>
            </a:r>
            <a:endParaRPr lang="en-US" sz="1600" dirty="0"/>
          </a:p>
        </p:txBody>
      </p:sp>
      <p:cxnSp>
        <p:nvCxnSpPr>
          <p:cNvPr id="58" name="Straight Connector 57"/>
          <p:cNvCxnSpPr/>
          <p:nvPr/>
        </p:nvCxnSpPr>
        <p:spPr bwMode="auto">
          <a:xfrm>
            <a:off x="5489336" y="5308979"/>
            <a:ext cx="143492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TextBox 56"/>
          <p:cNvSpPr txBox="1"/>
          <p:nvPr/>
        </p:nvSpPr>
        <p:spPr>
          <a:xfrm>
            <a:off x="1447335" y="1018992"/>
            <a:ext cx="5538195" cy="923330"/>
          </a:xfrm>
          <a:prstGeom prst="rect">
            <a:avLst/>
          </a:prstGeom>
          <a:noFill/>
        </p:spPr>
        <p:txBody>
          <a:bodyPr wrap="square" rtlCol="0">
            <a:spAutoFit/>
          </a:bodyPr>
          <a:lstStyle/>
          <a:p>
            <a:r>
              <a:rPr lang="en-US" dirty="0" smtClean="0">
                <a:latin typeface="Verdana"/>
                <a:cs typeface="Verdana"/>
              </a:rPr>
              <a:t>The OROA goals for the fiscal year depend on the level of sales volume for that year. </a:t>
            </a:r>
            <a:endParaRPr lang="en-US" dirty="0">
              <a:latin typeface="Verdana"/>
              <a:cs typeface="Verdana"/>
            </a:endParaRPr>
          </a:p>
        </p:txBody>
      </p:sp>
      <p:sp>
        <p:nvSpPr>
          <p:cNvPr id="65" name="Oval 64"/>
          <p:cNvSpPr/>
          <p:nvPr/>
        </p:nvSpPr>
        <p:spPr bwMode="auto">
          <a:xfrm>
            <a:off x="2409832" y="4954136"/>
            <a:ext cx="4965961" cy="697441"/>
          </a:xfrm>
          <a:prstGeom prst="ellipse">
            <a:avLst/>
          </a:prstGeom>
          <a:noFill/>
          <a:ln>
            <a:solidFill>
              <a:schemeClr val="tx2"/>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74" name="Oval 73"/>
          <p:cNvSpPr/>
          <p:nvPr/>
        </p:nvSpPr>
        <p:spPr bwMode="auto">
          <a:xfrm rot="16200000">
            <a:off x="-934355" y="2848066"/>
            <a:ext cx="2790832" cy="369336"/>
          </a:xfrm>
          <a:prstGeom prst="ellipse">
            <a:avLst/>
          </a:prstGeom>
          <a:noFill/>
          <a:ln>
            <a:solidFill>
              <a:schemeClr val="tx2"/>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5"/>
                                        </p:tgtEl>
                                      </p:cBhvr>
                                    </p:animEffect>
                                    <p:set>
                                      <p:cBhvr>
                                        <p:cTn id="12" dur="1" fill="hold">
                                          <p:stCondLst>
                                            <p:cond delay="499"/>
                                          </p:stCondLst>
                                        </p:cTn>
                                        <p:tgtEl>
                                          <p:spTgt spid="6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500"/>
                                        <p:tgtEl>
                                          <p:spTgt spid="7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4"/>
                                        </p:tgtEl>
                                      </p:cBhvr>
                                    </p:animEffect>
                                    <p:set>
                                      <p:cBhvr>
                                        <p:cTn id="20" dur="1" fill="hold">
                                          <p:stCondLst>
                                            <p:cond delay="499"/>
                                          </p:stCondLst>
                                        </p:cTn>
                                        <p:tgtEl>
                                          <p:spTgt spid="74"/>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57"/>
                                        </p:tgtEl>
                                      </p:cBhvr>
                                    </p:animEffect>
                                    <p:set>
                                      <p:cBhvr>
                                        <p:cTn id="23" dur="1" fill="hold">
                                          <p:stCondLst>
                                            <p:cond delay="499"/>
                                          </p:stCondLst>
                                        </p:cTn>
                                        <p:tgtEl>
                                          <p:spTgt spid="57"/>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
                                        </p:tgtEl>
                                      </p:cBhvr>
                                    </p:animEffect>
                                    <p:set>
                                      <p:cBhvr>
                                        <p:cTn id="56" dur="1" fill="hold">
                                          <p:stCondLst>
                                            <p:cond delay="499"/>
                                          </p:stCondLst>
                                        </p:cTn>
                                        <p:tgtEl>
                                          <p:spTgt spid="3"/>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8"/>
                                        </p:tgtEl>
                                      </p:cBhvr>
                                    </p:animEffect>
                                    <p:set>
                                      <p:cBhvr>
                                        <p:cTn id="62" dur="1" fill="hold">
                                          <p:stCondLst>
                                            <p:cond delay="499"/>
                                          </p:stCondLst>
                                        </p:cTn>
                                        <p:tgtEl>
                                          <p:spTgt spid="28"/>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5"/>
                                        </p:tgtEl>
                                      </p:cBhvr>
                                    </p:animEffect>
                                    <p:set>
                                      <p:cBhvr>
                                        <p:cTn id="65" dur="1" fill="hold">
                                          <p:stCondLst>
                                            <p:cond delay="499"/>
                                          </p:stCondLst>
                                        </p:cTn>
                                        <p:tgtEl>
                                          <p:spTgt spid="15"/>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0"/>
                                        </p:tgtEl>
                                      </p:cBhvr>
                                    </p:animEffect>
                                    <p:set>
                                      <p:cBhvr>
                                        <p:cTn id="68" dur="1" fill="hold">
                                          <p:stCondLst>
                                            <p:cond delay="499"/>
                                          </p:stCondLst>
                                        </p:cTn>
                                        <p:tgtEl>
                                          <p:spTgt spid="30"/>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P spid="57" grpId="0"/>
      <p:bldP spid="65" grpId="0" animBg="1"/>
      <p:bldP spid="65" grpId="1" animBg="1"/>
      <p:bldP spid="74" grpId="0" animBg="1"/>
      <p:bldP spid="7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Compensation</a:t>
            </a:r>
            <a:endParaRPr lang="en-US" dirty="0"/>
          </a:p>
        </p:txBody>
      </p:sp>
      <p:sp>
        <p:nvSpPr>
          <p:cNvPr id="3" name="Content Placeholder 2"/>
          <p:cNvSpPr>
            <a:spLocks noGrp="1"/>
          </p:cNvSpPr>
          <p:nvPr>
            <p:ph idx="1"/>
          </p:nvPr>
        </p:nvSpPr>
        <p:spPr/>
        <p:txBody>
          <a:bodyPr/>
          <a:lstStyle/>
          <a:p>
            <a:r>
              <a:rPr lang="en-US" dirty="0" smtClean="0"/>
              <a:t>Our total compensation consists of two components:</a:t>
            </a:r>
          </a:p>
          <a:p>
            <a:endParaRPr lang="en-US" dirty="0" smtClean="0"/>
          </a:p>
          <a:p>
            <a:pPr marL="457200" indent="-457200">
              <a:buFont typeface="+mj-lt"/>
              <a:buAutoNum type="arabicPeriod"/>
            </a:pPr>
            <a:r>
              <a:rPr lang="en-US" dirty="0" smtClean="0"/>
              <a:t>Base pay</a:t>
            </a:r>
          </a:p>
          <a:p>
            <a:pPr marL="457200" indent="-457200">
              <a:buFont typeface="+mj-lt"/>
              <a:buAutoNum type="arabicPeriod"/>
            </a:pPr>
            <a:endParaRPr lang="en-US" dirty="0" smtClean="0"/>
          </a:p>
          <a:p>
            <a:pPr marL="457200" indent="-457200">
              <a:buFont typeface="+mj-lt"/>
              <a:buAutoNum type="arabicPeriod"/>
            </a:pPr>
            <a:r>
              <a:rPr lang="en-US" dirty="0" smtClean="0"/>
              <a:t>Variable pay</a:t>
            </a:r>
          </a:p>
          <a:p>
            <a:pPr lvl="2">
              <a:buFont typeface="Arial" pitchFamily="34" charset="0"/>
              <a:buChar char="•"/>
            </a:pPr>
            <a:r>
              <a:rPr lang="en-US" dirty="0" smtClean="0"/>
              <a:t> Short-Term Incentive (STI)</a:t>
            </a:r>
          </a:p>
          <a:p>
            <a:pPr lvl="2">
              <a:buFont typeface="Arial" pitchFamily="34" charset="0"/>
              <a:buChar char="•"/>
            </a:pPr>
            <a:r>
              <a:rPr lang="en-US" dirty="0" smtClean="0"/>
              <a:t> Mid-Term Incentive (MTI)</a:t>
            </a:r>
          </a:p>
          <a:p>
            <a:pPr lvl="2">
              <a:buFont typeface="Arial" pitchFamily="34" charset="0"/>
              <a:buChar char="•"/>
            </a:pPr>
            <a:r>
              <a:rPr lang="en-US" dirty="0" smtClean="0"/>
              <a:t> Long-Term Incentive (LTI)</a:t>
            </a:r>
          </a:p>
          <a:p>
            <a:endParaRPr lang="en-US" dirty="0"/>
          </a:p>
        </p:txBody>
      </p:sp>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113" y="269875"/>
            <a:ext cx="8356600" cy="646113"/>
          </a:xfrm>
        </p:spPr>
        <p:txBody>
          <a:bodyPr/>
          <a:lstStyle/>
          <a:p>
            <a:r>
              <a:rPr lang="en-US" dirty="0" smtClean="0"/>
              <a:t>STI - ROE Goals for Credit</a:t>
            </a:r>
            <a:endParaRPr lang="en-US" dirty="0"/>
          </a:p>
        </p:txBody>
      </p:sp>
      <p:graphicFrame>
        <p:nvGraphicFramePr>
          <p:cNvPr id="7" name="Content Placeholder 6"/>
          <p:cNvGraphicFramePr>
            <a:graphicFrameLocks noGrp="1"/>
          </p:cNvGraphicFramePr>
          <p:nvPr>
            <p:ph idx="1"/>
          </p:nvPr>
        </p:nvGraphicFramePr>
        <p:xfrm>
          <a:off x="3750355" y="1232628"/>
          <a:ext cx="3808187" cy="1515972"/>
        </p:xfrm>
        <a:graphic>
          <a:graphicData uri="http://schemas.openxmlformats.org/drawingml/2006/table">
            <a:tbl>
              <a:tblPr firstRow="1" bandRow="1">
                <a:tableStyleId>{5C22544A-7EE6-4342-B048-85BDC9FD1C3A}</a:tableStyleId>
              </a:tblPr>
              <a:tblGrid>
                <a:gridCol w="1166586"/>
                <a:gridCol w="1262743"/>
                <a:gridCol w="1378858"/>
              </a:tblGrid>
              <a:tr h="378993">
                <a:tc gridSpan="3">
                  <a:txBody>
                    <a:bodyPr/>
                    <a:lstStyle/>
                    <a:p>
                      <a:pPr algn="ctr"/>
                      <a:r>
                        <a:rPr lang="en-US" sz="1600" dirty="0" smtClean="0"/>
                        <a:t>ROE Goals</a:t>
                      </a:r>
                      <a:endParaRPr lang="en-US" sz="1600" dirty="0"/>
                    </a:p>
                  </a:txBody>
                  <a:tcPr/>
                </a:tc>
                <a:tc hMerge="1">
                  <a:txBody>
                    <a:bodyPr/>
                    <a:lstStyle/>
                    <a:p>
                      <a:endParaRPr lang="en-US" dirty="0"/>
                    </a:p>
                  </a:txBody>
                  <a:tcPr/>
                </a:tc>
                <a:tc hMerge="1">
                  <a:txBody>
                    <a:bodyPr/>
                    <a:lstStyle/>
                    <a:p>
                      <a:endParaRPr lang="en-US" dirty="0"/>
                    </a:p>
                  </a:txBody>
                  <a:tcPr/>
                </a:tc>
              </a:tr>
              <a:tr h="378993">
                <a:tc>
                  <a:txBody>
                    <a:bodyPr/>
                    <a:lstStyle/>
                    <a:p>
                      <a:pPr algn="ctr"/>
                      <a:r>
                        <a:rPr lang="en-US" sz="1600" dirty="0" smtClean="0"/>
                        <a:t>Minimum</a:t>
                      </a:r>
                      <a:endParaRPr lang="en-US" sz="1600" dirty="0"/>
                    </a:p>
                  </a:txBody>
                  <a:tcPr/>
                </a:tc>
                <a:tc>
                  <a:txBody>
                    <a:bodyPr/>
                    <a:lstStyle/>
                    <a:p>
                      <a:pPr algn="ctr"/>
                      <a:r>
                        <a:rPr lang="en-US" sz="1600" dirty="0" smtClean="0"/>
                        <a:t>Target</a:t>
                      </a:r>
                      <a:endParaRPr lang="en-US" sz="1600" dirty="0"/>
                    </a:p>
                  </a:txBody>
                  <a:tcPr/>
                </a:tc>
                <a:tc>
                  <a:txBody>
                    <a:bodyPr/>
                    <a:lstStyle/>
                    <a:p>
                      <a:pPr algn="ctr"/>
                      <a:r>
                        <a:rPr lang="en-US" sz="1600" dirty="0" smtClean="0"/>
                        <a:t>Maximum</a:t>
                      </a:r>
                      <a:endParaRPr lang="en-US" sz="1600" dirty="0"/>
                    </a:p>
                  </a:txBody>
                  <a:tcPr/>
                </a:tc>
              </a:tr>
              <a:tr h="378993">
                <a:tc>
                  <a:txBody>
                    <a:bodyPr/>
                    <a:lstStyle/>
                    <a:p>
                      <a:pPr algn="ctr"/>
                      <a:r>
                        <a:rPr lang="en-US" sz="1600" dirty="0" smtClean="0"/>
                        <a:t>10%</a:t>
                      </a:r>
                      <a:endParaRPr lang="en-US" sz="1600" dirty="0"/>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10%</a:t>
                      </a: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10%</a:t>
                      </a:r>
                    </a:p>
                  </a:txBody>
                  <a:tcPr>
                    <a:solidFill>
                      <a:schemeClr val="bg1">
                        <a:lumMod val="95000"/>
                      </a:schemeClr>
                    </a:solidFill>
                  </a:tcPr>
                </a:tc>
              </a:tr>
              <a:tr h="3789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10%</a:t>
                      </a:r>
                    </a:p>
                  </a:txBody>
                  <a:tcPr/>
                </a:tc>
                <a:tc>
                  <a:txBody>
                    <a:bodyPr/>
                    <a:lstStyle/>
                    <a:p>
                      <a:pPr algn="ctr"/>
                      <a:r>
                        <a:rPr lang="en-US" sz="1600" dirty="0" smtClean="0"/>
                        <a:t>13%</a:t>
                      </a:r>
                    </a:p>
                  </a:txBody>
                  <a:tcPr/>
                </a:tc>
                <a:tc>
                  <a:txBody>
                    <a:bodyPr/>
                    <a:lstStyle/>
                    <a:p>
                      <a:pPr algn="ctr"/>
                      <a:r>
                        <a:rPr lang="en-US" sz="1600" dirty="0" smtClean="0"/>
                        <a:t>16%</a:t>
                      </a:r>
                      <a:endParaRPr lang="en-US" sz="1600" dirty="0"/>
                    </a:p>
                  </a:txBody>
                  <a:tcPr/>
                </a:tc>
              </a:tr>
            </a:tbl>
          </a:graphicData>
        </a:graphic>
      </p:graphicFrame>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40</a:t>
            </a:fld>
            <a:endParaRPr lang="en-US" dirty="0"/>
          </a:p>
        </p:txBody>
      </p:sp>
      <p:graphicFrame>
        <p:nvGraphicFramePr>
          <p:cNvPr id="9" name="Table 8"/>
          <p:cNvGraphicFramePr>
            <a:graphicFrameLocks noGrp="1"/>
          </p:cNvGraphicFramePr>
          <p:nvPr/>
        </p:nvGraphicFramePr>
        <p:xfrm>
          <a:off x="511855" y="2354673"/>
          <a:ext cx="3238500" cy="388833"/>
        </p:xfrm>
        <a:graphic>
          <a:graphicData uri="http://schemas.openxmlformats.org/drawingml/2006/table">
            <a:tbl>
              <a:tblPr firstRow="1" bandRow="1">
                <a:tableStyleId>{5C22544A-7EE6-4342-B048-85BDC9FD1C3A}</a:tableStyleId>
              </a:tblPr>
              <a:tblGrid>
                <a:gridCol w="3238500"/>
              </a:tblGrid>
              <a:tr h="388833">
                <a:tc>
                  <a:txBody>
                    <a:bodyPr/>
                    <a:lstStyle/>
                    <a:p>
                      <a:r>
                        <a:rPr lang="en-US" sz="1600" b="0" dirty="0" smtClean="0">
                          <a:solidFill>
                            <a:schemeClr val="tx1"/>
                          </a:solidFill>
                        </a:rPr>
                        <a:t>Non-Transfer Priced Business</a:t>
                      </a:r>
                      <a:endParaRPr lang="en-US" sz="1600" b="0" dirty="0">
                        <a:solidFill>
                          <a:schemeClr val="tx1"/>
                        </a:solidFill>
                      </a:endParaRPr>
                    </a:p>
                  </a:txBody>
                  <a:tcPr>
                    <a:solidFill>
                      <a:schemeClr val="accent5">
                        <a:lumMod val="60000"/>
                        <a:lumOff val="40000"/>
                      </a:schemeClr>
                    </a:solidFill>
                  </a:tcPr>
                </a:tc>
              </a:tr>
            </a:tbl>
          </a:graphicData>
        </a:graphic>
      </p:graphicFrame>
      <p:graphicFrame>
        <p:nvGraphicFramePr>
          <p:cNvPr id="10" name="Table 9"/>
          <p:cNvGraphicFramePr>
            <a:graphicFrameLocks noGrp="1"/>
          </p:cNvGraphicFramePr>
          <p:nvPr/>
        </p:nvGraphicFramePr>
        <p:xfrm>
          <a:off x="526366" y="2748597"/>
          <a:ext cx="7032176" cy="518160"/>
        </p:xfrm>
        <a:graphic>
          <a:graphicData uri="http://schemas.openxmlformats.org/drawingml/2006/table">
            <a:tbl>
              <a:tblPr firstRow="1" bandRow="1">
                <a:tableStyleId>{5C22544A-7EE6-4342-B048-85BDC9FD1C3A}</a:tableStyleId>
              </a:tblPr>
              <a:tblGrid>
                <a:gridCol w="3223989"/>
                <a:gridCol w="1161143"/>
                <a:gridCol w="1277257"/>
                <a:gridCol w="1369787"/>
              </a:tblGrid>
              <a:tr h="370840">
                <a:tc>
                  <a:txBody>
                    <a:bodyPr/>
                    <a:lstStyle/>
                    <a:p>
                      <a:r>
                        <a:rPr lang="en-US" sz="1600" b="0" dirty="0" smtClean="0">
                          <a:solidFill>
                            <a:srgbClr val="000000"/>
                          </a:solidFill>
                        </a:rPr>
                        <a:t>Weighted Goals </a:t>
                      </a:r>
                    </a:p>
                    <a:p>
                      <a:r>
                        <a:rPr lang="en-US" sz="1200" b="0" i="1" dirty="0" smtClean="0">
                          <a:solidFill>
                            <a:srgbClr val="000000"/>
                          </a:solidFill>
                        </a:rPr>
                        <a:t>based</a:t>
                      </a:r>
                      <a:r>
                        <a:rPr lang="en-US" sz="1200" b="0" i="1" baseline="0" dirty="0" smtClean="0">
                          <a:solidFill>
                            <a:srgbClr val="000000"/>
                          </a:solidFill>
                        </a:rPr>
                        <a:t> on % of business</a:t>
                      </a:r>
                      <a:endParaRPr lang="en-US" sz="1200" b="0" i="1" dirty="0">
                        <a:solidFill>
                          <a:srgbClr val="000000"/>
                        </a:solidFill>
                      </a:endParaRPr>
                    </a:p>
                  </a:txBody>
                  <a:tcPr>
                    <a:solidFill>
                      <a:srgbClr val="FFDE00"/>
                    </a:solidFill>
                  </a:tcPr>
                </a:tc>
                <a:tc>
                  <a:txBody>
                    <a:bodyPr/>
                    <a:lstStyle/>
                    <a:p>
                      <a:pPr algn="ctr"/>
                      <a:r>
                        <a:rPr lang="en-US" sz="1600" b="0" dirty="0" smtClean="0">
                          <a:solidFill>
                            <a:srgbClr val="000000"/>
                          </a:solidFill>
                        </a:rPr>
                        <a:t>10.00%</a:t>
                      </a:r>
                      <a:endParaRPr lang="en-US" sz="1600" b="0" dirty="0">
                        <a:solidFill>
                          <a:srgbClr val="000000"/>
                        </a:solidFill>
                      </a:endParaRPr>
                    </a:p>
                  </a:txBody>
                  <a:tcPr anchor="ctr">
                    <a:solidFill>
                      <a:srgbClr val="FFDE00"/>
                    </a:solidFill>
                  </a:tcPr>
                </a:tc>
                <a:tc>
                  <a:txBody>
                    <a:bodyPr/>
                    <a:lstStyle/>
                    <a:p>
                      <a:pPr algn="ctr"/>
                      <a:r>
                        <a:rPr lang="en-US" sz="1600" b="0" dirty="0" smtClean="0">
                          <a:solidFill>
                            <a:srgbClr val="000000"/>
                          </a:solidFill>
                        </a:rPr>
                        <a:t>10.90%</a:t>
                      </a:r>
                      <a:endParaRPr lang="en-US" sz="1600" b="0" dirty="0">
                        <a:solidFill>
                          <a:srgbClr val="000000"/>
                        </a:solidFill>
                      </a:endParaRPr>
                    </a:p>
                  </a:txBody>
                  <a:tcPr anchor="ctr">
                    <a:solidFill>
                      <a:srgbClr val="FFDE00"/>
                    </a:solidFill>
                  </a:tcPr>
                </a:tc>
                <a:tc>
                  <a:txBody>
                    <a:bodyPr/>
                    <a:lstStyle/>
                    <a:p>
                      <a:pPr algn="ctr"/>
                      <a:r>
                        <a:rPr lang="en-US" sz="1600" b="0" dirty="0" smtClean="0">
                          <a:solidFill>
                            <a:srgbClr val="000000"/>
                          </a:solidFill>
                        </a:rPr>
                        <a:t>11.80%</a:t>
                      </a:r>
                      <a:endParaRPr lang="en-US" sz="1600" b="0" dirty="0">
                        <a:solidFill>
                          <a:srgbClr val="000000"/>
                        </a:solidFill>
                      </a:endParaRPr>
                    </a:p>
                  </a:txBody>
                  <a:tcPr anchor="ctr">
                    <a:solidFill>
                      <a:srgbClr val="FFDE00"/>
                    </a:solidFill>
                  </a:tcPr>
                </a:tc>
              </a:tr>
            </a:tbl>
          </a:graphicData>
        </a:graphic>
      </p:graphicFrame>
      <p:graphicFrame>
        <p:nvGraphicFramePr>
          <p:cNvPr id="11" name="Table 10"/>
          <p:cNvGraphicFramePr>
            <a:graphicFrameLocks noGrp="1"/>
          </p:cNvGraphicFramePr>
          <p:nvPr/>
        </p:nvGraphicFramePr>
        <p:xfrm>
          <a:off x="7558542" y="1265238"/>
          <a:ext cx="1190171" cy="1483360"/>
        </p:xfrm>
        <a:graphic>
          <a:graphicData uri="http://schemas.openxmlformats.org/drawingml/2006/table">
            <a:tbl>
              <a:tblPr firstRow="1" bandRow="1">
                <a:tableStyleId>{5C22544A-7EE6-4342-B048-85BDC9FD1C3A}</a:tableStyleId>
              </a:tblPr>
              <a:tblGrid>
                <a:gridCol w="1190171"/>
              </a:tblGrid>
              <a:tr h="678101">
                <a:tc>
                  <a:txBody>
                    <a:bodyPr/>
                    <a:lstStyle/>
                    <a:p>
                      <a:pPr algn="ctr"/>
                      <a:r>
                        <a:rPr lang="en-US" sz="1600" b="0" dirty="0" smtClean="0">
                          <a:solidFill>
                            <a:srgbClr val="000000"/>
                          </a:solidFill>
                        </a:rPr>
                        <a:t>% of Business</a:t>
                      </a:r>
                      <a:endParaRPr lang="en-US" sz="1600" b="0" dirty="0">
                        <a:solidFill>
                          <a:srgbClr val="000000"/>
                        </a:solidFill>
                      </a:endParaRPr>
                    </a:p>
                  </a:txBody>
                  <a:tcPr>
                    <a:solidFill>
                      <a:srgbClr val="FFDE00"/>
                    </a:solidFill>
                  </a:tcPr>
                </a:tc>
              </a:tr>
              <a:tr h="404908">
                <a:tc>
                  <a:txBody>
                    <a:bodyPr/>
                    <a:lstStyle/>
                    <a:p>
                      <a:pPr algn="ctr"/>
                      <a:r>
                        <a:rPr lang="en-US" sz="1600" b="0" dirty="0" smtClean="0">
                          <a:solidFill>
                            <a:srgbClr val="000000"/>
                          </a:solidFill>
                        </a:rPr>
                        <a:t>70%</a:t>
                      </a:r>
                      <a:endParaRPr lang="en-US" sz="1600" b="0" dirty="0">
                        <a:solidFill>
                          <a:srgbClr val="000000"/>
                        </a:solidFill>
                      </a:endParaRPr>
                    </a:p>
                  </a:txBody>
                  <a:tcPr>
                    <a:solidFill>
                      <a:srgbClr val="FFDE00"/>
                    </a:solidFill>
                  </a:tcPr>
                </a:tc>
              </a:tr>
              <a:tr h="400351">
                <a:tc>
                  <a:txBody>
                    <a:bodyPr/>
                    <a:lstStyle/>
                    <a:p>
                      <a:pPr algn="ctr"/>
                      <a:r>
                        <a:rPr lang="en-US" sz="1600" b="0" dirty="0" smtClean="0">
                          <a:solidFill>
                            <a:srgbClr val="000000"/>
                          </a:solidFill>
                        </a:rPr>
                        <a:t>30%</a:t>
                      </a:r>
                      <a:endParaRPr lang="en-US" sz="1600" b="0" dirty="0">
                        <a:solidFill>
                          <a:srgbClr val="000000"/>
                        </a:solidFill>
                      </a:endParaRPr>
                    </a:p>
                  </a:txBody>
                  <a:tcPr>
                    <a:solidFill>
                      <a:srgbClr val="FFDE00"/>
                    </a:solidFill>
                  </a:tcPr>
                </a:tc>
              </a:tr>
            </a:tbl>
          </a:graphicData>
        </a:graphic>
      </p:graphicFrame>
      <p:graphicFrame>
        <p:nvGraphicFramePr>
          <p:cNvPr id="12" name="Table 11"/>
          <p:cNvGraphicFramePr>
            <a:graphicFrameLocks noGrp="1"/>
          </p:cNvGraphicFramePr>
          <p:nvPr/>
        </p:nvGraphicFramePr>
        <p:xfrm>
          <a:off x="511855" y="4036655"/>
          <a:ext cx="8222347" cy="1087120"/>
        </p:xfrm>
        <a:graphic>
          <a:graphicData uri="http://schemas.openxmlformats.org/drawingml/2006/table">
            <a:tbl>
              <a:tblPr firstRow="1" bandRow="1">
                <a:tableStyleId>{5C22544A-7EE6-4342-B048-85BDC9FD1C3A}</a:tableStyleId>
              </a:tblPr>
              <a:tblGrid>
                <a:gridCol w="1200423"/>
                <a:gridCol w="3991841"/>
                <a:gridCol w="3030083"/>
              </a:tblGrid>
              <a:tr h="379186">
                <a:tc>
                  <a:txBody>
                    <a:bodyPr/>
                    <a:lstStyle/>
                    <a:p>
                      <a:pPr algn="ctr"/>
                      <a:r>
                        <a:rPr lang="en-US" sz="1600" dirty="0" smtClean="0"/>
                        <a:t>Actual</a:t>
                      </a:r>
                    </a:p>
                    <a:p>
                      <a:pPr algn="ctr"/>
                      <a:r>
                        <a:rPr lang="en-US" sz="1600" dirty="0" smtClean="0"/>
                        <a:t>ROE</a:t>
                      </a:r>
                      <a:endParaRPr lang="en-US" sz="1600" dirty="0"/>
                    </a:p>
                  </a:txBody>
                  <a:tcPr anchor="ctr"/>
                </a:tc>
                <a:tc>
                  <a:txBody>
                    <a:bodyPr/>
                    <a:lstStyle/>
                    <a:p>
                      <a:pPr algn="ctr"/>
                      <a:r>
                        <a:rPr lang="en-US" sz="1600" dirty="0" smtClean="0">
                          <a:solidFill>
                            <a:schemeClr val="accent3"/>
                          </a:solidFill>
                        </a:rPr>
                        <a:t>Award Result</a:t>
                      </a:r>
                      <a:endParaRPr lang="en-US" sz="1600" dirty="0">
                        <a:solidFill>
                          <a:schemeClr val="accent3"/>
                        </a:solidFill>
                      </a:endParaRPr>
                    </a:p>
                  </a:txBody>
                  <a:tcPr anchor="ctr"/>
                </a:tc>
                <a:tc>
                  <a:txBody>
                    <a:bodyPr/>
                    <a:lstStyle/>
                    <a:p>
                      <a:pPr algn="ctr"/>
                      <a:r>
                        <a:rPr lang="en-US" sz="1600" baseline="0" dirty="0" smtClean="0">
                          <a:solidFill>
                            <a:schemeClr val="accent3"/>
                          </a:solidFill>
                        </a:rPr>
                        <a:t>Results as % of Target</a:t>
                      </a:r>
                      <a:endParaRPr lang="en-US" sz="1600" dirty="0">
                        <a:solidFill>
                          <a:schemeClr val="accent3"/>
                        </a:solidFill>
                      </a:endParaRPr>
                    </a:p>
                  </a:txBody>
                  <a:tcPr anchor="ctr"/>
                </a:tc>
              </a:tr>
              <a:tr h="508000">
                <a:tc>
                  <a:txBody>
                    <a:bodyPr/>
                    <a:lstStyle/>
                    <a:p>
                      <a:pPr algn="ctr"/>
                      <a:r>
                        <a:rPr lang="en-US" sz="1600" dirty="0" smtClean="0"/>
                        <a:t>11.35%</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Between Target and Maximum</a:t>
                      </a:r>
                    </a:p>
                  </a:txBody>
                  <a:tcPr anchor="ctr"/>
                </a:tc>
                <a:tc>
                  <a:txBody>
                    <a:bodyPr/>
                    <a:lstStyle/>
                    <a:p>
                      <a:pPr algn="ctr"/>
                      <a:r>
                        <a:rPr lang="en-US" sz="1600" dirty="0" smtClean="0"/>
                        <a:t>150%</a:t>
                      </a:r>
                      <a:endParaRPr lang="en-US" sz="1600" dirty="0"/>
                    </a:p>
                  </a:txBody>
                  <a:tcPr anchor="ctr"/>
                </a:tc>
              </a:tr>
            </a:tbl>
          </a:graphicData>
        </a:graphic>
      </p:graphicFrame>
      <p:graphicFrame>
        <p:nvGraphicFramePr>
          <p:cNvPr id="14" name="Table 13"/>
          <p:cNvGraphicFramePr>
            <a:graphicFrameLocks noGrp="1"/>
          </p:cNvGraphicFramePr>
          <p:nvPr/>
        </p:nvGraphicFramePr>
        <p:xfrm>
          <a:off x="511855" y="1974308"/>
          <a:ext cx="3238500" cy="380365"/>
        </p:xfrm>
        <a:graphic>
          <a:graphicData uri="http://schemas.openxmlformats.org/drawingml/2006/table">
            <a:tbl>
              <a:tblPr firstRow="1" bandRow="1">
                <a:tableStyleId>{5C22544A-7EE6-4342-B048-85BDC9FD1C3A}</a:tableStyleId>
              </a:tblPr>
              <a:tblGrid>
                <a:gridCol w="3238500"/>
              </a:tblGrid>
              <a:tr h="380365">
                <a:tc>
                  <a:txBody>
                    <a:bodyPr/>
                    <a:lstStyle/>
                    <a:p>
                      <a:r>
                        <a:rPr lang="en-US" sz="1600" b="0" dirty="0" smtClean="0">
                          <a:solidFill>
                            <a:schemeClr val="tx1"/>
                          </a:solidFill>
                        </a:rPr>
                        <a:t>Transfer Priced Business</a:t>
                      </a:r>
                      <a:endParaRPr lang="en-US" sz="1600" b="0" dirty="0">
                        <a:solidFill>
                          <a:schemeClr val="tx1"/>
                        </a:solidFill>
                      </a:endParaRPr>
                    </a:p>
                  </a:txBody>
                  <a:tcPr>
                    <a:solidFill>
                      <a:schemeClr val="bg1">
                        <a:lumMod val="95000"/>
                      </a:schemeClr>
                    </a:solidFill>
                  </a:tcPr>
                </a:tc>
              </a:tr>
            </a:tbl>
          </a:graphicData>
        </a:graphic>
      </p:graphicFrame>
      <p:sp>
        <p:nvSpPr>
          <p:cNvPr id="16" name="TextBox 15"/>
          <p:cNvSpPr txBox="1"/>
          <p:nvPr/>
        </p:nvSpPr>
        <p:spPr>
          <a:xfrm>
            <a:off x="464458" y="3667323"/>
            <a:ext cx="3141133" cy="369332"/>
          </a:xfrm>
          <a:prstGeom prst="rect">
            <a:avLst/>
          </a:prstGeom>
          <a:noFill/>
        </p:spPr>
        <p:txBody>
          <a:bodyPr wrap="square" rtlCol="0">
            <a:spAutoFit/>
          </a:bodyPr>
          <a:lstStyle/>
          <a:p>
            <a:r>
              <a:rPr lang="en-US" dirty="0" smtClean="0"/>
              <a:t>Example:</a:t>
            </a:r>
            <a:endParaRPr lang="en-US" dirty="0"/>
          </a:p>
        </p:txBody>
      </p:sp>
      <p:cxnSp>
        <p:nvCxnSpPr>
          <p:cNvPr id="15" name="Straight Arrow Connector 14"/>
          <p:cNvCxnSpPr/>
          <p:nvPr/>
        </p:nvCxnSpPr>
        <p:spPr bwMode="auto">
          <a:xfrm flipV="1">
            <a:off x="1581150" y="3266757"/>
            <a:ext cx="4459288" cy="15338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41</a:t>
            </a:fld>
            <a:endParaRPr lang="en-US" dirty="0"/>
          </a:p>
        </p:txBody>
      </p:sp>
      <p:sp>
        <p:nvSpPr>
          <p:cNvPr id="6" name="TextBox 5"/>
          <p:cNvSpPr txBox="1"/>
          <p:nvPr/>
        </p:nvSpPr>
        <p:spPr>
          <a:xfrm>
            <a:off x="392113" y="275771"/>
            <a:ext cx="8345485" cy="461665"/>
          </a:xfrm>
          <a:prstGeom prst="rect">
            <a:avLst/>
          </a:prstGeom>
          <a:noFill/>
        </p:spPr>
        <p:txBody>
          <a:bodyPr wrap="square" rtlCol="0">
            <a:spAutoFit/>
          </a:bodyPr>
          <a:lstStyle/>
          <a:p>
            <a:r>
              <a:rPr lang="en-US" sz="2400" dirty="0" smtClean="0">
                <a:solidFill>
                  <a:schemeClr val="tx2"/>
                </a:solidFill>
              </a:rPr>
              <a:t>STI – Company Performance Example</a:t>
            </a:r>
            <a:endParaRPr lang="en-US" sz="2400" dirty="0">
              <a:solidFill>
                <a:schemeClr val="tx2"/>
              </a:solidFill>
            </a:endParaRPr>
          </a:p>
        </p:txBody>
      </p:sp>
      <p:graphicFrame>
        <p:nvGraphicFramePr>
          <p:cNvPr id="7" name="Table 6"/>
          <p:cNvGraphicFramePr>
            <a:graphicFrameLocks noGrp="1"/>
          </p:cNvGraphicFramePr>
          <p:nvPr/>
        </p:nvGraphicFramePr>
        <p:xfrm>
          <a:off x="392115" y="1397000"/>
          <a:ext cx="8345485" cy="3302000"/>
        </p:xfrm>
        <a:graphic>
          <a:graphicData uri="http://schemas.openxmlformats.org/drawingml/2006/table">
            <a:tbl>
              <a:tblPr firstRow="1" bandRow="1">
                <a:tableStyleId>{5C22544A-7EE6-4342-B048-85BDC9FD1C3A}</a:tableStyleId>
              </a:tblPr>
              <a:tblGrid>
                <a:gridCol w="1697942"/>
                <a:gridCol w="2293257"/>
                <a:gridCol w="1567543"/>
                <a:gridCol w="1407886"/>
                <a:gridCol w="1378857"/>
              </a:tblGrid>
              <a:tr h="370840">
                <a:tc>
                  <a:txBody>
                    <a:bodyPr/>
                    <a:lstStyle/>
                    <a:p>
                      <a:pPr algn="ctr"/>
                      <a:r>
                        <a:rPr lang="en-US" sz="1600" b="1" dirty="0" smtClean="0"/>
                        <a:t>Enterprise Metric</a:t>
                      </a:r>
                      <a:r>
                        <a:rPr lang="en-US" sz="1600" b="1" baseline="0" dirty="0" smtClean="0"/>
                        <a:t> Components</a:t>
                      </a:r>
                      <a:endParaRPr lang="en-US" sz="1600" b="1" dirty="0"/>
                    </a:p>
                  </a:txBody>
                  <a:tcPr anchor="ctr"/>
                </a:tc>
                <a:tc>
                  <a:txBody>
                    <a:bodyPr/>
                    <a:lstStyle/>
                    <a:p>
                      <a:pPr algn="ctr"/>
                      <a:r>
                        <a:rPr lang="en-US" sz="1600" b="1" dirty="0" smtClean="0"/>
                        <a:t>Award Result</a:t>
                      </a:r>
                      <a:endParaRPr lang="en-US" sz="1600" b="1" dirty="0"/>
                    </a:p>
                  </a:txBody>
                  <a:tcPr anchor="ctr"/>
                </a:tc>
                <a:tc>
                  <a:txBody>
                    <a:bodyPr/>
                    <a:lstStyle/>
                    <a:p>
                      <a:pPr algn="ctr"/>
                      <a:r>
                        <a:rPr lang="en-US" sz="1600" b="1" dirty="0" smtClean="0">
                          <a:solidFill>
                            <a:schemeClr val="bg1"/>
                          </a:solidFill>
                        </a:rPr>
                        <a:t>Results as % of Target</a:t>
                      </a:r>
                      <a:endParaRPr lang="en-US" sz="1600" b="1" dirty="0">
                        <a:solidFill>
                          <a:schemeClr val="bg1"/>
                        </a:solidFill>
                      </a:endParaRPr>
                    </a:p>
                  </a:txBody>
                  <a:tcPr anchor="ctr"/>
                </a:tc>
                <a:tc>
                  <a:txBody>
                    <a:bodyPr/>
                    <a:lstStyle/>
                    <a:p>
                      <a:pPr algn="ctr"/>
                      <a:r>
                        <a:rPr lang="en-US" sz="1600" b="1" dirty="0" smtClean="0"/>
                        <a:t>Award Weighting</a:t>
                      </a:r>
                      <a:endParaRPr lang="en-US" sz="1600" b="1" dirty="0"/>
                    </a:p>
                  </a:txBody>
                  <a:tcPr anchor="ctr"/>
                </a:tc>
                <a:tc>
                  <a:txBody>
                    <a:bodyPr/>
                    <a:lstStyle/>
                    <a:p>
                      <a:pPr algn="ctr"/>
                      <a:r>
                        <a:rPr lang="en-US" sz="1600" b="1" dirty="0" smtClean="0"/>
                        <a:t>Weighted Award</a:t>
                      </a:r>
                      <a:endParaRPr lang="en-US" sz="1600" b="1" dirty="0"/>
                    </a:p>
                  </a:txBody>
                  <a:tcPr anchor="ctr"/>
                </a:tc>
              </a:tr>
              <a:tr h="370840">
                <a:tc>
                  <a:txBody>
                    <a:bodyPr/>
                    <a:lstStyle/>
                    <a:p>
                      <a:r>
                        <a:rPr lang="en-US" sz="1600" dirty="0" smtClean="0"/>
                        <a:t>Equipment Operations</a:t>
                      </a:r>
                      <a:endParaRPr lang="en-US" sz="1600" dirty="0"/>
                    </a:p>
                  </a:txBody>
                  <a:tcPr anchor="ctr"/>
                </a:tc>
                <a:tc>
                  <a:txBody>
                    <a:bodyPr/>
                    <a:lstStyle/>
                    <a:p>
                      <a:r>
                        <a:rPr lang="en-US" sz="1600" dirty="0" smtClean="0"/>
                        <a:t>Between Target and Maximum</a:t>
                      </a:r>
                      <a:endParaRPr lang="en-US" sz="1600" dirty="0"/>
                    </a:p>
                  </a:txBody>
                  <a:tcPr anchor="ctr"/>
                </a:tc>
                <a:tc>
                  <a:txBody>
                    <a:bodyPr/>
                    <a:lstStyle/>
                    <a:p>
                      <a:pPr algn="ctr"/>
                      <a:r>
                        <a:rPr lang="en-US" sz="1600" dirty="0" smtClean="0"/>
                        <a:t>171%</a:t>
                      </a:r>
                      <a:endParaRPr lang="en-US" sz="1600" dirty="0"/>
                    </a:p>
                  </a:txBody>
                  <a:tcPr anchor="ctr"/>
                </a:tc>
                <a:tc>
                  <a:txBody>
                    <a:bodyPr/>
                    <a:lstStyle/>
                    <a:p>
                      <a:pPr algn="ctr"/>
                      <a:r>
                        <a:rPr lang="en-US" sz="1600" dirty="0" smtClean="0"/>
                        <a:t>50%</a:t>
                      </a:r>
                      <a:endParaRPr lang="en-US" sz="1600" dirty="0"/>
                    </a:p>
                  </a:txBody>
                  <a:tcPr anchor="ctr"/>
                </a:tc>
                <a:tc>
                  <a:txBody>
                    <a:bodyPr/>
                    <a:lstStyle/>
                    <a:p>
                      <a:pPr algn="ctr"/>
                      <a:r>
                        <a:rPr lang="en-US" sz="1600" dirty="0" smtClean="0"/>
                        <a:t>85.5%</a:t>
                      </a:r>
                      <a:endParaRPr lang="en-US" sz="1600" dirty="0"/>
                    </a:p>
                  </a:txBody>
                  <a:tcPr anchor="ctr"/>
                </a:tc>
              </a:tr>
              <a:tr h="370840">
                <a:tc>
                  <a:txBody>
                    <a:bodyPr/>
                    <a:lstStyle/>
                    <a:p>
                      <a:r>
                        <a:rPr lang="en-US" sz="1600" dirty="0" smtClean="0"/>
                        <a:t>Ag &amp; Turf</a:t>
                      </a:r>
                      <a:endParaRPr lang="en-US" sz="1600" dirty="0"/>
                    </a:p>
                  </a:txBody>
                  <a:tcPr anchor="ctr"/>
                </a:tc>
                <a:tc>
                  <a:txBody>
                    <a:bodyPr/>
                    <a:lstStyle/>
                    <a:p>
                      <a:r>
                        <a:rPr lang="en-US" sz="1600" dirty="0" smtClean="0"/>
                        <a:t>Between Target and Maximum</a:t>
                      </a:r>
                      <a:endParaRPr lang="en-US" sz="1600" dirty="0"/>
                    </a:p>
                  </a:txBody>
                  <a:tcPr anchor="ctr"/>
                </a:tc>
                <a:tc>
                  <a:txBody>
                    <a:bodyPr/>
                    <a:lstStyle/>
                    <a:p>
                      <a:pPr algn="ctr"/>
                      <a:r>
                        <a:rPr lang="en-US" sz="1600" dirty="0" smtClean="0"/>
                        <a:t>150%</a:t>
                      </a:r>
                      <a:endParaRPr lang="en-US" sz="1600" dirty="0"/>
                    </a:p>
                  </a:txBody>
                  <a:tcPr anchor="ctr"/>
                </a:tc>
                <a:tc>
                  <a:txBody>
                    <a:bodyPr/>
                    <a:lstStyle/>
                    <a:p>
                      <a:pPr algn="ctr"/>
                      <a:r>
                        <a:rPr lang="en-US" sz="1600" dirty="0" smtClean="0"/>
                        <a:t>25%</a:t>
                      </a:r>
                      <a:endParaRPr lang="en-US" sz="1600" dirty="0"/>
                    </a:p>
                  </a:txBody>
                  <a:tcPr anchor="ctr"/>
                </a:tc>
                <a:tc>
                  <a:txBody>
                    <a:bodyPr/>
                    <a:lstStyle/>
                    <a:p>
                      <a:pPr algn="ctr"/>
                      <a:r>
                        <a:rPr lang="en-US" sz="1600" dirty="0" smtClean="0"/>
                        <a:t>37.5%</a:t>
                      </a:r>
                      <a:endParaRPr lang="en-US" sz="1600" dirty="0"/>
                    </a:p>
                  </a:txBody>
                  <a:tcPr anchor="ctr"/>
                </a:tc>
              </a:tr>
              <a:tr h="370840">
                <a:tc>
                  <a:txBody>
                    <a:bodyPr/>
                    <a:lstStyle/>
                    <a:p>
                      <a:r>
                        <a:rPr lang="en-US" sz="1600" dirty="0" smtClean="0"/>
                        <a:t>C&amp;F</a:t>
                      </a:r>
                      <a:endParaRPr lang="en-US" sz="1600" dirty="0"/>
                    </a:p>
                  </a:txBody>
                  <a:tcPr anchor="ctr"/>
                </a:tc>
                <a:tc>
                  <a:txBody>
                    <a:bodyPr/>
                    <a:lstStyle/>
                    <a:p>
                      <a:r>
                        <a:rPr lang="en-US" sz="1600" dirty="0" smtClean="0"/>
                        <a:t>Maximum</a:t>
                      </a:r>
                      <a:endParaRPr lang="en-US" sz="1600" dirty="0"/>
                    </a:p>
                  </a:txBody>
                  <a:tcPr anchor="ctr"/>
                </a:tc>
                <a:tc>
                  <a:txBody>
                    <a:bodyPr/>
                    <a:lstStyle/>
                    <a:p>
                      <a:pPr algn="ctr"/>
                      <a:r>
                        <a:rPr lang="en-US" sz="1600" dirty="0" smtClean="0"/>
                        <a:t>200%</a:t>
                      </a:r>
                      <a:endParaRPr lang="en-US" sz="1600" dirty="0"/>
                    </a:p>
                  </a:txBody>
                  <a:tcPr anchor="ctr"/>
                </a:tc>
                <a:tc>
                  <a:txBody>
                    <a:bodyPr/>
                    <a:lstStyle/>
                    <a:p>
                      <a:pPr algn="ctr"/>
                      <a:r>
                        <a:rPr lang="en-US" sz="1600" dirty="0" smtClean="0"/>
                        <a:t>15%</a:t>
                      </a:r>
                      <a:endParaRPr lang="en-US" sz="1600" dirty="0"/>
                    </a:p>
                  </a:txBody>
                  <a:tcPr anchor="ctr"/>
                </a:tc>
                <a:tc>
                  <a:txBody>
                    <a:bodyPr/>
                    <a:lstStyle/>
                    <a:p>
                      <a:pPr algn="ctr"/>
                      <a:r>
                        <a:rPr lang="en-US" sz="1600" dirty="0" smtClean="0"/>
                        <a:t>30%</a:t>
                      </a:r>
                      <a:endParaRPr lang="en-US" sz="1600" dirty="0"/>
                    </a:p>
                  </a:txBody>
                  <a:tcPr anchor="ctr"/>
                </a:tc>
              </a:tr>
              <a:tr h="370840">
                <a:tc>
                  <a:txBody>
                    <a:bodyPr/>
                    <a:lstStyle/>
                    <a:p>
                      <a:r>
                        <a:rPr lang="en-US" sz="1600" dirty="0" smtClean="0"/>
                        <a:t>Credit</a:t>
                      </a:r>
                      <a:endParaRPr lang="en-US" sz="1600" dirty="0"/>
                    </a:p>
                  </a:txBody>
                  <a:tcPr anchor="ctr"/>
                </a:tc>
                <a:tc>
                  <a:txBody>
                    <a:bodyPr/>
                    <a:lstStyle/>
                    <a:p>
                      <a:r>
                        <a:rPr lang="en-US" sz="1600" dirty="0" smtClean="0"/>
                        <a:t>Between</a:t>
                      </a:r>
                      <a:r>
                        <a:rPr lang="en-US" sz="1600" baseline="0" dirty="0" smtClean="0"/>
                        <a:t> Target and Maximum</a:t>
                      </a:r>
                      <a:endParaRPr 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150%</a:t>
                      </a:r>
                    </a:p>
                  </a:txBody>
                  <a:tcPr anchor="ctr"/>
                </a:tc>
                <a:tc>
                  <a:txBody>
                    <a:bodyPr/>
                    <a:lstStyle/>
                    <a:p>
                      <a:pPr algn="ctr"/>
                      <a:r>
                        <a:rPr lang="en-US" sz="1600" dirty="0" smtClean="0"/>
                        <a:t>10%</a:t>
                      </a:r>
                      <a:endParaRPr lang="en-US" sz="1600" dirty="0"/>
                    </a:p>
                  </a:txBody>
                  <a:tcPr anchor="ctr"/>
                </a:tc>
                <a:tc>
                  <a:txBody>
                    <a:bodyPr/>
                    <a:lstStyle/>
                    <a:p>
                      <a:pPr algn="ctr"/>
                      <a:r>
                        <a:rPr lang="en-US" sz="1600" dirty="0" smtClean="0"/>
                        <a:t>15%</a:t>
                      </a:r>
                      <a:endParaRPr lang="en-US" sz="1600" dirty="0"/>
                    </a:p>
                  </a:txBody>
                  <a:tcPr anchor="ctr"/>
                </a:tc>
              </a:tr>
              <a:tr h="370840">
                <a:tc gridSpan="4">
                  <a:txBody>
                    <a:bodyPr/>
                    <a:lstStyle/>
                    <a:p>
                      <a:r>
                        <a:rPr lang="en-US" sz="1800" b="1" dirty="0" smtClean="0"/>
                        <a:t>Company Performance (as %</a:t>
                      </a:r>
                      <a:r>
                        <a:rPr lang="en-US" sz="1800" b="1" baseline="0" dirty="0" smtClean="0"/>
                        <a:t> of Target)</a:t>
                      </a:r>
                      <a:endParaRPr lang="en-US" sz="1800" b="1" dirty="0"/>
                    </a:p>
                  </a:txBody>
                  <a:tcPr/>
                </a:tc>
                <a:tc hMerge="1">
                  <a:txBody>
                    <a:bodyPr/>
                    <a:lstStyle/>
                    <a:p>
                      <a:endParaRPr lang="en-US" sz="1600" b="1" dirty="0"/>
                    </a:p>
                  </a:txBody>
                  <a:tcPr/>
                </a:tc>
                <a:tc hMerge="1">
                  <a:txBody>
                    <a:bodyPr/>
                    <a:lstStyle/>
                    <a:p>
                      <a:endParaRPr lang="en-US" sz="1600" b="1" dirty="0"/>
                    </a:p>
                  </a:txBody>
                  <a:tcPr/>
                </a:tc>
                <a:tc hMerge="1">
                  <a:txBody>
                    <a:bodyPr/>
                    <a:lstStyle/>
                    <a:p>
                      <a:endParaRPr lang="en-US" sz="1800" b="1" dirty="0"/>
                    </a:p>
                  </a:txBody>
                  <a:tcPr/>
                </a:tc>
                <a:tc>
                  <a:txBody>
                    <a:bodyPr/>
                    <a:lstStyle/>
                    <a:p>
                      <a:pPr algn="ctr"/>
                      <a:r>
                        <a:rPr lang="en-US" sz="1800" b="1" dirty="0" smtClean="0"/>
                        <a:t>168%</a:t>
                      </a:r>
                      <a:endParaRPr lang="en-US" sz="1800" b="1"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Footer Placeholder 1"/>
          <p:cNvSpPr>
            <a:spLocks noGrp="1"/>
          </p:cNvSpPr>
          <p:nvPr>
            <p:ph type="ftr" sz="quarter" idx="10"/>
          </p:nvPr>
        </p:nvSpPr>
        <p:spPr>
          <a:noFill/>
        </p:spPr>
        <p:txBody>
          <a:bodyPr/>
          <a:lstStyle/>
          <a:p>
            <a:r>
              <a:rPr lang="en-US" dirty="0" smtClean="0"/>
              <a:t>Variable Pay Overview | March/April 2011</a:t>
            </a:r>
          </a:p>
        </p:txBody>
      </p:sp>
      <p:sp>
        <p:nvSpPr>
          <p:cNvPr id="49156" name="Slide Number Placeholder 2"/>
          <p:cNvSpPr>
            <a:spLocks noGrp="1"/>
          </p:cNvSpPr>
          <p:nvPr>
            <p:ph type="sldNum" sz="quarter" idx="11"/>
          </p:nvPr>
        </p:nvSpPr>
        <p:spPr>
          <a:noFill/>
        </p:spPr>
        <p:txBody>
          <a:bodyPr/>
          <a:lstStyle/>
          <a:p>
            <a:fld id="{90240363-C56B-AB4F-9689-17156C947BE0}" type="slidenum">
              <a:rPr lang="en-US"/>
              <a:pPr/>
              <a:t>42</a:t>
            </a:fld>
            <a:endParaRPr lang="en-US" dirty="0"/>
          </a:p>
        </p:txBody>
      </p:sp>
      <p:sp>
        <p:nvSpPr>
          <p:cNvPr id="49159" name="Rectangle 2"/>
          <p:cNvSpPr>
            <a:spLocks noGrp="1" noChangeArrowheads="1"/>
          </p:cNvSpPr>
          <p:nvPr>
            <p:ph type="title" idx="4294967295"/>
          </p:nvPr>
        </p:nvSpPr>
        <p:spPr/>
        <p:txBody>
          <a:bodyPr/>
          <a:lstStyle/>
          <a:p>
            <a:pPr eaLnBrk="1" hangingPunct="1"/>
            <a:r>
              <a:rPr lang="en-US" dirty="0" smtClean="0">
                <a:ea typeface="Times New Roman" pitchFamily="18" charset="0"/>
                <a:cs typeface="Arial" charset="0"/>
              </a:rPr>
              <a:t>MTI – Additional Eligibility Criteria for</a:t>
            </a:r>
            <a:br>
              <a:rPr lang="en-US" dirty="0" smtClean="0">
                <a:ea typeface="Times New Roman" pitchFamily="18" charset="0"/>
                <a:cs typeface="Arial" charset="0"/>
              </a:rPr>
            </a:br>
            <a:r>
              <a:rPr lang="en-US" dirty="0" smtClean="0">
                <a:ea typeface="Times New Roman" pitchFamily="18" charset="0"/>
                <a:cs typeface="Arial" charset="0"/>
              </a:rPr>
              <a:t>Performance Period Ending in 2013</a:t>
            </a:r>
            <a:endParaRPr lang="en-US" dirty="0">
              <a:ea typeface="Times New Roman" pitchFamily="18" charset="0"/>
              <a:cs typeface="Arial" charset="0"/>
            </a:endParaRPr>
          </a:p>
        </p:txBody>
      </p:sp>
      <p:cxnSp>
        <p:nvCxnSpPr>
          <p:cNvPr id="12" name="Straight Connector 11"/>
          <p:cNvCxnSpPr/>
          <p:nvPr/>
        </p:nvCxnSpPr>
        <p:spPr>
          <a:xfrm>
            <a:off x="234046" y="3775585"/>
            <a:ext cx="8356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rot="5400000">
            <a:off x="431690" y="3776379"/>
            <a:ext cx="4445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17573" y="2993898"/>
            <a:ext cx="1341437" cy="584775"/>
          </a:xfrm>
          <a:prstGeom prst="rect">
            <a:avLst/>
          </a:prstGeom>
          <a:noFill/>
        </p:spPr>
        <p:txBody>
          <a:bodyPr wrap="square" rtlCol="0">
            <a:spAutoFit/>
          </a:bodyPr>
          <a:lstStyle/>
          <a:p>
            <a:pPr algn="ctr"/>
            <a:r>
              <a:rPr lang="en-US" sz="1600" b="0" dirty="0" smtClean="0"/>
              <a:t>1 Nov</a:t>
            </a:r>
          </a:p>
          <a:p>
            <a:pPr algn="ctr"/>
            <a:r>
              <a:rPr lang="en-US" sz="1600" b="0" dirty="0" smtClean="0"/>
              <a:t>2010</a:t>
            </a:r>
            <a:endParaRPr lang="en-US" sz="1600" b="0" dirty="0"/>
          </a:p>
        </p:txBody>
      </p:sp>
      <p:sp>
        <p:nvSpPr>
          <p:cNvPr id="18" name="TextBox 17"/>
          <p:cNvSpPr txBox="1"/>
          <p:nvPr/>
        </p:nvSpPr>
        <p:spPr>
          <a:xfrm>
            <a:off x="232459" y="4061612"/>
            <a:ext cx="1770516" cy="830997"/>
          </a:xfrm>
          <a:prstGeom prst="rect">
            <a:avLst/>
          </a:prstGeom>
          <a:noFill/>
        </p:spPr>
        <p:txBody>
          <a:bodyPr wrap="square" rtlCol="0">
            <a:spAutoFit/>
          </a:bodyPr>
          <a:lstStyle/>
          <a:p>
            <a:r>
              <a:rPr lang="en-US" sz="1600" b="0" dirty="0" smtClean="0"/>
              <a:t>Beginning of performance period</a:t>
            </a:r>
            <a:endParaRPr lang="en-US" sz="1600" b="0" dirty="0"/>
          </a:p>
        </p:txBody>
      </p:sp>
      <p:cxnSp>
        <p:nvCxnSpPr>
          <p:cNvPr id="19" name="Straight Connector 18"/>
          <p:cNvCxnSpPr/>
          <p:nvPr/>
        </p:nvCxnSpPr>
        <p:spPr>
          <a:xfrm rot="5400000">
            <a:off x="5476765" y="3709844"/>
            <a:ext cx="4445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4794140" y="2970148"/>
            <a:ext cx="1808162" cy="584775"/>
          </a:xfrm>
          <a:prstGeom prst="rect">
            <a:avLst/>
          </a:prstGeom>
          <a:noFill/>
        </p:spPr>
        <p:txBody>
          <a:bodyPr wrap="square" rtlCol="0">
            <a:spAutoFit/>
          </a:bodyPr>
          <a:lstStyle/>
          <a:p>
            <a:pPr algn="ctr"/>
            <a:r>
              <a:rPr lang="en-US" sz="1600" b="0" dirty="0" smtClean="0"/>
              <a:t>30 Sept</a:t>
            </a:r>
          </a:p>
          <a:p>
            <a:pPr algn="ctr"/>
            <a:r>
              <a:rPr lang="en-US" sz="1600" b="0" dirty="0" smtClean="0"/>
              <a:t>2012</a:t>
            </a:r>
            <a:endParaRPr lang="en-US" sz="1600" b="0" dirty="0"/>
          </a:p>
        </p:txBody>
      </p:sp>
      <p:sp>
        <p:nvSpPr>
          <p:cNvPr id="21" name="TextBox 20"/>
          <p:cNvSpPr txBox="1"/>
          <p:nvPr/>
        </p:nvSpPr>
        <p:spPr>
          <a:xfrm>
            <a:off x="5079888" y="4061612"/>
            <a:ext cx="1543051" cy="830997"/>
          </a:xfrm>
          <a:prstGeom prst="rect">
            <a:avLst/>
          </a:prstGeom>
          <a:noFill/>
        </p:spPr>
        <p:txBody>
          <a:bodyPr wrap="square" rtlCol="0">
            <a:spAutoFit/>
          </a:bodyPr>
          <a:lstStyle/>
          <a:p>
            <a:r>
              <a:rPr lang="en-US" sz="1600" b="0" dirty="0" smtClean="0"/>
              <a:t>Must be grade 8 or above</a:t>
            </a:r>
            <a:endParaRPr lang="en-US" sz="1600" b="0" dirty="0"/>
          </a:p>
        </p:txBody>
      </p:sp>
      <p:cxnSp>
        <p:nvCxnSpPr>
          <p:cNvPr id="22" name="Straight Connector 21"/>
          <p:cNvCxnSpPr/>
          <p:nvPr/>
        </p:nvCxnSpPr>
        <p:spPr>
          <a:xfrm rot="5400000">
            <a:off x="6648050" y="3709844"/>
            <a:ext cx="4445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6305546" y="2970148"/>
            <a:ext cx="1127919" cy="584775"/>
          </a:xfrm>
          <a:prstGeom prst="rect">
            <a:avLst/>
          </a:prstGeom>
          <a:noFill/>
        </p:spPr>
        <p:txBody>
          <a:bodyPr wrap="square" rtlCol="0">
            <a:spAutoFit/>
          </a:bodyPr>
          <a:lstStyle/>
          <a:p>
            <a:pPr algn="ctr"/>
            <a:r>
              <a:rPr lang="en-US" sz="1600" b="0" dirty="0" smtClean="0"/>
              <a:t>30 April 2013</a:t>
            </a:r>
            <a:endParaRPr lang="en-US" sz="1600" b="0" dirty="0"/>
          </a:p>
        </p:txBody>
      </p:sp>
      <p:cxnSp>
        <p:nvCxnSpPr>
          <p:cNvPr id="25" name="Straight Connector 24"/>
          <p:cNvCxnSpPr/>
          <p:nvPr/>
        </p:nvCxnSpPr>
        <p:spPr>
          <a:xfrm rot="5400000">
            <a:off x="7630209" y="3709844"/>
            <a:ext cx="4445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7126971" y="2961792"/>
            <a:ext cx="1449387" cy="584775"/>
          </a:xfrm>
          <a:prstGeom prst="rect">
            <a:avLst/>
          </a:prstGeom>
          <a:noFill/>
        </p:spPr>
        <p:txBody>
          <a:bodyPr wrap="square" rtlCol="0">
            <a:spAutoFit/>
          </a:bodyPr>
          <a:lstStyle/>
          <a:p>
            <a:pPr algn="ctr"/>
            <a:r>
              <a:rPr lang="en-US" sz="1600" b="0" dirty="0" smtClean="0"/>
              <a:t>31 Oct</a:t>
            </a:r>
          </a:p>
          <a:p>
            <a:pPr algn="ctr"/>
            <a:r>
              <a:rPr lang="en-US" sz="1600" b="0" dirty="0" smtClean="0"/>
              <a:t>2013</a:t>
            </a:r>
          </a:p>
        </p:txBody>
      </p:sp>
      <p:sp>
        <p:nvSpPr>
          <p:cNvPr id="27" name="TextBox 26"/>
          <p:cNvSpPr txBox="1"/>
          <p:nvPr/>
        </p:nvSpPr>
        <p:spPr>
          <a:xfrm>
            <a:off x="7126971" y="4061612"/>
            <a:ext cx="1908391" cy="830997"/>
          </a:xfrm>
          <a:prstGeom prst="rect">
            <a:avLst/>
          </a:prstGeom>
          <a:noFill/>
        </p:spPr>
        <p:txBody>
          <a:bodyPr wrap="square" rtlCol="0">
            <a:spAutoFit/>
          </a:bodyPr>
          <a:lstStyle/>
          <a:p>
            <a:r>
              <a:rPr lang="en-US" sz="1600" b="0" dirty="0" smtClean="0"/>
              <a:t>End of performance period</a:t>
            </a:r>
            <a:endParaRPr lang="en-US" sz="1600" b="0" dirty="0"/>
          </a:p>
        </p:txBody>
      </p:sp>
      <p:sp>
        <p:nvSpPr>
          <p:cNvPr id="33" name="TextBox 32"/>
          <p:cNvSpPr txBox="1"/>
          <p:nvPr/>
        </p:nvSpPr>
        <p:spPr>
          <a:xfrm>
            <a:off x="5079888" y="1721384"/>
            <a:ext cx="1937147" cy="830997"/>
          </a:xfrm>
          <a:prstGeom prst="rect">
            <a:avLst/>
          </a:prstGeom>
          <a:noFill/>
        </p:spPr>
        <p:txBody>
          <a:bodyPr wrap="square" rtlCol="0">
            <a:spAutoFit/>
          </a:bodyPr>
          <a:lstStyle/>
          <a:p>
            <a:r>
              <a:rPr lang="en-US" sz="1600" b="0" dirty="0" smtClean="0"/>
              <a:t>Retirements* between dates: </a:t>
            </a:r>
            <a:r>
              <a:rPr lang="en-US" sz="1600" b="0" dirty="0" smtClean="0">
                <a:solidFill>
                  <a:srgbClr val="FF0000"/>
                </a:solidFill>
              </a:rPr>
              <a:t>No MTI</a:t>
            </a:r>
            <a:endParaRPr lang="en-US" sz="1600" b="0" dirty="0">
              <a:solidFill>
                <a:srgbClr val="FF0000"/>
              </a:solidFill>
            </a:endParaRPr>
          </a:p>
        </p:txBody>
      </p:sp>
      <p:sp>
        <p:nvSpPr>
          <p:cNvPr id="42" name="TextBox 41"/>
          <p:cNvSpPr txBox="1"/>
          <p:nvPr/>
        </p:nvSpPr>
        <p:spPr>
          <a:xfrm>
            <a:off x="6956530" y="1700609"/>
            <a:ext cx="2187470" cy="830997"/>
          </a:xfrm>
          <a:prstGeom prst="rect">
            <a:avLst/>
          </a:prstGeom>
          <a:noFill/>
        </p:spPr>
        <p:txBody>
          <a:bodyPr wrap="square" rtlCol="0">
            <a:spAutoFit/>
          </a:bodyPr>
          <a:lstStyle/>
          <a:p>
            <a:r>
              <a:rPr lang="en-US" sz="1600" b="0" dirty="0" smtClean="0"/>
              <a:t>Retirements* after</a:t>
            </a:r>
          </a:p>
          <a:p>
            <a:r>
              <a:rPr lang="en-US" sz="1600" b="0" dirty="0" smtClean="0"/>
              <a:t>30 April 2013: </a:t>
            </a:r>
          </a:p>
          <a:p>
            <a:r>
              <a:rPr lang="en-US" sz="1600" b="0" dirty="0" smtClean="0">
                <a:solidFill>
                  <a:srgbClr val="FF0000"/>
                </a:solidFill>
              </a:rPr>
              <a:t>Receive MTI</a:t>
            </a:r>
            <a:endParaRPr lang="en-US" sz="1600" b="0" dirty="0">
              <a:solidFill>
                <a:srgbClr val="FF0000"/>
              </a:solidFill>
            </a:endParaRPr>
          </a:p>
        </p:txBody>
      </p:sp>
      <p:sp>
        <p:nvSpPr>
          <p:cNvPr id="30" name="Left Brace 29"/>
          <p:cNvSpPr/>
          <p:nvPr/>
        </p:nvSpPr>
        <p:spPr>
          <a:xfrm rot="5400000">
            <a:off x="7152767" y="2285251"/>
            <a:ext cx="390525" cy="95387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1" name="Left Brace 30"/>
          <p:cNvSpPr/>
          <p:nvPr/>
        </p:nvSpPr>
        <p:spPr>
          <a:xfrm rot="5400000">
            <a:off x="5965316" y="2304171"/>
            <a:ext cx="390525" cy="924718"/>
          </a:xfrm>
          <a:prstGeom prst="leftBrace">
            <a:avLst>
              <a:gd name="adj1" fmla="val 8333"/>
              <a:gd name="adj2" fmla="val 4925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4" name="TextBox 23"/>
          <p:cNvSpPr txBox="1"/>
          <p:nvPr/>
        </p:nvSpPr>
        <p:spPr>
          <a:xfrm>
            <a:off x="1158226" y="5648325"/>
            <a:ext cx="6399064" cy="307777"/>
          </a:xfrm>
          <a:prstGeom prst="rect">
            <a:avLst/>
          </a:prstGeom>
          <a:noFill/>
        </p:spPr>
        <p:txBody>
          <a:bodyPr wrap="square" rtlCol="0">
            <a:spAutoFit/>
          </a:bodyPr>
          <a:lstStyle/>
          <a:p>
            <a:r>
              <a:rPr lang="en-US" sz="1400" b="0" i="1" dirty="0" smtClean="0"/>
              <a:t>* Also applies to death and disability</a:t>
            </a:r>
            <a:endParaRPr lang="en-US" sz="1400" b="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P spid="26" grpId="0"/>
      <p:bldP spid="27" grpId="0"/>
      <p:bldP spid="33" grpId="0"/>
      <p:bldP spid="42" grpId="0"/>
      <p:bldP spid="30" grpId="0" animBg="1"/>
      <p:bldP spid="31" grpId="0" animBg="1"/>
      <p:bldP spid="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pPr>
              <a:defRPr/>
            </a:pPr>
            <a:fld id="{8F651D05-FDF9-476F-8927-6926C3262455}" type="slidenum">
              <a:rPr lang="en-US" smtClean="0"/>
              <a:pPr>
                <a:defRPr/>
              </a:pPr>
              <a:t>43</a:t>
            </a:fld>
            <a:endParaRPr lang="en-US" dirty="0"/>
          </a:p>
        </p:txBody>
      </p:sp>
      <p:sp>
        <p:nvSpPr>
          <p:cNvPr id="7" name="Rectangle 6"/>
          <p:cNvSpPr/>
          <p:nvPr/>
        </p:nvSpPr>
        <p:spPr>
          <a:xfrm>
            <a:off x="392115" y="387626"/>
            <a:ext cx="6038501" cy="425758"/>
          </a:xfrm>
          <a:prstGeom prst="rect">
            <a:avLst/>
          </a:prstGeom>
        </p:spPr>
        <p:txBody>
          <a:bodyPr wrap="square">
            <a:spAutoFit/>
          </a:bodyPr>
          <a:lstStyle/>
          <a:p>
            <a:pPr>
              <a:lnSpc>
                <a:spcPts val="2600"/>
              </a:lnSpc>
            </a:pPr>
            <a:r>
              <a:rPr lang="en-US" sz="2400" dirty="0" smtClean="0">
                <a:solidFill>
                  <a:schemeClr val="tx2"/>
                </a:solidFill>
                <a:ea typeface="ヒラギノ角ゴ Pro W3" pitchFamily="-97" charset="-128"/>
              </a:rPr>
              <a:t>MTI – SVA Goals</a:t>
            </a:r>
            <a:endParaRPr lang="en-US" sz="2400" dirty="0">
              <a:solidFill>
                <a:schemeClr val="tx2"/>
              </a:solidFill>
              <a:ea typeface="ヒラギノ角ゴ Pro W3" pitchFamily="-97" charset="-128"/>
            </a:endParaRPr>
          </a:p>
        </p:txBody>
      </p:sp>
      <p:sp>
        <p:nvSpPr>
          <p:cNvPr id="6" name="Rectangle 5"/>
          <p:cNvSpPr/>
          <p:nvPr/>
        </p:nvSpPr>
        <p:spPr bwMode="auto">
          <a:xfrm>
            <a:off x="106365" y="4319817"/>
            <a:ext cx="7198856" cy="3338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0" dirty="0" smtClean="0"/>
              <a:t>* The pool sharing concept is replaced by target rates by salary grade.  </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0" name="Rectangle 9"/>
          <p:cNvSpPr/>
          <p:nvPr/>
        </p:nvSpPr>
        <p:spPr bwMode="auto">
          <a:xfrm>
            <a:off x="214084" y="1567542"/>
            <a:ext cx="7198856" cy="3338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0" dirty="0" smtClean="0"/>
              <a:t>In millions of US dollars:</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aphicFrame>
        <p:nvGraphicFramePr>
          <p:cNvPr id="8" name="Table 7"/>
          <p:cNvGraphicFramePr>
            <a:graphicFrameLocks noGrp="1"/>
          </p:cNvGraphicFramePr>
          <p:nvPr/>
        </p:nvGraphicFramePr>
        <p:xfrm>
          <a:off x="214084" y="1901371"/>
          <a:ext cx="8621870" cy="2322406"/>
        </p:xfrm>
        <a:graphic>
          <a:graphicData uri="http://schemas.openxmlformats.org/drawingml/2006/table">
            <a:tbl>
              <a:tblPr/>
              <a:tblGrid>
                <a:gridCol w="626167"/>
                <a:gridCol w="547017"/>
                <a:gridCol w="534425"/>
                <a:gridCol w="548520"/>
                <a:gridCol w="515264"/>
                <a:gridCol w="567351"/>
                <a:gridCol w="516695"/>
                <a:gridCol w="1154965"/>
                <a:gridCol w="962471"/>
                <a:gridCol w="830765"/>
                <a:gridCol w="891552"/>
                <a:gridCol w="926678"/>
              </a:tblGrid>
              <a:tr h="316393">
                <a:tc rowSpan="2">
                  <a:txBody>
                    <a:bodyPr/>
                    <a:lstStyle/>
                    <a:p>
                      <a:pPr marL="0" marR="0" algn="ctr" defTabSz="914400" rtl="0" eaLnBrk="1" latinLnBrk="0" hangingPunct="1">
                        <a:lnSpc>
                          <a:spcPts val="1400"/>
                        </a:lnSpc>
                        <a:spcBef>
                          <a:spcPts val="0"/>
                        </a:spcBef>
                        <a:spcAft>
                          <a:spcPts val="0"/>
                        </a:spcAft>
                      </a:pPr>
                      <a:r>
                        <a:rPr lang="en-US" sz="1200" kern="1200" dirty="0" smtClean="0">
                          <a:solidFill>
                            <a:srgbClr val="FFFFFF"/>
                          </a:solidFill>
                          <a:latin typeface="Verdana"/>
                          <a:ea typeface="Cambria"/>
                          <a:cs typeface="Times New Roman"/>
                        </a:rPr>
                        <a:t>Plan </a:t>
                      </a:r>
                      <a:r>
                        <a:rPr lang="en-US" sz="1200" kern="1200" dirty="0">
                          <a:solidFill>
                            <a:srgbClr val="FFFFFF"/>
                          </a:solidFill>
                          <a:latin typeface="Verdana"/>
                          <a:ea typeface="Cambria"/>
                          <a:cs typeface="Times New Roman"/>
                        </a:rPr>
                        <a:t>Ending</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gridSpan="6">
                  <a:txBody>
                    <a:bodyPr/>
                    <a:lstStyle/>
                    <a:p>
                      <a:pPr marL="0" marR="0" algn="ctr">
                        <a:lnSpc>
                          <a:spcPts val="1400"/>
                        </a:lnSpc>
                        <a:spcBef>
                          <a:spcPts val="0"/>
                        </a:spcBef>
                        <a:spcAft>
                          <a:spcPts val="0"/>
                        </a:spcAft>
                      </a:pPr>
                      <a:r>
                        <a:rPr lang="en-US" sz="1400" dirty="0">
                          <a:solidFill>
                            <a:srgbClr val="FFFFFF"/>
                          </a:solidFill>
                          <a:latin typeface="Verdana"/>
                          <a:ea typeface="Cambria"/>
                          <a:cs typeface="Times New Roman"/>
                        </a:rPr>
                        <a:t>SVA</a:t>
                      </a:r>
                      <a:endParaRPr lang="en-US" sz="14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a:lnSpc>
                          <a:spcPts val="1400"/>
                        </a:lnSpc>
                        <a:spcBef>
                          <a:spcPts val="0"/>
                        </a:spcBef>
                        <a:spcAft>
                          <a:spcPts val="0"/>
                        </a:spcAft>
                      </a:pPr>
                      <a:r>
                        <a:rPr lang="en-US" sz="1200" dirty="0">
                          <a:solidFill>
                            <a:srgbClr val="FFFFFF"/>
                          </a:solidFill>
                          <a:latin typeface="Verdana"/>
                          <a:ea typeface="Cambria"/>
                          <a:cs typeface="Times New Roman"/>
                        </a:rPr>
                        <a:t>Total accumulated SVA thru 2010</a:t>
                      </a: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rowSpan="2">
                  <a:txBody>
                    <a:bodyPr/>
                    <a:lstStyle/>
                    <a:p>
                      <a:pPr marL="0" marR="0" algn="ctr">
                        <a:lnSpc>
                          <a:spcPts val="1400"/>
                        </a:lnSpc>
                        <a:spcBef>
                          <a:spcPts val="0"/>
                        </a:spcBef>
                        <a:spcAft>
                          <a:spcPts val="0"/>
                        </a:spcAft>
                      </a:pPr>
                      <a:endParaRPr lang="en-US" sz="1200" dirty="0">
                        <a:solidFill>
                          <a:srgbClr val="FFFFFF"/>
                        </a:solidFill>
                        <a:latin typeface="Verdana"/>
                        <a:ea typeface="Cambria"/>
                        <a:cs typeface="Times New Roman"/>
                      </a:endParaRPr>
                    </a:p>
                    <a:p>
                      <a:pPr marL="0" marR="0" algn="ctr">
                        <a:lnSpc>
                          <a:spcPts val="1400"/>
                        </a:lnSpc>
                        <a:spcBef>
                          <a:spcPts val="0"/>
                        </a:spcBef>
                        <a:spcAft>
                          <a:spcPts val="0"/>
                        </a:spcAft>
                      </a:pPr>
                      <a:r>
                        <a:rPr lang="en-US" sz="1200" dirty="0">
                          <a:solidFill>
                            <a:srgbClr val="FFFFFF"/>
                          </a:solidFill>
                          <a:latin typeface="Verdana"/>
                          <a:ea typeface="Cambria"/>
                          <a:cs typeface="Times New Roman"/>
                        </a:rPr>
                        <a:t>SVA goal for maximum MTI payout</a:t>
                      </a: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rowSpan="2">
                  <a:txBody>
                    <a:bodyPr/>
                    <a:lstStyle/>
                    <a:p>
                      <a:pPr marL="0" marR="0" algn="ctr">
                        <a:lnSpc>
                          <a:spcPts val="1400"/>
                        </a:lnSpc>
                        <a:spcBef>
                          <a:spcPts val="0"/>
                        </a:spcBef>
                        <a:spcAft>
                          <a:spcPts val="0"/>
                        </a:spcAft>
                      </a:pPr>
                      <a:r>
                        <a:rPr lang="en-US" sz="1200" dirty="0">
                          <a:solidFill>
                            <a:srgbClr val="FFFFFF"/>
                          </a:solidFill>
                          <a:latin typeface="Verdana"/>
                          <a:ea typeface="Cambria"/>
                          <a:cs typeface="Times New Roman"/>
                        </a:rPr>
                        <a:t>Average SVA </a:t>
                      </a:r>
                      <a:r>
                        <a:rPr lang="en-US" sz="1200" dirty="0" smtClean="0">
                          <a:solidFill>
                            <a:srgbClr val="FFFFFF"/>
                          </a:solidFill>
                          <a:latin typeface="Verdana"/>
                          <a:ea typeface="Cambria"/>
                          <a:cs typeface="Times New Roman"/>
                        </a:rPr>
                        <a:t>goal</a:t>
                      </a:r>
                      <a:r>
                        <a:rPr lang="en-US" sz="1200" baseline="0" dirty="0" smtClean="0">
                          <a:solidFill>
                            <a:srgbClr val="FFFFFF"/>
                          </a:solidFill>
                          <a:latin typeface="Verdana"/>
                          <a:ea typeface="Cambria"/>
                          <a:cs typeface="Times New Roman"/>
                        </a:rPr>
                        <a:t> </a:t>
                      </a:r>
                      <a:r>
                        <a:rPr lang="en-US" sz="1200" dirty="0" smtClean="0">
                          <a:solidFill>
                            <a:srgbClr val="FFFFFF"/>
                          </a:solidFill>
                          <a:latin typeface="Verdana"/>
                          <a:ea typeface="Cambria"/>
                          <a:cs typeface="Times New Roman"/>
                        </a:rPr>
                        <a:t>per </a:t>
                      </a:r>
                      <a:r>
                        <a:rPr lang="en-US" sz="1200" dirty="0">
                          <a:solidFill>
                            <a:srgbClr val="FFFFFF"/>
                          </a:solidFill>
                          <a:latin typeface="Verdana"/>
                          <a:ea typeface="Cambria"/>
                          <a:cs typeface="Times New Roman"/>
                        </a:rPr>
                        <a:t>year</a:t>
                      </a: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rowSpan="2">
                  <a:txBody>
                    <a:bodyPr/>
                    <a:lstStyle/>
                    <a:p>
                      <a:pPr marL="0" marR="0" algn="ctr">
                        <a:lnSpc>
                          <a:spcPts val="1400"/>
                        </a:lnSpc>
                        <a:spcBef>
                          <a:spcPts val="0"/>
                        </a:spcBef>
                        <a:spcAft>
                          <a:spcPts val="0"/>
                        </a:spcAft>
                      </a:pPr>
                      <a:r>
                        <a:rPr lang="en-US" sz="1200" dirty="0">
                          <a:solidFill>
                            <a:srgbClr val="FFFFFF"/>
                          </a:solidFill>
                          <a:latin typeface="Verdana"/>
                          <a:ea typeface="Cambria"/>
                          <a:cs typeface="Times New Roman"/>
                        </a:rPr>
                        <a:t>Maximum % SVA to be shared</a:t>
                      </a: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rowSpan="2">
                  <a:txBody>
                    <a:bodyPr/>
                    <a:lstStyle/>
                    <a:p>
                      <a:pPr marL="0" marR="0" algn="ctr">
                        <a:lnSpc>
                          <a:spcPts val="1400"/>
                        </a:lnSpc>
                        <a:spcBef>
                          <a:spcPts val="0"/>
                        </a:spcBef>
                        <a:spcAft>
                          <a:spcPts val="0"/>
                        </a:spcAft>
                      </a:pPr>
                      <a:r>
                        <a:rPr lang="en-US" sz="1200" dirty="0">
                          <a:solidFill>
                            <a:srgbClr val="FFFFFF"/>
                          </a:solidFill>
                          <a:latin typeface="Verdana"/>
                          <a:ea typeface="Cambria"/>
                          <a:cs typeface="Times New Roman"/>
                        </a:rPr>
                        <a:t>Maximum SVA pool to be shared</a:t>
                      </a: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r>
              <a:tr h="962028">
                <a:tc vMerge="1">
                  <a:txBody>
                    <a:bodyPr/>
                    <a:lstStyle/>
                    <a:p>
                      <a:endParaRPr lang="en-US"/>
                    </a:p>
                  </a:txBody>
                  <a:tcPr/>
                </a:tc>
                <a:tc>
                  <a:txBody>
                    <a:bodyPr/>
                    <a:lstStyle/>
                    <a:p>
                      <a:pPr marL="0" marR="0" algn="ctr" defTabSz="914400" rtl="0" eaLnBrk="1" latinLnBrk="0" hangingPunct="1">
                        <a:lnSpc>
                          <a:spcPts val="1400"/>
                        </a:lnSpc>
                        <a:spcBef>
                          <a:spcPts val="0"/>
                        </a:spcBef>
                        <a:spcAft>
                          <a:spcPts val="0"/>
                        </a:spcAft>
                      </a:pPr>
                      <a:r>
                        <a:rPr lang="en-US" sz="1200" kern="1200" dirty="0">
                          <a:solidFill>
                            <a:srgbClr val="FFFFFF"/>
                          </a:solidFill>
                          <a:latin typeface="Verdana"/>
                          <a:ea typeface="Cambria"/>
                          <a:cs typeface="Times New Roman"/>
                        </a:rPr>
                        <a:t>2008</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a:txBody>
                    <a:bodyPr/>
                    <a:lstStyle/>
                    <a:p>
                      <a:pPr marL="0" marR="0" algn="ctr" defTabSz="914400" rtl="0" eaLnBrk="1" latinLnBrk="0" hangingPunct="1">
                        <a:lnSpc>
                          <a:spcPts val="1400"/>
                        </a:lnSpc>
                        <a:spcBef>
                          <a:spcPts val="0"/>
                        </a:spcBef>
                        <a:spcAft>
                          <a:spcPts val="0"/>
                        </a:spcAft>
                      </a:pPr>
                      <a:r>
                        <a:rPr lang="en-US" sz="1200" kern="1200" dirty="0">
                          <a:solidFill>
                            <a:srgbClr val="FFFFFF"/>
                          </a:solidFill>
                          <a:latin typeface="Verdana"/>
                          <a:ea typeface="Cambria"/>
                          <a:cs typeface="Times New Roman"/>
                        </a:rPr>
                        <a:t>2009</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a:txBody>
                    <a:bodyPr/>
                    <a:lstStyle/>
                    <a:p>
                      <a:pPr marL="0" marR="0" algn="ctr" defTabSz="914400" rtl="0" eaLnBrk="1" latinLnBrk="0" hangingPunct="1">
                        <a:lnSpc>
                          <a:spcPts val="1400"/>
                        </a:lnSpc>
                        <a:spcBef>
                          <a:spcPts val="0"/>
                        </a:spcBef>
                        <a:spcAft>
                          <a:spcPts val="0"/>
                        </a:spcAft>
                      </a:pPr>
                      <a:r>
                        <a:rPr lang="en-US" sz="1200" kern="1200" dirty="0">
                          <a:solidFill>
                            <a:srgbClr val="FFFFFF"/>
                          </a:solidFill>
                          <a:latin typeface="Verdana"/>
                          <a:ea typeface="Cambria"/>
                          <a:cs typeface="Times New Roman"/>
                        </a:rPr>
                        <a:t>2010</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a:txBody>
                    <a:bodyPr/>
                    <a:lstStyle/>
                    <a:p>
                      <a:pPr marL="0" marR="0" algn="ctr" defTabSz="914400" rtl="0" eaLnBrk="1" latinLnBrk="0" hangingPunct="1">
                        <a:lnSpc>
                          <a:spcPts val="1400"/>
                        </a:lnSpc>
                        <a:spcBef>
                          <a:spcPts val="0"/>
                        </a:spcBef>
                        <a:spcAft>
                          <a:spcPts val="0"/>
                        </a:spcAft>
                      </a:pPr>
                      <a:r>
                        <a:rPr lang="en-US" sz="1200" kern="1200" dirty="0">
                          <a:solidFill>
                            <a:srgbClr val="FFFFFF"/>
                          </a:solidFill>
                          <a:latin typeface="Verdana"/>
                          <a:ea typeface="Cambria"/>
                          <a:cs typeface="Times New Roman"/>
                        </a:rPr>
                        <a:t>2011</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a:txBody>
                    <a:bodyPr/>
                    <a:lstStyle/>
                    <a:p>
                      <a:pPr marL="0" marR="0" algn="ctr" defTabSz="914400" rtl="0" eaLnBrk="1" latinLnBrk="0" hangingPunct="1">
                        <a:lnSpc>
                          <a:spcPts val="1400"/>
                        </a:lnSpc>
                        <a:spcBef>
                          <a:spcPts val="0"/>
                        </a:spcBef>
                        <a:spcAft>
                          <a:spcPts val="0"/>
                        </a:spcAft>
                      </a:pPr>
                      <a:r>
                        <a:rPr lang="en-US" sz="1200" kern="1200" dirty="0">
                          <a:solidFill>
                            <a:srgbClr val="FFFFFF"/>
                          </a:solidFill>
                          <a:latin typeface="Verdana"/>
                          <a:ea typeface="Cambria"/>
                          <a:cs typeface="Times New Roman"/>
                        </a:rPr>
                        <a:t>2012</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a:txBody>
                    <a:bodyPr/>
                    <a:lstStyle/>
                    <a:p>
                      <a:pPr marL="0" marR="0" algn="ctr" defTabSz="914400" rtl="0" eaLnBrk="1" latinLnBrk="0" hangingPunct="1">
                        <a:lnSpc>
                          <a:spcPts val="1400"/>
                        </a:lnSpc>
                        <a:spcBef>
                          <a:spcPts val="0"/>
                        </a:spcBef>
                        <a:spcAft>
                          <a:spcPts val="0"/>
                        </a:spcAft>
                      </a:pPr>
                      <a:r>
                        <a:rPr lang="en-US" sz="1200" kern="1200" dirty="0">
                          <a:solidFill>
                            <a:srgbClr val="FFFFFF"/>
                          </a:solidFill>
                          <a:latin typeface="Verdana"/>
                          <a:ea typeface="Cambria"/>
                          <a:cs typeface="Times New Roman"/>
                        </a:rPr>
                        <a:t>2013</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7C2B"/>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397565">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2011</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1,850</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-98</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1,770</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nSpc>
                          <a:spcPts val="1400"/>
                        </a:lnSpc>
                        <a:spcBef>
                          <a:spcPts val="0"/>
                        </a:spcBef>
                        <a:spcAft>
                          <a:spcPts val="0"/>
                        </a:spcAft>
                      </a:pPr>
                      <a:r>
                        <a:rPr lang="en-US" sz="1200" dirty="0" smtClean="0">
                          <a:solidFill>
                            <a:srgbClr val="000000"/>
                          </a:solidFill>
                          <a:latin typeface="Verdana"/>
                          <a:ea typeface="Cambria"/>
                          <a:cs typeface="Times New Roman"/>
                        </a:rPr>
                        <a:t>??</a:t>
                      </a: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nSpc>
                          <a:spcPts val="1400"/>
                        </a:lnSpc>
                        <a:spcBef>
                          <a:spcPts val="0"/>
                        </a:spcBef>
                        <a:spcAft>
                          <a:spcPts val="0"/>
                        </a:spcAft>
                      </a:pP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400"/>
                        </a:lnSpc>
                        <a:spcBef>
                          <a:spcPts val="0"/>
                        </a:spcBef>
                        <a:spcAft>
                          <a:spcPts val="0"/>
                        </a:spcAft>
                      </a:pP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$3,522</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$4,150</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$1,038</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4.0%</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$166</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869">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2012</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400"/>
                        </a:lnSpc>
                        <a:spcBef>
                          <a:spcPts val="0"/>
                        </a:spcBef>
                        <a:spcAft>
                          <a:spcPts val="0"/>
                        </a:spcAft>
                      </a:pP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-98</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1,770</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nSpc>
                          <a:spcPts val="1400"/>
                        </a:lnSpc>
                        <a:spcBef>
                          <a:spcPts val="0"/>
                        </a:spcBef>
                        <a:spcAft>
                          <a:spcPts val="0"/>
                        </a:spcAft>
                      </a:pP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$1,672</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$5,700</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$1,425</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4.0%</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$228</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551">
                <a:tc>
                  <a:txBody>
                    <a:bodyPr/>
                    <a:lstStyle/>
                    <a:p>
                      <a:pPr marL="0" marR="0">
                        <a:lnSpc>
                          <a:spcPts val="1400"/>
                        </a:lnSpc>
                        <a:spcBef>
                          <a:spcPts val="0"/>
                        </a:spcBef>
                        <a:spcAft>
                          <a:spcPts val="0"/>
                        </a:spcAft>
                      </a:pPr>
                      <a:r>
                        <a:rPr lang="en-US" sz="1200" dirty="0">
                          <a:solidFill>
                            <a:srgbClr val="000000"/>
                          </a:solidFill>
                          <a:latin typeface="Verdana"/>
                          <a:ea typeface="Cambria"/>
                          <a:cs typeface="Times New Roman"/>
                        </a:rPr>
                        <a:t>2013</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400"/>
                        </a:lnSpc>
                        <a:spcBef>
                          <a:spcPts val="0"/>
                        </a:spcBef>
                        <a:spcAft>
                          <a:spcPts val="0"/>
                        </a:spcAft>
                      </a:pP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400"/>
                        </a:lnSpc>
                        <a:spcBef>
                          <a:spcPts val="0"/>
                        </a:spcBef>
                        <a:spcAft>
                          <a:spcPts val="0"/>
                        </a:spcAft>
                      </a:pP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400"/>
                        </a:lnSpc>
                        <a:spcBef>
                          <a:spcPts val="0"/>
                        </a:spcBef>
                        <a:spcAft>
                          <a:spcPts val="0"/>
                        </a:spcAft>
                      </a:pPr>
                      <a:endParaRPr lang="en-US" sz="1200" dirty="0">
                        <a:solidFill>
                          <a:srgbClr val="000000"/>
                        </a:solidFill>
                        <a:latin typeface="Verdana"/>
                        <a:ea typeface="Cambria"/>
                        <a:cs typeface="Times New Roman"/>
                      </a:endParaRP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400"/>
                        </a:lnSpc>
                        <a:spcBef>
                          <a:spcPts val="0"/>
                        </a:spcBef>
                        <a:spcAft>
                          <a:spcPts val="0"/>
                        </a:spcAft>
                      </a:pPr>
                      <a:r>
                        <a:rPr lang="en-US" sz="1200" dirty="0">
                          <a:solidFill>
                            <a:schemeClr val="bg1"/>
                          </a:solidFill>
                          <a:latin typeface="Verdana"/>
                          <a:ea typeface="Cambria"/>
                          <a:cs typeface="Times New Roman"/>
                        </a:rPr>
                        <a:t>??</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nSpc>
                          <a:spcPts val="1400"/>
                        </a:lnSpc>
                        <a:spcBef>
                          <a:spcPts val="0"/>
                        </a:spcBef>
                        <a:spcAft>
                          <a:spcPts val="0"/>
                        </a:spcAft>
                      </a:pPr>
                      <a:r>
                        <a:rPr lang="en-US" sz="1200" dirty="0">
                          <a:solidFill>
                            <a:schemeClr val="bg1"/>
                          </a:solidFill>
                          <a:latin typeface="Verdana"/>
                          <a:ea typeface="Cambria"/>
                          <a:cs typeface="Times New Roman"/>
                        </a:rPr>
                        <a:t>??</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nSpc>
                          <a:spcPts val="1400"/>
                        </a:lnSpc>
                        <a:spcBef>
                          <a:spcPts val="0"/>
                        </a:spcBef>
                        <a:spcAft>
                          <a:spcPts val="0"/>
                        </a:spcAft>
                      </a:pPr>
                      <a:r>
                        <a:rPr lang="en-US" sz="1200" dirty="0">
                          <a:solidFill>
                            <a:schemeClr val="bg1"/>
                          </a:solidFill>
                          <a:latin typeface="Verdana"/>
                          <a:ea typeface="Cambria"/>
                          <a:cs typeface="Times New Roman"/>
                        </a:rPr>
                        <a:t>??</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$4,930</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$1,643</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N/A*</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400"/>
                        </a:lnSpc>
                        <a:spcBef>
                          <a:spcPts val="0"/>
                        </a:spcBef>
                        <a:spcAft>
                          <a:spcPts val="0"/>
                        </a:spcAft>
                      </a:pPr>
                      <a:r>
                        <a:rPr lang="en-US" sz="1200" dirty="0">
                          <a:solidFill>
                            <a:srgbClr val="000000"/>
                          </a:solidFill>
                          <a:latin typeface="Verdana"/>
                          <a:ea typeface="Cambria"/>
                          <a:cs typeface="Times New Roman"/>
                        </a:rPr>
                        <a:t>N/A*</a:t>
                      </a:r>
                    </a:p>
                  </a:txBody>
                  <a:tcPr marL="46250" marR="46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905870" y="5061732"/>
            <a:ext cx="3781424" cy="307777"/>
          </a:xfrm>
          <a:prstGeom prst="rect">
            <a:avLst/>
          </a:prstGeom>
          <a:solidFill>
            <a:schemeClr val="accent2">
              <a:lumMod val="60000"/>
              <a:lumOff val="40000"/>
            </a:schemeClr>
          </a:solidFill>
        </p:spPr>
        <p:txBody>
          <a:bodyPr wrap="square">
            <a:spAutoFit/>
          </a:bodyPr>
          <a:lstStyle/>
          <a:p>
            <a:r>
              <a:rPr lang="en-US" sz="1400" b="0" dirty="0" smtClean="0"/>
              <a:t>4 Year Performance Periods in Progress</a:t>
            </a:r>
          </a:p>
        </p:txBody>
      </p:sp>
      <p:sp>
        <p:nvSpPr>
          <p:cNvPr id="11" name="Rectangle 10"/>
          <p:cNvSpPr/>
          <p:nvPr/>
        </p:nvSpPr>
        <p:spPr>
          <a:xfrm>
            <a:off x="905870" y="5369509"/>
            <a:ext cx="3781424" cy="307777"/>
          </a:xfrm>
          <a:prstGeom prst="rect">
            <a:avLst/>
          </a:prstGeom>
          <a:solidFill>
            <a:schemeClr val="accent1"/>
          </a:solidFill>
        </p:spPr>
        <p:txBody>
          <a:bodyPr wrap="square">
            <a:spAutoFit/>
          </a:bodyPr>
          <a:lstStyle/>
          <a:p>
            <a:r>
              <a:rPr lang="en-US" sz="1400" b="0" dirty="0" smtClean="0">
                <a:solidFill>
                  <a:schemeClr val="bg1"/>
                </a:solidFill>
              </a:rPr>
              <a:t>3 Year Performance Period in Progress</a:t>
            </a:r>
            <a:endParaRPr lang="en-US" sz="1400" b="0" dirty="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MTI – SVA Calculation</a:t>
            </a:r>
            <a:endParaRPr lang="en-US" dirty="0"/>
          </a:p>
        </p:txBody>
      </p:sp>
      <p:sp>
        <p:nvSpPr>
          <p:cNvPr id="2" name="Footer Placeholder 1"/>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pPr>
              <a:defRPr/>
            </a:pPr>
            <a:fld id="{8F651D05-FDF9-476F-8927-6926C3262455}" type="slidenum">
              <a:rPr lang="en-US" smtClean="0"/>
              <a:pPr>
                <a:defRPr/>
              </a:pPr>
              <a:t>44</a:t>
            </a:fld>
            <a:endParaRPr lang="en-US" dirty="0"/>
          </a:p>
        </p:txBody>
      </p:sp>
      <p:sp>
        <p:nvSpPr>
          <p:cNvPr id="4" name="Rectangle 1027"/>
          <p:cNvSpPr txBox="1">
            <a:spLocks noChangeArrowheads="1"/>
          </p:cNvSpPr>
          <p:nvPr/>
        </p:nvSpPr>
        <p:spPr>
          <a:xfrm>
            <a:off x="304799" y="915988"/>
            <a:ext cx="8277225" cy="3276599"/>
          </a:xfrm>
          <a:prstGeom prst="rect">
            <a:avLst/>
          </a:prstGeom>
        </p:spPr>
        <p:txBody>
          <a:bodyPr/>
          <a:lstStyle/>
          <a:p>
            <a:pPr marL="285750" marR="0" lvl="0" indent="-285750" algn="l" defTabSz="914400" rtl="0" eaLnBrk="0" fontAlgn="base" latinLnBrk="0" hangingPunct="0">
              <a:lnSpc>
                <a:spcPct val="90000"/>
              </a:lnSpc>
              <a:spcBef>
                <a:spcPct val="20000"/>
              </a:spcBef>
              <a:spcAft>
                <a:spcPct val="10000"/>
              </a:spcAft>
              <a:buClrTx/>
              <a:buSzPct val="85000"/>
              <a:buFontTx/>
              <a:buNone/>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Performance Periods Ending in 2011</a:t>
            </a:r>
            <a:r>
              <a:rPr kumimoji="0" lang="en-US" sz="1800" b="1" i="0" u="none" strike="noStrike" kern="0" cap="none" spc="0" normalizeH="0" noProof="0" dirty="0" smtClean="0">
                <a:ln>
                  <a:noFill/>
                </a:ln>
                <a:solidFill>
                  <a:schemeClr val="tx1"/>
                </a:solidFill>
                <a:effectLst/>
                <a:uLnTx/>
                <a:uFillTx/>
                <a:latin typeface="+mn-lt"/>
                <a:ea typeface="+mn-ea"/>
                <a:cs typeface="+mn-cs"/>
              </a:rPr>
              <a:t> and 2012:</a:t>
            </a:r>
            <a:endParaRPr kumimoji="0" lang="en-US" sz="1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lang="en-US" sz="900" b="0" kern="0" dirty="0" smtClean="0">
              <a:latin typeface="+mn-lt"/>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9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682625" marR="0" lvl="2" indent="-227013" algn="l" defTabSz="914400" rtl="0" eaLnBrk="0" fontAlgn="base" latinLnBrk="0" hangingPunct="0">
              <a:lnSpc>
                <a:spcPct val="90000"/>
              </a:lnSpc>
              <a:spcBef>
                <a:spcPct val="15000"/>
              </a:spcBef>
              <a:spcAft>
                <a:spcPct val="10000"/>
              </a:spcAft>
              <a:buClrTx/>
              <a:buSzTx/>
              <a:buFont typeface="Arial Narrow" pitchFamily="48" charset="0"/>
              <a:buNone/>
              <a:tabLst/>
              <a:defRPr/>
            </a:pPr>
            <a:endParaRPr kumimoji="0" lang="en-US" sz="1600" b="0" i="0" u="none" strike="noStrike" kern="0" cap="none" spc="0" normalizeH="0" baseline="0" noProof="0" dirty="0" smtClean="0">
              <a:ln>
                <a:noFill/>
              </a:ln>
              <a:solidFill>
                <a:schemeClr val="tx1"/>
              </a:solidFill>
              <a:effectLst/>
              <a:uLnTx/>
              <a:uFillTx/>
              <a:latin typeface="+mn-lt"/>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1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Text Box 1029"/>
          <p:cNvSpPr txBox="1">
            <a:spLocks noChangeArrowheads="1"/>
          </p:cNvSpPr>
          <p:nvPr/>
        </p:nvSpPr>
        <p:spPr bwMode="auto">
          <a:xfrm>
            <a:off x="393700" y="3468914"/>
            <a:ext cx="5224916" cy="18158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dirty="0" smtClean="0">
                <a:latin typeface="+mj-lt"/>
              </a:rPr>
              <a:t>Financial Services:</a:t>
            </a:r>
          </a:p>
          <a:p>
            <a:r>
              <a:rPr lang="en-US" sz="1600" b="0" dirty="0" smtClean="0"/>
              <a:t>   Net Income (Loss)</a:t>
            </a:r>
            <a:r>
              <a:rPr lang="en-US" sz="1600" b="0" baseline="30000" dirty="0" smtClean="0"/>
              <a:t> (3) </a:t>
            </a:r>
            <a:endParaRPr lang="en-US" sz="1600" b="0" dirty="0" smtClean="0"/>
          </a:p>
          <a:p>
            <a:r>
              <a:rPr lang="en-US" sz="1600" b="0" dirty="0" smtClean="0"/>
              <a:t>+/- Allowance for credit losses</a:t>
            </a:r>
            <a:endParaRPr lang="en-US" sz="1600" b="0" dirty="0"/>
          </a:p>
          <a:p>
            <a:r>
              <a:rPr lang="en-US" sz="1600" b="0" u="sng" dirty="0" smtClean="0"/>
              <a:t>+ MTI Expense_________________________</a:t>
            </a:r>
          </a:p>
          <a:p>
            <a:r>
              <a:rPr lang="en-US" sz="1600" b="0" dirty="0" smtClean="0"/>
              <a:t>   Adjusted Net Income</a:t>
            </a:r>
          </a:p>
          <a:p>
            <a:r>
              <a:rPr lang="en-US" sz="1600" b="0" u="sng" dirty="0" smtClean="0"/>
              <a:t>- (Average Equity</a:t>
            </a:r>
            <a:r>
              <a:rPr lang="en-US" sz="1600" b="0" u="sng" baseline="30000" dirty="0" smtClean="0"/>
              <a:t>(2)</a:t>
            </a:r>
            <a:r>
              <a:rPr lang="en-US" sz="1600" b="0" u="sng" dirty="0" smtClean="0"/>
              <a:t>x ~18% Cost of Equity)__</a:t>
            </a:r>
          </a:p>
          <a:p>
            <a:r>
              <a:rPr lang="en-US" sz="1600" b="0" dirty="0" smtClean="0"/>
              <a:t>   SVA for MTI Bonus Purposes</a:t>
            </a:r>
            <a:endParaRPr lang="en-US" sz="1600" b="0" dirty="0"/>
          </a:p>
        </p:txBody>
      </p:sp>
      <p:sp>
        <p:nvSpPr>
          <p:cNvPr id="6" name="Text Box 1029"/>
          <p:cNvSpPr txBox="1">
            <a:spLocks noChangeArrowheads="1"/>
          </p:cNvSpPr>
          <p:nvPr/>
        </p:nvSpPr>
        <p:spPr bwMode="auto">
          <a:xfrm>
            <a:off x="393700" y="1364343"/>
            <a:ext cx="5224916" cy="18158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dirty="0" smtClean="0">
                <a:latin typeface="+mj-lt"/>
              </a:rPr>
              <a:t>Equipment Operations:</a:t>
            </a:r>
          </a:p>
          <a:p>
            <a:r>
              <a:rPr lang="en-US" sz="1600" b="0" dirty="0" smtClean="0"/>
              <a:t>   Operating Profit (Loss)</a:t>
            </a:r>
          </a:p>
          <a:p>
            <a:r>
              <a:rPr lang="en-US" sz="1600" b="0" u="sng" dirty="0" smtClean="0"/>
              <a:t>+ MTI Expense _________________________</a:t>
            </a:r>
            <a:r>
              <a:rPr lang="en-US" sz="1600" u="sng" dirty="0" smtClean="0"/>
              <a:t> </a:t>
            </a:r>
            <a:r>
              <a:rPr lang="en-US" sz="1600" b="0" u="sng" dirty="0" smtClean="0"/>
              <a:t>               </a:t>
            </a:r>
          </a:p>
          <a:p>
            <a:r>
              <a:rPr lang="en-US" sz="1600" b="0" dirty="0" smtClean="0"/>
              <a:t>   Adjusted Operating Profit</a:t>
            </a:r>
          </a:p>
          <a:p>
            <a:r>
              <a:rPr lang="en-US" sz="1600" b="0" u="sng" dirty="0" smtClean="0"/>
              <a:t>- (Average Assets</a:t>
            </a:r>
            <a:r>
              <a:rPr lang="en-US" sz="1600" b="0" u="sng" baseline="30000" dirty="0" smtClean="0"/>
              <a:t>(1)(2)</a:t>
            </a:r>
            <a:r>
              <a:rPr lang="en-US" sz="1600" b="0" u="sng" dirty="0" smtClean="0"/>
              <a:t>x 12% Cost of Capital)__</a:t>
            </a:r>
            <a:r>
              <a:rPr lang="en-US" sz="1600" b="0" dirty="0" smtClean="0"/>
              <a:t>   </a:t>
            </a:r>
          </a:p>
          <a:p>
            <a:r>
              <a:rPr lang="en-US" sz="1600" b="0" dirty="0" smtClean="0"/>
              <a:t>SVA for MTI Bonus Purposes</a:t>
            </a:r>
          </a:p>
          <a:p>
            <a:endParaRPr lang="en-US" sz="1600" dirty="0"/>
          </a:p>
        </p:txBody>
      </p:sp>
      <p:sp>
        <p:nvSpPr>
          <p:cNvPr id="9" name="Rectangle 8"/>
          <p:cNvSpPr/>
          <p:nvPr/>
        </p:nvSpPr>
        <p:spPr>
          <a:xfrm>
            <a:off x="6040437" y="1427142"/>
            <a:ext cx="2709863" cy="3754874"/>
          </a:xfrm>
          <a:prstGeom prst="rect">
            <a:avLst/>
          </a:prstGeom>
        </p:spPr>
        <p:txBody>
          <a:bodyPr wrap="square">
            <a:spAutoFit/>
          </a:bodyPr>
          <a:lstStyle/>
          <a:p>
            <a:pPr marL="342900" indent="-342900"/>
            <a:r>
              <a:rPr lang="en-US" sz="1400" b="0" baseline="30000" dirty="0" smtClean="0"/>
              <a:t>(1) </a:t>
            </a:r>
            <a:r>
              <a:rPr lang="en-US" sz="1400" b="0" dirty="0" smtClean="0"/>
              <a:t>Includes inventory at standard cost</a:t>
            </a:r>
          </a:p>
          <a:p>
            <a:pPr marL="342900" indent="-342900">
              <a:buAutoNum type="arabicParenBoth"/>
            </a:pPr>
            <a:endParaRPr lang="en-US" sz="1400" b="0" dirty="0" smtClean="0"/>
          </a:p>
          <a:p>
            <a:r>
              <a:rPr lang="en-US" sz="1400" b="0" baseline="30000" dirty="0" smtClean="0"/>
              <a:t>(2) </a:t>
            </a:r>
            <a:r>
              <a:rPr lang="en-US" sz="1400" b="0" dirty="0" smtClean="0"/>
              <a:t>In the event of an</a:t>
            </a:r>
            <a:br>
              <a:rPr lang="en-US" sz="1400" b="0" dirty="0" smtClean="0"/>
            </a:br>
            <a:r>
              <a:rPr lang="en-US" sz="1400" b="0" dirty="0" smtClean="0"/>
              <a:t>    acquisition where</a:t>
            </a:r>
            <a:br>
              <a:rPr lang="en-US" sz="1400" b="0" dirty="0" smtClean="0"/>
            </a:br>
            <a:r>
              <a:rPr lang="en-US" sz="1400" b="0" dirty="0" smtClean="0"/>
              <a:t>    goodwill exceeds</a:t>
            </a:r>
            <a:br>
              <a:rPr lang="en-US" sz="1400" b="0" dirty="0" smtClean="0"/>
            </a:br>
            <a:r>
              <a:rPr lang="en-US" sz="1400" b="0" dirty="0" smtClean="0"/>
              <a:t>    $0.5% of average</a:t>
            </a:r>
            <a:br>
              <a:rPr lang="en-US" sz="1400" b="0" dirty="0" smtClean="0"/>
            </a:br>
            <a:r>
              <a:rPr lang="en-US" sz="1400" b="0" dirty="0" smtClean="0"/>
              <a:t>    assets (at mid-cycle</a:t>
            </a:r>
            <a:br>
              <a:rPr lang="en-US" sz="1400" b="0" dirty="0" smtClean="0"/>
            </a:br>
            <a:r>
              <a:rPr lang="en-US" sz="1400" b="0" dirty="0" smtClean="0"/>
              <a:t>    in the year of</a:t>
            </a:r>
            <a:br>
              <a:rPr lang="en-US" sz="1400" b="0" dirty="0" smtClean="0"/>
            </a:br>
            <a:r>
              <a:rPr lang="en-US" sz="1400" b="0" dirty="0" smtClean="0"/>
              <a:t>    acquisition), goodwill</a:t>
            </a:r>
            <a:br>
              <a:rPr lang="en-US" sz="1400" b="0" dirty="0" smtClean="0"/>
            </a:br>
            <a:r>
              <a:rPr lang="en-US" sz="1400" b="0" dirty="0" smtClean="0"/>
              <a:t>    is phased in over 5</a:t>
            </a:r>
            <a:br>
              <a:rPr lang="en-US" sz="1400" b="0" dirty="0" smtClean="0"/>
            </a:br>
            <a:r>
              <a:rPr lang="en-US" sz="1400" b="0" dirty="0" smtClean="0"/>
              <a:t>    years to allow time</a:t>
            </a:r>
            <a:br>
              <a:rPr lang="en-US" sz="1400" b="0" dirty="0" smtClean="0"/>
            </a:br>
            <a:r>
              <a:rPr lang="en-US" sz="1400" b="0" dirty="0" smtClean="0"/>
              <a:t>    for integration of the</a:t>
            </a:r>
            <a:br>
              <a:rPr lang="en-US" sz="1400" b="0" dirty="0" smtClean="0"/>
            </a:br>
            <a:r>
              <a:rPr lang="en-US" sz="1400" b="0" dirty="0" smtClean="0"/>
              <a:t>    new business</a:t>
            </a:r>
          </a:p>
          <a:p>
            <a:endParaRPr lang="en-US" sz="1400" b="0" dirty="0" smtClean="0"/>
          </a:p>
          <a:p>
            <a:r>
              <a:rPr lang="en-US" sz="1400" b="0" baseline="30000" dirty="0" smtClean="0"/>
              <a:t>(3) </a:t>
            </a:r>
            <a:r>
              <a:rPr lang="en-US" sz="1400" b="0" dirty="0" smtClean="0"/>
              <a:t>Attributable to</a:t>
            </a:r>
            <a:br>
              <a:rPr lang="en-US" sz="1400" b="0" dirty="0" smtClean="0"/>
            </a:br>
            <a:r>
              <a:rPr lang="en-US" sz="1400" b="0" dirty="0" smtClean="0"/>
              <a:t>    Deere &amp; Company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MTI – SVA Calculation</a:t>
            </a:r>
            <a:endParaRPr lang="en-US" dirty="0"/>
          </a:p>
        </p:txBody>
      </p:sp>
      <p:sp>
        <p:nvSpPr>
          <p:cNvPr id="2" name="Footer Placeholder 1"/>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pPr>
              <a:defRPr/>
            </a:pPr>
            <a:fld id="{8F651D05-FDF9-476F-8927-6926C3262455}" type="slidenum">
              <a:rPr lang="en-US" smtClean="0"/>
              <a:pPr>
                <a:defRPr/>
              </a:pPr>
              <a:t>45</a:t>
            </a:fld>
            <a:endParaRPr lang="en-US" dirty="0"/>
          </a:p>
        </p:txBody>
      </p:sp>
      <p:sp>
        <p:nvSpPr>
          <p:cNvPr id="4" name="Rectangle 1027"/>
          <p:cNvSpPr txBox="1">
            <a:spLocks noChangeArrowheads="1"/>
          </p:cNvSpPr>
          <p:nvPr/>
        </p:nvSpPr>
        <p:spPr>
          <a:xfrm>
            <a:off x="304799" y="915988"/>
            <a:ext cx="8277225" cy="3276599"/>
          </a:xfrm>
          <a:prstGeom prst="rect">
            <a:avLst/>
          </a:prstGeom>
        </p:spPr>
        <p:txBody>
          <a:bodyPr/>
          <a:lstStyle/>
          <a:p>
            <a:pPr marL="285750" marR="0" lvl="0" indent="-285750" algn="l" defTabSz="914400" rtl="0" eaLnBrk="0" fontAlgn="base" latinLnBrk="0" hangingPunct="0">
              <a:lnSpc>
                <a:spcPct val="90000"/>
              </a:lnSpc>
              <a:spcBef>
                <a:spcPct val="20000"/>
              </a:spcBef>
              <a:spcAft>
                <a:spcPct val="10000"/>
              </a:spcAft>
              <a:buClrTx/>
              <a:buSzPct val="85000"/>
              <a:buFontTx/>
              <a:buNone/>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 </a:t>
            </a:r>
            <a:r>
              <a:rPr lang="en-US" kern="0" dirty="0" smtClean="0">
                <a:latin typeface="+mn-lt"/>
              </a:rPr>
              <a:t>Performance Period Ending in 2013:</a:t>
            </a:r>
          </a:p>
          <a:p>
            <a:pPr marL="682625" marR="0" lvl="2" indent="-227013" algn="l" defTabSz="914400" rtl="0" eaLnBrk="0" fontAlgn="base" latinLnBrk="0" hangingPunct="0">
              <a:lnSpc>
                <a:spcPct val="90000"/>
              </a:lnSpc>
              <a:spcBef>
                <a:spcPct val="15000"/>
              </a:spcBef>
              <a:spcAft>
                <a:spcPct val="10000"/>
              </a:spcAft>
              <a:buClrTx/>
              <a:buSzTx/>
              <a:buFont typeface="Arial Narrow" pitchFamily="48" charset="0"/>
              <a:buNone/>
              <a:tabLst/>
              <a:defRPr/>
            </a:pPr>
            <a:endParaRPr kumimoji="0" lang="en-US" sz="1600" b="0" i="0" u="none" strike="noStrike" kern="0" cap="none" spc="0" normalizeH="0" baseline="0" noProof="0" dirty="0" smtClean="0">
              <a:ln>
                <a:noFill/>
              </a:ln>
              <a:solidFill>
                <a:schemeClr val="tx1"/>
              </a:solidFill>
              <a:effectLst/>
              <a:uLnTx/>
              <a:uFillTx/>
              <a:latin typeface="+mn-lt"/>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1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10000"/>
              </a:spcAft>
              <a:buClrTx/>
              <a:buSzPct val="85000"/>
              <a:buFontTx/>
              <a:buNone/>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 Box 1029"/>
          <p:cNvSpPr txBox="1">
            <a:spLocks noChangeArrowheads="1"/>
          </p:cNvSpPr>
          <p:nvPr/>
        </p:nvSpPr>
        <p:spPr bwMode="auto">
          <a:xfrm>
            <a:off x="393700" y="2869148"/>
            <a:ext cx="5382986" cy="10772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dirty="0" smtClean="0">
                <a:latin typeface="+mj-lt"/>
              </a:rPr>
              <a:t>Financial Services:</a:t>
            </a:r>
          </a:p>
          <a:p>
            <a:r>
              <a:rPr lang="en-US" sz="1600" b="0" dirty="0" smtClean="0"/>
              <a:t>   Net Income (Loss)</a:t>
            </a:r>
            <a:r>
              <a:rPr lang="en-US" sz="1600" b="0" baseline="30000" dirty="0" smtClean="0"/>
              <a:t>(3) </a:t>
            </a:r>
            <a:endParaRPr lang="en-US" sz="1600" b="0" dirty="0"/>
          </a:p>
          <a:p>
            <a:r>
              <a:rPr lang="en-US" sz="1600" b="0" u="sng" dirty="0" smtClean="0"/>
              <a:t>- (Average Equity</a:t>
            </a:r>
            <a:r>
              <a:rPr lang="en-US" sz="1600" b="0" u="sng" baseline="30000" dirty="0" smtClean="0"/>
              <a:t>(2)</a:t>
            </a:r>
            <a:r>
              <a:rPr lang="en-US" sz="1600" b="0" u="sng" dirty="0" smtClean="0"/>
              <a:t> x ~15% Cost of Equity)____</a:t>
            </a:r>
          </a:p>
          <a:p>
            <a:r>
              <a:rPr lang="en-US" sz="1600" b="0" dirty="0" smtClean="0"/>
              <a:t>   SVA for MTI Bonus Purposes</a:t>
            </a:r>
            <a:endParaRPr lang="en-US" sz="1600" b="0" dirty="0"/>
          </a:p>
        </p:txBody>
      </p:sp>
      <p:sp>
        <p:nvSpPr>
          <p:cNvPr id="8" name="Text Box 1029"/>
          <p:cNvSpPr txBox="1">
            <a:spLocks noChangeArrowheads="1"/>
          </p:cNvSpPr>
          <p:nvPr/>
        </p:nvSpPr>
        <p:spPr bwMode="auto">
          <a:xfrm>
            <a:off x="393700" y="1451429"/>
            <a:ext cx="5382986" cy="10772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dirty="0" smtClean="0">
                <a:latin typeface="+mj-lt"/>
              </a:rPr>
              <a:t>Equipment Operations:</a:t>
            </a:r>
          </a:p>
          <a:p>
            <a:r>
              <a:rPr lang="en-US" sz="1600" b="0" dirty="0" smtClean="0"/>
              <a:t>   Operating Profit (Loss)</a:t>
            </a:r>
            <a:endParaRPr lang="en-US" sz="1600" b="0" dirty="0"/>
          </a:p>
          <a:p>
            <a:r>
              <a:rPr lang="en-US" sz="1600" b="0" u="sng" dirty="0" smtClean="0"/>
              <a:t>- (Average Assets</a:t>
            </a:r>
            <a:r>
              <a:rPr lang="en-US" sz="1600" b="0" u="sng" baseline="30000" dirty="0" smtClean="0"/>
              <a:t>(1)(2)</a:t>
            </a:r>
            <a:r>
              <a:rPr lang="en-US" sz="1600" b="0" u="sng" dirty="0" smtClean="0"/>
              <a:t> x 12% Cost of Capital)____</a:t>
            </a:r>
          </a:p>
          <a:p>
            <a:r>
              <a:rPr lang="en-US" sz="1600" b="0" dirty="0" smtClean="0"/>
              <a:t>   SVA for MTI Bonus Purposes</a:t>
            </a:r>
            <a:endParaRPr lang="en-US" sz="1600" b="0" dirty="0"/>
          </a:p>
        </p:txBody>
      </p:sp>
      <p:sp>
        <p:nvSpPr>
          <p:cNvPr id="9" name="Rectangle 8"/>
          <p:cNvSpPr/>
          <p:nvPr/>
        </p:nvSpPr>
        <p:spPr>
          <a:xfrm>
            <a:off x="393700" y="4306976"/>
            <a:ext cx="7971064" cy="1600438"/>
          </a:xfrm>
          <a:prstGeom prst="rect">
            <a:avLst/>
          </a:prstGeom>
        </p:spPr>
        <p:txBody>
          <a:bodyPr wrap="square">
            <a:spAutoFit/>
          </a:bodyPr>
          <a:lstStyle/>
          <a:p>
            <a:pPr marL="342900" indent="-342900"/>
            <a:r>
              <a:rPr lang="en-US" sz="1400" b="0" baseline="30000" dirty="0" smtClean="0"/>
              <a:t>(1) </a:t>
            </a:r>
            <a:r>
              <a:rPr lang="en-US" sz="1400" b="0" dirty="0" smtClean="0"/>
              <a:t>Includes inventory at standard cost</a:t>
            </a:r>
          </a:p>
          <a:p>
            <a:pPr marL="342900" indent="-342900">
              <a:buAutoNum type="arabicParenBoth"/>
            </a:pPr>
            <a:endParaRPr lang="en-US" sz="1400" b="0" dirty="0" smtClean="0"/>
          </a:p>
          <a:p>
            <a:r>
              <a:rPr lang="en-US" sz="1400" b="0" baseline="30000" dirty="0" smtClean="0"/>
              <a:t>(2) </a:t>
            </a:r>
            <a:r>
              <a:rPr lang="en-US" sz="1400" b="0" dirty="0" smtClean="0"/>
              <a:t>In the event of an acquisition where goodwill exceeds $50 million, goodwill is</a:t>
            </a:r>
            <a:br>
              <a:rPr lang="en-US" sz="1400" b="0" dirty="0" smtClean="0"/>
            </a:br>
            <a:r>
              <a:rPr lang="en-US" sz="1400" b="0" dirty="0" smtClean="0"/>
              <a:t>    excluded from average assets or average equity for two years to allow time for</a:t>
            </a:r>
            <a:br>
              <a:rPr lang="en-US" sz="1400" b="0" dirty="0" smtClean="0"/>
            </a:br>
            <a:r>
              <a:rPr lang="en-US" sz="1400" b="0" dirty="0" smtClean="0"/>
              <a:t>    integration of the new business</a:t>
            </a:r>
          </a:p>
          <a:p>
            <a:endParaRPr lang="en-US" sz="1400" b="0" dirty="0" smtClean="0"/>
          </a:p>
          <a:p>
            <a:r>
              <a:rPr lang="en-US" sz="1400" b="0" baseline="30000" dirty="0" smtClean="0"/>
              <a:t>(3) </a:t>
            </a:r>
            <a:r>
              <a:rPr lang="en-US" sz="1400" b="0" dirty="0" smtClean="0"/>
              <a:t>Attributable to Deere &amp; Company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pPr>
              <a:defRPr/>
            </a:pPr>
            <a:fld id="{8F651D05-FDF9-476F-8927-6926C3262455}" type="slidenum">
              <a:rPr lang="en-US" smtClean="0"/>
              <a:pPr>
                <a:defRPr/>
              </a:pPr>
              <a:t>46</a:t>
            </a:fld>
            <a:endParaRPr lang="en-US" dirty="0"/>
          </a:p>
        </p:txBody>
      </p:sp>
      <p:sp>
        <p:nvSpPr>
          <p:cNvPr id="5" name="Rectangle 4"/>
          <p:cNvSpPr/>
          <p:nvPr/>
        </p:nvSpPr>
        <p:spPr>
          <a:xfrm>
            <a:off x="392112" y="537029"/>
            <a:ext cx="8418059" cy="425758"/>
          </a:xfrm>
          <a:prstGeom prst="rect">
            <a:avLst/>
          </a:prstGeom>
        </p:spPr>
        <p:txBody>
          <a:bodyPr wrap="square">
            <a:spAutoFit/>
          </a:bodyPr>
          <a:lstStyle/>
          <a:p>
            <a:pPr>
              <a:lnSpc>
                <a:spcPts val="2600"/>
              </a:lnSpc>
            </a:pPr>
            <a:r>
              <a:rPr lang="en-US" sz="2400" dirty="0" smtClean="0">
                <a:solidFill>
                  <a:schemeClr val="tx2"/>
                </a:solidFill>
                <a:ea typeface="ヒラギノ角ゴ Pro W3" pitchFamily="-97" charset="-128"/>
              </a:rPr>
              <a:t>LTI – Number of Stock Options Calculation</a:t>
            </a:r>
            <a:endParaRPr lang="en-US" sz="2400" dirty="0">
              <a:solidFill>
                <a:schemeClr val="tx2"/>
              </a:solidFill>
              <a:ea typeface="ヒラギノ角ゴ Pro W3" pitchFamily="-97" charset="-128"/>
            </a:endParaRPr>
          </a:p>
        </p:txBody>
      </p:sp>
      <p:graphicFrame>
        <p:nvGraphicFramePr>
          <p:cNvPr id="7" name="Table 6"/>
          <p:cNvGraphicFramePr>
            <a:graphicFrameLocks noGrp="1"/>
          </p:cNvGraphicFramePr>
          <p:nvPr/>
        </p:nvGraphicFramePr>
        <p:xfrm>
          <a:off x="603250" y="1396996"/>
          <a:ext cx="7887606" cy="3754848"/>
        </p:xfrm>
        <a:graphic>
          <a:graphicData uri="http://schemas.openxmlformats.org/drawingml/2006/table">
            <a:tbl>
              <a:tblPr bandRow="1">
                <a:tableStyleId>{5C22544A-7EE6-4342-B048-85BDC9FD1C3A}</a:tableStyleId>
              </a:tblPr>
              <a:tblGrid>
                <a:gridCol w="3943803"/>
                <a:gridCol w="3943803"/>
              </a:tblGrid>
              <a:tr h="618672">
                <a:tc>
                  <a:txBody>
                    <a:bodyPr/>
                    <a:lstStyle/>
                    <a:p>
                      <a:r>
                        <a:rPr lang="en-US" sz="1800" dirty="0" smtClean="0"/>
                        <a:t>Base Award Value</a:t>
                      </a:r>
                      <a:endParaRPr lang="en-US" sz="1800" dirty="0"/>
                    </a:p>
                  </a:txBody>
                  <a:tcPr/>
                </a:tc>
                <a:tc>
                  <a:txBody>
                    <a:bodyPr/>
                    <a:lstStyle/>
                    <a:p>
                      <a:pPr algn="ctr"/>
                      <a:r>
                        <a:rPr lang="en-US" sz="1800" dirty="0" smtClean="0"/>
                        <a:t>18,000</a:t>
                      </a:r>
                      <a:endParaRPr lang="en-US" sz="1800" dirty="0"/>
                    </a:p>
                  </a:txBody>
                  <a:tcPr/>
                </a:tc>
              </a:tr>
              <a:tr h="618672">
                <a:tc>
                  <a:txBody>
                    <a:bodyPr/>
                    <a:lstStyle/>
                    <a:p>
                      <a:r>
                        <a:rPr lang="en-US" sz="1800" dirty="0" smtClean="0"/>
                        <a:t>Adjustment factor</a:t>
                      </a:r>
                      <a:endParaRPr lang="en-US" sz="1800" dirty="0"/>
                    </a:p>
                  </a:txBody>
                  <a:tcPr/>
                </a:tc>
                <a:tc>
                  <a:txBody>
                    <a:bodyPr/>
                    <a:lstStyle/>
                    <a:p>
                      <a:pPr algn="ctr"/>
                      <a:r>
                        <a:rPr lang="en-US" sz="1200" dirty="0" smtClean="0"/>
                        <a:t>X</a:t>
                      </a:r>
                      <a:r>
                        <a:rPr lang="en-US" sz="1800" dirty="0" smtClean="0"/>
                        <a:t> 110%</a:t>
                      </a:r>
                      <a:endParaRPr lang="en-US" sz="1800" dirty="0"/>
                    </a:p>
                  </a:txBody>
                  <a:tcPr/>
                </a:tc>
              </a:tr>
              <a:tr h="618672">
                <a:tc>
                  <a:txBody>
                    <a:bodyPr/>
                    <a:lstStyle/>
                    <a:p>
                      <a:r>
                        <a:rPr lang="en-US" sz="1800" dirty="0" smtClean="0"/>
                        <a:t>Adjusted Base Award Value</a:t>
                      </a:r>
                      <a:endParaRPr lang="en-US" sz="1800" dirty="0"/>
                    </a:p>
                  </a:txBody>
                  <a:tcPr/>
                </a:tc>
                <a:tc>
                  <a:txBody>
                    <a:bodyPr/>
                    <a:lstStyle/>
                    <a:p>
                      <a:pPr algn="ctr"/>
                      <a:r>
                        <a:rPr lang="en-US" sz="1800" dirty="0" smtClean="0"/>
                        <a:t>$19,800</a:t>
                      </a:r>
                      <a:endParaRPr lang="en-US" sz="1800" dirty="0"/>
                    </a:p>
                  </a:txBody>
                  <a:tcPr/>
                </a:tc>
              </a:tr>
              <a:tr h="618672">
                <a:tc>
                  <a:txBody>
                    <a:bodyPr/>
                    <a:lstStyle/>
                    <a:p>
                      <a:r>
                        <a:rPr lang="en-US" sz="1800" dirty="0" smtClean="0"/>
                        <a:t>Binomial Value for 8 December 2010 Award</a:t>
                      </a:r>
                      <a:endParaRPr lang="en-US" sz="1800" dirty="0"/>
                    </a:p>
                  </a:txBody>
                  <a:tcPr/>
                </a:tc>
                <a:tc>
                  <a:txBody>
                    <a:bodyPr/>
                    <a:lstStyle/>
                    <a:p>
                      <a:pPr algn="ctr"/>
                      <a:r>
                        <a:rPr lang="en-US" sz="1800" dirty="0" smtClean="0"/>
                        <a:t>÷ 30%</a:t>
                      </a:r>
                      <a:endParaRPr lang="en-US" sz="1800" dirty="0"/>
                    </a:p>
                  </a:txBody>
                  <a:tcPr/>
                </a:tc>
              </a:tr>
              <a:tr h="618672">
                <a:tc>
                  <a:txBody>
                    <a:bodyPr/>
                    <a:lstStyle/>
                    <a:p>
                      <a:r>
                        <a:rPr lang="en-US" sz="1800" dirty="0" smtClean="0"/>
                        <a:t>Grant Price on 8 December 2010</a:t>
                      </a:r>
                      <a:endParaRPr lang="en-US" sz="1800" dirty="0"/>
                    </a:p>
                  </a:txBody>
                  <a:tcPr/>
                </a:tc>
                <a:tc>
                  <a:txBody>
                    <a:bodyPr/>
                    <a:lstStyle/>
                    <a:p>
                      <a:pPr algn="ctr"/>
                      <a:r>
                        <a:rPr lang="en-US" sz="1800" dirty="0" smtClean="0"/>
                        <a:t>÷ $60</a:t>
                      </a:r>
                      <a:endParaRPr lang="en-US" sz="1800" dirty="0"/>
                    </a:p>
                  </a:txBody>
                  <a:tcPr/>
                </a:tc>
              </a:tr>
              <a:tr h="618672">
                <a:tc>
                  <a:txBody>
                    <a:bodyPr/>
                    <a:lstStyle/>
                    <a:p>
                      <a:r>
                        <a:rPr lang="en-US" sz="1800" dirty="0" smtClean="0"/>
                        <a:t>Number of Options Awarded</a:t>
                      </a:r>
                      <a:endParaRPr lang="en-US" sz="1800" dirty="0"/>
                    </a:p>
                  </a:txBody>
                  <a:tcPr/>
                </a:tc>
                <a:tc>
                  <a:txBody>
                    <a:bodyPr/>
                    <a:lstStyle/>
                    <a:p>
                      <a:pPr algn="ctr"/>
                      <a:r>
                        <a:rPr lang="en-US" sz="1800" dirty="0" smtClean="0"/>
                        <a:t>1,100</a:t>
                      </a:r>
                      <a:endParaRPr lang="en-US" sz="1800" dirty="0"/>
                    </a:p>
                  </a:txBody>
                  <a:tcPr/>
                </a:tc>
              </a:tr>
            </a:tbl>
          </a:graphicData>
        </a:graphic>
      </p:graphicFrame>
      <p:graphicFrame>
        <p:nvGraphicFramePr>
          <p:cNvPr id="6" name="Table 5"/>
          <p:cNvGraphicFramePr>
            <a:graphicFrameLocks noGrp="1"/>
          </p:cNvGraphicFramePr>
          <p:nvPr/>
        </p:nvGraphicFramePr>
        <p:xfrm>
          <a:off x="620713" y="1396996"/>
          <a:ext cx="7887606" cy="618672"/>
        </p:xfrm>
        <a:graphic>
          <a:graphicData uri="http://schemas.openxmlformats.org/drawingml/2006/table">
            <a:tbl>
              <a:tblPr bandRow="1">
                <a:tableStyleId>{5C22544A-7EE6-4342-B048-85BDC9FD1C3A}</a:tableStyleId>
              </a:tblPr>
              <a:tblGrid>
                <a:gridCol w="3943803"/>
                <a:gridCol w="3943803"/>
              </a:tblGrid>
              <a:tr h="618672">
                <a:tc>
                  <a:txBody>
                    <a:bodyPr/>
                    <a:lstStyle/>
                    <a:p>
                      <a:r>
                        <a:rPr lang="en-US" sz="1800" dirty="0" smtClean="0"/>
                        <a:t>Base Award Value</a:t>
                      </a:r>
                      <a:endParaRPr lang="en-US" sz="1800" dirty="0"/>
                    </a:p>
                  </a:txBody>
                  <a:tcPr>
                    <a:solidFill>
                      <a:schemeClr val="accent2">
                        <a:lumMod val="40000"/>
                        <a:lumOff val="60000"/>
                      </a:schemeClr>
                    </a:solidFill>
                  </a:tcPr>
                </a:tc>
                <a:tc>
                  <a:txBody>
                    <a:bodyPr/>
                    <a:lstStyle/>
                    <a:p>
                      <a:pPr algn="ctr"/>
                      <a:r>
                        <a:rPr lang="en-US" sz="1800" dirty="0" smtClean="0"/>
                        <a:t>18,000</a:t>
                      </a:r>
                      <a:endParaRPr lang="en-US" sz="1800" dirty="0"/>
                    </a:p>
                  </a:txBody>
                  <a:tcPr>
                    <a:solidFill>
                      <a:schemeClr val="accent2">
                        <a:lumMod val="40000"/>
                        <a:lumOff val="60000"/>
                      </a:schemeClr>
                    </a:solidFill>
                  </a:tcPr>
                </a:tc>
              </a:tr>
            </a:tbl>
          </a:graphicData>
        </a:graphic>
      </p:graphicFrame>
      <p:graphicFrame>
        <p:nvGraphicFramePr>
          <p:cNvPr id="8" name="Table 7"/>
          <p:cNvGraphicFramePr>
            <a:graphicFrameLocks noGrp="1"/>
          </p:cNvGraphicFramePr>
          <p:nvPr/>
        </p:nvGraphicFramePr>
        <p:xfrm>
          <a:off x="620713" y="2015672"/>
          <a:ext cx="7887606" cy="618672"/>
        </p:xfrm>
        <a:graphic>
          <a:graphicData uri="http://schemas.openxmlformats.org/drawingml/2006/table">
            <a:tbl>
              <a:tblPr bandRow="1">
                <a:tableStyleId>{5C22544A-7EE6-4342-B048-85BDC9FD1C3A}</a:tableStyleId>
              </a:tblPr>
              <a:tblGrid>
                <a:gridCol w="3943803"/>
                <a:gridCol w="3943803"/>
              </a:tblGrid>
              <a:tr h="618672">
                <a:tc>
                  <a:txBody>
                    <a:bodyPr/>
                    <a:lstStyle/>
                    <a:p>
                      <a:r>
                        <a:rPr lang="en-US" sz="1800" dirty="0" smtClean="0"/>
                        <a:t>Adjustment factor</a:t>
                      </a:r>
                      <a:endParaRPr lang="en-US" sz="1800" dirty="0"/>
                    </a:p>
                  </a:txBody>
                  <a:tcPr>
                    <a:solidFill>
                      <a:schemeClr val="accent2">
                        <a:lumMod val="40000"/>
                        <a:lumOff val="60000"/>
                      </a:schemeClr>
                    </a:solidFill>
                  </a:tcPr>
                </a:tc>
                <a:tc>
                  <a:txBody>
                    <a:bodyPr/>
                    <a:lstStyle/>
                    <a:p>
                      <a:pPr algn="ctr"/>
                      <a:r>
                        <a:rPr lang="en-US" sz="1200" dirty="0" smtClean="0"/>
                        <a:t>X</a:t>
                      </a:r>
                      <a:r>
                        <a:rPr lang="en-US" sz="1800" dirty="0" smtClean="0"/>
                        <a:t> 110%</a:t>
                      </a:r>
                      <a:endParaRPr lang="en-US" sz="1800" dirty="0"/>
                    </a:p>
                  </a:txBody>
                  <a:tcPr>
                    <a:solidFill>
                      <a:schemeClr val="accent2">
                        <a:lumMod val="40000"/>
                        <a:lumOff val="60000"/>
                      </a:schemeClr>
                    </a:solidFill>
                  </a:tcPr>
                </a:tc>
              </a:tr>
            </a:tbl>
          </a:graphicData>
        </a:graphic>
      </p:graphicFrame>
      <p:graphicFrame>
        <p:nvGraphicFramePr>
          <p:cNvPr id="9" name="Table 8"/>
          <p:cNvGraphicFramePr>
            <a:graphicFrameLocks noGrp="1"/>
          </p:cNvGraphicFramePr>
          <p:nvPr/>
        </p:nvGraphicFramePr>
        <p:xfrm>
          <a:off x="603250" y="2634344"/>
          <a:ext cx="7887606" cy="618672"/>
        </p:xfrm>
        <a:graphic>
          <a:graphicData uri="http://schemas.openxmlformats.org/drawingml/2006/table">
            <a:tbl>
              <a:tblPr bandRow="1">
                <a:tableStyleId>{5C22544A-7EE6-4342-B048-85BDC9FD1C3A}</a:tableStyleId>
              </a:tblPr>
              <a:tblGrid>
                <a:gridCol w="3943803"/>
                <a:gridCol w="3943803"/>
              </a:tblGrid>
              <a:tr h="618672">
                <a:tc>
                  <a:txBody>
                    <a:bodyPr/>
                    <a:lstStyle/>
                    <a:p>
                      <a:r>
                        <a:rPr lang="en-US" sz="1800" dirty="0" smtClean="0"/>
                        <a:t>Adjusted Base Award Value</a:t>
                      </a:r>
                      <a:endParaRPr lang="en-US" sz="1800" dirty="0"/>
                    </a:p>
                  </a:txBody>
                  <a:tcPr>
                    <a:solidFill>
                      <a:schemeClr val="accent2">
                        <a:lumMod val="40000"/>
                        <a:lumOff val="60000"/>
                      </a:schemeClr>
                    </a:solidFill>
                  </a:tcPr>
                </a:tc>
                <a:tc>
                  <a:txBody>
                    <a:bodyPr/>
                    <a:lstStyle/>
                    <a:p>
                      <a:pPr algn="ctr"/>
                      <a:r>
                        <a:rPr lang="en-US" sz="1800" dirty="0" smtClean="0"/>
                        <a:t>$19,800</a:t>
                      </a:r>
                      <a:endParaRPr lang="en-US" sz="1800" dirty="0"/>
                    </a:p>
                  </a:txBody>
                  <a:tcPr>
                    <a:solidFill>
                      <a:schemeClr val="accent2">
                        <a:lumMod val="40000"/>
                        <a:lumOff val="60000"/>
                      </a:schemeClr>
                    </a:solidFill>
                  </a:tcPr>
                </a:tc>
              </a:tr>
            </a:tbl>
          </a:graphicData>
        </a:graphic>
      </p:graphicFrame>
      <p:graphicFrame>
        <p:nvGraphicFramePr>
          <p:cNvPr id="10" name="Table 9"/>
          <p:cNvGraphicFramePr>
            <a:graphicFrameLocks noGrp="1"/>
          </p:cNvGraphicFramePr>
          <p:nvPr/>
        </p:nvGraphicFramePr>
        <p:xfrm>
          <a:off x="620713" y="3253016"/>
          <a:ext cx="7887606" cy="618672"/>
        </p:xfrm>
        <a:graphic>
          <a:graphicData uri="http://schemas.openxmlformats.org/drawingml/2006/table">
            <a:tbl>
              <a:tblPr bandRow="1">
                <a:tableStyleId>{5C22544A-7EE6-4342-B048-85BDC9FD1C3A}</a:tableStyleId>
              </a:tblPr>
              <a:tblGrid>
                <a:gridCol w="3943803"/>
                <a:gridCol w="3943803"/>
              </a:tblGrid>
              <a:tr h="618672">
                <a:tc>
                  <a:txBody>
                    <a:bodyPr/>
                    <a:lstStyle/>
                    <a:p>
                      <a:r>
                        <a:rPr lang="en-US" sz="1800" dirty="0" smtClean="0"/>
                        <a:t>Binomial Value as of Grant Date</a:t>
                      </a:r>
                      <a:endParaRPr lang="en-US" sz="1800" dirty="0"/>
                    </a:p>
                  </a:txBody>
                  <a:tcPr>
                    <a:solidFill>
                      <a:schemeClr val="accent2">
                        <a:lumMod val="40000"/>
                        <a:lumOff val="60000"/>
                      </a:schemeClr>
                    </a:solidFill>
                  </a:tcPr>
                </a:tc>
                <a:tc>
                  <a:txBody>
                    <a:bodyPr/>
                    <a:lstStyle/>
                    <a:p>
                      <a:pPr algn="ctr"/>
                      <a:r>
                        <a:rPr lang="en-US" sz="1800" dirty="0" smtClean="0"/>
                        <a:t>÷ 30%</a:t>
                      </a:r>
                      <a:endParaRPr lang="en-US" sz="1800" dirty="0"/>
                    </a:p>
                  </a:txBody>
                  <a:tcPr>
                    <a:solidFill>
                      <a:schemeClr val="accent2">
                        <a:lumMod val="40000"/>
                        <a:lumOff val="60000"/>
                      </a:schemeClr>
                    </a:solidFill>
                  </a:tcPr>
                </a:tc>
              </a:tr>
            </a:tbl>
          </a:graphicData>
        </a:graphic>
      </p:graphicFrame>
      <p:graphicFrame>
        <p:nvGraphicFramePr>
          <p:cNvPr id="11" name="Table 10"/>
          <p:cNvGraphicFramePr>
            <a:graphicFrameLocks noGrp="1"/>
          </p:cNvGraphicFramePr>
          <p:nvPr/>
        </p:nvGraphicFramePr>
        <p:xfrm>
          <a:off x="603250" y="3893096"/>
          <a:ext cx="7887606" cy="618672"/>
        </p:xfrm>
        <a:graphic>
          <a:graphicData uri="http://schemas.openxmlformats.org/drawingml/2006/table">
            <a:tbl>
              <a:tblPr bandRow="1">
                <a:tableStyleId>{5C22544A-7EE6-4342-B048-85BDC9FD1C3A}</a:tableStyleId>
              </a:tblPr>
              <a:tblGrid>
                <a:gridCol w="3943803"/>
                <a:gridCol w="3943803"/>
              </a:tblGrid>
              <a:tr h="618672">
                <a:tc>
                  <a:txBody>
                    <a:bodyPr/>
                    <a:lstStyle/>
                    <a:p>
                      <a:r>
                        <a:rPr lang="en-US" sz="1800" dirty="0" smtClean="0"/>
                        <a:t>Grant Price as</a:t>
                      </a:r>
                      <a:r>
                        <a:rPr lang="en-US" sz="1800" baseline="0" dirty="0" smtClean="0"/>
                        <a:t> of Grant Date</a:t>
                      </a:r>
                      <a:endParaRPr lang="en-US" sz="1800" dirty="0"/>
                    </a:p>
                  </a:txBody>
                  <a:tcPr>
                    <a:solidFill>
                      <a:schemeClr val="accent2">
                        <a:lumMod val="40000"/>
                        <a:lumOff val="60000"/>
                      </a:schemeClr>
                    </a:solidFill>
                  </a:tcPr>
                </a:tc>
                <a:tc>
                  <a:txBody>
                    <a:bodyPr/>
                    <a:lstStyle/>
                    <a:p>
                      <a:pPr algn="ctr"/>
                      <a:r>
                        <a:rPr lang="en-US" sz="1800" dirty="0" smtClean="0"/>
                        <a:t>÷ $60</a:t>
                      </a:r>
                      <a:endParaRPr lang="en-US" sz="1800" dirty="0"/>
                    </a:p>
                  </a:txBody>
                  <a:tcPr>
                    <a:solidFill>
                      <a:schemeClr val="accent2">
                        <a:lumMod val="40000"/>
                        <a:lumOff val="60000"/>
                      </a:schemeClr>
                    </a:solidFill>
                  </a:tcPr>
                </a:tc>
              </a:tr>
            </a:tbl>
          </a:graphicData>
        </a:graphic>
      </p:graphicFrame>
      <p:graphicFrame>
        <p:nvGraphicFramePr>
          <p:cNvPr id="12" name="Table 11"/>
          <p:cNvGraphicFramePr>
            <a:graphicFrameLocks noGrp="1"/>
          </p:cNvGraphicFramePr>
          <p:nvPr/>
        </p:nvGraphicFramePr>
        <p:xfrm>
          <a:off x="603250" y="4533176"/>
          <a:ext cx="7887606" cy="618672"/>
        </p:xfrm>
        <a:graphic>
          <a:graphicData uri="http://schemas.openxmlformats.org/drawingml/2006/table">
            <a:tbl>
              <a:tblPr bandRow="1">
                <a:tableStyleId>{5C22544A-7EE6-4342-B048-85BDC9FD1C3A}</a:tableStyleId>
              </a:tblPr>
              <a:tblGrid>
                <a:gridCol w="3943803"/>
                <a:gridCol w="3943803"/>
              </a:tblGrid>
              <a:tr h="618672">
                <a:tc>
                  <a:txBody>
                    <a:bodyPr/>
                    <a:lstStyle/>
                    <a:p>
                      <a:r>
                        <a:rPr lang="en-US" sz="1800" dirty="0" smtClean="0"/>
                        <a:t>Number of Options Awarded</a:t>
                      </a:r>
                      <a:endParaRPr lang="en-US" sz="1800" dirty="0"/>
                    </a:p>
                  </a:txBody>
                  <a:tcPr>
                    <a:solidFill>
                      <a:schemeClr val="accent2">
                        <a:lumMod val="40000"/>
                        <a:lumOff val="60000"/>
                      </a:schemeClr>
                    </a:solidFill>
                  </a:tcPr>
                </a:tc>
                <a:tc>
                  <a:txBody>
                    <a:bodyPr/>
                    <a:lstStyle/>
                    <a:p>
                      <a:pPr algn="ctr"/>
                      <a:r>
                        <a:rPr lang="en-US" sz="1800" dirty="0" smtClean="0"/>
                        <a:t>1,100</a:t>
                      </a:r>
                      <a:endParaRPr lang="en-US" sz="1800" dirty="0"/>
                    </a:p>
                  </a:txBody>
                  <a:tcPr>
                    <a:solidFill>
                      <a:schemeClr val="accent2">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 Pay – Metrics and Goals</a:t>
            </a:r>
            <a:endParaRPr lang="en-US" dirty="0"/>
          </a:p>
        </p:txBody>
      </p:sp>
      <p:sp>
        <p:nvSpPr>
          <p:cNvPr id="5" name="Content Placeholder 4"/>
          <p:cNvSpPr>
            <a:spLocks noGrp="1"/>
          </p:cNvSpPr>
          <p:nvPr>
            <p:ph idx="1"/>
          </p:nvPr>
        </p:nvSpPr>
        <p:spPr/>
        <p:txBody>
          <a:bodyPr/>
          <a:lstStyle/>
          <a:p>
            <a:pPr marL="0" indent="0"/>
            <a:r>
              <a:rPr lang="en-US" dirty="0" smtClean="0"/>
              <a:t>Information about STI Metrics and Goals is available at: </a:t>
            </a:r>
          </a:p>
          <a:p>
            <a:pPr marL="0" indent="0"/>
            <a:endParaRPr lang="en-US" dirty="0" smtClean="0"/>
          </a:p>
          <a:p>
            <a:pPr marL="0" indent="0"/>
            <a:r>
              <a:rPr lang="en-US" sz="1600" u="sng" dirty="0" smtClean="0">
                <a:hlinkClick r:id="rId3"/>
              </a:rPr>
              <a:t>http://jdonline.deere.com/humanresources/benefits/2011_sti_goal.html</a:t>
            </a:r>
            <a:endParaRPr lang="en-US" sz="1600" dirty="0" smtClean="0"/>
          </a:p>
          <a:p>
            <a:pPr marL="0" indent="0"/>
            <a:endParaRPr lang="en-US" dirty="0" smtClean="0"/>
          </a:p>
          <a:p>
            <a:pPr marL="0" indent="0"/>
            <a:endParaRPr lang="en-US" dirty="0" smtClean="0"/>
          </a:p>
          <a:p>
            <a:pPr marL="0" indent="0"/>
            <a:endParaRPr lang="en-US" dirty="0" smtClean="0"/>
          </a:p>
          <a:p>
            <a:endParaRPr lang="en-US" dirty="0" smtClean="0"/>
          </a:p>
          <a:p>
            <a:endParaRPr lang="en-US" dirty="0"/>
          </a:p>
        </p:txBody>
      </p:sp>
      <p:sp>
        <p:nvSpPr>
          <p:cNvPr id="2" name="Footer Placeholder 1"/>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3" name="Slide Number Placeholder 2"/>
          <p:cNvSpPr>
            <a:spLocks noGrp="1"/>
          </p:cNvSpPr>
          <p:nvPr>
            <p:ph type="sldNum" sz="quarter" idx="11"/>
          </p:nvPr>
        </p:nvSpPr>
        <p:spPr/>
        <p:txBody>
          <a:bodyPr/>
          <a:lstStyle/>
          <a:p>
            <a:pPr>
              <a:defRPr/>
            </a:pPr>
            <a:fld id="{8F651D05-FDF9-476F-8927-6926C3262455}" type="slidenum">
              <a:rPr lang="en-US" smtClean="0"/>
              <a:pPr>
                <a:defRPr/>
              </a:pPr>
              <a:t>47</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Deere Compensation Philosophy</a:t>
            </a:r>
            <a:endParaRPr lang="en-US" dirty="0">
              <a:solidFill>
                <a:srgbClr val="FF3300"/>
              </a:solidFill>
            </a:endParaRPr>
          </a:p>
        </p:txBody>
      </p:sp>
      <p:sp>
        <p:nvSpPr>
          <p:cNvPr id="3" name="Footer Placeholder 2"/>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4" name="Slide Number Placeholder 3"/>
          <p:cNvSpPr>
            <a:spLocks noGrp="1"/>
          </p:cNvSpPr>
          <p:nvPr>
            <p:ph type="sldNum" sz="quarter" idx="11"/>
          </p:nvPr>
        </p:nvSpPr>
        <p:spPr/>
        <p:txBody>
          <a:bodyPr/>
          <a:lstStyle/>
          <a:p>
            <a:pPr>
              <a:defRPr/>
            </a:pPr>
            <a:fld id="{6163BE44-F6BF-4D08-8091-BDA24DED7FE2}" type="slidenum">
              <a:rPr lang="en-US" smtClean="0"/>
              <a:pPr>
                <a:defRPr/>
              </a:pPr>
              <a:t>5</a:t>
            </a:fld>
            <a:endParaRPr lang="en-US" dirty="0"/>
          </a:p>
        </p:txBody>
      </p:sp>
      <p:sp>
        <p:nvSpPr>
          <p:cNvPr id="7" name="AutoShape 2"/>
          <p:cNvSpPr>
            <a:spLocks noChangeAspect="1" noChangeArrowheads="1" noTextEdit="1"/>
          </p:cNvSpPr>
          <p:nvPr/>
        </p:nvSpPr>
        <p:spPr bwMode="auto">
          <a:xfrm>
            <a:off x="586888" y="1017586"/>
            <a:ext cx="7723187" cy="4651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Rectangle 5"/>
          <p:cNvSpPr>
            <a:spLocks noChangeArrowheads="1"/>
          </p:cNvSpPr>
          <p:nvPr/>
        </p:nvSpPr>
        <p:spPr bwMode="auto">
          <a:xfrm>
            <a:off x="627299" y="1057273"/>
            <a:ext cx="7633039"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Line 12"/>
          <p:cNvSpPr>
            <a:spLocks noChangeShapeType="1"/>
          </p:cNvSpPr>
          <p:nvPr/>
        </p:nvSpPr>
        <p:spPr bwMode="auto">
          <a:xfrm>
            <a:off x="627299" y="1585911"/>
            <a:ext cx="7633039" cy="1587"/>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Rectangle 62"/>
          <p:cNvSpPr/>
          <p:nvPr/>
        </p:nvSpPr>
        <p:spPr>
          <a:xfrm>
            <a:off x="627299" y="1585911"/>
            <a:ext cx="3944702" cy="2246769"/>
          </a:xfrm>
          <a:prstGeom prst="rect">
            <a:avLst/>
          </a:prstGeom>
        </p:spPr>
        <p:txBody>
          <a:bodyPr wrap="square">
            <a:spAutoFit/>
          </a:bodyPr>
          <a:lstStyle/>
          <a:p>
            <a:r>
              <a:rPr lang="en-US" sz="2000" dirty="0" smtClean="0"/>
              <a:t>Pay for Performance</a:t>
            </a:r>
          </a:p>
          <a:p>
            <a:endParaRPr lang="en-US" sz="2000" b="0" dirty="0" smtClean="0"/>
          </a:p>
          <a:p>
            <a:pPr>
              <a:buFont typeface="Arial" pitchFamily="34" charset="0"/>
              <a:buChar char="•"/>
            </a:pPr>
            <a:r>
              <a:rPr lang="en-US" sz="2000" b="0" dirty="0" smtClean="0"/>
              <a:t> Individual performance</a:t>
            </a:r>
            <a:br>
              <a:rPr lang="en-US" sz="2000" b="0" dirty="0" smtClean="0"/>
            </a:br>
            <a:r>
              <a:rPr lang="en-US" sz="2000" b="0" dirty="0" smtClean="0"/>
              <a:t>  impacts base pay</a:t>
            </a:r>
          </a:p>
          <a:p>
            <a:pPr>
              <a:buFont typeface="Arial" pitchFamily="34" charset="0"/>
              <a:buChar char="•"/>
            </a:pPr>
            <a:endParaRPr lang="en-US" sz="2000" b="0" dirty="0" smtClean="0"/>
          </a:p>
          <a:p>
            <a:pPr>
              <a:buFont typeface="Arial" pitchFamily="34" charset="0"/>
              <a:buChar char="•"/>
            </a:pPr>
            <a:r>
              <a:rPr lang="en-US" sz="2000" b="0" dirty="0" smtClean="0"/>
              <a:t> Company performance</a:t>
            </a:r>
            <a:br>
              <a:rPr lang="en-US" sz="2000" b="0" dirty="0" smtClean="0"/>
            </a:br>
            <a:r>
              <a:rPr lang="en-US" sz="2000" b="0" dirty="0" smtClean="0"/>
              <a:t>  impacts variable pay</a:t>
            </a:r>
          </a:p>
        </p:txBody>
      </p:sp>
      <p:pic>
        <p:nvPicPr>
          <p:cNvPr id="10" name="Picture 9" descr="87775296.jpg"/>
          <p:cNvPicPr>
            <a:picLocks noChangeAspect="1"/>
          </p:cNvPicPr>
          <p:nvPr/>
        </p:nvPicPr>
        <p:blipFill>
          <a:blip r:embed="rId3" cstate="print"/>
          <a:stretch>
            <a:fillRect/>
          </a:stretch>
        </p:blipFill>
        <p:spPr>
          <a:xfrm>
            <a:off x="5030306" y="1022804"/>
            <a:ext cx="3519698" cy="45385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Deere Compensation Philosophy</a:t>
            </a:r>
            <a:endParaRPr lang="en-US" dirty="0"/>
          </a:p>
        </p:txBody>
      </p:sp>
      <p:sp>
        <p:nvSpPr>
          <p:cNvPr id="4" name="Footer Placeholder 3"/>
          <p:cNvSpPr>
            <a:spLocks noGrp="1"/>
          </p:cNvSpPr>
          <p:nvPr>
            <p:ph type="ftr" sz="quarter" idx="10"/>
          </p:nvPr>
        </p:nvSpPr>
        <p:spPr/>
        <p:txBody>
          <a:bodyPr/>
          <a:lstStyle/>
          <a:p>
            <a:pPr>
              <a:defRPr/>
            </a:pPr>
            <a:r>
              <a:rPr lang="en-US" dirty="0" smtClean="0"/>
              <a:t>Variable Pay Overview | March/April 2011</a:t>
            </a:r>
            <a:endParaRPr lang="en-US" dirty="0"/>
          </a:p>
        </p:txBody>
      </p:sp>
      <p:sp>
        <p:nvSpPr>
          <p:cNvPr id="5" name="Slide Number Placeholder 4"/>
          <p:cNvSpPr>
            <a:spLocks noGrp="1"/>
          </p:cNvSpPr>
          <p:nvPr>
            <p:ph type="sldNum" sz="quarter" idx="11"/>
          </p:nvPr>
        </p:nvSpPr>
        <p:spPr/>
        <p:txBody>
          <a:bodyPr/>
          <a:lstStyle/>
          <a:p>
            <a:pPr>
              <a:defRPr/>
            </a:pPr>
            <a:fld id="{6EBCD522-FB3C-4C74-BE2D-BF43303953A0}" type="slidenum">
              <a:rPr lang="en-US" smtClean="0"/>
              <a:pPr>
                <a:defRPr/>
              </a:pPr>
              <a:t>6</a:t>
            </a:fld>
            <a:endParaRPr lang="en-US" dirty="0"/>
          </a:p>
        </p:txBody>
      </p:sp>
      <p:sp>
        <p:nvSpPr>
          <p:cNvPr id="10" name="Line 6"/>
          <p:cNvSpPr>
            <a:spLocks noChangeShapeType="1"/>
          </p:cNvSpPr>
          <p:nvPr/>
        </p:nvSpPr>
        <p:spPr bwMode="auto">
          <a:xfrm>
            <a:off x="620713" y="4056560"/>
            <a:ext cx="7633039" cy="1587"/>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Line 8"/>
          <p:cNvSpPr>
            <a:spLocks noChangeShapeType="1"/>
          </p:cNvSpPr>
          <p:nvPr/>
        </p:nvSpPr>
        <p:spPr bwMode="auto">
          <a:xfrm>
            <a:off x="620713" y="3005635"/>
            <a:ext cx="7633039" cy="1587"/>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Line 12"/>
          <p:cNvSpPr>
            <a:spLocks noChangeShapeType="1"/>
          </p:cNvSpPr>
          <p:nvPr/>
        </p:nvSpPr>
        <p:spPr bwMode="auto">
          <a:xfrm>
            <a:off x="731492" y="1626474"/>
            <a:ext cx="7633039" cy="1587"/>
          </a:xfrm>
          <a:prstGeom prst="line">
            <a:avLst/>
          </a:prstGeom>
          <a:no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Rectangle 16"/>
          <p:cNvSpPr>
            <a:spLocks noChangeArrowheads="1"/>
          </p:cNvSpPr>
          <p:nvPr/>
        </p:nvSpPr>
        <p:spPr bwMode="auto">
          <a:xfrm>
            <a:off x="3042413" y="3026273"/>
            <a:ext cx="509802" cy="1765300"/>
          </a:xfrm>
          <a:prstGeom prst="rect">
            <a:avLst/>
          </a:prstGeom>
          <a:solidFill>
            <a:srgbClr val="367C2B"/>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Rectangle 17"/>
          <p:cNvSpPr>
            <a:spLocks noChangeArrowheads="1"/>
          </p:cNvSpPr>
          <p:nvPr/>
        </p:nvSpPr>
        <p:spPr bwMode="auto">
          <a:xfrm>
            <a:off x="4313809" y="3026273"/>
            <a:ext cx="511356" cy="1765300"/>
          </a:xfrm>
          <a:prstGeom prst="rect">
            <a:avLst/>
          </a:prstGeom>
          <a:solidFill>
            <a:srgbClr val="367C2B"/>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Rectangle 18"/>
          <p:cNvSpPr>
            <a:spLocks noChangeArrowheads="1"/>
          </p:cNvSpPr>
          <p:nvPr/>
        </p:nvSpPr>
        <p:spPr bwMode="auto">
          <a:xfrm>
            <a:off x="5586759" y="3026273"/>
            <a:ext cx="509802" cy="1765300"/>
          </a:xfrm>
          <a:prstGeom prst="rect">
            <a:avLst/>
          </a:prstGeom>
          <a:solidFill>
            <a:srgbClr val="367C2B"/>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Rectangle 19"/>
          <p:cNvSpPr>
            <a:spLocks noChangeArrowheads="1"/>
          </p:cNvSpPr>
          <p:nvPr/>
        </p:nvSpPr>
        <p:spPr bwMode="auto">
          <a:xfrm>
            <a:off x="6858155" y="3026273"/>
            <a:ext cx="511356" cy="1765300"/>
          </a:xfrm>
          <a:prstGeom prst="rect">
            <a:avLst/>
          </a:prstGeom>
          <a:solidFill>
            <a:srgbClr val="367C2B"/>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Rectangle 20"/>
          <p:cNvSpPr>
            <a:spLocks noChangeArrowheads="1"/>
          </p:cNvSpPr>
          <p:nvPr/>
        </p:nvSpPr>
        <p:spPr bwMode="auto">
          <a:xfrm>
            <a:off x="3042413" y="2770685"/>
            <a:ext cx="509802" cy="255587"/>
          </a:xfrm>
          <a:prstGeom prst="rect">
            <a:avLst/>
          </a:prstGeom>
          <a:solidFill>
            <a:srgbClr val="FFDE00"/>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Rectangle 21"/>
          <p:cNvSpPr>
            <a:spLocks noChangeArrowheads="1"/>
          </p:cNvSpPr>
          <p:nvPr/>
        </p:nvSpPr>
        <p:spPr bwMode="auto">
          <a:xfrm>
            <a:off x="4313809" y="2526210"/>
            <a:ext cx="511356" cy="500062"/>
          </a:xfrm>
          <a:prstGeom prst="rect">
            <a:avLst/>
          </a:prstGeom>
          <a:solidFill>
            <a:srgbClr val="FFDE00"/>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Rectangle 24"/>
          <p:cNvSpPr>
            <a:spLocks noChangeArrowheads="1"/>
          </p:cNvSpPr>
          <p:nvPr/>
        </p:nvSpPr>
        <p:spPr bwMode="auto">
          <a:xfrm>
            <a:off x="5586759" y="2310310"/>
            <a:ext cx="509802" cy="715962"/>
          </a:xfrm>
          <a:prstGeom prst="rect">
            <a:avLst/>
          </a:prstGeom>
          <a:solidFill>
            <a:srgbClr val="FFDE00"/>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Rectangle 25"/>
          <p:cNvSpPr>
            <a:spLocks noChangeArrowheads="1"/>
          </p:cNvSpPr>
          <p:nvPr/>
        </p:nvSpPr>
        <p:spPr bwMode="auto">
          <a:xfrm>
            <a:off x="6858155" y="1862634"/>
            <a:ext cx="511356" cy="1163639"/>
          </a:xfrm>
          <a:prstGeom prst="rect">
            <a:avLst/>
          </a:prstGeom>
          <a:solidFill>
            <a:srgbClr val="FFDE00"/>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Line 31"/>
          <p:cNvSpPr>
            <a:spLocks noChangeShapeType="1"/>
          </p:cNvSpPr>
          <p:nvPr/>
        </p:nvSpPr>
        <p:spPr bwMode="auto">
          <a:xfrm>
            <a:off x="1385187" y="4793160"/>
            <a:ext cx="6365122" cy="0"/>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7" name="Line 34"/>
          <p:cNvSpPr>
            <a:spLocks noChangeShapeType="1"/>
          </p:cNvSpPr>
          <p:nvPr/>
        </p:nvSpPr>
        <p:spPr bwMode="auto">
          <a:xfrm flipV="1">
            <a:off x="2661615" y="4791573"/>
            <a:ext cx="1554" cy="396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38" name="Line 35"/>
          <p:cNvSpPr>
            <a:spLocks noChangeShapeType="1"/>
          </p:cNvSpPr>
          <p:nvPr/>
        </p:nvSpPr>
        <p:spPr bwMode="auto">
          <a:xfrm flipV="1">
            <a:off x="3933011" y="4791573"/>
            <a:ext cx="1554" cy="396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1" name="Line 38"/>
          <p:cNvSpPr>
            <a:spLocks noChangeShapeType="1"/>
          </p:cNvSpPr>
          <p:nvPr/>
        </p:nvSpPr>
        <p:spPr bwMode="auto">
          <a:xfrm flipV="1">
            <a:off x="7750308" y="4791573"/>
            <a:ext cx="1554" cy="396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43" name="Rectangle 50"/>
          <p:cNvSpPr>
            <a:spLocks noChangeArrowheads="1"/>
          </p:cNvSpPr>
          <p:nvPr/>
        </p:nvSpPr>
        <p:spPr bwMode="auto">
          <a:xfrm>
            <a:off x="7108621" y="5521323"/>
            <a:ext cx="6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44" name="Rectangle 54"/>
          <p:cNvSpPr>
            <a:spLocks noChangeArrowheads="1"/>
          </p:cNvSpPr>
          <p:nvPr/>
        </p:nvSpPr>
        <p:spPr bwMode="auto">
          <a:xfrm>
            <a:off x="3509273" y="5427727"/>
            <a:ext cx="1219886"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rPr>
              <a:t>Base Salary</a:t>
            </a:r>
            <a:endParaRPr kumimoji="0" lang="en-US" sz="1600" b="0" i="0" u="none" strike="noStrike" cap="none" normalizeH="0" baseline="0" dirty="0" smtClean="0">
              <a:ln>
                <a:noFill/>
              </a:ln>
              <a:solidFill>
                <a:schemeClr val="tx1"/>
              </a:solidFill>
              <a:effectLst/>
              <a:latin typeface="Arial" pitchFamily="34" charset="0"/>
            </a:endParaRPr>
          </a:p>
        </p:txBody>
      </p:sp>
      <p:sp>
        <p:nvSpPr>
          <p:cNvPr id="45" name="Rectangle 56"/>
          <p:cNvSpPr>
            <a:spLocks noChangeArrowheads="1"/>
          </p:cNvSpPr>
          <p:nvPr/>
        </p:nvSpPr>
        <p:spPr bwMode="auto">
          <a:xfrm>
            <a:off x="5203316" y="5433623"/>
            <a:ext cx="1676400"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rPr>
              <a:t>Variable Pay</a:t>
            </a:r>
            <a:endParaRPr kumimoji="0" lang="en-US" sz="1600" b="0" i="0" u="none" strike="noStrike" cap="none" normalizeH="0" baseline="0" dirty="0" smtClean="0">
              <a:ln>
                <a:noFill/>
              </a:ln>
              <a:solidFill>
                <a:schemeClr val="tx1"/>
              </a:solidFill>
              <a:effectLst/>
              <a:latin typeface="Arial" pitchFamily="34" charset="0"/>
            </a:endParaRPr>
          </a:p>
        </p:txBody>
      </p:sp>
      <p:sp>
        <p:nvSpPr>
          <p:cNvPr id="50" name="Rectangle 53"/>
          <p:cNvSpPr>
            <a:spLocks noChangeArrowheads="1"/>
          </p:cNvSpPr>
          <p:nvPr/>
        </p:nvSpPr>
        <p:spPr bwMode="auto">
          <a:xfrm>
            <a:off x="3204473" y="5427727"/>
            <a:ext cx="177349" cy="196850"/>
          </a:xfrm>
          <a:prstGeom prst="rect">
            <a:avLst/>
          </a:prstGeom>
          <a:solidFill>
            <a:srgbClr val="367C2B"/>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4" name="Rectangle 53"/>
          <p:cNvSpPr>
            <a:spLocks noChangeArrowheads="1"/>
          </p:cNvSpPr>
          <p:nvPr/>
        </p:nvSpPr>
        <p:spPr bwMode="auto">
          <a:xfrm>
            <a:off x="4908573" y="5427727"/>
            <a:ext cx="177349" cy="196850"/>
          </a:xfrm>
          <a:prstGeom prst="rect">
            <a:avLst/>
          </a:prstGeom>
          <a:solidFill>
            <a:srgbClr val="FFDE00"/>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63" name="Rectangle 16"/>
          <p:cNvSpPr>
            <a:spLocks noChangeArrowheads="1"/>
          </p:cNvSpPr>
          <p:nvPr/>
        </p:nvSpPr>
        <p:spPr bwMode="auto">
          <a:xfrm>
            <a:off x="1835822" y="3026272"/>
            <a:ext cx="509802" cy="1765300"/>
          </a:xfrm>
          <a:prstGeom prst="rect">
            <a:avLst/>
          </a:prstGeom>
          <a:solidFill>
            <a:srgbClr val="367C2B"/>
          </a:solidFill>
          <a:ln w="6">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Rectangle 56"/>
          <p:cNvSpPr>
            <a:spLocks noChangeArrowheads="1"/>
          </p:cNvSpPr>
          <p:nvPr/>
        </p:nvSpPr>
        <p:spPr bwMode="auto">
          <a:xfrm>
            <a:off x="1397971" y="4832847"/>
            <a:ext cx="6356203"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rPr>
              <a:t>Total Compensation</a:t>
            </a:r>
            <a:endParaRPr kumimoji="0" lang="en-US" sz="1600" i="0" u="none" strike="noStrike" cap="none" normalizeH="0" baseline="0" dirty="0" smtClean="0">
              <a:ln>
                <a:noFill/>
              </a:ln>
              <a:solidFill>
                <a:schemeClr val="tx1"/>
              </a:solidFill>
              <a:effectLst/>
              <a:latin typeface="Arial" pitchFamily="34" charset="0"/>
            </a:endParaRPr>
          </a:p>
        </p:txBody>
      </p:sp>
      <p:sp>
        <p:nvSpPr>
          <p:cNvPr id="67" name="Rectangle 56"/>
          <p:cNvSpPr>
            <a:spLocks noChangeArrowheads="1"/>
          </p:cNvSpPr>
          <p:nvPr/>
        </p:nvSpPr>
        <p:spPr bwMode="auto">
          <a:xfrm>
            <a:off x="1246486" y="1409950"/>
            <a:ext cx="6356203"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rPr>
              <a:t>Company Performance</a:t>
            </a:r>
            <a:endParaRPr kumimoji="0" lang="en-US" i="0" u="none" strike="noStrike" cap="none" normalizeH="0" baseline="0" dirty="0" smtClean="0">
              <a:ln>
                <a:noFill/>
              </a:ln>
              <a:solidFill>
                <a:schemeClr val="tx1"/>
              </a:solidFill>
              <a:effectLst/>
              <a:latin typeface="Arial" pitchFamily="34" charset="0"/>
            </a:endParaRPr>
          </a:p>
        </p:txBody>
      </p:sp>
      <p:cxnSp>
        <p:nvCxnSpPr>
          <p:cNvPr id="69" name="Straight Arrow Connector 68"/>
          <p:cNvCxnSpPr/>
          <p:nvPr/>
        </p:nvCxnSpPr>
        <p:spPr bwMode="auto">
          <a:xfrm>
            <a:off x="4294719" y="1556812"/>
            <a:ext cx="3074792" cy="1588"/>
          </a:xfrm>
          <a:prstGeom prst="straightConnector1">
            <a:avLst/>
          </a:prstGeom>
          <a:ln w="28575">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72" name="Line 35"/>
          <p:cNvSpPr>
            <a:spLocks noChangeShapeType="1"/>
          </p:cNvSpPr>
          <p:nvPr/>
        </p:nvSpPr>
        <p:spPr bwMode="auto">
          <a:xfrm flipV="1">
            <a:off x="5233910" y="4793160"/>
            <a:ext cx="1554" cy="396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3" name="Line 35"/>
          <p:cNvSpPr>
            <a:spLocks noChangeShapeType="1"/>
          </p:cNvSpPr>
          <p:nvPr/>
        </p:nvSpPr>
        <p:spPr bwMode="auto">
          <a:xfrm flipV="1">
            <a:off x="6461731" y="4793160"/>
            <a:ext cx="1554" cy="396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4" name="Line 34"/>
          <p:cNvSpPr>
            <a:spLocks noChangeShapeType="1"/>
          </p:cNvSpPr>
          <p:nvPr/>
        </p:nvSpPr>
        <p:spPr bwMode="auto">
          <a:xfrm flipV="1">
            <a:off x="1386741" y="4811415"/>
            <a:ext cx="1554" cy="396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63551310.jpg"/>
          <p:cNvPicPr>
            <a:picLocks noChangeAspect="1"/>
          </p:cNvPicPr>
          <p:nvPr/>
        </p:nvPicPr>
        <p:blipFill>
          <a:blip r:embed="rId3" cstate="print"/>
          <a:srcRect l="7011" t="2663" r="973" b="17404"/>
          <a:stretch>
            <a:fillRect/>
          </a:stretch>
        </p:blipFill>
        <p:spPr>
          <a:xfrm rot="5400000">
            <a:off x="1142999" y="-1143000"/>
            <a:ext cx="6858002" cy="9144002"/>
          </a:xfrm>
          <a:prstGeom prst="rect">
            <a:avLst/>
          </a:prstGeom>
        </p:spPr>
      </p:pic>
      <p:sp>
        <p:nvSpPr>
          <p:cNvPr id="5" name="Title 4"/>
          <p:cNvSpPr>
            <a:spLocks noGrp="1"/>
          </p:cNvSpPr>
          <p:nvPr>
            <p:ph type="title"/>
          </p:nvPr>
        </p:nvSpPr>
        <p:spPr>
          <a:xfrm>
            <a:off x="722313" y="1490662"/>
            <a:ext cx="7772400" cy="1362075"/>
          </a:xfrm>
        </p:spPr>
        <p:txBody>
          <a:bodyPr/>
          <a:lstStyle/>
          <a:p>
            <a:pPr>
              <a:spcBef>
                <a:spcPct val="20000"/>
              </a:spcBef>
              <a:spcAft>
                <a:spcPct val="10000"/>
              </a:spcAft>
            </a:pPr>
            <a:r>
              <a:rPr lang="en-US" cap="none" dirty="0" smtClean="0">
                <a:solidFill>
                  <a:schemeClr val="accent1"/>
                </a:solidFill>
              </a:rPr>
              <a:t>Variable</a:t>
            </a:r>
            <a:br>
              <a:rPr lang="en-US" cap="none" dirty="0" smtClean="0">
                <a:solidFill>
                  <a:schemeClr val="accent1"/>
                </a:solidFill>
              </a:rPr>
            </a:br>
            <a:r>
              <a:rPr lang="en-US" cap="none" dirty="0" smtClean="0">
                <a:solidFill>
                  <a:schemeClr val="accent1"/>
                </a:solidFill>
              </a:rPr>
              <a:t>Pay</a:t>
            </a:r>
          </a:p>
        </p:txBody>
      </p:sp>
      <p:sp>
        <p:nvSpPr>
          <p:cNvPr id="4" name="Slide Number Placeholder 3"/>
          <p:cNvSpPr>
            <a:spLocks noGrp="1"/>
          </p:cNvSpPr>
          <p:nvPr>
            <p:ph type="sldNum" sz="quarter" idx="11"/>
          </p:nvPr>
        </p:nvSpPr>
        <p:spPr/>
        <p:txBody>
          <a:bodyPr/>
          <a:lstStyle/>
          <a:p>
            <a:pPr>
              <a:defRPr/>
            </a:pPr>
            <a:fld id="{275C3323-6B7A-4C13-8991-BCC104AA42E3}" type="slidenum">
              <a:rPr lang="en-US" smtClean="0"/>
              <a:pPr>
                <a:defRPr/>
              </a:pPr>
              <a:t>7</a:t>
            </a:fld>
            <a:endParaRPr lang="en-US" dirty="0"/>
          </a:p>
        </p:txBody>
      </p:sp>
      <p:sp>
        <p:nvSpPr>
          <p:cNvPr id="6" name="Footer Placeholder 5"/>
          <p:cNvSpPr>
            <a:spLocks noGrp="1"/>
          </p:cNvSpPr>
          <p:nvPr>
            <p:ph type="ftr" sz="quarter" idx="10"/>
          </p:nvPr>
        </p:nvSpPr>
        <p:spPr/>
        <p:txBody>
          <a:bodyPr/>
          <a:lstStyle/>
          <a:p>
            <a:pPr>
              <a:defRPr/>
            </a:pPr>
            <a:r>
              <a:rPr lang="en-US" dirty="0" smtClean="0"/>
              <a:t>Variable Pay Overview | March/April 2011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txBox="1">
            <a:spLocks noChangeArrowheads="1"/>
          </p:cNvSpPr>
          <p:nvPr/>
        </p:nvSpPr>
        <p:spPr bwMode="auto">
          <a:xfrm>
            <a:off x="388938" y="266700"/>
            <a:ext cx="8361362" cy="723900"/>
          </a:xfrm>
          <a:prstGeom prst="rect">
            <a:avLst/>
          </a:prstGeom>
          <a:noFill/>
          <a:ln w="9525">
            <a:noFill/>
            <a:miter lim="800000"/>
            <a:headEnd/>
            <a:tailEnd/>
          </a:ln>
        </p:spPr>
        <p:txBody>
          <a:bodyPr lIns="0" rIns="0"/>
          <a:lstStyle/>
          <a:p>
            <a:pPr>
              <a:lnSpc>
                <a:spcPts val="2600"/>
              </a:lnSpc>
            </a:pPr>
            <a:r>
              <a:rPr lang="en-US" sz="2400" dirty="0" smtClean="0">
                <a:solidFill>
                  <a:schemeClr val="tx2"/>
                </a:solidFill>
                <a:ea typeface="ヒラギノ角ゴ Pro W3" pitchFamily="-97" charset="-128"/>
              </a:rPr>
              <a:t>Variable Pay</a:t>
            </a:r>
            <a:endParaRPr lang="en-US" sz="2400" dirty="0">
              <a:solidFill>
                <a:schemeClr val="tx2"/>
              </a:solidFill>
              <a:ea typeface="ヒラギノ角ゴ Pro W3" pitchFamily="-97" charset="-128"/>
            </a:endParaRPr>
          </a:p>
        </p:txBody>
      </p:sp>
      <p:sp>
        <p:nvSpPr>
          <p:cNvPr id="8197" name="Footer Placeholder 3"/>
          <p:cNvSpPr>
            <a:spLocks noGrp="1"/>
          </p:cNvSpPr>
          <p:nvPr>
            <p:ph type="ftr" sz="quarter" idx="10"/>
          </p:nvPr>
        </p:nvSpPr>
        <p:spPr>
          <a:noFill/>
        </p:spPr>
        <p:txBody>
          <a:bodyPr/>
          <a:lstStyle/>
          <a:p>
            <a:r>
              <a:rPr lang="en-US" dirty="0" smtClean="0"/>
              <a:t>Variable Pay Overview | March/April 2011</a:t>
            </a:r>
          </a:p>
        </p:txBody>
      </p:sp>
      <p:sp>
        <p:nvSpPr>
          <p:cNvPr id="7" name="Rectangle 5"/>
          <p:cNvSpPr txBox="1">
            <a:spLocks noChangeArrowheads="1"/>
          </p:cNvSpPr>
          <p:nvPr/>
        </p:nvSpPr>
        <p:spPr bwMode="auto">
          <a:xfrm>
            <a:off x="388938" y="986971"/>
            <a:ext cx="7983275" cy="4986792"/>
          </a:xfrm>
          <a:prstGeom prst="rect">
            <a:avLst/>
          </a:prstGeom>
          <a:noFill/>
          <a:ln w="9525">
            <a:noFill/>
            <a:miter lim="800000"/>
            <a:headEnd/>
            <a:tailEnd/>
          </a:ln>
        </p:spPr>
        <p:txBody>
          <a:bodyPr lIns="0"/>
          <a:lstStyle/>
          <a:p>
            <a:r>
              <a:rPr lang="en-US" b="0" dirty="0" smtClean="0"/>
              <a:t>Variable pay is based on company results, which are influenced by our collective employee efforts.</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pPr marL="0" lvl="1" indent="-227013">
              <a:spcBef>
                <a:spcPct val="10000"/>
              </a:spcBef>
              <a:spcAft>
                <a:spcPct val="20000"/>
              </a:spcAft>
            </a:pPr>
            <a:endParaRPr lang="en-US" sz="2000" b="0" dirty="0" smtClean="0"/>
          </a:p>
          <a:p>
            <a:pPr marL="0" lvl="1" indent="-227013">
              <a:spcBef>
                <a:spcPct val="10000"/>
              </a:spcBef>
              <a:spcAft>
                <a:spcPct val="20000"/>
              </a:spcAft>
            </a:pPr>
            <a:endParaRPr lang="en-US" sz="2000" b="0" dirty="0">
              <a:ea typeface="ヒラギノ角ゴ Pro W3" pitchFamily="-97" charset="-128"/>
            </a:endParaRPr>
          </a:p>
          <a:p>
            <a:pPr marL="0" lvl="1" indent="-227013">
              <a:spcBef>
                <a:spcPct val="10000"/>
              </a:spcBef>
              <a:spcAft>
                <a:spcPct val="20000"/>
              </a:spcAft>
            </a:pPr>
            <a:endParaRPr lang="en-US" sz="2000" b="0" dirty="0">
              <a:ea typeface="ヒラギノ角ゴ Pro W3" pitchFamily="-97" charset="-128"/>
            </a:endParaRPr>
          </a:p>
        </p:txBody>
      </p:sp>
      <p:sp>
        <p:nvSpPr>
          <p:cNvPr id="6" name="Slide Number Placeholder 5"/>
          <p:cNvSpPr>
            <a:spLocks noGrp="1"/>
          </p:cNvSpPr>
          <p:nvPr>
            <p:ph type="sldNum" sz="quarter" idx="11"/>
          </p:nvPr>
        </p:nvSpPr>
        <p:spPr/>
        <p:txBody>
          <a:bodyPr/>
          <a:lstStyle/>
          <a:p>
            <a:pPr>
              <a:defRPr/>
            </a:pPr>
            <a:fld id="{8F651D05-FDF9-476F-8927-6926C3262455}" type="slidenum">
              <a:rPr lang="en-US" smtClean="0"/>
              <a:pPr>
                <a:defRPr/>
              </a:pPr>
              <a:t>8</a:t>
            </a:fld>
            <a:endParaRPr lang="en-US" dirty="0"/>
          </a:p>
        </p:txBody>
      </p:sp>
      <p:graphicFrame>
        <p:nvGraphicFramePr>
          <p:cNvPr id="9" name="Diagram 8"/>
          <p:cNvGraphicFramePr/>
          <p:nvPr/>
        </p:nvGraphicFramePr>
        <p:xfrm>
          <a:off x="1012591" y="2293240"/>
          <a:ext cx="6433230" cy="229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392113" y="4876969"/>
            <a:ext cx="7980100" cy="646331"/>
          </a:xfrm>
          <a:prstGeom prst="rect">
            <a:avLst/>
          </a:prstGeom>
        </p:spPr>
        <p:txBody>
          <a:bodyPr wrap="square">
            <a:spAutoFit/>
          </a:bodyPr>
          <a:lstStyle/>
          <a:p>
            <a:r>
              <a:rPr lang="en-US" b="0" dirty="0" smtClean="0"/>
              <a:t>There is a potential for exceptional pay when company performance is exceptional.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93700" y="269875"/>
            <a:ext cx="8356600" cy="511175"/>
          </a:xfrm>
        </p:spPr>
        <p:txBody>
          <a:bodyPr/>
          <a:lstStyle/>
          <a:p>
            <a:pPr eaLnBrk="1" hangingPunct="1"/>
            <a:r>
              <a:rPr lang="en-US" dirty="0" smtClean="0"/>
              <a:t>Variable Pay</a:t>
            </a:r>
          </a:p>
        </p:txBody>
      </p:sp>
      <p:sp>
        <p:nvSpPr>
          <p:cNvPr id="37892" name="Rectangle 3"/>
          <p:cNvSpPr>
            <a:spLocks noGrp="1" noChangeArrowheads="1"/>
          </p:cNvSpPr>
          <p:nvPr>
            <p:ph type="body" idx="1"/>
          </p:nvPr>
        </p:nvSpPr>
        <p:spPr>
          <a:xfrm>
            <a:off x="380999" y="1016000"/>
            <a:ext cx="3566533" cy="5016500"/>
          </a:xfrm>
        </p:spPr>
        <p:txBody>
          <a:bodyPr/>
          <a:lstStyle/>
          <a:p>
            <a:pPr marL="0" indent="-381000" eaLnBrk="1" hangingPunct="1">
              <a:buFontTx/>
              <a:buChar char="•"/>
            </a:pPr>
            <a:endParaRPr lang="en-US" sz="1600" dirty="0" smtClean="0"/>
          </a:p>
          <a:p>
            <a:pPr marL="0" indent="-381000" eaLnBrk="1" hangingPunct="1"/>
            <a:endParaRPr lang="en-US" sz="1800" dirty="0" smtClean="0"/>
          </a:p>
          <a:p>
            <a:pPr marL="0" indent="-381000" eaLnBrk="1" hangingPunct="1"/>
            <a:r>
              <a:rPr lang="en-US" dirty="0" smtClean="0"/>
              <a:t>Variable pay plans and employee eligibility are based on market data</a:t>
            </a:r>
          </a:p>
          <a:p>
            <a:pPr marL="0" indent="-381000" eaLnBrk="1" hangingPunct="1"/>
            <a:endParaRPr lang="en-US" sz="1800" dirty="0" smtClean="0"/>
          </a:p>
        </p:txBody>
      </p:sp>
      <p:sp>
        <p:nvSpPr>
          <p:cNvPr id="37893" name="Footer Placeholder 3"/>
          <p:cNvSpPr>
            <a:spLocks noGrp="1"/>
          </p:cNvSpPr>
          <p:nvPr>
            <p:ph type="ftr" sz="quarter" idx="10"/>
          </p:nvPr>
        </p:nvSpPr>
        <p:spPr>
          <a:noFill/>
        </p:spPr>
        <p:txBody>
          <a:bodyPr/>
          <a:lstStyle/>
          <a:p>
            <a:r>
              <a:rPr lang="en-US" dirty="0" smtClean="0"/>
              <a:t>Variable Pay Overview | March/April 2011</a:t>
            </a:r>
          </a:p>
        </p:txBody>
      </p:sp>
      <p:sp>
        <p:nvSpPr>
          <p:cNvPr id="11" name="Slide Number Placeholder 10"/>
          <p:cNvSpPr>
            <a:spLocks noGrp="1"/>
          </p:cNvSpPr>
          <p:nvPr>
            <p:ph type="sldNum" sz="quarter" idx="11"/>
          </p:nvPr>
        </p:nvSpPr>
        <p:spPr/>
        <p:txBody>
          <a:bodyPr/>
          <a:lstStyle/>
          <a:p>
            <a:pPr>
              <a:defRPr/>
            </a:pPr>
            <a:fld id="{6EBCD522-FB3C-4C74-BE2D-BF43303953A0}" type="slidenum">
              <a:rPr lang="en-US" smtClean="0"/>
              <a:pPr>
                <a:defRPr/>
              </a:pPr>
              <a:t>9</a:t>
            </a:fld>
            <a:endParaRPr lang="en-US" dirty="0"/>
          </a:p>
        </p:txBody>
      </p:sp>
      <p:graphicFrame>
        <p:nvGraphicFramePr>
          <p:cNvPr id="8" name="Chart 7"/>
          <p:cNvGraphicFramePr/>
          <p:nvPr/>
        </p:nvGraphicFramePr>
        <p:xfrm>
          <a:off x="4252332" y="781050"/>
          <a:ext cx="2220686" cy="192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nvGraphicFramePr>
        <p:xfrm>
          <a:off x="6473018" y="781050"/>
          <a:ext cx="2220686" cy="19202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nvGraphicFramePr>
        <p:xfrm>
          <a:off x="5080465" y="3241040"/>
          <a:ext cx="2785106" cy="2011680"/>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4404732" y="2678238"/>
            <a:ext cx="2068286" cy="646331"/>
          </a:xfrm>
          <a:prstGeom prst="rect">
            <a:avLst/>
          </a:prstGeom>
          <a:noFill/>
        </p:spPr>
        <p:txBody>
          <a:bodyPr wrap="square" rtlCol="0">
            <a:spAutoFit/>
          </a:bodyPr>
          <a:lstStyle/>
          <a:p>
            <a:pPr algn="ctr"/>
            <a:r>
              <a:rPr lang="en-US" b="0" dirty="0" smtClean="0"/>
              <a:t>Non-Management</a:t>
            </a:r>
            <a:endParaRPr lang="en-US" b="0" dirty="0"/>
          </a:p>
        </p:txBody>
      </p:sp>
      <p:sp>
        <p:nvSpPr>
          <p:cNvPr id="12" name="TextBox 11"/>
          <p:cNvSpPr txBox="1"/>
          <p:nvPr/>
        </p:nvSpPr>
        <p:spPr>
          <a:xfrm>
            <a:off x="6682014" y="2951375"/>
            <a:ext cx="2068286" cy="369332"/>
          </a:xfrm>
          <a:prstGeom prst="rect">
            <a:avLst/>
          </a:prstGeom>
          <a:noFill/>
        </p:spPr>
        <p:txBody>
          <a:bodyPr wrap="square" rtlCol="0">
            <a:spAutoFit/>
          </a:bodyPr>
          <a:lstStyle/>
          <a:p>
            <a:pPr algn="ctr"/>
            <a:r>
              <a:rPr lang="en-US" b="0" dirty="0" smtClean="0"/>
              <a:t>Management</a:t>
            </a:r>
            <a:endParaRPr lang="en-US" b="0" dirty="0"/>
          </a:p>
        </p:txBody>
      </p:sp>
      <p:sp>
        <p:nvSpPr>
          <p:cNvPr id="13" name="TextBox 12"/>
          <p:cNvSpPr txBox="1"/>
          <p:nvPr/>
        </p:nvSpPr>
        <p:spPr>
          <a:xfrm>
            <a:off x="5386619" y="5288297"/>
            <a:ext cx="2068286" cy="646331"/>
          </a:xfrm>
          <a:prstGeom prst="rect">
            <a:avLst/>
          </a:prstGeom>
          <a:noFill/>
        </p:spPr>
        <p:txBody>
          <a:bodyPr wrap="square" rtlCol="0">
            <a:spAutoFit/>
          </a:bodyPr>
          <a:lstStyle/>
          <a:p>
            <a:pPr algn="ctr"/>
            <a:r>
              <a:rPr lang="en-US" b="0" dirty="0" smtClean="0"/>
              <a:t>Senior Management</a:t>
            </a:r>
            <a:endParaRPr lang="en-US" b="0" dirty="0"/>
          </a:p>
        </p:txBody>
      </p:sp>
      <p:sp>
        <p:nvSpPr>
          <p:cNvPr id="14" name="Oval 13"/>
          <p:cNvSpPr>
            <a:spLocks noChangeAspect="1"/>
          </p:cNvSpPr>
          <p:nvPr/>
        </p:nvSpPr>
        <p:spPr bwMode="auto">
          <a:xfrm>
            <a:off x="603250" y="4953453"/>
            <a:ext cx="209487" cy="299267"/>
          </a:xfrm>
          <a:prstGeom prst="ellipse">
            <a:avLst/>
          </a:prstGeom>
          <a:solidFill>
            <a:schemeClr val="tx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5" name="TextBox 14"/>
          <p:cNvSpPr txBox="1"/>
          <p:nvPr/>
        </p:nvSpPr>
        <p:spPr>
          <a:xfrm>
            <a:off x="943431" y="4955958"/>
            <a:ext cx="2104571" cy="338554"/>
          </a:xfrm>
          <a:prstGeom prst="rect">
            <a:avLst/>
          </a:prstGeom>
          <a:noFill/>
        </p:spPr>
        <p:txBody>
          <a:bodyPr wrap="square" rtlCol="0">
            <a:spAutoFit/>
          </a:bodyPr>
          <a:lstStyle/>
          <a:p>
            <a:r>
              <a:rPr lang="en-US" sz="1600" dirty="0" smtClean="0">
                <a:solidFill>
                  <a:schemeClr val="tx2"/>
                </a:solidFill>
              </a:rPr>
              <a:t>Base Pay</a:t>
            </a:r>
            <a:endParaRPr lang="en-US" sz="1600" dirty="0">
              <a:solidFill>
                <a:schemeClr val="tx2"/>
              </a:solidFill>
            </a:endParaRPr>
          </a:p>
        </p:txBody>
      </p:sp>
      <p:sp>
        <p:nvSpPr>
          <p:cNvPr id="16" name="Oval 15"/>
          <p:cNvSpPr>
            <a:spLocks noChangeAspect="1"/>
          </p:cNvSpPr>
          <p:nvPr/>
        </p:nvSpPr>
        <p:spPr bwMode="auto">
          <a:xfrm>
            <a:off x="620713" y="5379887"/>
            <a:ext cx="192024" cy="27432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7" name="TextBox 16"/>
          <p:cNvSpPr txBox="1"/>
          <p:nvPr/>
        </p:nvSpPr>
        <p:spPr>
          <a:xfrm>
            <a:off x="943431" y="5379887"/>
            <a:ext cx="2104571" cy="338554"/>
          </a:xfrm>
          <a:prstGeom prst="rect">
            <a:avLst/>
          </a:prstGeom>
          <a:noFill/>
        </p:spPr>
        <p:txBody>
          <a:bodyPr wrap="square" rtlCol="0">
            <a:spAutoFit/>
          </a:bodyPr>
          <a:lstStyle/>
          <a:p>
            <a:r>
              <a:rPr lang="en-US" sz="1600" dirty="0" smtClean="0">
                <a:solidFill>
                  <a:schemeClr val="tx2"/>
                </a:solidFill>
              </a:rPr>
              <a:t>Variable Pay</a:t>
            </a:r>
            <a:endParaRPr lang="en-US" sz="1600" dirty="0">
              <a:solidFill>
                <a:schemeClr val="tx2"/>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jd_ppt_blackyellow_template">
  <a:themeElements>
    <a:clrScheme name="jd_ppt_blackyellow_template 1">
      <a:dk1>
        <a:srgbClr val="000000"/>
      </a:dk1>
      <a:lt1>
        <a:srgbClr val="FFFFFF"/>
      </a:lt1>
      <a:dk2>
        <a:srgbClr val="367C2B"/>
      </a:dk2>
      <a:lt2>
        <a:srgbClr val="CCCCCC"/>
      </a:lt2>
      <a:accent1>
        <a:srgbClr val="367C2B"/>
      </a:accent1>
      <a:accent2>
        <a:srgbClr val="FFDE00"/>
      </a:accent2>
      <a:accent3>
        <a:srgbClr val="FFFFFF"/>
      </a:accent3>
      <a:accent4>
        <a:srgbClr val="000000"/>
      </a:accent4>
      <a:accent5>
        <a:srgbClr val="AEBFAC"/>
      </a:accent5>
      <a:accent6>
        <a:srgbClr val="E7C900"/>
      </a:accent6>
      <a:hlink>
        <a:srgbClr val="999999"/>
      </a:hlink>
      <a:folHlink>
        <a:srgbClr val="D7E5D5"/>
      </a:folHlink>
    </a:clrScheme>
    <a:fontScheme name="jd_ppt_blackyellow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jd_ppt_blackyellow_template 1">
        <a:dk1>
          <a:srgbClr val="000000"/>
        </a:dk1>
        <a:lt1>
          <a:srgbClr val="FFFFFF"/>
        </a:lt1>
        <a:dk2>
          <a:srgbClr val="367C2B"/>
        </a:dk2>
        <a:lt2>
          <a:srgbClr val="CCCCCC"/>
        </a:lt2>
        <a:accent1>
          <a:srgbClr val="367C2B"/>
        </a:accent1>
        <a:accent2>
          <a:srgbClr val="FFDE00"/>
        </a:accent2>
        <a:accent3>
          <a:srgbClr val="FFFFFF"/>
        </a:accent3>
        <a:accent4>
          <a:srgbClr val="000000"/>
        </a:accent4>
        <a:accent5>
          <a:srgbClr val="AEBFAC"/>
        </a:accent5>
        <a:accent6>
          <a:srgbClr val="E7C900"/>
        </a:accent6>
        <a:hlink>
          <a:srgbClr val="999999"/>
        </a:hlink>
        <a:folHlink>
          <a:srgbClr val="D7E5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jd_ppt_blackyellow_template 1">
    <a:dk1>
      <a:srgbClr val="000000"/>
    </a:dk1>
    <a:lt1>
      <a:srgbClr val="FFFFFF"/>
    </a:lt1>
    <a:dk2>
      <a:srgbClr val="367C2B"/>
    </a:dk2>
    <a:lt2>
      <a:srgbClr val="CCCCCC"/>
    </a:lt2>
    <a:accent1>
      <a:srgbClr val="367C2B"/>
    </a:accent1>
    <a:accent2>
      <a:srgbClr val="FFDE00"/>
    </a:accent2>
    <a:accent3>
      <a:srgbClr val="FFFFFF"/>
    </a:accent3>
    <a:accent4>
      <a:srgbClr val="000000"/>
    </a:accent4>
    <a:accent5>
      <a:srgbClr val="AEBFAC"/>
    </a:accent5>
    <a:accent6>
      <a:srgbClr val="E7C900"/>
    </a:accent6>
    <a:hlink>
      <a:srgbClr val="999999"/>
    </a:hlink>
    <a:folHlink>
      <a:srgbClr val="D7E5D5"/>
    </a:folHlink>
  </a:clrScheme>
  <a:fontScheme name="jd_ppt_blackyellow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jd_ppt_blackyellow_template 1">
    <a:dk1>
      <a:srgbClr val="000000"/>
    </a:dk1>
    <a:lt1>
      <a:srgbClr val="FFFFFF"/>
    </a:lt1>
    <a:dk2>
      <a:srgbClr val="367C2B"/>
    </a:dk2>
    <a:lt2>
      <a:srgbClr val="CCCCCC"/>
    </a:lt2>
    <a:accent1>
      <a:srgbClr val="367C2B"/>
    </a:accent1>
    <a:accent2>
      <a:srgbClr val="FFDE00"/>
    </a:accent2>
    <a:accent3>
      <a:srgbClr val="FFFFFF"/>
    </a:accent3>
    <a:accent4>
      <a:srgbClr val="000000"/>
    </a:accent4>
    <a:accent5>
      <a:srgbClr val="AEBFAC"/>
    </a:accent5>
    <a:accent6>
      <a:srgbClr val="E7C900"/>
    </a:accent6>
    <a:hlink>
      <a:srgbClr val="999999"/>
    </a:hlink>
    <a:folHlink>
      <a:srgbClr val="D7E5D5"/>
    </a:folHlink>
  </a:clrScheme>
  <a:fontScheme name="jd_ppt_blackyellow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jd_ppt_blackyellow_template 1">
    <a:dk1>
      <a:srgbClr val="000000"/>
    </a:dk1>
    <a:lt1>
      <a:srgbClr val="FFFFFF"/>
    </a:lt1>
    <a:dk2>
      <a:srgbClr val="367C2B"/>
    </a:dk2>
    <a:lt2>
      <a:srgbClr val="CCCCCC"/>
    </a:lt2>
    <a:accent1>
      <a:srgbClr val="367C2B"/>
    </a:accent1>
    <a:accent2>
      <a:srgbClr val="FFDE00"/>
    </a:accent2>
    <a:accent3>
      <a:srgbClr val="FFFFFF"/>
    </a:accent3>
    <a:accent4>
      <a:srgbClr val="000000"/>
    </a:accent4>
    <a:accent5>
      <a:srgbClr val="AEBFAC"/>
    </a:accent5>
    <a:accent6>
      <a:srgbClr val="E7C900"/>
    </a:accent6>
    <a:hlink>
      <a:srgbClr val="999999"/>
    </a:hlink>
    <a:folHlink>
      <a:srgbClr val="D7E5D5"/>
    </a:folHlink>
  </a:clrScheme>
  <a:fontScheme name="jd_ppt_blackyellow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jd_ppt_blackyellow_template 1">
    <a:dk1>
      <a:srgbClr val="000000"/>
    </a:dk1>
    <a:lt1>
      <a:srgbClr val="FFFFFF"/>
    </a:lt1>
    <a:dk2>
      <a:srgbClr val="367C2B"/>
    </a:dk2>
    <a:lt2>
      <a:srgbClr val="CCCCCC"/>
    </a:lt2>
    <a:accent1>
      <a:srgbClr val="367C2B"/>
    </a:accent1>
    <a:accent2>
      <a:srgbClr val="FFDE00"/>
    </a:accent2>
    <a:accent3>
      <a:srgbClr val="FFFFFF"/>
    </a:accent3>
    <a:accent4>
      <a:srgbClr val="000000"/>
    </a:accent4>
    <a:accent5>
      <a:srgbClr val="AEBFAC"/>
    </a:accent5>
    <a:accent6>
      <a:srgbClr val="E7C900"/>
    </a:accent6>
    <a:hlink>
      <a:srgbClr val="999999"/>
    </a:hlink>
    <a:folHlink>
      <a:srgbClr val="D7E5D5"/>
    </a:folHlink>
  </a:clrScheme>
  <a:fontScheme name="jd_ppt_blackyellow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36DFA777F38B4D9D9F7DE41C592407" ma:contentTypeVersion="0" ma:contentTypeDescription="Create a new document." ma:contentTypeScope="" ma:versionID="e5c124611a79b60dd0e64a08a8186437">
  <xsd:schema xmlns:xsd="http://www.w3.org/2001/XMLSchema" xmlns:p="http://schemas.microsoft.com/office/2006/metadata/properties" targetNamespace="http://schemas.microsoft.com/office/2006/metadata/properties" ma:root="true" ma:fieldsID="84d24c2467e79a5b957f305a830827c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57295C-157D-4E18-BC68-127FD5B2D4FE}">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BDFB7217-FA51-4562-A21B-878A6E9B6721}">
  <ds:schemaRefs>
    <ds:schemaRef ds:uri="http://schemas.microsoft.com/sharepoint/v3/contenttype/forms"/>
  </ds:schemaRefs>
</ds:datastoreItem>
</file>

<file path=customXml/itemProps3.xml><?xml version="1.0" encoding="utf-8"?>
<ds:datastoreItem xmlns:ds="http://schemas.openxmlformats.org/officeDocument/2006/customXml" ds:itemID="{421866E5-9630-497F-8860-462728D734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8115</TotalTime>
  <Words>8235</Words>
  <Application>Microsoft Office PowerPoint</Application>
  <PresentationFormat>On-screen Show (4:3)</PresentationFormat>
  <Paragraphs>1116</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jd_ppt_blackyellow_template</vt:lpstr>
      <vt:lpstr>Variable Pay:  An Overview</vt:lpstr>
      <vt:lpstr>Slide 2</vt:lpstr>
      <vt:lpstr>Total Rewards</vt:lpstr>
      <vt:lpstr>Total Compensation</vt:lpstr>
      <vt:lpstr>John Deere Compensation Philosophy</vt:lpstr>
      <vt:lpstr>John Deere Compensation Philosophy</vt:lpstr>
      <vt:lpstr>Variable Pay</vt:lpstr>
      <vt:lpstr>Slide 8</vt:lpstr>
      <vt:lpstr>Variable Pay</vt:lpstr>
      <vt:lpstr>Three Variable Pay Plans</vt:lpstr>
      <vt:lpstr>STI</vt:lpstr>
      <vt:lpstr>Short-Term Incentive (STI) Objectives  </vt:lpstr>
      <vt:lpstr>STI Award Calculation</vt:lpstr>
      <vt:lpstr>Slide 14</vt:lpstr>
      <vt:lpstr>OROA Goals for Equipment Operations</vt:lpstr>
      <vt:lpstr>ROE Goals for Credit Operations</vt:lpstr>
      <vt:lpstr>STI - Award Calculation Example (in U.S. dollars)</vt:lpstr>
      <vt:lpstr>Slide 18</vt:lpstr>
      <vt:lpstr>MTI</vt:lpstr>
      <vt:lpstr>Mid-Term Incentive (MTI) Objectives  </vt:lpstr>
      <vt:lpstr>MTI Eligibility</vt:lpstr>
      <vt:lpstr>Slide 22</vt:lpstr>
      <vt:lpstr>MTI Award Calculation</vt:lpstr>
      <vt:lpstr>Slide 24</vt:lpstr>
      <vt:lpstr>Slide 25</vt:lpstr>
      <vt:lpstr>MTI - Award Calculation Example (in U.S. dollars)</vt:lpstr>
      <vt:lpstr>LTI</vt:lpstr>
      <vt:lpstr>Long-Term Incentive (LTI) Objectives</vt:lpstr>
      <vt:lpstr>Long-Term Incentive (LTI)</vt:lpstr>
      <vt:lpstr>Slide 30</vt:lpstr>
      <vt:lpstr>Roles and Responsibilities</vt:lpstr>
      <vt:lpstr>Your Role as an Employee</vt:lpstr>
      <vt:lpstr>The Manager’s Role</vt:lpstr>
      <vt:lpstr>Summary</vt:lpstr>
      <vt:lpstr>Summary</vt:lpstr>
      <vt:lpstr>Reference</vt:lpstr>
      <vt:lpstr>STI - OROA and ROE Calculation</vt:lpstr>
      <vt:lpstr>STI - Enterprise Metric</vt:lpstr>
      <vt:lpstr>STI - OROA Goals for Equipment Operations (with examples)</vt:lpstr>
      <vt:lpstr>STI - ROE Goals for Credit</vt:lpstr>
      <vt:lpstr>Slide 41</vt:lpstr>
      <vt:lpstr>MTI – Additional Eligibility Criteria for Performance Period Ending in 2013</vt:lpstr>
      <vt:lpstr>Slide 43</vt:lpstr>
      <vt:lpstr>MTI – SVA Calculation</vt:lpstr>
      <vt:lpstr>MTI – SVA Calculation</vt:lpstr>
      <vt:lpstr>Slide 46</vt:lpstr>
      <vt:lpstr>Variable Pay – Metrics and Goals</vt:lpstr>
    </vt:vector>
  </TitlesOfParts>
  <Company>Silver Oaks Communications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Verdana 32pt Bold Type. Keep titles to four lines.</dc:title>
  <dc:creator>timb</dc:creator>
  <cp:keywords>BP_PPT, BP_PRE, BP_GRY</cp:keywords>
  <cp:lastModifiedBy>Susan D Pettit</cp:lastModifiedBy>
  <cp:revision>802</cp:revision>
  <cp:lastPrinted>2010-11-11T16:55:05Z</cp:lastPrinted>
  <dcterms:created xsi:type="dcterms:W3CDTF">2011-02-25T20:28:10Z</dcterms:created>
  <dcterms:modified xsi:type="dcterms:W3CDTF">2011-02-25T20:36:06Z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0x010100DE36DFA777F38B4D9D9F7DE41C592407</vt:lpwstr>
  </property>
</Properties>
</file>