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22"/>
  </p:notesMasterIdLst>
  <p:handoutMasterIdLst>
    <p:handoutMasterId r:id="rId23"/>
  </p:handoutMasterIdLst>
  <p:sldIdLst>
    <p:sldId id="257" r:id="rId3"/>
    <p:sldId id="280" r:id="rId4"/>
    <p:sldId id="281"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7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FF7C5"/>
    <a:srgbClr val="FFEA69"/>
    <a:srgbClr val="84B084"/>
    <a:srgbClr val="4D8B4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00" autoAdjust="0"/>
    <p:restoredTop sz="94660"/>
  </p:normalViewPr>
  <p:slideViewPr>
    <p:cSldViewPr showGuides="1">
      <p:cViewPr varScale="1">
        <p:scale>
          <a:sx n="86" d="100"/>
          <a:sy n="86" d="100"/>
        </p:scale>
        <p:origin x="-145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1" d="100"/>
          <a:sy n="51" d="100"/>
        </p:scale>
        <p:origin x="-196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7B87D-E033-4C62-9A55-56E4F30BB5D9}" type="datetimeFigureOut">
              <a:rPr lang="en-US" smtClean="0"/>
              <a:t>12/6/2011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6FB6F3-3911-43B7-A1C4-20D26F6E7646}"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86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2979D01-0058-4705-89FE-F07A192E14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14826-AF30-4D7E-95CD-A02B686A62BD}" type="slidenum">
              <a:rPr lang="en-US"/>
              <a:pPr/>
              <a:t>1</a:t>
            </a:fld>
            <a:endParaRPr lang="en-US"/>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D579B-BA09-4F61-80E9-78D6396B1D18}" type="slidenum">
              <a:rPr lang="en-US"/>
              <a:pPr/>
              <a:t>19</a:t>
            </a:fld>
            <a:endParaRPr lang="en-US"/>
          </a:p>
        </p:txBody>
      </p:sp>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a:spLocks noChangeArrowheads="1"/>
          </p:cNvSpPr>
          <p:nvPr/>
        </p:nvSpPr>
        <p:spPr bwMode="ltGray">
          <a:xfrm>
            <a:off x="0" y="0"/>
            <a:ext cx="9144000" cy="6858000"/>
          </a:xfrm>
          <a:prstGeom prst="rect">
            <a:avLst/>
          </a:prstGeom>
          <a:gradFill rotWithShape="1">
            <a:gsLst>
              <a:gs pos="0">
                <a:srgbClr val="D1D3D4"/>
              </a:gs>
              <a:gs pos="100000">
                <a:srgbClr val="EAEBEB"/>
              </a:gs>
            </a:gsLst>
            <a:lin ang="2700000" scaled="1"/>
          </a:gradFill>
          <a:ln w="48000" cmpd="thickThin" algn="ctr">
            <a:noFill/>
            <a:miter lim="800000"/>
            <a:headEnd/>
            <a:tailEnd/>
          </a:ln>
        </p:spPr>
        <p:txBody>
          <a:bodyPr anchor="ctr"/>
          <a:lstStyle/>
          <a:p>
            <a:pPr algn="ctr"/>
            <a:endParaRPr lang="en-US">
              <a:solidFill>
                <a:srgbClr val="FFFFFF"/>
              </a:solidFill>
              <a:latin typeface="Verdana" pitchFamily="34" charset="0"/>
            </a:endParaRPr>
          </a:p>
        </p:txBody>
      </p:sp>
      <p:sp>
        <p:nvSpPr>
          <p:cNvPr id="12" name="Rectangle 11"/>
          <p:cNvSpPr>
            <a:spLocks noChangeArrowheads="1"/>
          </p:cNvSpPr>
          <p:nvPr/>
        </p:nvSpPr>
        <p:spPr bwMode="white">
          <a:xfrm>
            <a:off x="4572000" y="1828800"/>
            <a:ext cx="4572000" cy="3200400"/>
          </a:xfrm>
          <a:prstGeom prst="rect">
            <a:avLst/>
          </a:prstGeom>
          <a:solidFill>
            <a:schemeClr val="accent1"/>
          </a:solidFill>
          <a:ln w="48000" cmpd="thickThin" algn="ctr">
            <a:noFill/>
            <a:miter lim="800000"/>
            <a:headEnd/>
            <a:tailEnd/>
          </a:ln>
        </p:spPr>
        <p:txBody>
          <a:bodyPr anchor="ctr"/>
          <a:lstStyle/>
          <a:p>
            <a:pPr algn="ctr"/>
            <a:endParaRPr lang="en-US">
              <a:solidFill>
                <a:srgbClr val="FFFFFF"/>
              </a:solidFill>
              <a:latin typeface="Verdana" pitchFamily="34" charset="0"/>
            </a:endParaRPr>
          </a:p>
        </p:txBody>
      </p:sp>
      <p:pic>
        <p:nvPicPr>
          <p:cNvPr id="47108" name="Picture 5" descr="C:\Documents and Settings\Andrew Johnson\My Documents\01_Freelance_Design\INTERBRAND\JOHN DEERE\exports\JD_title_logo300.png"/>
          <p:cNvPicPr>
            <a:picLocks noChangeAspect="1" noChangeArrowheads="1"/>
          </p:cNvPicPr>
          <p:nvPr/>
        </p:nvPicPr>
        <p:blipFill>
          <a:blip r:embed="rId2" cstate="print"/>
          <a:srcRect/>
          <a:stretch>
            <a:fillRect/>
          </a:stretch>
        </p:blipFill>
        <p:spPr bwMode="gray">
          <a:xfrm>
            <a:off x="5911850" y="5672138"/>
            <a:ext cx="2895600" cy="554037"/>
          </a:xfrm>
          <a:prstGeom prst="rect">
            <a:avLst/>
          </a:prstGeom>
          <a:noFill/>
          <a:ln w="9525">
            <a:noFill/>
            <a:miter lim="800000"/>
            <a:headEnd/>
            <a:tailEnd/>
          </a:ln>
        </p:spPr>
      </p:pic>
      <p:pic>
        <p:nvPicPr>
          <p:cNvPr id="47109" name="Picture 4" descr="C:\Documents and Settings\Andrew Johnson\My Documents\01_Freelance_Design\INTERBRAND\JOHN DEERE\exports\JD_title_image150.bmp"/>
          <p:cNvPicPr>
            <a:picLocks noChangeAspect="1" noChangeArrowheads="1"/>
          </p:cNvPicPr>
          <p:nvPr/>
        </p:nvPicPr>
        <p:blipFill>
          <a:blip r:embed="rId3" cstate="print"/>
          <a:srcRect/>
          <a:stretch>
            <a:fillRect/>
          </a:stretch>
        </p:blipFill>
        <p:spPr bwMode="auto">
          <a:xfrm>
            <a:off x="0" y="1828800"/>
            <a:ext cx="4573588" cy="3200400"/>
          </a:xfrm>
          <a:prstGeom prst="rect">
            <a:avLst/>
          </a:prstGeom>
          <a:noFill/>
          <a:ln w="9525">
            <a:noFill/>
            <a:miter lim="800000"/>
            <a:headEnd/>
            <a:tailEnd/>
          </a:ln>
        </p:spPr>
      </p:pic>
      <p:sp>
        <p:nvSpPr>
          <p:cNvPr id="47110" name="Rectangle 2"/>
          <p:cNvSpPr>
            <a:spLocks noGrp="1" noChangeArrowheads="1"/>
          </p:cNvSpPr>
          <p:nvPr>
            <p:ph type="ctrTitle"/>
          </p:nvPr>
        </p:nvSpPr>
        <p:spPr>
          <a:xfrm>
            <a:off x="4762500" y="2001838"/>
            <a:ext cx="4235450" cy="2262187"/>
          </a:xfrm>
        </p:spPr>
        <p:txBody>
          <a:bodyPr/>
          <a:lstStyle>
            <a:lvl1pPr>
              <a:lnSpc>
                <a:spcPct val="90000"/>
              </a:lnSpc>
              <a:defRPr sz="3200">
                <a:solidFill>
                  <a:schemeClr val="bg1"/>
                </a:solidFill>
              </a:defRPr>
            </a:lvl1pPr>
          </a:lstStyle>
          <a:p>
            <a:r>
              <a:rPr lang="en-US" smtClean="0"/>
              <a:t>Click to edit Master title style</a:t>
            </a:r>
            <a:endParaRPr lang="en-US"/>
          </a:p>
        </p:txBody>
      </p:sp>
      <p:sp>
        <p:nvSpPr>
          <p:cNvPr id="47111" name="Rectangle 3"/>
          <p:cNvSpPr>
            <a:spLocks noGrp="1" noChangeArrowheads="1"/>
          </p:cNvSpPr>
          <p:nvPr>
            <p:ph type="subTitle" idx="1"/>
          </p:nvPr>
        </p:nvSpPr>
        <p:spPr>
          <a:xfrm>
            <a:off x="4757738" y="4297363"/>
            <a:ext cx="4235450" cy="731837"/>
          </a:xfrm>
        </p:spPr>
        <p:txBody>
          <a:bodyPr/>
          <a:lstStyle>
            <a:lvl1pPr>
              <a:lnSpc>
                <a:spcPct val="97000"/>
              </a:lnSpc>
              <a:spcBef>
                <a:spcPct val="0"/>
              </a:spcBef>
              <a:defRPr sz="1800">
                <a:solidFill>
                  <a:schemeClr val="accent2"/>
                </a:solidFill>
              </a:defRPr>
            </a:lvl1pPr>
          </a:lstStyle>
          <a:p>
            <a:r>
              <a:rPr lang="en-US" smtClean="0"/>
              <a:t>Click to edit Master subtitle style</a:t>
            </a:r>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p:txBody>
          <a:bodyPr/>
          <a:lstStyle>
            <a:lvl1pPr>
              <a:defRPr/>
            </a:lvl1pPr>
          </a:lstStyle>
          <a:p>
            <a:fld id="{B26CE289-7E75-4903-A1F4-C2D57E1B7D6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266700"/>
            <a:ext cx="2122487" cy="5676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4488" y="266700"/>
            <a:ext cx="6219825"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p:txBody>
          <a:bodyPr/>
          <a:lstStyle>
            <a:lvl1pPr>
              <a:defRPr/>
            </a:lvl1pPr>
          </a:lstStyle>
          <a:p>
            <a:fld id="{9728EB29-CBA8-4CD8-ADC1-3DB4AE140FB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44488" y="266700"/>
            <a:ext cx="8494712" cy="64928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50838" y="1273175"/>
            <a:ext cx="8488362" cy="4670425"/>
          </a:xfrm>
        </p:spPr>
        <p:txBody>
          <a:bodyPr/>
          <a:lstStyle/>
          <a:p>
            <a:r>
              <a:rPr lang="en-US" smtClean="0"/>
              <a:t>Click icon to add chart</a:t>
            </a:r>
            <a:endParaRPr lang="en-US"/>
          </a:p>
        </p:txBody>
      </p:sp>
      <p:sp>
        <p:nvSpPr>
          <p:cNvPr id="4" name="Footer Placeholder 3"/>
          <p:cNvSpPr>
            <a:spLocks noGrp="1"/>
          </p:cNvSpPr>
          <p:nvPr>
            <p:ph type="ftr" sz="quarter" idx="10"/>
          </p:nvPr>
        </p:nvSpPr>
        <p:spPr>
          <a:xfrm>
            <a:off x="658813" y="6453188"/>
            <a:ext cx="5437187" cy="231775"/>
          </a:xfrm>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a:xfrm>
            <a:off x="347663" y="6453188"/>
            <a:ext cx="192087" cy="231775"/>
          </a:xfrm>
        </p:spPr>
        <p:txBody>
          <a:bodyPr/>
          <a:lstStyle>
            <a:lvl1pPr>
              <a:defRPr/>
            </a:lvl1pPr>
          </a:lstStyle>
          <a:p>
            <a:fld id="{C0DCC26F-5613-446E-9FD6-2B821788AA4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ctrTitle" sz="quarter"/>
          </p:nvPr>
        </p:nvSpPr>
        <p:spPr bwMode="auto">
          <a:xfrm>
            <a:off x="349250" y="1306513"/>
            <a:ext cx="8447088" cy="1360487"/>
          </a:xfrm>
          <a:prstGeom prst="rect">
            <a:avLst/>
          </a:prstGeom>
          <a:noFill/>
          <a:ln>
            <a:miter lim="800000"/>
            <a:headEnd/>
            <a:tailEnd/>
          </a:ln>
        </p:spPr>
        <p:txBody>
          <a:bodyPr vert="horz" wrap="square" lIns="0" tIns="0" rIns="0" bIns="0" numCol="1" anchor="b" anchorCtr="0" compatLnSpc="1">
            <a:prstTxWarp prst="textNoShape">
              <a:avLst/>
            </a:prstTxWarp>
          </a:bodyPr>
          <a:lstStyle>
            <a:lvl1pPr algn="l">
              <a:lnSpc>
                <a:spcPct val="88000"/>
              </a:lnSpc>
              <a:defRPr sz="3400" b="1">
                <a:solidFill>
                  <a:schemeClr val="bg1"/>
                </a:solidFill>
              </a:defRPr>
            </a:lvl1pPr>
          </a:lstStyle>
          <a:p>
            <a:r>
              <a:rPr lang="en-US"/>
              <a:t>Click to edit Master title style</a:t>
            </a:r>
          </a:p>
        </p:txBody>
      </p:sp>
      <p:sp>
        <p:nvSpPr>
          <p:cNvPr id="49155" name="Rectangle 3"/>
          <p:cNvSpPr>
            <a:spLocks noGrp="1" noChangeArrowheads="1"/>
          </p:cNvSpPr>
          <p:nvPr>
            <p:ph type="subTitle" sz="quarter" idx="1"/>
          </p:nvPr>
        </p:nvSpPr>
        <p:spPr bwMode="auto">
          <a:xfrm>
            <a:off x="349250" y="2667000"/>
            <a:ext cx="8447088" cy="3429000"/>
          </a:xfrm>
          <a:prstGeom prst="rect">
            <a:avLst/>
          </a:prstGeom>
          <a:noFill/>
          <a:ln>
            <a:miter lim="800000"/>
            <a:headEnd/>
            <a:tailEnd/>
          </a:ln>
        </p:spPr>
        <p:txBody>
          <a:bodyPr vert="horz" wrap="square" lIns="0" tIns="0" rIns="0" bIns="0" numCol="1" anchor="t" anchorCtr="0" compatLnSpc="1">
            <a:prstTxWarp prst="textNoShape">
              <a:avLst/>
            </a:prstTxWarp>
          </a:bodyPr>
          <a:lstStyle>
            <a:lvl1pPr marL="0" indent="0">
              <a:spcBef>
                <a:spcPct val="0"/>
              </a:spcBef>
              <a:buFont typeface="Verdana" pitchFamily="34" charset="0"/>
              <a:buNone/>
              <a:defRPr sz="3000" b="1">
                <a:solidFill>
                  <a:schemeClr val="accent2"/>
                </a:solidFill>
              </a:defRPr>
            </a:lvl1pPr>
          </a:lstStyle>
          <a:p>
            <a:r>
              <a:rPr lang="en-US"/>
              <a:t>Click to edit Master subtitle style</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p:txBody>
          <a:bodyPr/>
          <a:lstStyle>
            <a:lvl1pPr>
              <a:defRPr/>
            </a:lvl1pPr>
          </a:lstStyle>
          <a:p>
            <a:fld id="{1CECFBFB-B4E4-47F2-8A23-E9FE36C68E4E}"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p:txBody>
          <a:bodyPr/>
          <a:lstStyle>
            <a:lvl1pPr>
              <a:defRPr/>
            </a:lvl1pPr>
          </a:lstStyle>
          <a:p>
            <a:fld id="{445C54E2-35B6-40B4-9A43-8B3614F2653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73175"/>
            <a:ext cx="4167187"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0425" y="1273175"/>
            <a:ext cx="4168775"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Insert Title with Insert&gt;Header &amp; Footer  |  Month Day, YEAR</a:t>
            </a:r>
          </a:p>
        </p:txBody>
      </p:sp>
      <p:sp>
        <p:nvSpPr>
          <p:cNvPr id="6" name="Slide Number Placeholder 5"/>
          <p:cNvSpPr>
            <a:spLocks noGrp="1"/>
          </p:cNvSpPr>
          <p:nvPr>
            <p:ph type="sldNum" sz="quarter" idx="11"/>
          </p:nvPr>
        </p:nvSpPr>
        <p:spPr/>
        <p:txBody>
          <a:bodyPr/>
          <a:lstStyle>
            <a:lvl1pPr>
              <a:defRPr/>
            </a:lvl1pPr>
          </a:lstStyle>
          <a:p>
            <a:fld id="{5B1DB7C9-3D61-4B23-83C4-B0D382C02E6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Insert Title with Insert&gt;Header &amp; Footer  |  Month Day, YEAR</a:t>
            </a:r>
          </a:p>
        </p:txBody>
      </p:sp>
      <p:sp>
        <p:nvSpPr>
          <p:cNvPr id="8" name="Slide Number Placeholder 7"/>
          <p:cNvSpPr>
            <a:spLocks noGrp="1"/>
          </p:cNvSpPr>
          <p:nvPr>
            <p:ph type="sldNum" sz="quarter" idx="11"/>
          </p:nvPr>
        </p:nvSpPr>
        <p:spPr/>
        <p:txBody>
          <a:bodyPr/>
          <a:lstStyle>
            <a:lvl1pPr>
              <a:defRPr/>
            </a:lvl1pPr>
          </a:lstStyle>
          <a:p>
            <a:fld id="{467281DF-DD57-48F9-9057-F69CE54FEC6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Insert Title with Insert&gt;Header &amp; Footer  |  Month Day, YEAR</a:t>
            </a:r>
          </a:p>
        </p:txBody>
      </p:sp>
      <p:sp>
        <p:nvSpPr>
          <p:cNvPr id="4" name="Slide Number Placeholder 3"/>
          <p:cNvSpPr>
            <a:spLocks noGrp="1"/>
          </p:cNvSpPr>
          <p:nvPr>
            <p:ph type="sldNum" sz="quarter" idx="11"/>
          </p:nvPr>
        </p:nvSpPr>
        <p:spPr/>
        <p:txBody>
          <a:bodyPr/>
          <a:lstStyle>
            <a:lvl1pPr>
              <a:defRPr/>
            </a:lvl1pPr>
          </a:lstStyle>
          <a:p>
            <a:fld id="{42ADF638-1AEF-4AD6-B294-3AF2ECB229B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Insert Title with Insert&gt;Header &amp; Footer  |  Month Day, YEAR</a:t>
            </a:r>
          </a:p>
        </p:txBody>
      </p:sp>
      <p:sp>
        <p:nvSpPr>
          <p:cNvPr id="3" name="Slide Number Placeholder 2"/>
          <p:cNvSpPr>
            <a:spLocks noGrp="1"/>
          </p:cNvSpPr>
          <p:nvPr>
            <p:ph type="sldNum" sz="quarter" idx="11"/>
          </p:nvPr>
        </p:nvSpPr>
        <p:spPr/>
        <p:txBody>
          <a:bodyPr/>
          <a:lstStyle>
            <a:lvl1pPr>
              <a:defRPr/>
            </a:lvl1pPr>
          </a:lstStyle>
          <a:p>
            <a:fld id="{159289D8-12A9-47EF-8C37-7FE94D688A5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Insert Title with Insert&gt;Header &amp; Footer  |  Month Day, YEAR</a:t>
            </a:r>
          </a:p>
        </p:txBody>
      </p:sp>
      <p:sp>
        <p:nvSpPr>
          <p:cNvPr id="6" name="Slide Number Placeholder 5"/>
          <p:cNvSpPr>
            <a:spLocks noGrp="1"/>
          </p:cNvSpPr>
          <p:nvPr>
            <p:ph type="sldNum" sz="quarter" idx="11"/>
          </p:nvPr>
        </p:nvSpPr>
        <p:spPr/>
        <p:txBody>
          <a:bodyPr/>
          <a:lstStyle>
            <a:lvl1pPr>
              <a:defRPr/>
            </a:lvl1pPr>
          </a:lstStyle>
          <a:p>
            <a:fld id="{54E227C9-9256-4A4F-9D3E-6B4A3FD0D83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Insert Title with Insert&gt;Header &amp; Footer  |  Month Day, YEAR</a:t>
            </a:r>
          </a:p>
        </p:txBody>
      </p:sp>
      <p:sp>
        <p:nvSpPr>
          <p:cNvPr id="6" name="Slide Number Placeholder 5"/>
          <p:cNvSpPr>
            <a:spLocks noGrp="1"/>
          </p:cNvSpPr>
          <p:nvPr>
            <p:ph type="sldNum" sz="quarter" idx="11"/>
          </p:nvPr>
        </p:nvSpPr>
        <p:spPr/>
        <p:txBody>
          <a:bodyPr/>
          <a:lstStyle>
            <a:lvl1pPr>
              <a:defRPr/>
            </a:lvl1pPr>
          </a:lstStyle>
          <a:p>
            <a:fld id="{EA5E7314-D335-45B2-B045-218EBAAE65D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5"/>
          <p:cNvSpPr>
            <a:spLocks noGrp="1" noChangeArrowheads="1"/>
          </p:cNvSpPr>
          <p:nvPr>
            <p:ph type="ftr" sz="quarter" idx="3"/>
          </p:nvPr>
        </p:nvSpPr>
        <p:spPr bwMode="auto">
          <a:xfrm>
            <a:off x="658813" y="6453188"/>
            <a:ext cx="5437187"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800">
                <a:solidFill>
                  <a:srgbClr val="666666"/>
                </a:solidFill>
                <a:latin typeface="+mn-lt"/>
              </a:defRPr>
            </a:lvl1pPr>
          </a:lstStyle>
          <a:p>
            <a:r>
              <a:rPr lang="en-US"/>
              <a:t>Insert Title with Insert&gt;Header &amp; Footer  |  Month Day, YEAR</a:t>
            </a:r>
          </a:p>
        </p:txBody>
      </p:sp>
      <p:sp>
        <p:nvSpPr>
          <p:cNvPr id="46083" name="Rectangle 2"/>
          <p:cNvSpPr>
            <a:spLocks noGrp="1" noChangeArrowheads="1"/>
          </p:cNvSpPr>
          <p:nvPr>
            <p:ph type="title"/>
          </p:nvPr>
        </p:nvSpPr>
        <p:spPr bwMode="auto">
          <a:xfrm>
            <a:off x="344488" y="266700"/>
            <a:ext cx="8494712" cy="64928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title style</a:t>
            </a:r>
            <a:endParaRPr lang="en-US" smtClean="0"/>
          </a:p>
        </p:txBody>
      </p:sp>
      <p:sp>
        <p:nvSpPr>
          <p:cNvPr id="46084" name="Rectangle 3"/>
          <p:cNvSpPr>
            <a:spLocks noGrp="1" noChangeArrowheads="1"/>
          </p:cNvSpPr>
          <p:nvPr>
            <p:ph type="body" idx="1"/>
          </p:nvPr>
        </p:nvSpPr>
        <p:spPr bwMode="auto">
          <a:xfrm>
            <a:off x="350838" y="1273175"/>
            <a:ext cx="8488362" cy="4670425"/>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30" name="Rectangle 6"/>
          <p:cNvSpPr>
            <a:spLocks noGrp="1" noChangeArrowheads="1"/>
          </p:cNvSpPr>
          <p:nvPr>
            <p:ph type="sldNum" sz="quarter" idx="4"/>
          </p:nvPr>
        </p:nvSpPr>
        <p:spPr bwMode="auto">
          <a:xfrm>
            <a:off x="347663" y="6453188"/>
            <a:ext cx="192087"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800">
                <a:solidFill>
                  <a:srgbClr val="666666"/>
                </a:solidFill>
                <a:latin typeface="+mn-lt"/>
              </a:defRPr>
            </a:lvl1pPr>
          </a:lstStyle>
          <a:p>
            <a:fld id="{F6E9B682-27FD-46B7-964D-A204C9208757}" type="slidenum">
              <a:rPr lang="en-US"/>
              <a:pPr/>
              <a:t>‹#›</a:t>
            </a:fld>
            <a:endParaRPr lang="en-US"/>
          </a:p>
        </p:txBody>
      </p:sp>
      <p:sp>
        <p:nvSpPr>
          <p:cNvPr id="9" name="TextBox 8"/>
          <p:cNvSpPr txBox="1"/>
          <p:nvPr/>
        </p:nvSpPr>
        <p:spPr>
          <a:xfrm>
            <a:off x="552450" y="6453188"/>
            <a:ext cx="76200" cy="214312"/>
          </a:xfrm>
          <a:prstGeom prst="rect">
            <a:avLst/>
          </a:prstGeom>
          <a:noFill/>
        </p:spPr>
        <p:txBody>
          <a:bodyPr lIns="0" rIns="0">
            <a:spAutoFit/>
          </a:bodyPr>
          <a:lstStyle/>
          <a:p>
            <a:r>
              <a:rPr lang="en-US" sz="800">
                <a:solidFill>
                  <a:srgbClr val="666666"/>
                </a:solidFill>
                <a:latin typeface="Verdana" pitchFamily="34" charset="0"/>
              </a:rPr>
              <a:t>|</a:t>
            </a:r>
          </a:p>
        </p:txBody>
      </p:sp>
      <p:pic>
        <p:nvPicPr>
          <p:cNvPr id="46090" name="Picture 3" descr="C:\Documents and Settings\Andrew Johnson\My Documents\01_Freelance_Design\INTERBRAND\JOHN DEERE\exports\JD_slide_bars300idx.bmp"/>
          <p:cNvPicPr>
            <a:picLocks noChangeAspect="1" noChangeArrowheads="1"/>
          </p:cNvPicPr>
          <p:nvPr/>
        </p:nvPicPr>
        <p:blipFill>
          <a:blip r:embed="rId14" cstate="print"/>
          <a:srcRect/>
          <a:stretch>
            <a:fillRect/>
          </a:stretch>
        </p:blipFill>
        <p:spPr bwMode="auto">
          <a:xfrm>
            <a:off x="0" y="6073775"/>
            <a:ext cx="9144000" cy="142875"/>
          </a:xfrm>
          <a:prstGeom prst="rect">
            <a:avLst/>
          </a:prstGeom>
          <a:noFill/>
          <a:ln w="9525">
            <a:noFill/>
            <a:miter lim="800000"/>
            <a:headEnd/>
            <a:tailEnd/>
          </a:ln>
        </p:spPr>
      </p:pic>
      <p:pic>
        <p:nvPicPr>
          <p:cNvPr id="46092" name="Picture 12" descr="JD_2in_RGB_web_logo_"/>
          <p:cNvPicPr>
            <a:picLocks noChangeAspect="1" noChangeArrowheads="1"/>
          </p:cNvPicPr>
          <p:nvPr/>
        </p:nvPicPr>
        <p:blipFill>
          <a:blip r:embed="rId15" cstate="print"/>
          <a:srcRect/>
          <a:stretch>
            <a:fillRect/>
          </a:stretch>
        </p:blipFill>
        <p:spPr bwMode="auto">
          <a:xfrm>
            <a:off x="6946900" y="6337300"/>
            <a:ext cx="1943100" cy="382588"/>
          </a:xfrm>
          <a:prstGeom prst="rect">
            <a:avLst/>
          </a:prstGeom>
          <a:noFill/>
        </p:spPr>
      </p:pic>
    </p:spTree>
  </p:cSld>
  <p:clrMap bg1="lt1" tx1="dk1" bg2="lt2" tx2="dk2" accent1="accent1" accent2="accent2" accent3="accent3" accent4="accent4" accent5="accent5" accent6="accent6" hlink="hlink" folHlink="folHlink"/>
  <p:sldLayoutIdLst>
    <p:sldLayoutId id="2147483654"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77" r:id="rId12"/>
  </p:sldLayoutIdLst>
  <p:hf hdr="0" dt="0"/>
  <p:txStyles>
    <p:titleStyle>
      <a:lvl1pPr algn="l" rtl="0" eaLnBrk="1" fontAlgn="base" hangingPunct="1">
        <a:lnSpc>
          <a:spcPts val="2600"/>
        </a:lnSpc>
        <a:spcBef>
          <a:spcPct val="0"/>
        </a:spcBef>
        <a:spcAft>
          <a:spcPct val="0"/>
        </a:spcAft>
        <a:defRPr sz="2400" b="1">
          <a:solidFill>
            <a:schemeClr val="tx2"/>
          </a:solidFill>
          <a:latin typeface="+mj-lt"/>
          <a:ea typeface="+mj-ea"/>
          <a:cs typeface="+mj-cs"/>
        </a:defRPr>
      </a:lvl1pPr>
      <a:lvl2pPr algn="l" rtl="0" eaLnBrk="1" fontAlgn="base" hangingPunct="1">
        <a:lnSpc>
          <a:spcPts val="2600"/>
        </a:lnSpc>
        <a:spcBef>
          <a:spcPct val="0"/>
        </a:spcBef>
        <a:spcAft>
          <a:spcPct val="0"/>
        </a:spcAft>
        <a:defRPr sz="2400" b="1">
          <a:solidFill>
            <a:schemeClr val="tx2"/>
          </a:solidFill>
          <a:latin typeface="Verdana" pitchFamily="34" charset="0"/>
        </a:defRPr>
      </a:lvl2pPr>
      <a:lvl3pPr algn="l" rtl="0" eaLnBrk="1" fontAlgn="base" hangingPunct="1">
        <a:lnSpc>
          <a:spcPts val="2600"/>
        </a:lnSpc>
        <a:spcBef>
          <a:spcPct val="0"/>
        </a:spcBef>
        <a:spcAft>
          <a:spcPct val="0"/>
        </a:spcAft>
        <a:defRPr sz="2400" b="1">
          <a:solidFill>
            <a:schemeClr val="tx2"/>
          </a:solidFill>
          <a:latin typeface="Verdana" pitchFamily="34" charset="0"/>
        </a:defRPr>
      </a:lvl3pPr>
      <a:lvl4pPr algn="l" rtl="0" eaLnBrk="1" fontAlgn="base" hangingPunct="1">
        <a:lnSpc>
          <a:spcPts val="2600"/>
        </a:lnSpc>
        <a:spcBef>
          <a:spcPct val="0"/>
        </a:spcBef>
        <a:spcAft>
          <a:spcPct val="0"/>
        </a:spcAft>
        <a:defRPr sz="2400" b="1">
          <a:solidFill>
            <a:schemeClr val="tx2"/>
          </a:solidFill>
          <a:latin typeface="Verdana" pitchFamily="34" charset="0"/>
        </a:defRPr>
      </a:lvl4pPr>
      <a:lvl5pPr algn="l" rtl="0" eaLnBrk="1" fontAlgn="base" hangingPunct="1">
        <a:lnSpc>
          <a:spcPts val="2600"/>
        </a:lnSpc>
        <a:spcBef>
          <a:spcPct val="0"/>
        </a:spcBef>
        <a:spcAft>
          <a:spcPct val="0"/>
        </a:spcAft>
        <a:defRPr sz="2400" b="1">
          <a:solidFill>
            <a:schemeClr val="tx2"/>
          </a:solidFill>
          <a:latin typeface="Verdana" pitchFamily="34" charset="0"/>
        </a:defRPr>
      </a:lvl5pPr>
      <a:lvl6pPr marL="457200" algn="l" rtl="0" eaLnBrk="1" fontAlgn="base" hangingPunct="1">
        <a:lnSpc>
          <a:spcPts val="2600"/>
        </a:lnSpc>
        <a:spcBef>
          <a:spcPct val="0"/>
        </a:spcBef>
        <a:spcAft>
          <a:spcPct val="0"/>
        </a:spcAft>
        <a:defRPr sz="2400" b="1">
          <a:solidFill>
            <a:schemeClr val="tx2"/>
          </a:solidFill>
          <a:latin typeface="Verdana" pitchFamily="34" charset="0"/>
        </a:defRPr>
      </a:lvl6pPr>
      <a:lvl7pPr marL="914400" algn="l" rtl="0" eaLnBrk="1" fontAlgn="base" hangingPunct="1">
        <a:lnSpc>
          <a:spcPts val="2600"/>
        </a:lnSpc>
        <a:spcBef>
          <a:spcPct val="0"/>
        </a:spcBef>
        <a:spcAft>
          <a:spcPct val="0"/>
        </a:spcAft>
        <a:defRPr sz="2400" b="1">
          <a:solidFill>
            <a:schemeClr val="tx2"/>
          </a:solidFill>
          <a:latin typeface="Verdana" pitchFamily="34" charset="0"/>
        </a:defRPr>
      </a:lvl7pPr>
      <a:lvl8pPr marL="1371600" algn="l" rtl="0" eaLnBrk="1" fontAlgn="base" hangingPunct="1">
        <a:lnSpc>
          <a:spcPts val="2600"/>
        </a:lnSpc>
        <a:spcBef>
          <a:spcPct val="0"/>
        </a:spcBef>
        <a:spcAft>
          <a:spcPct val="0"/>
        </a:spcAft>
        <a:defRPr sz="2400" b="1">
          <a:solidFill>
            <a:schemeClr val="tx2"/>
          </a:solidFill>
          <a:latin typeface="Verdana" pitchFamily="34" charset="0"/>
        </a:defRPr>
      </a:lvl8pPr>
      <a:lvl9pPr marL="1828800" algn="l" rtl="0" eaLnBrk="1" fontAlgn="base" hangingPunct="1">
        <a:lnSpc>
          <a:spcPts val="2600"/>
        </a:lnSpc>
        <a:spcBef>
          <a:spcPct val="0"/>
        </a:spcBef>
        <a:spcAft>
          <a:spcPct val="0"/>
        </a:spcAft>
        <a:defRPr sz="2400" b="1">
          <a:solidFill>
            <a:schemeClr val="tx2"/>
          </a:solidFill>
          <a:latin typeface="Verdana" pitchFamily="34" charset="0"/>
        </a:defRPr>
      </a:lvl9pPr>
    </p:titleStyle>
    <p:bodyStyle>
      <a:lvl1pPr algn="l" rtl="0" eaLnBrk="1" fontAlgn="base" hangingPunct="1">
        <a:spcBef>
          <a:spcPct val="20000"/>
        </a:spcBef>
        <a:spcAft>
          <a:spcPct val="10000"/>
        </a:spcAft>
        <a:buSzPct val="85000"/>
        <a:defRPr sz="2000">
          <a:solidFill>
            <a:schemeClr val="tx1"/>
          </a:solidFill>
          <a:latin typeface="+mn-lt"/>
          <a:ea typeface="+mn-ea"/>
          <a:cs typeface="+mn-cs"/>
        </a:defRPr>
      </a:lvl1pPr>
      <a:lvl2pPr marL="341313" indent="-227013" algn="l" rtl="0" eaLnBrk="1" fontAlgn="base" hangingPunct="1">
        <a:spcBef>
          <a:spcPct val="10000"/>
        </a:spcBef>
        <a:spcAft>
          <a:spcPct val="20000"/>
        </a:spcAft>
        <a:buChar char="•"/>
        <a:defRPr sz="2000">
          <a:solidFill>
            <a:schemeClr val="tx1"/>
          </a:solidFill>
          <a:latin typeface="+mn-lt"/>
        </a:defRPr>
      </a:lvl2pPr>
      <a:lvl3pPr marL="682625" indent="-227013" algn="l" rtl="0" eaLnBrk="1" fontAlgn="base" hangingPunct="1">
        <a:spcBef>
          <a:spcPct val="15000"/>
        </a:spcBef>
        <a:spcAft>
          <a:spcPct val="10000"/>
        </a:spcAft>
        <a:buChar char="•"/>
        <a:defRPr>
          <a:solidFill>
            <a:schemeClr val="tx1"/>
          </a:solidFill>
          <a:latin typeface="+mn-lt"/>
        </a:defRPr>
      </a:lvl3pPr>
      <a:lvl4pPr marL="968375" indent="-171450" algn="l" rtl="0" eaLnBrk="1" fontAlgn="base" hangingPunct="1">
        <a:spcBef>
          <a:spcPct val="15000"/>
        </a:spcBef>
        <a:spcAft>
          <a:spcPct val="10000"/>
        </a:spcAft>
        <a:buChar char="•"/>
        <a:defRPr sz="1600">
          <a:solidFill>
            <a:schemeClr val="tx1"/>
          </a:solidFill>
          <a:latin typeface="+mn-lt"/>
        </a:defRPr>
      </a:lvl4pPr>
      <a:lvl5pPr marL="1254125" indent="-171450" algn="l" rtl="0" eaLnBrk="1" fontAlgn="base" hangingPunct="1">
        <a:spcBef>
          <a:spcPct val="20000"/>
        </a:spcBef>
        <a:spcAft>
          <a:spcPct val="10000"/>
        </a:spcAft>
        <a:buChar char="•"/>
        <a:defRPr sz="1400">
          <a:solidFill>
            <a:schemeClr val="tx1"/>
          </a:solidFill>
          <a:latin typeface="+mn-lt"/>
        </a:defRPr>
      </a:lvl5pPr>
      <a:lvl6pPr marL="1711325" indent="-171450" algn="l" rtl="0" eaLnBrk="1" fontAlgn="base" hangingPunct="1">
        <a:spcBef>
          <a:spcPct val="20000"/>
        </a:spcBef>
        <a:spcAft>
          <a:spcPct val="10000"/>
        </a:spcAft>
        <a:buChar char="•"/>
        <a:defRPr sz="1400">
          <a:solidFill>
            <a:schemeClr val="tx1"/>
          </a:solidFill>
          <a:latin typeface="+mn-lt"/>
        </a:defRPr>
      </a:lvl6pPr>
      <a:lvl7pPr marL="2168525" indent="-171450" algn="l" rtl="0" eaLnBrk="1" fontAlgn="base" hangingPunct="1">
        <a:spcBef>
          <a:spcPct val="20000"/>
        </a:spcBef>
        <a:spcAft>
          <a:spcPct val="10000"/>
        </a:spcAft>
        <a:buChar char="•"/>
        <a:defRPr sz="1400">
          <a:solidFill>
            <a:schemeClr val="tx1"/>
          </a:solidFill>
          <a:latin typeface="+mn-lt"/>
        </a:defRPr>
      </a:lvl7pPr>
      <a:lvl8pPr marL="2625725" indent="-171450" algn="l" rtl="0" eaLnBrk="1" fontAlgn="base" hangingPunct="1">
        <a:spcBef>
          <a:spcPct val="20000"/>
        </a:spcBef>
        <a:spcAft>
          <a:spcPct val="10000"/>
        </a:spcAft>
        <a:buChar char="•"/>
        <a:defRPr sz="1400">
          <a:solidFill>
            <a:schemeClr val="tx1"/>
          </a:solidFill>
          <a:latin typeface="+mn-lt"/>
        </a:defRPr>
      </a:lvl8pPr>
      <a:lvl9pPr marL="3082925" indent="-171450" algn="l" rtl="0" eaLnBrk="1" fontAlgn="base" hangingPunct="1">
        <a:spcBef>
          <a:spcPct val="20000"/>
        </a:spcBef>
        <a:spcAft>
          <a:spcPct val="1000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dt="0"/>
  <p:txStyles>
    <p:titleStyle>
      <a:lvl1pPr algn="ctr" rtl="0" fontAlgn="base">
        <a:spcBef>
          <a:spcPct val="0"/>
        </a:spcBef>
        <a:spcAft>
          <a:spcPct val="0"/>
        </a:spcAft>
        <a:defRPr sz="4400">
          <a:solidFill>
            <a:schemeClr val="tx1"/>
          </a:solidFill>
          <a:latin typeface="+mj-lt"/>
          <a:ea typeface="+mj-ea"/>
          <a:cs typeface="+mj-cs"/>
        </a:defRPr>
      </a:lvl1pPr>
      <a:lvl2pPr algn="ctr" rtl="0" fontAlgn="base">
        <a:spcBef>
          <a:spcPct val="0"/>
        </a:spcBef>
        <a:spcAft>
          <a:spcPct val="0"/>
        </a:spcAft>
        <a:defRPr sz="4400">
          <a:solidFill>
            <a:schemeClr val="tx1"/>
          </a:solidFill>
          <a:latin typeface="Verdana" pitchFamily="34" charset="0"/>
        </a:defRPr>
      </a:lvl2pPr>
      <a:lvl3pPr algn="ctr" rtl="0" fontAlgn="base">
        <a:spcBef>
          <a:spcPct val="0"/>
        </a:spcBef>
        <a:spcAft>
          <a:spcPct val="0"/>
        </a:spcAft>
        <a:defRPr sz="4400">
          <a:solidFill>
            <a:schemeClr val="tx1"/>
          </a:solidFill>
          <a:latin typeface="Verdana" pitchFamily="34" charset="0"/>
        </a:defRPr>
      </a:lvl3pPr>
      <a:lvl4pPr algn="ctr" rtl="0" fontAlgn="base">
        <a:spcBef>
          <a:spcPct val="0"/>
        </a:spcBef>
        <a:spcAft>
          <a:spcPct val="0"/>
        </a:spcAft>
        <a:defRPr sz="4400">
          <a:solidFill>
            <a:schemeClr val="tx1"/>
          </a:solidFill>
          <a:latin typeface="Verdana" pitchFamily="34" charset="0"/>
        </a:defRPr>
      </a:lvl4pPr>
      <a:lvl5pPr algn="ctr" rtl="0" fontAlgn="base">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fontAlgn="base">
        <a:spcBef>
          <a:spcPct val="20000"/>
        </a:spcBef>
        <a:spcAft>
          <a:spcPct val="0"/>
        </a:spcAft>
        <a:buFont typeface="Verdana" pitchFamily="34" charset="0"/>
        <a:buChar char="•"/>
        <a:defRPr sz="3200">
          <a:solidFill>
            <a:schemeClr val="tx1"/>
          </a:solidFill>
          <a:latin typeface="+mn-lt"/>
          <a:ea typeface="+mn-ea"/>
          <a:cs typeface="+mn-cs"/>
        </a:defRPr>
      </a:lvl1pPr>
      <a:lvl2pPr marL="742950" indent="-285750" algn="l" rtl="0" fontAlgn="base">
        <a:spcBef>
          <a:spcPct val="20000"/>
        </a:spcBef>
        <a:spcAft>
          <a:spcPct val="0"/>
        </a:spcAft>
        <a:buFont typeface="Verdana" pitchFamily="34" charset="0"/>
        <a:buChar char="–"/>
        <a:defRPr sz="2800">
          <a:solidFill>
            <a:schemeClr val="tx1"/>
          </a:solidFill>
          <a:latin typeface="+mn-lt"/>
        </a:defRPr>
      </a:lvl2pPr>
      <a:lvl3pPr marL="1143000" indent="-228600" algn="l" rtl="0" fontAlgn="base">
        <a:spcBef>
          <a:spcPct val="20000"/>
        </a:spcBef>
        <a:spcAft>
          <a:spcPct val="0"/>
        </a:spcAft>
        <a:buFont typeface="Verdana" pitchFamily="34" charset="0"/>
        <a:buChar char="•"/>
        <a:defRPr sz="2400">
          <a:solidFill>
            <a:schemeClr val="tx1"/>
          </a:solidFill>
          <a:latin typeface="+mn-lt"/>
        </a:defRPr>
      </a:lvl3pPr>
      <a:lvl4pPr marL="1600200" indent="-228600" algn="l" rtl="0" fontAlgn="base">
        <a:spcBef>
          <a:spcPct val="20000"/>
        </a:spcBef>
        <a:spcAft>
          <a:spcPct val="0"/>
        </a:spcAft>
        <a:buFont typeface="Verdana" pitchFamily="34" charset="0"/>
        <a:buChar char="–"/>
        <a:defRPr sz="2000">
          <a:solidFill>
            <a:schemeClr val="tx1"/>
          </a:solidFill>
          <a:latin typeface="+mn-lt"/>
        </a:defRPr>
      </a:lvl4pPr>
      <a:lvl5pPr marL="2057400" indent="-228600" algn="l" rtl="0" fontAlgn="base">
        <a:spcBef>
          <a:spcPct val="20000"/>
        </a:spcBef>
        <a:spcAft>
          <a:spcPct val="0"/>
        </a:spcAft>
        <a:buFont typeface="Verdana" pitchFamily="34" charset="0"/>
        <a:buChar char="»"/>
        <a:defRPr sz="2000">
          <a:solidFill>
            <a:schemeClr val="tx1"/>
          </a:solidFill>
          <a:latin typeface="+mn-lt"/>
        </a:defRPr>
      </a:lvl5pPr>
      <a:lvl6pPr marL="2514600" indent="-228600" algn="l" rtl="0" fontAlgn="base">
        <a:spcBef>
          <a:spcPct val="20000"/>
        </a:spcBef>
        <a:spcAft>
          <a:spcPct val="0"/>
        </a:spcAft>
        <a:buFont typeface="Verdana" pitchFamily="34" charset="0"/>
        <a:buChar char="»"/>
        <a:defRPr sz="2000">
          <a:solidFill>
            <a:schemeClr val="tx1"/>
          </a:solidFill>
          <a:latin typeface="+mn-lt"/>
        </a:defRPr>
      </a:lvl6pPr>
      <a:lvl7pPr marL="2971800" indent="-228600" algn="l" rtl="0" fontAlgn="base">
        <a:spcBef>
          <a:spcPct val="20000"/>
        </a:spcBef>
        <a:spcAft>
          <a:spcPct val="0"/>
        </a:spcAft>
        <a:buFont typeface="Verdana" pitchFamily="34" charset="0"/>
        <a:buChar char="»"/>
        <a:defRPr sz="2000">
          <a:solidFill>
            <a:schemeClr val="tx1"/>
          </a:solidFill>
          <a:latin typeface="+mn-lt"/>
        </a:defRPr>
      </a:lvl7pPr>
      <a:lvl8pPr marL="3429000" indent="-228600" algn="l" rtl="0" fontAlgn="base">
        <a:spcBef>
          <a:spcPct val="20000"/>
        </a:spcBef>
        <a:spcAft>
          <a:spcPct val="0"/>
        </a:spcAft>
        <a:buFont typeface="Verdana" pitchFamily="34" charset="0"/>
        <a:buChar char="»"/>
        <a:defRPr sz="2000">
          <a:solidFill>
            <a:schemeClr val="tx1"/>
          </a:solidFill>
          <a:latin typeface="+mn-lt"/>
        </a:defRPr>
      </a:lvl8pPr>
      <a:lvl9pPr marL="3886200" indent="-228600" algn="l" rtl="0" fontAlgn="base">
        <a:spcBef>
          <a:spcPct val="20000"/>
        </a:spcBef>
        <a:spcAft>
          <a:spcPct val="0"/>
        </a:spcAft>
        <a:buFont typeface="Verdana"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glsg.deere.com/compliance/disclaimer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solidFill>
                  <a:schemeClr val="accent2"/>
                </a:solidFill>
              </a:rPr>
              <a:t>Overview</a:t>
            </a:r>
            <a:br>
              <a:rPr lang="en-US" dirty="0" smtClean="0">
                <a:solidFill>
                  <a:schemeClr val="accent2"/>
                </a:solidFill>
              </a:rPr>
            </a:br>
            <a:r>
              <a:rPr lang="en-US" dirty="0"/>
              <a:t/>
            </a:r>
            <a:br>
              <a:rPr lang="en-US" dirty="0"/>
            </a:br>
            <a:r>
              <a:rPr lang="en-US" sz="2800" dirty="0" smtClean="0">
                <a:solidFill>
                  <a:schemeClr val="accent2"/>
                </a:solidFill>
              </a:rPr>
              <a:t>Global</a:t>
            </a:r>
            <a:r>
              <a:rPr lang="en-US" sz="2400" dirty="0" smtClean="0">
                <a:solidFill>
                  <a:schemeClr val="bg1"/>
                </a:solidFill>
                <a:effectLst/>
              </a:rPr>
              <a:t> </a:t>
            </a:r>
            <a:r>
              <a:rPr lang="en-US" sz="2800" dirty="0">
                <a:solidFill>
                  <a:schemeClr val="accent2"/>
                </a:solidFill>
              </a:rPr>
              <a:t>I</a:t>
            </a:r>
            <a:r>
              <a:rPr lang="en-US" sz="2800" dirty="0" smtClean="0">
                <a:solidFill>
                  <a:schemeClr val="accent2"/>
                </a:solidFill>
              </a:rPr>
              <a:t>nformation </a:t>
            </a:r>
            <a:r>
              <a:rPr lang="en-US" sz="2800" dirty="0">
                <a:solidFill>
                  <a:schemeClr val="accent2"/>
                </a:solidFill>
              </a:rPr>
              <a:t>Classification Policy</a:t>
            </a:r>
            <a:r>
              <a:rPr lang="en-US" sz="2800" dirty="0" smtClean="0">
                <a:solidFill>
                  <a:schemeClr val="bg1"/>
                </a:solidFill>
                <a:effectLst/>
              </a:rPr>
              <a:t/>
            </a:r>
            <a:br>
              <a:rPr lang="en-US" sz="2800" dirty="0" smtClean="0">
                <a:solidFill>
                  <a:schemeClr val="bg1"/>
                </a:solidFill>
                <a:effectLst/>
              </a:rPr>
            </a:br>
            <a:endParaRPr lang="en-US" dirty="0"/>
          </a:p>
        </p:txBody>
      </p:sp>
      <p:sp>
        <p:nvSpPr>
          <p:cNvPr id="6" name="TextBox 5"/>
          <p:cNvSpPr txBox="1"/>
          <p:nvPr/>
        </p:nvSpPr>
        <p:spPr>
          <a:xfrm>
            <a:off x="4724400" y="4343400"/>
            <a:ext cx="4419600" cy="923330"/>
          </a:xfrm>
          <a:prstGeom prst="rect">
            <a:avLst/>
          </a:prstGeom>
          <a:noFill/>
        </p:spPr>
        <p:txBody>
          <a:bodyPr wrap="square" rtlCol="0">
            <a:spAutoFit/>
          </a:bodyPr>
          <a:lstStyle/>
          <a:p>
            <a:r>
              <a:rPr lang="en-US" dirty="0" smtClean="0">
                <a:solidFill>
                  <a:schemeClr val="bg1"/>
                </a:solidFill>
                <a:latin typeface="+mn-lt"/>
              </a:rPr>
              <a:t>Rich Johnson – Director, Global Business Conduct Strategy</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3F45C13F-A872-479A-A358-B44E038EA34C}" type="slidenum">
              <a:rPr lang="en-US"/>
              <a:pPr/>
              <a:t>10</a:t>
            </a:fld>
            <a:endParaRPr lang="en-US"/>
          </a:p>
        </p:txBody>
      </p:sp>
      <p:sp>
        <p:nvSpPr>
          <p:cNvPr id="24581" name="Rectangle 16"/>
          <p:cNvSpPr>
            <a:spLocks noChangeArrowheads="1"/>
          </p:cNvSpPr>
          <p:nvPr/>
        </p:nvSpPr>
        <p:spPr bwMode="auto">
          <a:xfrm>
            <a:off x="7748588" y="2300288"/>
            <a:ext cx="9144000" cy="0"/>
          </a:xfrm>
          <a:prstGeom prst="rect">
            <a:avLst/>
          </a:prstGeom>
          <a:noFill/>
          <a:ln w="9525">
            <a:noFill/>
            <a:miter lim="800000"/>
            <a:headEnd/>
            <a:tailEnd/>
          </a:ln>
        </p:spPr>
        <p:txBody>
          <a:bodyPr wrap="none" anchor="ctr">
            <a:spAutoFit/>
          </a:bodyPr>
          <a:lstStyle/>
          <a:p>
            <a:endParaRPr lang="en-US"/>
          </a:p>
        </p:txBody>
      </p:sp>
      <p:sp>
        <p:nvSpPr>
          <p:cNvPr id="24583" name="Rectangle 18"/>
          <p:cNvSpPr>
            <a:spLocks noChangeArrowheads="1"/>
          </p:cNvSpPr>
          <p:nvPr/>
        </p:nvSpPr>
        <p:spPr bwMode="auto">
          <a:xfrm>
            <a:off x="8094663" y="3378200"/>
            <a:ext cx="9144000" cy="0"/>
          </a:xfrm>
          <a:prstGeom prst="rect">
            <a:avLst/>
          </a:prstGeom>
          <a:noFill/>
          <a:ln w="9525">
            <a:noFill/>
            <a:miter lim="800000"/>
            <a:headEnd/>
            <a:tailEnd/>
          </a:ln>
        </p:spPr>
        <p:txBody>
          <a:bodyPr wrap="none" anchor="ctr">
            <a:spAutoFit/>
          </a:bodyPr>
          <a:lstStyle/>
          <a:p>
            <a:endParaRPr lang="en-US"/>
          </a:p>
        </p:txBody>
      </p:sp>
      <p:sp>
        <p:nvSpPr>
          <p:cNvPr id="24585" name="Rectangle 20"/>
          <p:cNvSpPr>
            <a:spLocks noChangeArrowheads="1"/>
          </p:cNvSpPr>
          <p:nvPr/>
        </p:nvSpPr>
        <p:spPr bwMode="auto">
          <a:xfrm>
            <a:off x="8480425" y="4600575"/>
            <a:ext cx="9144000" cy="0"/>
          </a:xfrm>
          <a:prstGeom prst="rect">
            <a:avLst/>
          </a:prstGeom>
          <a:noFill/>
          <a:ln w="9525">
            <a:noFill/>
            <a:miter lim="800000"/>
            <a:headEnd/>
            <a:tailEnd/>
          </a:ln>
        </p:spPr>
        <p:txBody>
          <a:bodyPr wrap="none" anchor="ctr">
            <a:spAutoFit/>
          </a:bodyPr>
          <a:lstStyle/>
          <a:p>
            <a:endParaRPr lang="en-US"/>
          </a:p>
        </p:txBody>
      </p:sp>
      <p:sp>
        <p:nvSpPr>
          <p:cNvPr id="157721" name="Rectangle 25"/>
          <p:cNvSpPr>
            <a:spLocks noChangeArrowheads="1"/>
          </p:cNvSpPr>
          <p:nvPr/>
        </p:nvSpPr>
        <p:spPr bwMode="auto">
          <a:xfrm>
            <a:off x="304800" y="838200"/>
            <a:ext cx="8382000" cy="4585871"/>
          </a:xfrm>
          <a:prstGeom prst="rect">
            <a:avLst/>
          </a:prstGeom>
          <a:noFill/>
          <a:ln w="9525">
            <a:noFill/>
            <a:miter lim="800000"/>
            <a:headEnd/>
            <a:tailEnd/>
          </a:ln>
          <a:effectLst/>
        </p:spPr>
        <p:txBody>
          <a:bodyPr wrap="square">
            <a:spAutoFit/>
          </a:bodyPr>
          <a:lstStyle/>
          <a:p>
            <a:pPr>
              <a:buClr>
                <a:schemeClr val="folHlink"/>
              </a:buClr>
              <a:defRPr/>
            </a:pPr>
            <a:r>
              <a:rPr lang="en-US" sz="1600" dirty="0">
                <a:solidFill>
                  <a:schemeClr val="accent4"/>
                </a:solidFill>
                <a:latin typeface="+mn-lt"/>
              </a:rPr>
              <a:t>Marking Requirements are Described in the Policy Matrix:</a:t>
            </a:r>
          </a:p>
          <a:p>
            <a:pPr>
              <a:buClr>
                <a:schemeClr val="folHlink"/>
              </a:buClr>
              <a:buFont typeface="Wingdings" pitchFamily="2" charset="2"/>
              <a:buChar char="ü"/>
              <a:defRPr/>
            </a:pPr>
            <a:endParaRPr lang="en-US" sz="1600" dirty="0">
              <a:solidFill>
                <a:schemeClr val="accent4"/>
              </a:solidFill>
              <a:latin typeface="+mn-lt"/>
            </a:endParaRPr>
          </a:p>
          <a:p>
            <a:pPr>
              <a:buFont typeface="Wingdings" pitchFamily="2" charset="2"/>
              <a:buChar char="ü"/>
              <a:defRPr/>
            </a:pPr>
            <a:r>
              <a:rPr lang="en-US" sz="1600" dirty="0">
                <a:solidFill>
                  <a:schemeClr val="accent4"/>
                </a:solidFill>
                <a:latin typeface="+mn-lt"/>
              </a:rPr>
              <a:t>  Electronic or paper documents sent or taken outside the </a:t>
            </a:r>
            <a:r>
              <a:rPr lang="en-US" sz="1600" dirty="0" smtClean="0">
                <a:solidFill>
                  <a:schemeClr val="accent4"/>
                </a:solidFill>
                <a:latin typeface="+mn-lt"/>
              </a:rPr>
              <a:t>Secure Data Repository (SDR) </a:t>
            </a:r>
            <a:r>
              <a:rPr lang="en-US" sz="1600" dirty="0">
                <a:solidFill>
                  <a:schemeClr val="accent4"/>
                </a:solidFill>
                <a:latin typeface="+mn-lt"/>
              </a:rPr>
              <a:t>must be marked (or placed in a properly marked file folder) with the correct classification.</a:t>
            </a:r>
          </a:p>
          <a:p>
            <a:pPr>
              <a:buFont typeface="Wingdings" pitchFamily="2" charset="2"/>
              <a:buChar char="ü"/>
              <a:defRPr/>
            </a:pPr>
            <a:endParaRPr lang="en-US" sz="1600" dirty="0" smtClean="0">
              <a:solidFill>
                <a:schemeClr val="accent4"/>
              </a:solidFill>
              <a:latin typeface="+mn-lt"/>
            </a:endParaRPr>
          </a:p>
          <a:p>
            <a:pPr>
              <a:buFont typeface="Wingdings" pitchFamily="2" charset="2"/>
              <a:buChar char="ü"/>
              <a:defRPr/>
            </a:pPr>
            <a:r>
              <a:rPr lang="en-US" sz="1600" dirty="0" smtClean="0">
                <a:solidFill>
                  <a:schemeClr val="accent4"/>
                </a:solidFill>
                <a:latin typeface="+mn-lt"/>
              </a:rPr>
              <a:t> </a:t>
            </a:r>
            <a:r>
              <a:rPr lang="en-US" sz="1600" dirty="0">
                <a:solidFill>
                  <a:schemeClr val="accent4"/>
                </a:solidFill>
                <a:latin typeface="+mn-lt"/>
              </a:rPr>
              <a:t>Each page of “Restricted” documents should be marked. Mark the front &amp; back covers of all other classified documents</a:t>
            </a:r>
            <a:r>
              <a:rPr lang="en-US" sz="1600" dirty="0" smtClean="0">
                <a:solidFill>
                  <a:schemeClr val="accent4"/>
                </a:solidFill>
                <a:latin typeface="+mn-lt"/>
              </a:rPr>
              <a:t>.</a:t>
            </a:r>
          </a:p>
          <a:p>
            <a:pPr>
              <a:buFont typeface="Wingdings" pitchFamily="2" charset="2"/>
              <a:buChar char="ü"/>
              <a:defRPr/>
            </a:pPr>
            <a:endParaRPr lang="en-US" dirty="0" smtClean="0">
              <a:solidFill>
                <a:schemeClr val="accent4"/>
              </a:solidFill>
              <a:latin typeface="+mn-lt"/>
            </a:endParaRPr>
          </a:p>
          <a:p>
            <a:pPr>
              <a:buFont typeface="Wingdings" pitchFamily="2" charset="2"/>
              <a:buChar char="ü"/>
              <a:defRPr/>
            </a:pPr>
            <a:r>
              <a:rPr lang="en-US" dirty="0" smtClean="0">
                <a:solidFill>
                  <a:schemeClr val="accent4"/>
                </a:solidFill>
                <a:latin typeface="+mn-lt"/>
              </a:rPr>
              <a:t>  </a:t>
            </a:r>
            <a:r>
              <a:rPr lang="en-US" sz="1600" dirty="0">
                <a:solidFill>
                  <a:schemeClr val="accent4"/>
                </a:solidFill>
                <a:latin typeface="+mn-lt"/>
              </a:rPr>
              <a:t>Mark the outside of electronic media such as CDs &amp; DVDs leaving the SDR</a:t>
            </a:r>
            <a:r>
              <a:rPr lang="en-US" sz="1600" dirty="0" smtClean="0">
                <a:solidFill>
                  <a:schemeClr val="accent4"/>
                </a:solidFill>
                <a:latin typeface="+mn-lt"/>
              </a:rPr>
              <a:t>.</a:t>
            </a:r>
          </a:p>
          <a:p>
            <a:pPr>
              <a:buFont typeface="Wingdings" pitchFamily="2" charset="2"/>
              <a:buChar char="ü"/>
              <a:defRPr/>
            </a:pPr>
            <a:endParaRPr lang="en-US" sz="1600" dirty="0" smtClean="0">
              <a:solidFill>
                <a:schemeClr val="accent4"/>
              </a:solidFill>
              <a:latin typeface="+mn-lt"/>
            </a:endParaRPr>
          </a:p>
          <a:p>
            <a:pPr>
              <a:buFont typeface="Wingdings" pitchFamily="2" charset="2"/>
              <a:buChar char="ü"/>
              <a:defRPr/>
            </a:pPr>
            <a:r>
              <a:rPr lang="en-US" sz="1600" dirty="0">
                <a:solidFill>
                  <a:schemeClr val="accent4"/>
                </a:solidFill>
                <a:latin typeface="+mn-lt"/>
              </a:rPr>
              <a:t> Digital versions of stamps are available on the </a:t>
            </a:r>
            <a:r>
              <a:rPr lang="en-US" sz="1600" dirty="0" smtClean="0">
                <a:solidFill>
                  <a:schemeClr val="accent4"/>
                </a:solidFill>
                <a:latin typeface="+mn-lt"/>
              </a:rPr>
              <a:t>Center for Global Business Conduct website </a:t>
            </a:r>
            <a:r>
              <a:rPr lang="en-US" sz="1600" dirty="0">
                <a:solidFill>
                  <a:schemeClr val="accent4"/>
                </a:solidFill>
                <a:latin typeface="+mn-lt"/>
              </a:rPr>
              <a:t>and can be “pasted” into Word and other documents.  These digital versions are similar to the ones used here</a:t>
            </a:r>
            <a:r>
              <a:rPr lang="en-US" sz="1600" dirty="0" smtClean="0">
                <a:solidFill>
                  <a:schemeClr val="accent4"/>
                </a:solidFill>
                <a:latin typeface="+mn-lt"/>
              </a:rPr>
              <a:t>.</a:t>
            </a:r>
          </a:p>
          <a:p>
            <a:pPr>
              <a:buFont typeface="Wingdings" pitchFamily="2" charset="2"/>
              <a:buChar char="ü"/>
              <a:defRPr/>
            </a:pPr>
            <a:endParaRPr lang="en-US" sz="1600" dirty="0">
              <a:solidFill>
                <a:schemeClr val="accent4"/>
              </a:solidFill>
              <a:latin typeface="+mn-lt"/>
            </a:endParaRPr>
          </a:p>
          <a:p>
            <a:pPr>
              <a:buFont typeface="Wingdings" pitchFamily="2" charset="2"/>
              <a:buChar char="ü"/>
              <a:defRPr/>
            </a:pPr>
            <a:r>
              <a:rPr lang="en-US" sz="1600" dirty="0">
                <a:solidFill>
                  <a:schemeClr val="accent4"/>
                </a:solidFill>
                <a:latin typeface="+mn-lt"/>
              </a:rPr>
              <a:t> Physical stamps to mark paper documents will be provided as needed by your supervisor or may be ordered from the </a:t>
            </a:r>
            <a:r>
              <a:rPr lang="en-US" sz="1600" dirty="0" smtClean="0">
                <a:solidFill>
                  <a:schemeClr val="accent4"/>
                </a:solidFill>
                <a:latin typeface="+mn-lt"/>
              </a:rPr>
              <a:t>Center for Global Business Conduct website</a:t>
            </a:r>
            <a:r>
              <a:rPr lang="en-US" sz="1600" dirty="0">
                <a:solidFill>
                  <a:schemeClr val="accent4"/>
                </a:solidFill>
                <a:latin typeface="+mn-lt"/>
              </a:rPr>
              <a:t>. </a:t>
            </a:r>
            <a:endParaRPr lang="en-US" sz="1600" dirty="0">
              <a:solidFill>
                <a:schemeClr val="accent4"/>
              </a:solidFill>
              <a:latin typeface="+mn-lt"/>
            </a:endParaRPr>
          </a:p>
        </p:txBody>
      </p:sp>
      <p:sp>
        <p:nvSpPr>
          <p:cNvPr id="29"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304499C8-3DED-4BF1-BB87-41DC3ACECF0D}" type="slidenum">
              <a:rPr lang="en-US"/>
              <a:pPr/>
              <a:t>11</a:t>
            </a:fld>
            <a:endParaRPr lang="en-US"/>
          </a:p>
        </p:txBody>
      </p:sp>
      <p:pic>
        <p:nvPicPr>
          <p:cNvPr id="25603" name="Picture 57" descr="j0302865"/>
          <p:cNvPicPr>
            <a:picLocks noChangeAspect="1" noChangeArrowheads="1"/>
          </p:cNvPicPr>
          <p:nvPr/>
        </p:nvPicPr>
        <p:blipFill>
          <a:blip r:embed="rId2" cstate="print"/>
          <a:srcRect l="5685" t="5882" r="5495" b="4092"/>
          <a:stretch>
            <a:fillRect/>
          </a:stretch>
        </p:blipFill>
        <p:spPr bwMode="auto">
          <a:xfrm>
            <a:off x="7772401" y="246992"/>
            <a:ext cx="1066800" cy="1581807"/>
          </a:xfrm>
          <a:prstGeom prst="rect">
            <a:avLst/>
          </a:prstGeom>
          <a:noFill/>
          <a:ln w="9525">
            <a:noFill/>
            <a:miter lim="800000"/>
            <a:headEnd/>
            <a:tailEnd/>
          </a:ln>
        </p:spPr>
      </p:pic>
      <p:sp>
        <p:nvSpPr>
          <p:cNvPr id="141319" name="Rectangle 7"/>
          <p:cNvSpPr>
            <a:spLocks noChangeArrowheads="1"/>
          </p:cNvSpPr>
          <p:nvPr/>
        </p:nvSpPr>
        <p:spPr bwMode="auto">
          <a:xfrm>
            <a:off x="457200" y="2438400"/>
            <a:ext cx="7467600" cy="838200"/>
          </a:xfrm>
          <a:prstGeom prst="rect">
            <a:avLst/>
          </a:prstGeom>
          <a:noFill/>
          <a:ln w="9525">
            <a:noFill/>
            <a:miter lim="800000"/>
            <a:headEnd/>
            <a:tailEnd/>
          </a:ln>
          <a:effectLst/>
        </p:spPr>
        <p:txBody>
          <a:bodyPr/>
          <a:lstStyle/>
          <a:p>
            <a:pPr marL="236538" lvl="1" indent="-234950">
              <a:spcBef>
                <a:spcPct val="50000"/>
              </a:spcBef>
              <a:buClr>
                <a:schemeClr val="folHlink"/>
              </a:buClr>
              <a:buFont typeface="Wingdings" pitchFamily="2" charset="2"/>
              <a:buChar char="ü"/>
              <a:defRPr/>
            </a:pPr>
            <a:endParaRPr lang="en-US" sz="1400" dirty="0">
              <a:solidFill>
                <a:srgbClr val="002060"/>
              </a:solidFill>
            </a:endParaRPr>
          </a:p>
        </p:txBody>
      </p:sp>
      <p:sp>
        <p:nvSpPr>
          <p:cNvPr id="25609" name="Text Box 22"/>
          <p:cNvSpPr txBox="1">
            <a:spLocks noChangeArrowheads="1"/>
          </p:cNvSpPr>
          <p:nvPr/>
        </p:nvSpPr>
        <p:spPr bwMode="auto">
          <a:xfrm>
            <a:off x="381000" y="838201"/>
            <a:ext cx="8534400" cy="5758499"/>
          </a:xfrm>
          <a:prstGeom prst="rect">
            <a:avLst/>
          </a:prstGeom>
          <a:noFill/>
          <a:ln w="9525">
            <a:noFill/>
            <a:miter lim="800000"/>
            <a:headEnd/>
            <a:tailEnd/>
          </a:ln>
        </p:spPr>
        <p:txBody>
          <a:bodyPr wrap="square">
            <a:spAutoFit/>
          </a:bodyPr>
          <a:lstStyle/>
          <a:p>
            <a:pPr>
              <a:lnSpc>
                <a:spcPct val="80000"/>
              </a:lnSpc>
              <a:spcBef>
                <a:spcPct val="50000"/>
              </a:spcBef>
            </a:pPr>
            <a:r>
              <a:rPr lang="en-US" sz="1600" dirty="0">
                <a:solidFill>
                  <a:schemeClr val="accent4"/>
                </a:solidFill>
                <a:latin typeface="+mn-lt"/>
              </a:rPr>
              <a:t>The Policy Matrix includes instructions on a number of other Policy </a:t>
            </a:r>
            <a:r>
              <a:rPr lang="en-US" sz="1600" dirty="0" smtClean="0">
                <a:solidFill>
                  <a:schemeClr val="accent4"/>
                </a:solidFill>
                <a:latin typeface="+mn-lt"/>
              </a:rPr>
              <a:t/>
            </a:r>
            <a:br>
              <a:rPr lang="en-US" sz="1600" dirty="0" smtClean="0">
                <a:solidFill>
                  <a:schemeClr val="accent4"/>
                </a:solidFill>
                <a:latin typeface="+mn-lt"/>
              </a:rPr>
            </a:br>
            <a:r>
              <a:rPr lang="en-US" sz="1600" dirty="0" smtClean="0">
                <a:solidFill>
                  <a:schemeClr val="accent4"/>
                </a:solidFill>
                <a:latin typeface="+mn-lt"/>
              </a:rPr>
              <a:t>related topics</a:t>
            </a:r>
            <a:r>
              <a:rPr lang="en-US" sz="1600" dirty="0">
                <a:solidFill>
                  <a:schemeClr val="accent4"/>
                </a:solidFill>
                <a:latin typeface="+mn-lt"/>
              </a:rPr>
              <a:t>.  Let’s look at some of the more important ones</a:t>
            </a:r>
            <a:r>
              <a:rPr lang="en-US" sz="1600" dirty="0" smtClean="0">
                <a:solidFill>
                  <a:schemeClr val="accent4"/>
                </a:solidFill>
                <a:latin typeface="+mn-lt"/>
              </a:rPr>
              <a:t>:</a:t>
            </a:r>
            <a:br>
              <a:rPr lang="en-US" sz="1600" dirty="0" smtClean="0">
                <a:solidFill>
                  <a:schemeClr val="accent4"/>
                </a:solidFill>
                <a:latin typeface="+mn-lt"/>
              </a:rPr>
            </a:br>
            <a:r>
              <a:rPr lang="en-US" sz="1600" dirty="0" smtClean="0">
                <a:solidFill>
                  <a:schemeClr val="accent4"/>
                </a:solidFill>
                <a:latin typeface="+mn-lt"/>
              </a:rPr>
              <a:t/>
            </a:r>
            <a:br>
              <a:rPr lang="en-US" sz="1600" dirty="0" smtClean="0">
                <a:solidFill>
                  <a:schemeClr val="accent4"/>
                </a:solidFill>
                <a:latin typeface="+mn-lt"/>
              </a:rPr>
            </a:br>
            <a:r>
              <a:rPr lang="en-US" sz="1600" i="1" dirty="0" smtClean="0">
                <a:solidFill>
                  <a:schemeClr val="accent4"/>
                </a:solidFill>
                <a:latin typeface="+mn-lt"/>
              </a:rPr>
              <a:t>Classification Responsibility: The responsibility to classify information </a:t>
            </a:r>
            <a:br>
              <a:rPr lang="en-US" sz="1600" i="1" dirty="0" smtClean="0">
                <a:solidFill>
                  <a:schemeClr val="accent4"/>
                </a:solidFill>
                <a:latin typeface="+mn-lt"/>
              </a:rPr>
            </a:br>
            <a:r>
              <a:rPr lang="en-US" sz="1600" i="1" dirty="0" smtClean="0">
                <a:solidFill>
                  <a:schemeClr val="accent4"/>
                </a:solidFill>
                <a:latin typeface="+mn-lt"/>
              </a:rPr>
              <a:t>and  ensure that it is properly handled lies with those who create </a:t>
            </a:r>
            <a:br>
              <a:rPr lang="en-US" sz="1600" i="1" dirty="0" smtClean="0">
                <a:solidFill>
                  <a:schemeClr val="accent4"/>
                </a:solidFill>
                <a:latin typeface="+mn-lt"/>
              </a:rPr>
            </a:br>
            <a:r>
              <a:rPr lang="en-US" sz="1600" i="1" dirty="0" smtClean="0">
                <a:solidFill>
                  <a:schemeClr val="accent4"/>
                </a:solidFill>
                <a:latin typeface="+mn-lt"/>
              </a:rPr>
              <a:t>(or alter) it.</a:t>
            </a:r>
            <a:br>
              <a:rPr lang="en-US" sz="1600" i="1" dirty="0" smtClean="0">
                <a:solidFill>
                  <a:schemeClr val="accent4"/>
                </a:solidFill>
                <a:latin typeface="+mn-lt"/>
              </a:rPr>
            </a:br>
            <a:endParaRPr lang="en-US" sz="1600" i="1" dirty="0" smtClean="0">
              <a:solidFill>
                <a:schemeClr val="accent4"/>
              </a:solidFill>
              <a:latin typeface="+mn-lt"/>
            </a:endParaRPr>
          </a:p>
          <a:p>
            <a:pPr marL="236538" lvl="1" indent="-234950">
              <a:spcBef>
                <a:spcPct val="50000"/>
              </a:spcBef>
              <a:buFont typeface="Wingdings" pitchFamily="2" charset="2"/>
              <a:buChar char="ü"/>
              <a:defRPr/>
            </a:pPr>
            <a:r>
              <a:rPr lang="en-US" sz="1600" dirty="0" smtClean="0">
                <a:solidFill>
                  <a:schemeClr val="accent4"/>
                </a:solidFill>
                <a:latin typeface="+mn-lt"/>
              </a:rPr>
              <a:t>The </a:t>
            </a:r>
            <a:r>
              <a:rPr lang="en-US" sz="1600" b="1" dirty="0">
                <a:solidFill>
                  <a:schemeClr val="accent4"/>
                </a:solidFill>
                <a:latin typeface="+mn-lt"/>
              </a:rPr>
              <a:t>person originating</a:t>
            </a:r>
            <a:r>
              <a:rPr lang="en-US" sz="1600" dirty="0">
                <a:solidFill>
                  <a:schemeClr val="accent4"/>
                </a:solidFill>
                <a:latin typeface="+mn-lt"/>
              </a:rPr>
              <a:t> the information has the responsibility to classify it. </a:t>
            </a:r>
          </a:p>
          <a:p>
            <a:pPr marL="236538" lvl="1" indent="-234950">
              <a:spcBef>
                <a:spcPct val="50000"/>
              </a:spcBef>
              <a:buFont typeface="Wingdings" pitchFamily="2" charset="2"/>
              <a:buChar char="ü"/>
              <a:defRPr/>
            </a:pPr>
            <a:r>
              <a:rPr lang="en-US" sz="1600" dirty="0">
                <a:solidFill>
                  <a:schemeClr val="accent4"/>
                </a:solidFill>
                <a:latin typeface="+mn-lt"/>
              </a:rPr>
              <a:t>Any person altering the information has the responsibility to </a:t>
            </a:r>
            <a:br>
              <a:rPr lang="en-US" sz="1600" dirty="0">
                <a:solidFill>
                  <a:schemeClr val="accent4"/>
                </a:solidFill>
                <a:latin typeface="+mn-lt"/>
              </a:rPr>
            </a:br>
            <a:r>
              <a:rPr lang="en-US" sz="1600" b="1" dirty="0">
                <a:solidFill>
                  <a:schemeClr val="accent4"/>
                </a:solidFill>
                <a:latin typeface="+mn-lt"/>
              </a:rPr>
              <a:t>re</a:t>
            </a:r>
            <a:r>
              <a:rPr lang="en-US" sz="1600" dirty="0">
                <a:solidFill>
                  <a:schemeClr val="accent4"/>
                </a:solidFill>
                <a:latin typeface="+mn-lt"/>
              </a:rPr>
              <a:t>-classify it</a:t>
            </a:r>
            <a:r>
              <a:rPr lang="en-US" sz="1600" dirty="0" smtClean="0">
                <a:solidFill>
                  <a:schemeClr val="accent4"/>
                </a:solidFill>
                <a:latin typeface="+mn-lt"/>
              </a:rPr>
              <a:t>.</a:t>
            </a:r>
          </a:p>
          <a:p>
            <a:pPr marL="236538" lvl="1" indent="-234950">
              <a:spcBef>
                <a:spcPct val="50000"/>
              </a:spcBef>
              <a:buClr>
                <a:schemeClr val="folHlink"/>
              </a:buClr>
              <a:buFont typeface="Wingdings" pitchFamily="2" charset="2"/>
              <a:buChar char="ü"/>
              <a:defRPr/>
            </a:pPr>
            <a:endParaRPr lang="en-US" sz="1400" dirty="0">
              <a:solidFill>
                <a:schemeClr val="accent4"/>
              </a:solidFill>
              <a:latin typeface="+mn-lt"/>
            </a:endParaRPr>
          </a:p>
          <a:p>
            <a:pPr marL="236538" lvl="1" indent="-234950">
              <a:spcBef>
                <a:spcPct val="50000"/>
              </a:spcBef>
              <a:buClr>
                <a:schemeClr val="folHlink"/>
              </a:buClr>
              <a:defRPr/>
            </a:pPr>
            <a:r>
              <a:rPr lang="en-US" sz="1600" b="1" dirty="0">
                <a:solidFill>
                  <a:schemeClr val="accent4"/>
                </a:solidFill>
                <a:latin typeface="+mn-lt"/>
              </a:rPr>
              <a:t>Access Control:</a:t>
            </a:r>
            <a:r>
              <a:rPr lang="en-US" sz="1600" dirty="0">
                <a:solidFill>
                  <a:schemeClr val="accent4"/>
                </a:solidFill>
                <a:latin typeface="+mn-lt"/>
              </a:rPr>
              <a:t> Access to information needs to be managed to ensure </a:t>
            </a:r>
            <a:r>
              <a:rPr lang="en-US" sz="1600" dirty="0" smtClean="0">
                <a:solidFill>
                  <a:schemeClr val="accent4"/>
                </a:solidFill>
                <a:latin typeface="+mn-lt"/>
              </a:rPr>
              <a:t/>
            </a:r>
            <a:br>
              <a:rPr lang="en-US" sz="1600" dirty="0" smtClean="0">
                <a:solidFill>
                  <a:schemeClr val="accent4"/>
                </a:solidFill>
                <a:latin typeface="+mn-lt"/>
              </a:rPr>
            </a:br>
            <a:r>
              <a:rPr lang="en-US" sz="1600" dirty="0" smtClean="0">
                <a:solidFill>
                  <a:schemeClr val="accent4"/>
                </a:solidFill>
                <a:latin typeface="+mn-lt"/>
              </a:rPr>
              <a:t>confidentiality </a:t>
            </a:r>
            <a:r>
              <a:rPr lang="en-US" sz="1600" dirty="0">
                <a:solidFill>
                  <a:schemeClr val="accent4"/>
                </a:solidFill>
                <a:latin typeface="+mn-lt"/>
              </a:rPr>
              <a:t>according </a:t>
            </a:r>
            <a:r>
              <a:rPr lang="en-US" sz="1600" dirty="0" smtClean="0">
                <a:solidFill>
                  <a:schemeClr val="accent4"/>
                </a:solidFill>
                <a:latin typeface="+mn-lt"/>
              </a:rPr>
              <a:t>to the Policy.</a:t>
            </a:r>
          </a:p>
          <a:p>
            <a:pPr marL="236538" lvl="1" indent="-234950">
              <a:spcBef>
                <a:spcPct val="50000"/>
              </a:spcBef>
              <a:buFont typeface="Wingdings" pitchFamily="2" charset="2"/>
              <a:buChar char="ü"/>
            </a:pPr>
            <a:r>
              <a:rPr lang="en-US" sz="1600" dirty="0" smtClean="0">
                <a:solidFill>
                  <a:schemeClr val="accent4"/>
                </a:solidFill>
                <a:latin typeface="+mn-lt"/>
              </a:rPr>
              <a:t>Access restrictions vary based on the classification.</a:t>
            </a:r>
          </a:p>
          <a:p>
            <a:pPr marL="236538" lvl="1" indent="-234950">
              <a:spcBef>
                <a:spcPct val="50000"/>
              </a:spcBef>
              <a:buFont typeface="Wingdings" pitchFamily="2" charset="2"/>
              <a:buChar char="ü"/>
            </a:pPr>
            <a:r>
              <a:rPr lang="en-US" sz="1600" dirty="0" smtClean="0">
                <a:solidFill>
                  <a:schemeClr val="accent4"/>
                </a:solidFill>
                <a:latin typeface="+mn-lt"/>
              </a:rPr>
              <a:t>Access to “Restricted” information requires the authorization of the originator or current owner. </a:t>
            </a:r>
          </a:p>
          <a:p>
            <a:pPr marL="236538" lvl="1" indent="-234950">
              <a:spcBef>
                <a:spcPct val="50000"/>
              </a:spcBef>
              <a:buFont typeface="Wingdings" pitchFamily="2" charset="2"/>
              <a:buChar char="ü"/>
            </a:pPr>
            <a:r>
              <a:rPr lang="en-US" sz="1600" dirty="0" smtClean="0">
                <a:solidFill>
                  <a:schemeClr val="accent4"/>
                </a:solidFill>
                <a:latin typeface="+mn-lt"/>
              </a:rPr>
              <a:t>Access to classified information requires a business need to know.</a:t>
            </a:r>
          </a:p>
          <a:p>
            <a:pPr marL="236538" lvl="1" indent="-234950">
              <a:spcBef>
                <a:spcPct val="50000"/>
              </a:spcBef>
              <a:buFont typeface="Wingdings" pitchFamily="2" charset="2"/>
              <a:buChar char="ü"/>
            </a:pPr>
            <a:r>
              <a:rPr lang="en-US" sz="1600" dirty="0" smtClean="0">
                <a:solidFill>
                  <a:schemeClr val="accent4"/>
                </a:solidFill>
                <a:latin typeface="+mn-lt"/>
              </a:rPr>
              <a:t>Access to classified information outside one’s authority is prohibited.</a:t>
            </a:r>
            <a:endParaRPr lang="en-US" sz="1600" dirty="0">
              <a:solidFill>
                <a:schemeClr val="accent4"/>
              </a:solidFill>
              <a:latin typeface="+mn-lt"/>
            </a:endParaRPr>
          </a:p>
          <a:p>
            <a:pPr>
              <a:lnSpc>
                <a:spcPct val="80000"/>
              </a:lnSpc>
              <a:spcBef>
                <a:spcPct val="50000"/>
              </a:spcBef>
            </a:pPr>
            <a:endParaRPr lang="en-US" sz="1600" dirty="0" smtClean="0">
              <a:solidFill>
                <a:srgbClr val="002060"/>
              </a:solidFill>
            </a:endParaRPr>
          </a:p>
          <a:p>
            <a:pPr>
              <a:lnSpc>
                <a:spcPct val="80000"/>
              </a:lnSpc>
              <a:spcBef>
                <a:spcPct val="50000"/>
              </a:spcBef>
            </a:pPr>
            <a:endParaRPr lang="en-US" sz="1600" dirty="0">
              <a:solidFill>
                <a:srgbClr val="002060"/>
              </a:solidFill>
            </a:endParaRPr>
          </a:p>
        </p:txBody>
      </p:sp>
      <p:sp>
        <p:nvSpPr>
          <p:cNvPr id="14"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DE55D669-313A-43AB-AAED-D6B1923C9A55}" type="slidenum">
              <a:rPr lang="en-US"/>
              <a:pPr/>
              <a:t>12</a:t>
            </a:fld>
            <a:endParaRPr lang="en-US"/>
          </a:p>
        </p:txBody>
      </p:sp>
      <p:sp>
        <p:nvSpPr>
          <p:cNvPr id="142347" name="Rectangle 11"/>
          <p:cNvSpPr>
            <a:spLocks noChangeArrowheads="1"/>
          </p:cNvSpPr>
          <p:nvPr/>
        </p:nvSpPr>
        <p:spPr bwMode="auto">
          <a:xfrm>
            <a:off x="381000" y="914400"/>
            <a:ext cx="8458200" cy="5155257"/>
          </a:xfrm>
          <a:prstGeom prst="rect">
            <a:avLst/>
          </a:prstGeom>
          <a:noFill/>
          <a:ln w="9525">
            <a:noFill/>
            <a:miter lim="800000"/>
            <a:headEnd/>
            <a:tailEnd/>
          </a:ln>
          <a:effectLst/>
        </p:spPr>
        <p:txBody>
          <a:bodyPr wrap="square">
            <a:spAutoFit/>
          </a:bodyPr>
          <a:lstStyle/>
          <a:p>
            <a:pPr>
              <a:spcBef>
                <a:spcPct val="50000"/>
              </a:spcBef>
              <a:buClr>
                <a:schemeClr val="folHlink"/>
              </a:buClr>
              <a:defRPr/>
            </a:pPr>
            <a:r>
              <a:rPr lang="en-US" sz="1600" dirty="0">
                <a:latin typeface="+mn-lt"/>
              </a:rPr>
              <a:t>More Policy Matrix topics:</a:t>
            </a:r>
          </a:p>
          <a:p>
            <a:pPr>
              <a:spcBef>
                <a:spcPct val="50000"/>
              </a:spcBef>
              <a:buClr>
                <a:schemeClr val="folHlink"/>
              </a:buClr>
              <a:defRPr/>
            </a:pPr>
            <a:r>
              <a:rPr lang="en-US" sz="1600" b="1" dirty="0" smtClean="0">
                <a:latin typeface="+mn-lt"/>
              </a:rPr>
              <a:t>Transmittal</a:t>
            </a:r>
            <a:r>
              <a:rPr lang="en-US" sz="1600" dirty="0">
                <a:latin typeface="+mn-lt"/>
              </a:rPr>
              <a:t>: The transmittal of all classifications of confidential information outside the SDR must be transmitted via secure methods. </a:t>
            </a:r>
            <a:r>
              <a:rPr lang="en-US" sz="1600" dirty="0" smtClean="0">
                <a:latin typeface="+mn-lt"/>
              </a:rPr>
              <a:t/>
            </a:r>
            <a:br>
              <a:rPr lang="en-US" sz="1600" dirty="0" smtClean="0">
                <a:latin typeface="+mn-lt"/>
              </a:rPr>
            </a:br>
            <a:endParaRPr lang="en-US" sz="1600" dirty="0">
              <a:latin typeface="+mn-lt"/>
            </a:endParaRPr>
          </a:p>
          <a:p>
            <a:pPr>
              <a:spcBef>
                <a:spcPct val="50000"/>
              </a:spcBef>
              <a:buClr>
                <a:schemeClr val="tx1"/>
              </a:buClr>
              <a:buFont typeface="Wingdings" pitchFamily="2" charset="2"/>
              <a:buChar char="ü"/>
              <a:defRPr/>
            </a:pPr>
            <a:r>
              <a:rPr lang="en-US" sz="1600" dirty="0" smtClean="0">
                <a:latin typeface="+mn-lt"/>
              </a:rPr>
              <a:t> Confidential </a:t>
            </a:r>
            <a:r>
              <a:rPr lang="en-US" sz="1600" dirty="0">
                <a:latin typeface="+mn-lt"/>
              </a:rPr>
              <a:t>information may not be transmitted or shared with </a:t>
            </a:r>
            <a:r>
              <a:rPr lang="en-US" sz="1600" dirty="0" smtClean="0">
                <a:latin typeface="+mn-lt"/>
              </a:rPr>
              <a:t>others </a:t>
            </a:r>
            <a:r>
              <a:rPr lang="en-US" sz="1600" dirty="0">
                <a:latin typeface="+mn-lt"/>
              </a:rPr>
              <a:t>outside the SDR if doing so would violate corporate policy. </a:t>
            </a:r>
            <a:r>
              <a:rPr lang="en-US" sz="1600" dirty="0" smtClean="0">
                <a:latin typeface="+mn-lt"/>
              </a:rPr>
              <a:t/>
            </a:r>
            <a:br>
              <a:rPr lang="en-US" sz="1600" dirty="0" smtClean="0">
                <a:latin typeface="+mn-lt"/>
              </a:rPr>
            </a:br>
            <a:endParaRPr lang="en-US" sz="1600" dirty="0" smtClean="0">
              <a:latin typeface="+mn-lt"/>
            </a:endParaRPr>
          </a:p>
          <a:p>
            <a:pPr>
              <a:spcBef>
                <a:spcPct val="50000"/>
              </a:spcBef>
              <a:buClr>
                <a:schemeClr val="tx1"/>
              </a:buClr>
              <a:buFont typeface="Wingdings" pitchFamily="2" charset="2"/>
              <a:buChar char="ü"/>
              <a:defRPr/>
            </a:pPr>
            <a:r>
              <a:rPr lang="en-US" sz="1600" dirty="0" smtClean="0">
                <a:latin typeface="+mn-lt"/>
              </a:rPr>
              <a:t> Electronic </a:t>
            </a:r>
            <a:r>
              <a:rPr lang="en-US" sz="1600" dirty="0">
                <a:latin typeface="+mn-lt"/>
              </a:rPr>
              <a:t>communication of classified information outside the </a:t>
            </a:r>
            <a:r>
              <a:rPr lang="en-US" sz="1600" dirty="0" smtClean="0">
                <a:latin typeface="+mn-lt"/>
              </a:rPr>
              <a:t>firewall </a:t>
            </a:r>
            <a:r>
              <a:rPr lang="en-US" sz="1600" dirty="0">
                <a:latin typeface="+mn-lt"/>
              </a:rPr>
              <a:t>(i.e. to a non-John Deere domain name) is only </a:t>
            </a:r>
            <a:r>
              <a:rPr lang="en-US" sz="1600" dirty="0" smtClean="0">
                <a:latin typeface="+mn-lt"/>
              </a:rPr>
              <a:t>acceptable </a:t>
            </a:r>
            <a:r>
              <a:rPr lang="en-US" sz="1600" dirty="0">
                <a:latin typeface="+mn-lt"/>
              </a:rPr>
              <a:t>when proper access control, confidentiality and </a:t>
            </a:r>
            <a:r>
              <a:rPr lang="en-US" sz="1600" dirty="0" smtClean="0">
                <a:latin typeface="+mn-lt"/>
              </a:rPr>
              <a:t>information </a:t>
            </a:r>
            <a:r>
              <a:rPr lang="en-US" sz="1600" dirty="0">
                <a:latin typeface="+mn-lt"/>
              </a:rPr>
              <a:t>security measures are used, including encryption</a:t>
            </a:r>
            <a:r>
              <a:rPr lang="en-US" sz="1600" dirty="0" smtClean="0">
                <a:latin typeface="+mn-lt"/>
              </a:rPr>
              <a:t>.</a:t>
            </a:r>
            <a:br>
              <a:rPr lang="en-US" sz="1600" dirty="0" smtClean="0">
                <a:latin typeface="+mn-lt"/>
              </a:rPr>
            </a:br>
            <a:endParaRPr lang="en-US" sz="1600" dirty="0" smtClean="0">
              <a:latin typeface="+mn-lt"/>
            </a:endParaRPr>
          </a:p>
          <a:p>
            <a:pPr>
              <a:spcBef>
                <a:spcPct val="50000"/>
              </a:spcBef>
              <a:buClr>
                <a:schemeClr val="tx1"/>
              </a:buClr>
              <a:buFont typeface="Wingdings" pitchFamily="2" charset="2"/>
              <a:buChar char="ü"/>
              <a:defRPr/>
            </a:pPr>
            <a:r>
              <a:rPr lang="en-US" sz="1600" dirty="0" smtClean="0">
                <a:latin typeface="+mn-lt"/>
              </a:rPr>
              <a:t> Enclose </a:t>
            </a:r>
            <a:r>
              <a:rPr lang="en-US" sz="1600" dirty="0">
                <a:latin typeface="+mn-lt"/>
              </a:rPr>
              <a:t>regular mailings in a sealed container or </a:t>
            </a:r>
            <a:r>
              <a:rPr lang="en-US" sz="1600" dirty="0" smtClean="0">
                <a:latin typeface="+mn-lt"/>
              </a:rPr>
              <a:t>envelope. Mark </a:t>
            </a:r>
            <a:r>
              <a:rPr lang="en-US" sz="1600" dirty="0">
                <a:latin typeface="+mn-lt"/>
              </a:rPr>
              <a:t>with </a:t>
            </a:r>
            <a:r>
              <a:rPr lang="en-US" sz="1600" dirty="0" smtClean="0">
                <a:latin typeface="+mn-lt"/>
              </a:rPr>
              <a:t>the </a:t>
            </a:r>
            <a:r>
              <a:rPr lang="en-US" sz="1600" dirty="0">
                <a:latin typeface="+mn-lt"/>
              </a:rPr>
              <a:t>appropriate classification and the </a:t>
            </a:r>
            <a:r>
              <a:rPr lang="en-US" sz="1600" dirty="0" smtClean="0">
                <a:latin typeface="+mn-lt"/>
              </a:rPr>
              <a:t>phrase “To Be Opened by Addressee Only”.</a:t>
            </a:r>
            <a:br>
              <a:rPr lang="en-US" sz="1600" dirty="0" smtClean="0">
                <a:latin typeface="+mn-lt"/>
              </a:rPr>
            </a:br>
            <a:endParaRPr lang="en-US" sz="900" dirty="0">
              <a:latin typeface="+mn-lt"/>
            </a:endParaRPr>
          </a:p>
          <a:p>
            <a:pPr>
              <a:spcBef>
                <a:spcPct val="50000"/>
              </a:spcBef>
              <a:buClr>
                <a:schemeClr val="tx1"/>
              </a:buClr>
              <a:buFont typeface="Wingdings" pitchFamily="2" charset="2"/>
              <a:buChar char="ü"/>
              <a:defRPr/>
            </a:pPr>
            <a:r>
              <a:rPr lang="en-US" sz="1600" dirty="0" smtClean="0">
                <a:latin typeface="+mn-lt"/>
              </a:rPr>
              <a:t> Additional </a:t>
            </a:r>
            <a:r>
              <a:rPr lang="en-US" sz="1600" dirty="0">
                <a:latin typeface="+mn-lt"/>
              </a:rPr>
              <a:t>rules apply for “Restricted” materials (see the Policy Matrix for details). </a:t>
            </a:r>
          </a:p>
          <a:p>
            <a:pPr lvl="1">
              <a:spcBef>
                <a:spcPct val="50000"/>
              </a:spcBef>
              <a:buClr>
                <a:schemeClr val="folHlink"/>
              </a:buClr>
              <a:buFont typeface="Wingdings" pitchFamily="2" charset="2"/>
              <a:buChar char="ü"/>
              <a:defRPr/>
            </a:pPr>
            <a:endParaRPr lang="en-US" sz="1600" dirty="0">
              <a:solidFill>
                <a:srgbClr val="FF0000"/>
              </a:solidFill>
              <a:latin typeface="+mn-lt"/>
            </a:endParaRPr>
          </a:p>
        </p:txBody>
      </p:sp>
      <p:sp>
        <p:nvSpPr>
          <p:cNvPr id="20"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D949A7FE-1CAB-4944-A929-DB6457EBFCBC}" type="slidenum">
              <a:rPr lang="en-US"/>
              <a:pPr/>
              <a:t>13</a:t>
            </a:fld>
            <a:endParaRPr lang="en-US"/>
          </a:p>
        </p:txBody>
      </p:sp>
      <p:sp>
        <p:nvSpPr>
          <p:cNvPr id="145433" name="Rectangle 25"/>
          <p:cNvSpPr>
            <a:spLocks noChangeArrowheads="1"/>
          </p:cNvSpPr>
          <p:nvPr/>
        </p:nvSpPr>
        <p:spPr bwMode="auto">
          <a:xfrm>
            <a:off x="381000" y="838200"/>
            <a:ext cx="6934200" cy="4425827"/>
          </a:xfrm>
          <a:prstGeom prst="rect">
            <a:avLst/>
          </a:prstGeom>
          <a:noFill/>
          <a:ln w="9525">
            <a:noFill/>
            <a:miter lim="800000"/>
            <a:headEnd/>
            <a:tailEnd/>
          </a:ln>
          <a:effectLst/>
        </p:spPr>
        <p:txBody>
          <a:bodyPr wrap="square">
            <a:spAutoFit/>
          </a:bodyPr>
          <a:lstStyle/>
          <a:p>
            <a:pPr>
              <a:lnSpc>
                <a:spcPct val="80000"/>
              </a:lnSpc>
              <a:spcBef>
                <a:spcPct val="50000"/>
              </a:spcBef>
              <a:defRPr/>
            </a:pPr>
            <a:r>
              <a:rPr lang="en-US" sz="1600" dirty="0">
                <a:solidFill>
                  <a:srgbClr val="002060"/>
                </a:solidFill>
                <a:latin typeface="+mn-lt"/>
              </a:rPr>
              <a:t>More Policy Matrix topics:</a:t>
            </a:r>
          </a:p>
          <a:p>
            <a:pPr>
              <a:lnSpc>
                <a:spcPct val="80000"/>
              </a:lnSpc>
              <a:spcBef>
                <a:spcPct val="50000"/>
              </a:spcBef>
              <a:defRPr/>
            </a:pPr>
            <a:endParaRPr lang="en-US" sz="1600" b="1" dirty="0" smtClean="0">
              <a:solidFill>
                <a:srgbClr val="002060"/>
              </a:solidFill>
              <a:latin typeface="+mn-lt"/>
            </a:endParaRPr>
          </a:p>
          <a:p>
            <a:pPr>
              <a:lnSpc>
                <a:spcPct val="80000"/>
              </a:lnSpc>
              <a:spcBef>
                <a:spcPct val="50000"/>
              </a:spcBef>
              <a:defRPr/>
            </a:pPr>
            <a:r>
              <a:rPr lang="en-US" sz="1600" b="1" dirty="0" smtClean="0">
                <a:solidFill>
                  <a:srgbClr val="002060"/>
                </a:solidFill>
                <a:latin typeface="+mn-lt"/>
              </a:rPr>
              <a:t>Encryption</a:t>
            </a:r>
            <a:r>
              <a:rPr lang="en-US" sz="1600" b="1" dirty="0">
                <a:solidFill>
                  <a:srgbClr val="002060"/>
                </a:solidFill>
                <a:latin typeface="+mn-lt"/>
              </a:rPr>
              <a:t>: </a:t>
            </a:r>
            <a:r>
              <a:rPr lang="en-US" sz="1600" dirty="0">
                <a:solidFill>
                  <a:srgbClr val="002060"/>
                </a:solidFill>
                <a:latin typeface="+mn-lt"/>
              </a:rPr>
              <a:t>Encryption helps ensure confidentiality when communicating information electronically.  </a:t>
            </a:r>
          </a:p>
          <a:p>
            <a:pPr>
              <a:lnSpc>
                <a:spcPct val="80000"/>
              </a:lnSpc>
              <a:spcBef>
                <a:spcPct val="50000"/>
              </a:spcBef>
              <a:buFont typeface="Wingdings" pitchFamily="2" charset="2"/>
              <a:buChar char="ü"/>
              <a:defRPr/>
            </a:pPr>
            <a:endParaRPr lang="en-US" sz="1600" dirty="0" smtClean="0">
              <a:solidFill>
                <a:schemeClr val="accent4"/>
              </a:solidFill>
              <a:effectLst>
                <a:outerShdw blurRad="38100" dist="38100" dir="2700000" algn="tl">
                  <a:srgbClr val="C0C0C0"/>
                </a:outerShdw>
              </a:effectLst>
              <a:latin typeface="+mn-lt"/>
            </a:endParaRPr>
          </a:p>
          <a:p>
            <a:pPr>
              <a:lnSpc>
                <a:spcPct val="80000"/>
              </a:lnSpc>
              <a:spcBef>
                <a:spcPct val="50000"/>
              </a:spcBef>
              <a:buFont typeface="Wingdings" pitchFamily="2" charset="2"/>
              <a:buChar char="ü"/>
              <a:defRPr/>
            </a:pPr>
            <a:r>
              <a:rPr lang="en-US" sz="1600" dirty="0" smtClean="0">
                <a:solidFill>
                  <a:schemeClr val="accent4"/>
                </a:solidFill>
                <a:latin typeface="+mn-lt"/>
              </a:rPr>
              <a:t> </a:t>
            </a:r>
            <a:r>
              <a:rPr lang="en-US" sz="1600" dirty="0">
                <a:solidFill>
                  <a:schemeClr val="accent4"/>
                </a:solidFill>
                <a:latin typeface="+mn-lt"/>
              </a:rPr>
              <a:t>Encryption is required when transmitting </a:t>
            </a:r>
            <a:r>
              <a:rPr lang="en-US" sz="1600" u="sng" dirty="0">
                <a:solidFill>
                  <a:schemeClr val="accent4"/>
                </a:solidFill>
                <a:latin typeface="+mn-lt"/>
              </a:rPr>
              <a:t>classified</a:t>
            </a:r>
            <a:r>
              <a:rPr lang="en-US" sz="1600" dirty="0">
                <a:solidFill>
                  <a:schemeClr val="accent4"/>
                </a:solidFill>
                <a:latin typeface="+mn-lt"/>
              </a:rPr>
              <a:t> e-mail outside of the company network (i.e. when transmitting materials outside the “firewall” such as to non-John Deere e-mail address).  </a:t>
            </a:r>
          </a:p>
          <a:p>
            <a:pPr>
              <a:lnSpc>
                <a:spcPct val="80000"/>
              </a:lnSpc>
              <a:spcBef>
                <a:spcPct val="50000"/>
              </a:spcBef>
              <a:buFont typeface="Wingdings" pitchFamily="2" charset="2"/>
              <a:buChar char="ü"/>
              <a:defRPr/>
            </a:pPr>
            <a:endParaRPr lang="en-US" sz="1600" dirty="0" smtClean="0">
              <a:solidFill>
                <a:schemeClr val="accent4"/>
              </a:solidFill>
              <a:latin typeface="+mn-lt"/>
            </a:endParaRPr>
          </a:p>
          <a:p>
            <a:pPr>
              <a:lnSpc>
                <a:spcPct val="80000"/>
              </a:lnSpc>
              <a:spcBef>
                <a:spcPct val="50000"/>
              </a:spcBef>
              <a:buFont typeface="Wingdings" pitchFamily="2" charset="2"/>
              <a:buChar char="ü"/>
              <a:defRPr/>
            </a:pPr>
            <a:r>
              <a:rPr lang="en-US" sz="1600" dirty="0" smtClean="0">
                <a:solidFill>
                  <a:schemeClr val="accent4"/>
                </a:solidFill>
                <a:latin typeface="+mn-lt"/>
              </a:rPr>
              <a:t> </a:t>
            </a:r>
            <a:r>
              <a:rPr lang="en-US" sz="1600" dirty="0">
                <a:solidFill>
                  <a:schemeClr val="accent4"/>
                </a:solidFill>
                <a:latin typeface="+mn-lt"/>
              </a:rPr>
              <a:t>In all cases company approved encryption technology must be used. </a:t>
            </a:r>
            <a:r>
              <a:rPr lang="en-US" sz="1600" b="1" dirty="0">
                <a:solidFill>
                  <a:schemeClr val="accent4"/>
                </a:solidFill>
                <a:latin typeface="+mn-lt"/>
              </a:rPr>
              <a:t>PGP Universal</a:t>
            </a:r>
            <a:r>
              <a:rPr lang="en-US" sz="1600" dirty="0">
                <a:solidFill>
                  <a:schemeClr val="accent4"/>
                </a:solidFill>
                <a:latin typeface="+mn-lt"/>
              </a:rPr>
              <a:t> software is one example of a company approved e-mail encryption solution that is currently in use</a:t>
            </a:r>
            <a:r>
              <a:rPr lang="en-US" sz="1600" dirty="0" smtClean="0">
                <a:solidFill>
                  <a:schemeClr val="accent4"/>
                </a:solidFill>
                <a:latin typeface="+mn-lt"/>
              </a:rPr>
              <a:t>.</a:t>
            </a:r>
            <a:br>
              <a:rPr lang="en-US" sz="1600" dirty="0" smtClean="0">
                <a:solidFill>
                  <a:schemeClr val="accent4"/>
                </a:solidFill>
                <a:latin typeface="+mn-lt"/>
              </a:rPr>
            </a:br>
            <a:endParaRPr lang="en-US" sz="1600" dirty="0" smtClean="0">
              <a:solidFill>
                <a:schemeClr val="accent4"/>
              </a:solidFill>
              <a:latin typeface="+mn-lt"/>
            </a:endParaRPr>
          </a:p>
          <a:p>
            <a:pPr>
              <a:lnSpc>
                <a:spcPct val="80000"/>
              </a:lnSpc>
              <a:spcBef>
                <a:spcPct val="50000"/>
              </a:spcBef>
              <a:buFont typeface="Wingdings" pitchFamily="2" charset="2"/>
              <a:buChar char="ü"/>
              <a:defRPr/>
            </a:pPr>
            <a:r>
              <a:rPr lang="en-US" sz="1600" dirty="0">
                <a:solidFill>
                  <a:schemeClr val="accent4"/>
                </a:solidFill>
                <a:latin typeface="+mn-lt"/>
              </a:rPr>
              <a:t> Because laptop computer use often involves the transportation of classified data on laptop hard-drives, a laptop encryption tool should be used.</a:t>
            </a:r>
          </a:p>
          <a:p>
            <a:pPr lvl="1">
              <a:lnSpc>
                <a:spcPct val="80000"/>
              </a:lnSpc>
              <a:spcBef>
                <a:spcPct val="50000"/>
              </a:spcBef>
              <a:buClr>
                <a:schemeClr val="folHlink"/>
              </a:buClr>
              <a:buFont typeface="Wingdings" pitchFamily="2" charset="2"/>
              <a:buChar char="ü"/>
              <a:defRPr/>
            </a:pPr>
            <a:endParaRPr lang="en-US" sz="1600" dirty="0">
              <a:solidFill>
                <a:srgbClr val="002060"/>
              </a:solidFill>
            </a:endParaRPr>
          </a:p>
        </p:txBody>
      </p:sp>
      <p:pic>
        <p:nvPicPr>
          <p:cNvPr id="145415" name="Picture 7"/>
          <p:cNvPicPr>
            <a:picLocks noChangeAspect="1" noChangeArrowheads="1"/>
          </p:cNvPicPr>
          <p:nvPr/>
        </p:nvPicPr>
        <p:blipFill>
          <a:blip r:embed="rId2" cstate="print">
            <a:lum bright="-12000"/>
          </a:blip>
          <a:srcRect/>
          <a:stretch>
            <a:fillRect/>
          </a:stretch>
        </p:blipFill>
        <p:spPr bwMode="auto">
          <a:xfrm>
            <a:off x="7391400" y="1752600"/>
            <a:ext cx="1583018" cy="2971800"/>
          </a:xfrm>
          <a:prstGeom prst="rect">
            <a:avLst/>
          </a:prstGeom>
          <a:noFill/>
          <a:ln w="9525">
            <a:noFill/>
            <a:miter lim="800000"/>
            <a:headEnd/>
            <a:tailEnd/>
          </a:ln>
        </p:spPr>
      </p:pic>
      <p:sp>
        <p:nvSpPr>
          <p:cNvPr id="14"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p>
            <a:fld id="{23A9748E-1D0E-4B2B-A89F-5C938458F0DA}" type="slidenum">
              <a:rPr lang="en-US"/>
              <a:pPr/>
              <a:t>14</a:t>
            </a:fld>
            <a:endParaRPr lang="en-US"/>
          </a:p>
        </p:txBody>
      </p:sp>
      <p:sp>
        <p:nvSpPr>
          <p:cNvPr id="208913" name="Text Box 17"/>
          <p:cNvSpPr txBox="1">
            <a:spLocks noChangeArrowheads="1"/>
          </p:cNvSpPr>
          <p:nvPr/>
        </p:nvSpPr>
        <p:spPr bwMode="auto">
          <a:xfrm>
            <a:off x="552450" y="4495800"/>
            <a:ext cx="8039100" cy="1446550"/>
          </a:xfrm>
          <a:prstGeom prst="rect">
            <a:avLst/>
          </a:prstGeom>
          <a:gradFill rotWithShape="1">
            <a:gsLst>
              <a:gs pos="0">
                <a:schemeClr val="tx1"/>
              </a:gs>
              <a:gs pos="100000">
                <a:schemeClr val="tx1">
                  <a:gamma/>
                  <a:shade val="39216"/>
                  <a:invGamma/>
                </a:schemeClr>
              </a:gs>
            </a:gsLst>
            <a:lin ang="5400000" scaled="1"/>
          </a:gradFill>
          <a:ln w="9525">
            <a:solidFill>
              <a:srgbClr val="4D4D4D"/>
            </a:solidFill>
            <a:miter lim="800000"/>
            <a:headEnd/>
            <a:tailEnd/>
          </a:ln>
          <a:effectLst>
            <a:outerShdw dist="107763" dir="8100000" algn="ctr" rotWithShape="0">
              <a:schemeClr val="bg2">
                <a:alpha val="50000"/>
              </a:schemeClr>
            </a:outerShdw>
          </a:effectLst>
        </p:spPr>
        <p:txBody>
          <a:bodyPr wrap="square">
            <a:spAutoFit/>
          </a:bodyPr>
          <a:lstStyle/>
          <a:p>
            <a:pPr>
              <a:spcBef>
                <a:spcPts val="500"/>
              </a:spcBef>
              <a:spcAft>
                <a:spcPts val="500"/>
              </a:spcAft>
              <a:defRPr/>
            </a:pPr>
            <a:r>
              <a:rPr lang="en-US" sz="1100" b="1" dirty="0">
                <a:solidFill>
                  <a:schemeClr val="bg1"/>
                </a:solidFill>
                <a:latin typeface="+mn-lt"/>
              </a:rPr>
              <a:t>CONFIDENTIALITY</a:t>
            </a:r>
            <a:r>
              <a:rPr lang="en-US" sz="1100" dirty="0">
                <a:solidFill>
                  <a:schemeClr val="bg1"/>
                </a:solidFill>
                <a:latin typeface="+mn-lt"/>
              </a:rPr>
              <a:t>. This electronic mail and any files transmitted with it may contain information proprietary to Deere &amp; Company, or one of its subsidiaries or affiliates, and are intended solely for the use of the individual or entity to whom they are addressed, shall be maintained in confidence and not disclosed to third parties without the written consent of the sender. If you are not the intended recipient or the person responsible for delivering the electronic mail to the intended recipient, be advised that you have received this electronic mail in error and that any use, dissemination, forwarding, printing, or copying of this electronic mail is strictly prohibited. If you have received this electronic mail in error, please immediately notify the sender by return mail.</a:t>
            </a:r>
          </a:p>
        </p:txBody>
      </p:sp>
      <p:sp>
        <p:nvSpPr>
          <p:cNvPr id="208914" name="Rectangle 18"/>
          <p:cNvSpPr>
            <a:spLocks noChangeArrowheads="1"/>
          </p:cNvSpPr>
          <p:nvPr/>
        </p:nvSpPr>
        <p:spPr bwMode="auto">
          <a:xfrm>
            <a:off x="381000" y="914400"/>
            <a:ext cx="8382000" cy="3785652"/>
          </a:xfrm>
          <a:prstGeom prst="rect">
            <a:avLst/>
          </a:prstGeom>
          <a:noFill/>
          <a:ln w="9525">
            <a:noFill/>
            <a:miter lim="800000"/>
            <a:headEnd/>
            <a:tailEnd/>
          </a:ln>
        </p:spPr>
        <p:txBody>
          <a:bodyPr wrap="square">
            <a:spAutoFit/>
          </a:bodyPr>
          <a:lstStyle/>
          <a:p>
            <a:r>
              <a:rPr lang="en-US" sz="1600" dirty="0" smtClean="0">
                <a:solidFill>
                  <a:schemeClr val="accent4"/>
                </a:solidFill>
                <a:effectLst/>
                <a:latin typeface="+mn-lt"/>
              </a:rPr>
              <a:t>Additional E-Mail Information:  </a:t>
            </a:r>
          </a:p>
          <a:p>
            <a:endParaRPr lang="en-US" sz="1600" dirty="0" smtClean="0">
              <a:solidFill>
                <a:schemeClr val="accent4"/>
              </a:solidFill>
              <a:latin typeface="+mn-lt"/>
            </a:endParaRPr>
          </a:p>
          <a:p>
            <a:r>
              <a:rPr lang="en-US" sz="1600" dirty="0" smtClean="0">
                <a:solidFill>
                  <a:schemeClr val="accent4"/>
                </a:solidFill>
                <a:latin typeface="+mn-lt"/>
              </a:rPr>
              <a:t>In </a:t>
            </a:r>
            <a:r>
              <a:rPr lang="en-US" sz="1600" dirty="0">
                <a:solidFill>
                  <a:schemeClr val="accent4"/>
                </a:solidFill>
                <a:latin typeface="+mn-lt"/>
              </a:rPr>
              <a:t>addition to encryption, the Policy also requires that e-mail messages and attachments sent outside the “firewall” be marked as instructed by the Policy (e.g. “Confidential” in the subject field) and all e-mail message and attachments must contain an appropriate confidentiality disclaimer approved by the Law department</a:t>
            </a:r>
            <a:r>
              <a:rPr lang="en-US" sz="1600" dirty="0" smtClean="0">
                <a:solidFill>
                  <a:schemeClr val="accent4"/>
                </a:solidFill>
                <a:latin typeface="+mn-lt"/>
              </a:rPr>
              <a:t>. Approved </a:t>
            </a:r>
            <a:r>
              <a:rPr lang="en-US" sz="1600" dirty="0">
                <a:solidFill>
                  <a:schemeClr val="accent4"/>
                </a:solidFill>
                <a:latin typeface="+mn-lt"/>
              </a:rPr>
              <a:t>disclaimers can be found at the following web link:</a:t>
            </a:r>
            <a:r>
              <a:rPr lang="en-US" dirty="0">
                <a:solidFill>
                  <a:schemeClr val="accent4"/>
                </a:solidFill>
                <a:latin typeface="+mn-lt"/>
              </a:rPr>
              <a:t> </a:t>
            </a:r>
          </a:p>
          <a:p>
            <a:r>
              <a:rPr lang="en-US" sz="1600" u="sng" dirty="0">
                <a:solidFill>
                  <a:schemeClr val="accent4"/>
                </a:solidFill>
                <a:latin typeface="+mn-lt"/>
                <a:hlinkClick r:id="rId2"/>
              </a:rPr>
              <a:t>http://</a:t>
            </a:r>
            <a:r>
              <a:rPr lang="en-US" sz="1600" u="sng" dirty="0" smtClean="0">
                <a:solidFill>
                  <a:schemeClr val="accent4"/>
                </a:solidFill>
                <a:latin typeface="+mn-lt"/>
                <a:hlinkClick r:id="rId2"/>
              </a:rPr>
              <a:t>glsg.deere.com/compliance/disclaimers.html</a:t>
            </a:r>
            <a:endParaRPr lang="en-US" sz="1600" u="sng" dirty="0" smtClean="0">
              <a:solidFill>
                <a:schemeClr val="accent4"/>
              </a:solidFill>
              <a:latin typeface="+mn-lt"/>
            </a:endParaRPr>
          </a:p>
          <a:p>
            <a:endParaRPr lang="en-US" sz="1600" u="sng" dirty="0">
              <a:solidFill>
                <a:schemeClr val="accent4"/>
              </a:solidFill>
              <a:latin typeface="+mn-lt"/>
            </a:endParaRPr>
          </a:p>
          <a:p>
            <a:r>
              <a:rPr lang="en-US" sz="1600" dirty="0" smtClean="0">
                <a:solidFill>
                  <a:schemeClr val="accent4"/>
                </a:solidFill>
                <a:latin typeface="+mn-lt"/>
              </a:rPr>
              <a:t>Approved disclaimers vary depending on your job type and the nature of the information in the e-mail. Below is just one </a:t>
            </a:r>
            <a:r>
              <a:rPr lang="en-US" sz="1600" u="sng" dirty="0" smtClean="0">
                <a:solidFill>
                  <a:schemeClr val="accent4"/>
                </a:solidFill>
                <a:latin typeface="+mn-lt"/>
              </a:rPr>
              <a:t>example</a:t>
            </a:r>
            <a:r>
              <a:rPr lang="en-US" sz="1600" dirty="0" smtClean="0">
                <a:solidFill>
                  <a:schemeClr val="accent4"/>
                </a:solidFill>
                <a:latin typeface="+mn-lt"/>
              </a:rPr>
              <a:t> of a particular type of email disclaimer.  Remember that you should check the above web link to determine what disclaimer is appropriate for your individual job and situation. </a:t>
            </a:r>
          </a:p>
          <a:p>
            <a:pPr lvl="1"/>
            <a:endParaRPr lang="en-US" sz="1400" u="sng" dirty="0">
              <a:solidFill>
                <a:srgbClr val="002060"/>
              </a:solidFill>
            </a:endParaRPr>
          </a:p>
        </p:txBody>
      </p:sp>
      <p:sp>
        <p:nvSpPr>
          <p:cNvPr id="15"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6970930D-3594-45EC-8DE7-117B3B8CB228}" type="slidenum">
              <a:rPr lang="en-US"/>
              <a:pPr/>
              <a:t>15</a:t>
            </a:fld>
            <a:endParaRPr lang="en-US"/>
          </a:p>
        </p:txBody>
      </p:sp>
      <p:sp>
        <p:nvSpPr>
          <p:cNvPr id="29700" name="Text Box 6"/>
          <p:cNvSpPr txBox="1">
            <a:spLocks noChangeArrowheads="1"/>
          </p:cNvSpPr>
          <p:nvPr/>
        </p:nvSpPr>
        <p:spPr bwMode="auto">
          <a:xfrm>
            <a:off x="304800" y="914400"/>
            <a:ext cx="8534400" cy="3785652"/>
          </a:xfrm>
          <a:prstGeom prst="rect">
            <a:avLst/>
          </a:prstGeom>
          <a:noFill/>
          <a:ln w="28575">
            <a:noFill/>
            <a:miter lim="800000"/>
            <a:headEnd/>
            <a:tailEnd/>
          </a:ln>
        </p:spPr>
        <p:txBody>
          <a:bodyPr wrap="square">
            <a:spAutoFit/>
          </a:bodyPr>
          <a:lstStyle/>
          <a:p>
            <a:pPr>
              <a:spcBef>
                <a:spcPct val="50000"/>
              </a:spcBef>
            </a:pPr>
            <a:r>
              <a:rPr lang="en-US" sz="1600" b="1" dirty="0" smtClean="0">
                <a:latin typeface="+mn-lt"/>
              </a:rPr>
              <a:t/>
            </a:r>
            <a:br>
              <a:rPr lang="en-US" sz="1600" b="1" dirty="0" smtClean="0">
                <a:latin typeface="+mn-lt"/>
              </a:rPr>
            </a:br>
            <a:r>
              <a:rPr lang="en-US" sz="1600" b="1" dirty="0" smtClean="0">
                <a:latin typeface="+mn-lt"/>
              </a:rPr>
              <a:t>Storage</a:t>
            </a:r>
            <a:r>
              <a:rPr lang="en-US" sz="1600" b="1" dirty="0">
                <a:latin typeface="+mn-lt"/>
              </a:rPr>
              <a:t>:</a:t>
            </a:r>
            <a:r>
              <a:rPr lang="en-US" sz="1600" dirty="0">
                <a:latin typeface="+mn-lt"/>
              </a:rPr>
              <a:t> All “Restricted”, “Confidential”  or “Personal &amp; Confidential” information must be physically or electronically protected from unauthorized access</a:t>
            </a:r>
            <a:r>
              <a:rPr lang="en-US" sz="1600" dirty="0" smtClean="0">
                <a:latin typeface="+mn-lt"/>
              </a:rPr>
              <a:t>.</a:t>
            </a:r>
          </a:p>
          <a:p>
            <a:pPr>
              <a:spcBef>
                <a:spcPct val="50000"/>
              </a:spcBef>
            </a:pPr>
            <a:r>
              <a:rPr lang="en-US" sz="1600" dirty="0" smtClean="0">
                <a:effectLst/>
                <a:latin typeface="+mn-lt"/>
              </a:rPr>
              <a:t/>
            </a:r>
            <a:br>
              <a:rPr lang="en-US" sz="1600" dirty="0" smtClean="0">
                <a:effectLst/>
                <a:latin typeface="+mn-lt"/>
              </a:rPr>
            </a:br>
            <a:r>
              <a:rPr lang="en-US" sz="1600" dirty="0" smtClean="0">
                <a:effectLst/>
                <a:latin typeface="+mn-lt"/>
              </a:rPr>
              <a:t>Laptops must be secured in locked storage at the end of the day. Properly secure all classified documents and materials after normal business hours.</a:t>
            </a:r>
          </a:p>
          <a:p>
            <a:pPr marL="0" lvl="1">
              <a:spcBef>
                <a:spcPct val="50000"/>
              </a:spcBef>
            </a:pPr>
            <a:r>
              <a:rPr lang="en-US" sz="1600" dirty="0" smtClean="0">
                <a:latin typeface="+mn-lt"/>
              </a:rPr>
              <a:t/>
            </a:r>
            <a:br>
              <a:rPr lang="en-US" sz="1600" dirty="0" smtClean="0">
                <a:latin typeface="+mn-lt"/>
              </a:rPr>
            </a:br>
            <a:r>
              <a:rPr lang="en-US" sz="1600" dirty="0" smtClean="0">
                <a:latin typeface="+mn-lt"/>
              </a:rPr>
              <a:t>Paper documents, flash drives, CDs, DVDs, disks and laptop computers must be kept in a physically restricted, locked storage container when not in use.  Classified documents, data on electronic devices or the devices themselves may not be left exposed when unattended.</a:t>
            </a:r>
            <a:r>
              <a:rPr lang="en-US" sz="1400" dirty="0" smtClean="0">
                <a:latin typeface="+mn-lt"/>
              </a:rPr>
              <a:t>   </a:t>
            </a:r>
          </a:p>
          <a:p>
            <a:pPr>
              <a:spcBef>
                <a:spcPct val="50000"/>
              </a:spcBef>
            </a:pPr>
            <a:endParaRPr lang="en-US" sz="1600" dirty="0" smtClean="0">
              <a:solidFill>
                <a:schemeClr val="accent4"/>
              </a:solidFill>
              <a:effectLst/>
            </a:endParaRPr>
          </a:p>
          <a:p>
            <a:pPr>
              <a:spcBef>
                <a:spcPct val="50000"/>
              </a:spcBef>
            </a:pPr>
            <a:endParaRPr lang="en-US" sz="1600" dirty="0">
              <a:solidFill>
                <a:schemeClr val="accent4"/>
              </a:solidFill>
            </a:endParaRPr>
          </a:p>
        </p:txBody>
      </p:sp>
      <p:sp>
        <p:nvSpPr>
          <p:cNvPr id="14"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p>
            <a:fld id="{74772DB2-A560-4E0B-9515-272238A64C60}" type="slidenum">
              <a:rPr lang="en-US"/>
              <a:pPr/>
              <a:t>16</a:t>
            </a:fld>
            <a:endParaRPr lang="en-US"/>
          </a:p>
        </p:txBody>
      </p:sp>
      <p:sp>
        <p:nvSpPr>
          <p:cNvPr id="158723" name="Rectangle 3"/>
          <p:cNvSpPr>
            <a:spLocks noGrp="1" noChangeArrowheads="1"/>
          </p:cNvSpPr>
          <p:nvPr>
            <p:ph type="body" idx="1"/>
          </p:nvPr>
        </p:nvSpPr>
        <p:spPr>
          <a:xfrm>
            <a:off x="381000" y="838200"/>
            <a:ext cx="8382000" cy="5029200"/>
          </a:xfrm>
        </p:spPr>
        <p:txBody>
          <a:bodyPr/>
          <a:lstStyle/>
          <a:p>
            <a:pPr>
              <a:lnSpc>
                <a:spcPct val="90000"/>
              </a:lnSpc>
              <a:spcBef>
                <a:spcPct val="80000"/>
              </a:spcBef>
              <a:buClr>
                <a:srgbClr val="00FF00"/>
              </a:buClr>
              <a:defRPr/>
            </a:pPr>
            <a:r>
              <a:rPr lang="en-US" sz="1600" dirty="0" smtClean="0">
                <a:solidFill>
                  <a:schemeClr val="accent4"/>
                </a:solidFill>
              </a:rPr>
              <a:t>More </a:t>
            </a:r>
            <a:r>
              <a:rPr lang="en-US" sz="1600" dirty="0">
                <a:solidFill>
                  <a:schemeClr val="accent4"/>
                </a:solidFill>
              </a:rPr>
              <a:t>Policy Matrix </a:t>
            </a:r>
            <a:r>
              <a:rPr lang="en-US" sz="1600" dirty="0" smtClean="0">
                <a:solidFill>
                  <a:schemeClr val="accent4"/>
                </a:solidFill>
              </a:rPr>
              <a:t>topics:</a:t>
            </a:r>
          </a:p>
          <a:p>
            <a:pPr>
              <a:lnSpc>
                <a:spcPct val="90000"/>
              </a:lnSpc>
              <a:spcBef>
                <a:spcPct val="80000"/>
              </a:spcBef>
              <a:buClr>
                <a:srgbClr val="00FF00"/>
              </a:buClr>
              <a:defRPr/>
            </a:pPr>
            <a:r>
              <a:rPr lang="en-US" sz="1600" b="1" dirty="0" smtClean="0">
                <a:solidFill>
                  <a:schemeClr val="accent4"/>
                </a:solidFill>
                <a:effectLst/>
              </a:rPr>
              <a:t>Oral </a:t>
            </a:r>
            <a:r>
              <a:rPr lang="en-US" sz="1600" b="1" dirty="0" smtClean="0">
                <a:solidFill>
                  <a:schemeClr val="accent4"/>
                </a:solidFill>
                <a:effectLst/>
              </a:rPr>
              <a:t>Communication:  </a:t>
            </a:r>
          </a:p>
          <a:p>
            <a:pPr>
              <a:lnSpc>
                <a:spcPct val="90000"/>
              </a:lnSpc>
              <a:spcBef>
                <a:spcPct val="80000"/>
              </a:spcBef>
              <a:buClr>
                <a:srgbClr val="00FF00"/>
              </a:buClr>
              <a:buFont typeface="Wingdings" pitchFamily="2" charset="2"/>
              <a:buNone/>
              <a:defRPr/>
            </a:pPr>
            <a:r>
              <a:rPr lang="en-US" sz="1600" dirty="0" smtClean="0">
                <a:solidFill>
                  <a:schemeClr val="accent4"/>
                </a:solidFill>
                <a:effectLst/>
              </a:rPr>
              <a:t>Outside </a:t>
            </a:r>
            <a:r>
              <a:rPr lang="en-US" sz="1600" dirty="0" smtClean="0">
                <a:solidFill>
                  <a:schemeClr val="accent4"/>
                </a:solidFill>
                <a:effectLst/>
              </a:rPr>
              <a:t>the SDR, these communications must be conducted in such </a:t>
            </a:r>
            <a:r>
              <a:rPr lang="en-US" sz="1600" dirty="0" smtClean="0">
                <a:solidFill>
                  <a:schemeClr val="accent4"/>
                </a:solidFill>
                <a:effectLst/>
              </a:rPr>
              <a:t>a manner that avoids overhearing or interception by unauthorized individuals.</a:t>
            </a:r>
            <a:r>
              <a:rPr lang="en-US" sz="1600" dirty="0" smtClean="0">
                <a:solidFill>
                  <a:schemeClr val="accent4"/>
                </a:solidFill>
              </a:rPr>
              <a:t> </a:t>
            </a:r>
            <a:endParaRPr lang="en-US" sz="1600" dirty="0" smtClean="0">
              <a:solidFill>
                <a:schemeClr val="accent4"/>
              </a:solidFill>
            </a:endParaRPr>
          </a:p>
          <a:p>
            <a:pPr>
              <a:lnSpc>
                <a:spcPct val="90000"/>
              </a:lnSpc>
              <a:spcBef>
                <a:spcPct val="80000"/>
              </a:spcBef>
              <a:buClr>
                <a:srgbClr val="00FF00"/>
              </a:buClr>
              <a:buFont typeface="Wingdings" pitchFamily="2" charset="2"/>
              <a:buNone/>
              <a:defRPr/>
            </a:pPr>
            <a:r>
              <a:rPr lang="en-US" sz="1600" b="1" dirty="0" smtClean="0">
                <a:solidFill>
                  <a:schemeClr val="accent4"/>
                </a:solidFill>
                <a:effectLst/>
              </a:rPr>
              <a:t>Disposal</a:t>
            </a:r>
            <a:r>
              <a:rPr lang="en-US" sz="1600" b="1" dirty="0" smtClean="0">
                <a:solidFill>
                  <a:schemeClr val="accent4"/>
                </a:solidFill>
                <a:effectLst/>
              </a:rPr>
              <a:t>:  </a:t>
            </a:r>
          </a:p>
          <a:p>
            <a:pPr>
              <a:lnSpc>
                <a:spcPct val="90000"/>
              </a:lnSpc>
              <a:spcBef>
                <a:spcPct val="80000"/>
              </a:spcBef>
              <a:buClr>
                <a:srgbClr val="00FF00"/>
              </a:buClr>
              <a:buFont typeface="Wingdings" pitchFamily="2" charset="2"/>
              <a:buNone/>
              <a:defRPr/>
            </a:pPr>
            <a:r>
              <a:rPr lang="en-US" sz="1600" dirty="0" smtClean="0">
                <a:solidFill>
                  <a:schemeClr val="accent4"/>
                </a:solidFill>
                <a:effectLst/>
              </a:rPr>
              <a:t>The </a:t>
            </a:r>
            <a:r>
              <a:rPr lang="en-US" sz="1600" dirty="0" smtClean="0">
                <a:solidFill>
                  <a:schemeClr val="accent4"/>
                </a:solidFill>
                <a:effectLst/>
              </a:rPr>
              <a:t>length of retention and proper disposal of company information (including the shredding of sensitive information) should be done in accordance with the corporate records management and disposition policies.</a:t>
            </a:r>
            <a:r>
              <a:rPr lang="en-US" sz="1600" dirty="0" smtClean="0">
                <a:solidFill>
                  <a:schemeClr val="accent4"/>
                </a:solidFill>
              </a:rPr>
              <a:t>   </a:t>
            </a:r>
          </a:p>
          <a:p>
            <a:pPr lvl="1" eaLnBrk="1" hangingPunct="1">
              <a:lnSpc>
                <a:spcPct val="90000"/>
              </a:lnSpc>
              <a:spcBef>
                <a:spcPct val="80000"/>
              </a:spcBef>
              <a:buClr>
                <a:srgbClr val="00FF00"/>
              </a:buClr>
              <a:buFont typeface="Wingdings" pitchFamily="2" charset="2"/>
              <a:buNone/>
              <a:defRPr/>
            </a:pPr>
            <a:endParaRPr lang="en-US" sz="1400" u="sng" dirty="0" smtClean="0">
              <a:solidFill>
                <a:srgbClr val="002060"/>
              </a:solidFill>
              <a:effectLst/>
            </a:endParaRPr>
          </a:p>
        </p:txBody>
      </p:sp>
      <p:sp>
        <p:nvSpPr>
          <p:cNvPr id="158773" name="Text Box 53"/>
          <p:cNvSpPr txBox="1">
            <a:spLocks noChangeArrowheads="1"/>
          </p:cNvSpPr>
          <p:nvPr/>
        </p:nvSpPr>
        <p:spPr bwMode="auto">
          <a:xfrm>
            <a:off x="2819400" y="6096000"/>
            <a:ext cx="1828800" cy="428625"/>
          </a:xfrm>
          <a:prstGeom prst="rect">
            <a:avLst/>
          </a:prstGeom>
          <a:noFill/>
          <a:ln w="9525">
            <a:noFill/>
            <a:miter lim="800000"/>
            <a:headEnd/>
            <a:tailEnd/>
          </a:ln>
        </p:spPr>
        <p:txBody>
          <a:bodyPr>
            <a:spAutoFit/>
          </a:bodyPr>
          <a:lstStyle/>
          <a:p>
            <a:r>
              <a:rPr lang="en-US" sz="1100" b="1">
                <a:solidFill>
                  <a:schemeClr val="bg1"/>
                </a:solidFill>
              </a:rPr>
              <a:t>Please press space bar to continue.</a:t>
            </a:r>
          </a:p>
        </p:txBody>
      </p:sp>
      <p:sp>
        <p:nvSpPr>
          <p:cNvPr id="16"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2000"/>
                                  </p:stCondLst>
                                  <p:iterate type="lt">
                                    <p:tmPct val="0"/>
                                  </p:iterate>
                                  <p:childTnLst>
                                    <p:set>
                                      <p:cBhvr>
                                        <p:cTn id="6" dur="1" fill="hold">
                                          <p:stCondLst>
                                            <p:cond delay="0"/>
                                          </p:stCondLst>
                                        </p:cTn>
                                        <p:tgtEl>
                                          <p:spTgt spid="158773"/>
                                        </p:tgtEl>
                                        <p:attrNameLst>
                                          <p:attrName>style.visibility</p:attrName>
                                        </p:attrNameLst>
                                      </p:cBhvr>
                                      <p:to>
                                        <p:strVal val="visible"/>
                                      </p:to>
                                    </p:set>
                                    <p:anim calcmode="lin" valueType="num">
                                      <p:cBhvr>
                                        <p:cTn id="7" dur="500" fill="hold"/>
                                        <p:tgtEl>
                                          <p:spTgt spid="158773"/>
                                        </p:tgtEl>
                                        <p:attrNameLst>
                                          <p:attrName>ppt_w</p:attrName>
                                        </p:attrNameLst>
                                      </p:cBhvr>
                                      <p:tavLst>
                                        <p:tav tm="0">
                                          <p:val>
                                            <p:fltVal val="0"/>
                                          </p:val>
                                        </p:tav>
                                        <p:tav tm="100000">
                                          <p:val>
                                            <p:strVal val="#ppt_w"/>
                                          </p:val>
                                        </p:tav>
                                      </p:tavLst>
                                    </p:anim>
                                    <p:anim calcmode="lin" valueType="num">
                                      <p:cBhvr>
                                        <p:cTn id="8" dur="500" fill="hold"/>
                                        <p:tgtEl>
                                          <p:spTgt spid="1587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BD9D38CE-1686-4EA9-B0BB-7BDD7FB68173}" type="slidenum">
              <a:rPr lang="en-US"/>
              <a:pPr/>
              <a:t>17</a:t>
            </a:fld>
            <a:endParaRPr lang="en-US"/>
          </a:p>
        </p:txBody>
      </p:sp>
      <p:sp>
        <p:nvSpPr>
          <p:cNvPr id="31748" name="Text Box 7"/>
          <p:cNvSpPr txBox="1">
            <a:spLocks noChangeArrowheads="1"/>
          </p:cNvSpPr>
          <p:nvPr/>
        </p:nvSpPr>
        <p:spPr bwMode="auto">
          <a:xfrm>
            <a:off x="593725" y="1184275"/>
            <a:ext cx="184150" cy="457200"/>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93544" name="Text Box 8"/>
          <p:cNvSpPr txBox="1">
            <a:spLocks noChangeArrowheads="1"/>
          </p:cNvSpPr>
          <p:nvPr/>
        </p:nvSpPr>
        <p:spPr bwMode="auto">
          <a:xfrm>
            <a:off x="457200" y="838200"/>
            <a:ext cx="8077200" cy="4801314"/>
          </a:xfrm>
          <a:prstGeom prst="rect">
            <a:avLst/>
          </a:prstGeom>
          <a:noFill/>
          <a:ln w="9525">
            <a:noFill/>
            <a:miter lim="800000"/>
            <a:headEnd/>
            <a:tailEnd/>
          </a:ln>
          <a:effectLst/>
        </p:spPr>
        <p:txBody>
          <a:bodyPr wrap="square">
            <a:spAutoFit/>
          </a:bodyPr>
          <a:lstStyle/>
          <a:p>
            <a:pPr>
              <a:defRPr/>
            </a:pPr>
            <a:r>
              <a:rPr lang="en-US" b="1" dirty="0"/>
              <a:t>Compliance With The </a:t>
            </a:r>
            <a:r>
              <a:rPr lang="en-US" b="1" dirty="0" smtClean="0"/>
              <a:t>Policy</a:t>
            </a:r>
          </a:p>
          <a:p>
            <a:pPr>
              <a:defRPr/>
            </a:pPr>
            <a:endParaRPr lang="en-US" b="1" dirty="0" smtClean="0"/>
          </a:p>
          <a:p>
            <a:pPr>
              <a:buFont typeface="Wingdings" pitchFamily="2" charset="2"/>
              <a:buChar char="ü"/>
              <a:defRPr/>
            </a:pPr>
            <a:r>
              <a:rPr lang="en-US" dirty="0"/>
              <a:t> Omissions or failures to properly classify and mark a document should be </a:t>
            </a:r>
            <a:r>
              <a:rPr lang="en-US" dirty="0" smtClean="0"/>
              <a:t>corrected </a:t>
            </a:r>
            <a:r>
              <a:rPr lang="en-US" b="1" dirty="0" smtClean="0"/>
              <a:t>Immediately.</a:t>
            </a:r>
            <a:br>
              <a:rPr lang="en-US" b="1" dirty="0" smtClean="0"/>
            </a:br>
            <a:endParaRPr lang="en-US" b="1" dirty="0" smtClean="0"/>
          </a:p>
          <a:p>
            <a:pPr>
              <a:buFont typeface="Wingdings" pitchFamily="2" charset="2"/>
              <a:buChar char="ü"/>
              <a:defRPr/>
            </a:pPr>
            <a:r>
              <a:rPr lang="en-US" dirty="0"/>
              <a:t>Violations </a:t>
            </a:r>
            <a:r>
              <a:rPr lang="en-US" dirty="0" smtClean="0"/>
              <a:t>of </a:t>
            </a:r>
            <a:r>
              <a:rPr lang="en-US" dirty="0"/>
              <a:t>the Policy leading to misuse or unauthorized disclosure of  classified information may result in </a:t>
            </a:r>
            <a:r>
              <a:rPr lang="en-US" b="1" dirty="0" smtClean="0"/>
              <a:t>disciplinary action  </a:t>
            </a:r>
            <a:r>
              <a:rPr lang="en-US" dirty="0" smtClean="0"/>
              <a:t>in accordance </a:t>
            </a:r>
            <a:r>
              <a:rPr lang="en-US" dirty="0"/>
              <a:t>with applicable human resources policies as well as potential </a:t>
            </a:r>
            <a:r>
              <a:rPr lang="en-US" b="1" dirty="0" smtClean="0"/>
              <a:t>legal consequences </a:t>
            </a:r>
            <a:r>
              <a:rPr lang="en-US" dirty="0" smtClean="0"/>
              <a:t>(subject </a:t>
            </a:r>
            <a:r>
              <a:rPr lang="en-US" dirty="0"/>
              <a:t>to applicable data privacy, confidentiality and employment </a:t>
            </a:r>
            <a:r>
              <a:rPr lang="en-US" dirty="0" smtClean="0"/>
              <a:t>labor law).</a:t>
            </a:r>
            <a:endParaRPr lang="en-US" dirty="0"/>
          </a:p>
          <a:p>
            <a:pPr>
              <a:buFont typeface="Wingdings" pitchFamily="2" charset="2"/>
              <a:buChar char="ü"/>
              <a:defRPr/>
            </a:pPr>
            <a:endParaRPr lang="en-US" dirty="0" smtClean="0"/>
          </a:p>
          <a:p>
            <a:pPr>
              <a:buFont typeface="Wingdings" pitchFamily="2" charset="2"/>
              <a:buChar char="ü"/>
              <a:defRPr/>
            </a:pPr>
            <a:r>
              <a:rPr lang="en-US" dirty="0" smtClean="0"/>
              <a:t>Violations should </a:t>
            </a:r>
            <a:r>
              <a:rPr lang="en-US" dirty="0"/>
              <a:t>be promptly reported to your supervisor, unit management, or the </a:t>
            </a:r>
            <a:r>
              <a:rPr lang="en-US" dirty="0" smtClean="0"/>
              <a:t>Center for Global Business Conduct.</a:t>
            </a:r>
          </a:p>
          <a:p>
            <a:pPr>
              <a:defRPr/>
            </a:pPr>
            <a:endParaRPr lang="en-US" b="1" u="sng" dirty="0">
              <a:solidFill>
                <a:schemeClr val="accent4"/>
              </a:solidFill>
            </a:endParaRPr>
          </a:p>
          <a:p>
            <a:pPr>
              <a:buFont typeface="Arial" pitchFamily="34" charset="0"/>
              <a:buChar char="•"/>
              <a:defRPr/>
            </a:pPr>
            <a:endParaRPr lang="en-US" dirty="0">
              <a:solidFill>
                <a:srgbClr val="002060"/>
              </a:solidFill>
            </a:endParaRPr>
          </a:p>
          <a:p>
            <a:pPr>
              <a:defRPr/>
            </a:pPr>
            <a:endParaRPr lang="en-US" b="1" dirty="0" smtClean="0">
              <a:solidFill>
                <a:srgbClr val="002060"/>
              </a:solidFill>
            </a:endParaRPr>
          </a:p>
          <a:p>
            <a:pPr>
              <a:defRPr/>
            </a:pPr>
            <a:endParaRPr lang="en-US" b="1" dirty="0">
              <a:solidFill>
                <a:srgbClr val="002060"/>
              </a:solidFill>
            </a:endParaRPr>
          </a:p>
        </p:txBody>
      </p:sp>
      <p:sp>
        <p:nvSpPr>
          <p:cNvPr id="17"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98EE8806-971A-4AD6-81E6-39B983A478F4}" type="slidenum">
              <a:rPr lang="en-US"/>
              <a:pPr/>
              <a:t>18</a:t>
            </a:fld>
            <a:endParaRPr lang="en-US"/>
          </a:p>
        </p:txBody>
      </p:sp>
      <p:pic>
        <p:nvPicPr>
          <p:cNvPr id="117815" name="Picture 55"/>
          <p:cNvPicPr>
            <a:picLocks noChangeAspect="1" noChangeArrowheads="1"/>
          </p:cNvPicPr>
          <p:nvPr/>
        </p:nvPicPr>
        <p:blipFill>
          <a:blip r:embed="rId2" cstate="print">
            <a:lum bright="-6000" contrast="6000"/>
          </a:blip>
          <a:srcRect l="12755" r="7817" b="43193"/>
          <a:stretch>
            <a:fillRect/>
          </a:stretch>
        </p:blipFill>
        <p:spPr bwMode="auto">
          <a:xfrm>
            <a:off x="1905000" y="2819400"/>
            <a:ext cx="5029200" cy="2743200"/>
          </a:xfrm>
          <a:prstGeom prst="rect">
            <a:avLst/>
          </a:prstGeom>
          <a:gradFill rotWithShape="1">
            <a:gsLst>
              <a:gs pos="0">
                <a:schemeClr val="tx1">
                  <a:alpha val="73000"/>
                </a:schemeClr>
              </a:gs>
              <a:gs pos="100000">
                <a:schemeClr val="tx1">
                  <a:gamma/>
                  <a:shade val="46275"/>
                  <a:invGamma/>
                  <a:alpha val="0"/>
                </a:schemeClr>
              </a:gs>
            </a:gsLst>
            <a:lin ang="5400000" scaled="1"/>
          </a:gradFill>
          <a:ln w="9525">
            <a:noFill/>
            <a:miter lim="800000"/>
            <a:headEnd/>
            <a:tailEnd/>
          </a:ln>
        </p:spPr>
      </p:pic>
      <p:sp>
        <p:nvSpPr>
          <p:cNvPr id="117767" name="Rectangle 7"/>
          <p:cNvSpPr>
            <a:spLocks noGrp="1" noChangeArrowheads="1"/>
          </p:cNvSpPr>
          <p:nvPr>
            <p:ph type="body" idx="1"/>
          </p:nvPr>
        </p:nvSpPr>
        <p:spPr>
          <a:xfrm>
            <a:off x="381000" y="762000"/>
            <a:ext cx="8763000" cy="2590800"/>
          </a:xfrm>
        </p:spPr>
        <p:txBody>
          <a:bodyPr/>
          <a:lstStyle/>
          <a:p>
            <a:pPr marL="0" indent="0" eaLnBrk="1" hangingPunct="1">
              <a:spcBef>
                <a:spcPct val="100000"/>
              </a:spcBef>
              <a:defRPr/>
            </a:pPr>
            <a:r>
              <a:rPr lang="en-US" sz="1600" b="1" dirty="0" smtClean="0"/>
              <a:t>The Complete Policy:</a:t>
            </a:r>
          </a:p>
          <a:p>
            <a:pPr marL="0" indent="0" eaLnBrk="1" hangingPunct="1">
              <a:spcBef>
                <a:spcPct val="100000"/>
              </a:spcBef>
              <a:defRPr/>
            </a:pPr>
            <a:r>
              <a:rPr lang="en-US" sz="1600" dirty="0" smtClean="0">
                <a:effectLst/>
              </a:rPr>
              <a:t>A complete copy of the Policy and relevant general information, such as related policies, legal disclaimers for e-mail messages, etc. may be found on the Deere &amp; Company Confidential Information website located at:</a:t>
            </a:r>
            <a:r>
              <a:rPr lang="en-US" sz="1600" dirty="0" smtClean="0"/>
              <a:t> </a:t>
            </a:r>
            <a:r>
              <a:rPr lang="en-US" sz="1600" u="sng" dirty="0" smtClean="0">
                <a:effectLst/>
              </a:rPr>
              <a:t>http://glsg.deere.com/compliance/confidentiality.html</a:t>
            </a:r>
          </a:p>
          <a:p>
            <a:pPr marL="0" indent="0" eaLnBrk="1" hangingPunct="1">
              <a:spcBef>
                <a:spcPct val="100000"/>
              </a:spcBef>
              <a:defRPr/>
            </a:pPr>
            <a:endParaRPr lang="en-US" u="sng" dirty="0" smtClean="0">
              <a:solidFill>
                <a:srgbClr val="002060"/>
              </a:solidFill>
              <a:effectLst/>
            </a:endParaRPr>
          </a:p>
        </p:txBody>
      </p:sp>
      <p:sp>
        <p:nvSpPr>
          <p:cNvPr id="10"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invGray">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a:noFill/>
        </p:spPr>
        <p:txBody>
          <a:bodyPr/>
          <a:lstStyle/>
          <a:p>
            <a:fld id="{BA3EC666-4040-4311-9D51-842D2C866EDE}" type="slidenum">
              <a:rPr lang="en-US"/>
              <a:pPr/>
              <a:t>2</a:t>
            </a:fld>
            <a:endParaRPr lang="en-US"/>
          </a:p>
        </p:txBody>
      </p:sp>
      <p:sp>
        <p:nvSpPr>
          <p:cNvPr id="155655" name="Text Box 7"/>
          <p:cNvSpPr txBox="1">
            <a:spLocks noChangeArrowheads="1"/>
          </p:cNvSpPr>
          <p:nvPr/>
        </p:nvSpPr>
        <p:spPr bwMode="auto">
          <a:xfrm>
            <a:off x="304800" y="838200"/>
            <a:ext cx="5105400" cy="4647426"/>
          </a:xfrm>
          <a:prstGeom prst="rect">
            <a:avLst/>
          </a:prstGeom>
          <a:noFill/>
          <a:ln w="9525">
            <a:noFill/>
            <a:miter lim="800000"/>
            <a:headEnd/>
            <a:tailEnd/>
          </a:ln>
          <a:effectLst/>
        </p:spPr>
        <p:txBody>
          <a:bodyPr wrap="square">
            <a:spAutoFit/>
          </a:bodyPr>
          <a:lstStyle/>
          <a:p>
            <a:pPr eaLnBrk="0" hangingPunct="0">
              <a:spcAft>
                <a:spcPct val="50000"/>
              </a:spcAft>
              <a:buSzPct val="150000"/>
              <a:buFont typeface="Wingdings" pitchFamily="2" charset="2"/>
              <a:buChar char="ü"/>
              <a:defRPr/>
            </a:pPr>
            <a:r>
              <a:rPr lang="en-US" sz="1600" dirty="0">
                <a:solidFill>
                  <a:schemeClr val="accent4"/>
                </a:solidFill>
                <a:latin typeface="+mn-lt"/>
              </a:rPr>
              <a:t> Proper management of confidential information is critical to the company’s success.  Our company’s confidentiality policy is found in the Business Conduct Guidelines, Chapter 6 - Confidential Information. </a:t>
            </a:r>
          </a:p>
          <a:p>
            <a:pPr eaLnBrk="0" hangingPunct="0">
              <a:spcAft>
                <a:spcPct val="50000"/>
              </a:spcAft>
              <a:buSzPct val="150000"/>
              <a:buFont typeface="Wingdings" pitchFamily="2" charset="2"/>
              <a:buChar char="ü"/>
              <a:defRPr/>
            </a:pPr>
            <a:r>
              <a:rPr lang="en-US" sz="1600" dirty="0">
                <a:solidFill>
                  <a:schemeClr val="accent4"/>
                </a:solidFill>
                <a:latin typeface="+mn-lt"/>
              </a:rPr>
              <a:t>   The Global Information Classification Policy is intended to ensure compliance with Chapter 6 of the Business </a:t>
            </a:r>
            <a:r>
              <a:rPr lang="en-US" sz="1600" dirty="0" smtClean="0">
                <a:solidFill>
                  <a:schemeClr val="accent4"/>
                </a:solidFill>
                <a:latin typeface="+mn-lt"/>
              </a:rPr>
              <a:t>Conduct</a:t>
            </a:r>
            <a:br>
              <a:rPr lang="en-US" sz="1600" dirty="0" smtClean="0">
                <a:solidFill>
                  <a:schemeClr val="accent4"/>
                </a:solidFill>
                <a:latin typeface="+mn-lt"/>
              </a:rPr>
            </a:br>
            <a:r>
              <a:rPr lang="en-US" sz="1600" dirty="0" smtClean="0">
                <a:solidFill>
                  <a:schemeClr val="accent4"/>
                </a:solidFill>
                <a:latin typeface="+mn-lt"/>
              </a:rPr>
              <a:t>Guidelines</a:t>
            </a:r>
            <a:r>
              <a:rPr lang="en-US" sz="1600" dirty="0">
                <a:solidFill>
                  <a:schemeClr val="accent4"/>
                </a:solidFill>
                <a:latin typeface="+mn-lt"/>
              </a:rPr>
              <a:t>.</a:t>
            </a:r>
          </a:p>
          <a:p>
            <a:pPr eaLnBrk="0" hangingPunct="0">
              <a:spcAft>
                <a:spcPct val="50000"/>
              </a:spcAft>
              <a:buSzPct val="150000"/>
              <a:buFont typeface="Wingdings" pitchFamily="2" charset="2"/>
              <a:buChar char="ü"/>
              <a:defRPr/>
            </a:pPr>
            <a:r>
              <a:rPr lang="en-US" sz="1600" dirty="0">
                <a:solidFill>
                  <a:schemeClr val="accent4"/>
                </a:solidFill>
                <a:latin typeface="+mn-lt"/>
              </a:rPr>
              <a:t> Employees are often entrusted with proprietary, personal or other confidential information that is not known to the public.</a:t>
            </a:r>
          </a:p>
          <a:p>
            <a:pPr eaLnBrk="0" hangingPunct="0">
              <a:spcAft>
                <a:spcPct val="50000"/>
              </a:spcAft>
              <a:buSzPct val="150000"/>
              <a:buFont typeface="Wingdings" pitchFamily="2" charset="2"/>
              <a:buChar char="ü"/>
              <a:defRPr/>
            </a:pPr>
            <a:r>
              <a:rPr lang="en-US" sz="1600" dirty="0">
                <a:solidFill>
                  <a:schemeClr val="accent4"/>
                </a:solidFill>
                <a:latin typeface="+mn-lt"/>
              </a:rPr>
              <a:t>   At a minimum, unauthorized disclosure of this type of information can result in embarrassment to the Company and the individual involved and could be very costly to resolve.  </a:t>
            </a:r>
          </a:p>
        </p:txBody>
      </p:sp>
      <p:pic>
        <p:nvPicPr>
          <p:cNvPr id="155683" name="Picture 35"/>
          <p:cNvPicPr>
            <a:picLocks noChangeAspect="1" noChangeArrowheads="1"/>
          </p:cNvPicPr>
          <p:nvPr/>
        </p:nvPicPr>
        <p:blipFill>
          <a:blip r:embed="rId2" cstate="print">
            <a:lum bright="-24000" contrast="30000"/>
          </a:blip>
          <a:srcRect l="36832" t="9343" r="13972" b="6639"/>
          <a:stretch>
            <a:fillRect/>
          </a:stretch>
        </p:blipFill>
        <p:spPr bwMode="auto">
          <a:xfrm rot="-2392403">
            <a:off x="5488208" y="2181505"/>
            <a:ext cx="2389137" cy="2997199"/>
          </a:xfrm>
          <a:prstGeom prst="rect">
            <a:avLst/>
          </a:prstGeom>
          <a:noFill/>
          <a:ln w="9525">
            <a:noFill/>
            <a:miter lim="800000"/>
            <a:headEnd/>
            <a:tailEnd/>
          </a:ln>
          <a:effectLst>
            <a:outerShdw dist="109250" dir="7532261" algn="ctr" rotWithShape="0">
              <a:srgbClr val="5F5F5F">
                <a:alpha val="52000"/>
              </a:srgbClr>
            </a:outerShdw>
          </a:effectLst>
        </p:spPr>
      </p:pic>
      <p:pic>
        <p:nvPicPr>
          <p:cNvPr id="155662" name="Picture 14"/>
          <p:cNvPicPr>
            <a:picLocks noChangeAspect="1" noChangeArrowheads="1"/>
          </p:cNvPicPr>
          <p:nvPr/>
        </p:nvPicPr>
        <p:blipFill>
          <a:blip r:embed="rId3" cstate="print">
            <a:lum bright="-18000" contrast="48000"/>
          </a:blip>
          <a:srcRect/>
          <a:stretch>
            <a:fillRect/>
          </a:stretch>
        </p:blipFill>
        <p:spPr bwMode="auto">
          <a:xfrm>
            <a:off x="6737350" y="914400"/>
            <a:ext cx="2406650" cy="3124200"/>
          </a:xfrm>
          <a:prstGeom prst="rect">
            <a:avLst/>
          </a:prstGeom>
          <a:noFill/>
          <a:ln w="9525">
            <a:noFill/>
            <a:miter lim="800000"/>
            <a:headEnd/>
            <a:tailEnd/>
          </a:ln>
          <a:effectLst>
            <a:outerShdw dist="107763" dir="8100000" algn="ctr" rotWithShape="0">
              <a:srgbClr val="B2B2B2">
                <a:alpha val="2000"/>
              </a:srgbClr>
            </a:outerShdw>
          </a:effectLst>
        </p:spPr>
      </p:pic>
      <p:sp>
        <p:nvSpPr>
          <p:cNvPr id="11"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3B2C61C7-D3A9-4585-B017-81955F8BE7A6}" type="slidenum">
              <a:rPr lang="en-US"/>
              <a:pPr/>
              <a:t>3</a:t>
            </a:fld>
            <a:endParaRPr lang="en-US"/>
          </a:p>
        </p:txBody>
      </p:sp>
      <p:sp>
        <p:nvSpPr>
          <p:cNvPr id="146438" name="Rectangle 6"/>
          <p:cNvSpPr>
            <a:spLocks noChangeArrowheads="1"/>
          </p:cNvSpPr>
          <p:nvPr/>
        </p:nvSpPr>
        <p:spPr bwMode="auto">
          <a:xfrm>
            <a:off x="304800" y="1828800"/>
            <a:ext cx="3886200" cy="2757488"/>
          </a:xfrm>
          <a:prstGeom prst="rect">
            <a:avLst/>
          </a:prstGeom>
          <a:noFill/>
          <a:ln w="9525">
            <a:noFill/>
            <a:miter lim="800000"/>
            <a:headEnd/>
            <a:tailEnd/>
          </a:ln>
          <a:effectLst/>
        </p:spPr>
        <p:txBody>
          <a:bodyPr/>
          <a:lstStyle/>
          <a:p>
            <a:pPr>
              <a:spcBef>
                <a:spcPct val="50000"/>
              </a:spcBef>
              <a:buClr>
                <a:schemeClr val="folHlink"/>
              </a:buClr>
              <a:buFont typeface="Wingdings" pitchFamily="2" charset="2"/>
              <a:buNone/>
              <a:defRPr/>
            </a:pPr>
            <a:r>
              <a:rPr lang="en-US" sz="1400" dirty="0"/>
              <a:t>1)  The </a:t>
            </a:r>
            <a:r>
              <a:rPr lang="en-US" sz="1600" dirty="0" smtClean="0">
                <a:latin typeface="+mn-lt"/>
              </a:rPr>
              <a:t>actual </a:t>
            </a:r>
            <a:r>
              <a:rPr lang="en-US" sz="1600" b="1" dirty="0">
                <a:latin typeface="+mn-lt"/>
              </a:rPr>
              <a:t>Policy</a:t>
            </a:r>
            <a:r>
              <a:rPr lang="en-US" sz="1600" dirty="0">
                <a:latin typeface="+mn-lt"/>
              </a:rPr>
              <a:t> which includes:</a:t>
            </a:r>
          </a:p>
          <a:p>
            <a:pPr marL="801688" lvl="2" indent="-350838">
              <a:buFont typeface="Wingdings" pitchFamily="2" charset="2"/>
              <a:buChar char="ü"/>
              <a:defRPr/>
            </a:pPr>
            <a:r>
              <a:rPr lang="en-US" sz="1600" dirty="0">
                <a:latin typeface="+mn-lt"/>
              </a:rPr>
              <a:t>an introduction</a:t>
            </a:r>
          </a:p>
          <a:p>
            <a:pPr marL="801688" lvl="2" indent="-350838">
              <a:buFont typeface="Wingdings" pitchFamily="2" charset="2"/>
              <a:buChar char="ü"/>
              <a:defRPr/>
            </a:pPr>
            <a:r>
              <a:rPr lang="en-US" sz="1600" dirty="0">
                <a:latin typeface="+mn-lt"/>
              </a:rPr>
              <a:t>a brief policy statement</a:t>
            </a:r>
          </a:p>
          <a:p>
            <a:pPr marL="801688" lvl="2" indent="-350838">
              <a:buFont typeface="Wingdings" pitchFamily="2" charset="2"/>
              <a:buChar char="ü"/>
              <a:defRPr/>
            </a:pPr>
            <a:r>
              <a:rPr lang="en-US" sz="1600" dirty="0">
                <a:latin typeface="+mn-lt"/>
              </a:rPr>
              <a:t>a description of the scope</a:t>
            </a:r>
          </a:p>
          <a:p>
            <a:pPr marL="801688" lvl="2" indent="-350838">
              <a:buFont typeface="Wingdings" pitchFamily="2" charset="2"/>
              <a:buChar char="ü"/>
              <a:defRPr/>
            </a:pPr>
            <a:r>
              <a:rPr lang="en-US" sz="1600" dirty="0">
                <a:latin typeface="+mn-lt"/>
              </a:rPr>
              <a:t>an enforcement perspective</a:t>
            </a:r>
          </a:p>
          <a:p>
            <a:pPr marL="801688" lvl="2" indent="-350838">
              <a:buFont typeface="Wingdings" pitchFamily="2" charset="2"/>
              <a:buChar char="ü"/>
              <a:defRPr/>
            </a:pPr>
            <a:r>
              <a:rPr lang="en-US" sz="1600" dirty="0">
                <a:latin typeface="+mn-lt"/>
              </a:rPr>
              <a:t>how to report violations</a:t>
            </a:r>
          </a:p>
          <a:p>
            <a:pPr marL="801688" lvl="2" indent="-350838">
              <a:buFont typeface="Wingdings" pitchFamily="2" charset="2"/>
              <a:buChar char="ü"/>
              <a:defRPr/>
            </a:pPr>
            <a:r>
              <a:rPr lang="en-US" sz="1600" dirty="0">
                <a:latin typeface="+mn-lt"/>
              </a:rPr>
              <a:t>additional information/contacts</a:t>
            </a:r>
          </a:p>
          <a:p>
            <a:pPr marL="801688" lvl="2" indent="-350838">
              <a:buClr>
                <a:srgbClr val="00FF00"/>
              </a:buClr>
              <a:buFont typeface="Wingdings" pitchFamily="2" charset="2"/>
              <a:buChar char="Ø"/>
              <a:defRPr/>
            </a:pPr>
            <a:endParaRPr lang="en-US" sz="1600" dirty="0">
              <a:latin typeface="+mn-lt"/>
            </a:endParaRPr>
          </a:p>
          <a:p>
            <a:pPr marL="225425" lvl="1">
              <a:spcBef>
                <a:spcPct val="50000"/>
              </a:spcBef>
              <a:defRPr/>
            </a:pPr>
            <a:endParaRPr lang="en-US" sz="1600" dirty="0">
              <a:latin typeface="+mn-lt"/>
            </a:endParaRPr>
          </a:p>
        </p:txBody>
      </p:sp>
      <p:sp>
        <p:nvSpPr>
          <p:cNvPr id="146439" name="Rectangle 7"/>
          <p:cNvSpPr>
            <a:spLocks noChangeArrowheads="1"/>
          </p:cNvSpPr>
          <p:nvPr/>
        </p:nvSpPr>
        <p:spPr bwMode="auto">
          <a:xfrm>
            <a:off x="4495800" y="1795749"/>
            <a:ext cx="4648200" cy="3048000"/>
          </a:xfrm>
          <a:prstGeom prst="rect">
            <a:avLst/>
          </a:prstGeom>
          <a:noFill/>
          <a:ln w="9525">
            <a:noFill/>
            <a:miter lim="800000"/>
            <a:headEnd/>
            <a:tailEnd/>
          </a:ln>
          <a:effectLst/>
        </p:spPr>
        <p:txBody>
          <a:bodyPr/>
          <a:lstStyle/>
          <a:p>
            <a:pPr>
              <a:spcBef>
                <a:spcPct val="50000"/>
              </a:spcBef>
              <a:buClr>
                <a:schemeClr val="folHlink"/>
              </a:buClr>
              <a:buFont typeface="Wingdings" pitchFamily="2" charset="2"/>
              <a:buNone/>
              <a:defRPr/>
            </a:pPr>
            <a:r>
              <a:rPr lang="en-US" sz="1400" dirty="0"/>
              <a:t>2) </a:t>
            </a:r>
            <a:r>
              <a:rPr lang="en-US" sz="1600" dirty="0">
                <a:latin typeface="+mn-lt"/>
              </a:rPr>
              <a:t>The </a:t>
            </a:r>
            <a:r>
              <a:rPr lang="en-US" sz="1600" b="1" dirty="0">
                <a:latin typeface="+mn-lt"/>
              </a:rPr>
              <a:t>Policy Matrix</a:t>
            </a:r>
            <a:r>
              <a:rPr lang="en-US" sz="1600" dirty="0">
                <a:latin typeface="+mn-lt"/>
              </a:rPr>
              <a:t> which is an easy reference chart that provides policy details for each classification including:</a:t>
            </a:r>
          </a:p>
          <a:p>
            <a:pPr marL="801688" lvl="2" indent="-350838">
              <a:buFont typeface="Wingdings" pitchFamily="2" charset="2"/>
              <a:buChar char="ü"/>
              <a:defRPr/>
            </a:pPr>
            <a:r>
              <a:rPr lang="en-US" sz="1600" dirty="0">
                <a:latin typeface="+mn-lt"/>
              </a:rPr>
              <a:t>Definitions</a:t>
            </a:r>
          </a:p>
          <a:p>
            <a:pPr marL="801688" lvl="2" indent="-350838">
              <a:buFont typeface="Wingdings" pitchFamily="2" charset="2"/>
              <a:buChar char="ü"/>
              <a:defRPr/>
            </a:pPr>
            <a:r>
              <a:rPr lang="en-US" sz="1600" dirty="0">
                <a:latin typeface="+mn-lt"/>
              </a:rPr>
              <a:t>Examples</a:t>
            </a:r>
          </a:p>
          <a:p>
            <a:pPr marL="801688" lvl="2" indent="-350838">
              <a:buFont typeface="Wingdings" pitchFamily="2" charset="2"/>
              <a:buChar char="ü"/>
              <a:defRPr/>
            </a:pPr>
            <a:r>
              <a:rPr lang="en-US" sz="1600" dirty="0">
                <a:latin typeface="+mn-lt"/>
              </a:rPr>
              <a:t>Document Marking</a:t>
            </a:r>
          </a:p>
          <a:p>
            <a:pPr marL="801688" lvl="2" indent="-350838">
              <a:buFont typeface="Wingdings" pitchFamily="2" charset="2"/>
              <a:buChar char="ü"/>
              <a:defRPr/>
            </a:pPr>
            <a:r>
              <a:rPr lang="en-US" sz="1600" dirty="0">
                <a:latin typeface="+mn-lt"/>
              </a:rPr>
              <a:t>Transmittal / Transport</a:t>
            </a:r>
          </a:p>
          <a:p>
            <a:pPr marL="801688" lvl="2" indent="-350838">
              <a:buFont typeface="Wingdings" pitchFamily="2" charset="2"/>
              <a:buChar char="ü"/>
              <a:defRPr/>
            </a:pPr>
            <a:r>
              <a:rPr lang="en-US" sz="1600" dirty="0">
                <a:latin typeface="+mn-lt"/>
              </a:rPr>
              <a:t>Encryption</a:t>
            </a:r>
          </a:p>
          <a:p>
            <a:pPr marL="801688" lvl="2" indent="-350838">
              <a:buFont typeface="Wingdings" pitchFamily="2" charset="2"/>
              <a:buChar char="ü"/>
              <a:defRPr/>
            </a:pPr>
            <a:r>
              <a:rPr lang="en-US" sz="1600" dirty="0">
                <a:latin typeface="+mn-lt"/>
              </a:rPr>
              <a:t>E-Mail</a:t>
            </a:r>
          </a:p>
          <a:p>
            <a:pPr marL="801688" lvl="2" indent="-350838">
              <a:buFont typeface="Wingdings" pitchFamily="2" charset="2"/>
              <a:buChar char="ü"/>
              <a:defRPr/>
            </a:pPr>
            <a:r>
              <a:rPr lang="en-US" sz="1600" dirty="0">
                <a:latin typeface="+mn-lt"/>
              </a:rPr>
              <a:t>Secure Data Repository Requirements</a:t>
            </a:r>
          </a:p>
        </p:txBody>
      </p:sp>
      <p:sp>
        <p:nvSpPr>
          <p:cNvPr id="18445" name="Text Box 38"/>
          <p:cNvSpPr txBox="1">
            <a:spLocks noChangeArrowheads="1"/>
          </p:cNvSpPr>
          <p:nvPr/>
        </p:nvSpPr>
        <p:spPr bwMode="auto">
          <a:xfrm>
            <a:off x="304800" y="990600"/>
            <a:ext cx="7014869" cy="861774"/>
          </a:xfrm>
          <a:prstGeom prst="rect">
            <a:avLst/>
          </a:prstGeom>
          <a:noFill/>
          <a:ln w="9525">
            <a:noFill/>
            <a:miter lim="800000"/>
            <a:headEnd/>
            <a:tailEnd/>
          </a:ln>
        </p:spPr>
        <p:txBody>
          <a:bodyPr wrap="none">
            <a:spAutoFit/>
          </a:bodyPr>
          <a:lstStyle/>
          <a:p>
            <a:r>
              <a:rPr lang="en-US" sz="1600" dirty="0">
                <a:latin typeface="+mn-lt"/>
              </a:rPr>
              <a:t>The Details</a:t>
            </a:r>
            <a:r>
              <a:rPr lang="en-US" sz="1600" dirty="0" smtClean="0">
                <a:latin typeface="+mn-lt"/>
              </a:rPr>
              <a:t>…</a:t>
            </a:r>
          </a:p>
          <a:p>
            <a:r>
              <a:rPr lang="en-US" sz="1600" dirty="0" smtClean="0">
                <a:latin typeface="+mn-lt"/>
              </a:rPr>
              <a:t>The Global Information Classification Policy has two components: </a:t>
            </a:r>
          </a:p>
          <a:p>
            <a:endParaRPr lang="en-US" dirty="0">
              <a:latin typeface="+mn-lt"/>
            </a:endParaRPr>
          </a:p>
        </p:txBody>
      </p:sp>
      <p:sp>
        <p:nvSpPr>
          <p:cNvPr id="18"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p>
            <a:fld id="{C2B970A0-0616-4C8C-8E8A-2C3D09DB4EDE}" type="slidenum">
              <a:rPr lang="en-US"/>
              <a:pPr/>
              <a:t>4</a:t>
            </a:fld>
            <a:endParaRPr lang="en-US"/>
          </a:p>
        </p:txBody>
      </p:sp>
      <p:sp>
        <p:nvSpPr>
          <p:cNvPr id="20483" name="Rectangle 1026"/>
          <p:cNvSpPr>
            <a:spLocks noGrp="1" noChangeArrowheads="1"/>
          </p:cNvSpPr>
          <p:nvPr>
            <p:ph type="title"/>
          </p:nvPr>
        </p:nvSpPr>
        <p:spPr>
          <a:xfrm>
            <a:off x="381000" y="914400"/>
            <a:ext cx="8458200" cy="5029200"/>
          </a:xfrm>
        </p:spPr>
        <p:txBody>
          <a:bodyPr/>
          <a:lstStyle/>
          <a:p>
            <a:pPr>
              <a:lnSpc>
                <a:spcPct val="80000"/>
              </a:lnSpc>
            </a:pPr>
            <a:r>
              <a:rPr lang="en-US" sz="1600" b="0" dirty="0">
                <a:solidFill>
                  <a:srgbClr val="002060"/>
                </a:solidFill>
              </a:rPr>
              <a:t>Your responsibility:</a:t>
            </a:r>
            <a:br>
              <a:rPr lang="en-US" sz="1600" b="0" dirty="0">
                <a:solidFill>
                  <a:srgbClr val="002060"/>
                </a:solidFill>
              </a:rPr>
            </a:br>
            <a:r>
              <a:rPr lang="en-US" sz="1600" b="0" dirty="0">
                <a:solidFill>
                  <a:srgbClr val="002060"/>
                </a:solidFill>
              </a:rPr>
              <a:t/>
            </a:r>
            <a:br>
              <a:rPr lang="en-US" sz="1600" b="0" dirty="0">
                <a:solidFill>
                  <a:srgbClr val="002060"/>
                </a:solidFill>
              </a:rPr>
            </a:br>
            <a:r>
              <a:rPr lang="en-US" sz="1600" b="0" dirty="0">
                <a:solidFill>
                  <a:srgbClr val="002060"/>
                </a:solidFill>
              </a:rPr>
              <a:t>Under the Policy, protection of classified information is the responsibility of all employees, </a:t>
            </a:r>
            <a:r>
              <a:rPr lang="en-US" sz="1600" b="0" dirty="0">
                <a:solidFill>
                  <a:schemeClr val="accent4">
                    <a:lumMod val="75000"/>
                    <a:lumOff val="25000"/>
                  </a:schemeClr>
                </a:solidFill>
              </a:rPr>
              <a:t>contingent workers, dealers, merchants and suppliers.</a:t>
            </a:r>
            <a:r>
              <a:rPr lang="en-US" sz="1600" b="0" dirty="0">
                <a:solidFill>
                  <a:schemeClr val="bg1"/>
                </a:solidFill>
              </a:rPr>
              <a:t>.</a:t>
            </a:r>
            <a:r>
              <a:rPr lang="en-US" sz="1600" dirty="0">
                <a:solidFill>
                  <a:schemeClr val="bg1"/>
                </a:solidFill>
              </a:rPr>
              <a:t/>
            </a:r>
            <a:br>
              <a:rPr lang="en-US" sz="1600" dirty="0">
                <a:solidFill>
                  <a:schemeClr val="bg1"/>
                </a:solidFill>
              </a:rPr>
            </a:br>
            <a:r>
              <a:rPr lang="en-US" sz="1600" b="0" i="0" dirty="0" smtClean="0">
                <a:solidFill>
                  <a:schemeClr val="accent4"/>
                </a:solidFill>
                <a:effectLst/>
                <a:latin typeface="+mn-lt"/>
              </a:rPr>
              <a:t/>
            </a:r>
            <a:br>
              <a:rPr lang="en-US" sz="1600" b="0" i="0" dirty="0" smtClean="0">
                <a:solidFill>
                  <a:schemeClr val="accent4"/>
                </a:solidFill>
                <a:effectLst/>
                <a:latin typeface="+mn-lt"/>
              </a:rPr>
            </a:br>
            <a:r>
              <a:rPr lang="en-US" sz="1600" b="0" dirty="0">
                <a:solidFill>
                  <a:schemeClr val="accent4"/>
                </a:solidFill>
                <a:latin typeface="+mn-lt"/>
              </a:rPr>
              <a:t/>
            </a:r>
            <a:br>
              <a:rPr lang="en-US" sz="1600" b="0" dirty="0">
                <a:solidFill>
                  <a:schemeClr val="accent4"/>
                </a:solidFill>
                <a:latin typeface="+mn-lt"/>
              </a:rPr>
            </a:br>
            <a:r>
              <a:rPr lang="en-US" sz="1600" b="0" i="0" dirty="0" smtClean="0">
                <a:solidFill>
                  <a:schemeClr val="accent4"/>
                </a:solidFill>
                <a:effectLst/>
                <a:latin typeface="+mn-lt"/>
              </a:rPr>
              <a:t>Examples </a:t>
            </a:r>
            <a:r>
              <a:rPr lang="en-US" sz="1600" b="0" i="0" dirty="0" smtClean="0">
                <a:solidFill>
                  <a:schemeClr val="accent4"/>
                </a:solidFill>
                <a:effectLst/>
                <a:latin typeface="+mn-lt"/>
              </a:rPr>
              <a:t>of Information Covered by the Policy</a:t>
            </a:r>
            <a:r>
              <a:rPr lang="en-US" sz="1600" b="0" i="0" dirty="0" smtClean="0">
                <a:solidFill>
                  <a:schemeClr val="accent4"/>
                </a:solidFill>
                <a:effectLst/>
                <a:latin typeface="+mn-lt"/>
              </a:rPr>
              <a:t>:</a:t>
            </a:r>
            <a:br>
              <a:rPr lang="en-US" sz="1600" b="0" i="0" dirty="0" smtClean="0">
                <a:solidFill>
                  <a:schemeClr val="accent4"/>
                </a:solidFill>
                <a:effectLst/>
                <a:latin typeface="+mn-lt"/>
              </a:rPr>
            </a:br>
            <a:r>
              <a:rPr lang="en-US" sz="2000" b="0" i="0" dirty="0" smtClean="0">
                <a:solidFill>
                  <a:schemeClr val="accent4"/>
                </a:solidFill>
                <a:effectLst/>
                <a:latin typeface="+mn-lt"/>
              </a:rPr>
              <a:t/>
            </a:r>
            <a:br>
              <a:rPr lang="en-US" sz="2000" b="0" i="0" dirty="0" smtClean="0">
                <a:solidFill>
                  <a:schemeClr val="accent4"/>
                </a:solidFill>
                <a:effectLst/>
                <a:latin typeface="+mn-lt"/>
              </a:rPr>
            </a:br>
            <a:r>
              <a:rPr lang="en-US" sz="1600" dirty="0">
                <a:solidFill>
                  <a:schemeClr val="accent4"/>
                </a:solidFill>
                <a:latin typeface="+mn-lt"/>
              </a:rPr>
              <a:t>Physical information</a:t>
            </a:r>
            <a:r>
              <a:rPr lang="en-US" sz="1600" dirty="0" smtClean="0">
                <a:solidFill>
                  <a:schemeClr val="accent4"/>
                </a:solidFill>
                <a:latin typeface="+mn-lt"/>
              </a:rPr>
              <a:t> </a:t>
            </a:r>
            <a:r>
              <a:rPr lang="en-US" sz="1600" b="0" dirty="0" smtClean="0">
                <a:solidFill>
                  <a:schemeClr val="accent4"/>
                </a:solidFill>
                <a:latin typeface="+mn-lt"/>
              </a:rPr>
              <a:t>such as letters, documents, memoranda, reports, records, forms, reproductions, drawings, photographs, slides, films, graphs, charts, microfilms and video recordings. </a:t>
            </a:r>
            <a:r>
              <a:rPr lang="en-US" sz="2000" dirty="0" smtClean="0">
                <a:solidFill>
                  <a:schemeClr val="accent4"/>
                </a:solidFill>
                <a:latin typeface="+mn-lt"/>
              </a:rPr>
              <a:t/>
            </a:r>
            <a:br>
              <a:rPr lang="en-US" sz="2000" dirty="0" smtClean="0">
                <a:solidFill>
                  <a:schemeClr val="accent4"/>
                </a:solidFill>
                <a:latin typeface="+mn-lt"/>
              </a:rPr>
            </a:br>
            <a:r>
              <a:rPr lang="en-US" sz="2000" dirty="0" smtClean="0">
                <a:solidFill>
                  <a:schemeClr val="accent4"/>
                </a:solidFill>
                <a:latin typeface="+mn-lt"/>
              </a:rPr>
              <a:t/>
            </a:r>
            <a:br>
              <a:rPr lang="en-US" sz="2000" dirty="0" smtClean="0">
                <a:solidFill>
                  <a:schemeClr val="accent4"/>
                </a:solidFill>
                <a:latin typeface="+mn-lt"/>
              </a:rPr>
            </a:br>
            <a:r>
              <a:rPr lang="en-US" sz="1600" dirty="0" smtClean="0">
                <a:solidFill>
                  <a:schemeClr val="accent4"/>
                </a:solidFill>
                <a:latin typeface="+mn-lt"/>
              </a:rPr>
              <a:t>Electronic </a:t>
            </a:r>
            <a:r>
              <a:rPr lang="en-US" sz="1600" dirty="0">
                <a:solidFill>
                  <a:schemeClr val="accent4"/>
                </a:solidFill>
                <a:latin typeface="+mn-lt"/>
              </a:rPr>
              <a:t>information</a:t>
            </a:r>
            <a:r>
              <a:rPr lang="en-US" sz="1600" dirty="0" smtClean="0">
                <a:solidFill>
                  <a:schemeClr val="accent4"/>
                </a:solidFill>
                <a:latin typeface="+mn-lt"/>
              </a:rPr>
              <a:t> </a:t>
            </a:r>
            <a:r>
              <a:rPr lang="en-US" sz="1600" b="0" dirty="0" smtClean="0">
                <a:solidFill>
                  <a:schemeClr val="accent4"/>
                </a:solidFill>
                <a:latin typeface="+mn-lt"/>
              </a:rPr>
              <a:t>such as documents, e-mails, engineering or product related data, facsimiles, visual displays and electronic data storage devices such as flash drives, disks, CDs, DVDs and audio recordings. </a:t>
            </a:r>
            <a:br>
              <a:rPr lang="en-US" sz="1600" b="0" dirty="0" smtClean="0">
                <a:solidFill>
                  <a:schemeClr val="accent4"/>
                </a:solidFill>
                <a:latin typeface="+mn-lt"/>
              </a:rPr>
            </a:br>
            <a:r>
              <a:rPr lang="en-US" sz="1600" b="0" dirty="0" smtClean="0">
                <a:solidFill>
                  <a:schemeClr val="accent4"/>
                </a:solidFill>
                <a:latin typeface="+mn-lt"/>
              </a:rPr>
              <a:t/>
            </a:r>
            <a:br>
              <a:rPr lang="en-US" sz="1600" b="0" dirty="0" smtClean="0">
                <a:solidFill>
                  <a:schemeClr val="accent4"/>
                </a:solidFill>
                <a:latin typeface="+mn-lt"/>
              </a:rPr>
            </a:br>
            <a:r>
              <a:rPr lang="en-US" sz="1600" dirty="0" smtClean="0">
                <a:solidFill>
                  <a:schemeClr val="accent4"/>
                </a:solidFill>
                <a:latin typeface="+mn-lt"/>
              </a:rPr>
              <a:t>Oral </a:t>
            </a:r>
            <a:r>
              <a:rPr lang="en-US" sz="1600" dirty="0">
                <a:solidFill>
                  <a:schemeClr val="accent4"/>
                </a:solidFill>
                <a:latin typeface="+mn-lt"/>
              </a:rPr>
              <a:t>information</a:t>
            </a:r>
            <a:r>
              <a:rPr lang="en-US" sz="1600" dirty="0" smtClean="0">
                <a:solidFill>
                  <a:schemeClr val="accent4"/>
                </a:solidFill>
                <a:latin typeface="+mn-lt"/>
              </a:rPr>
              <a:t> </a:t>
            </a:r>
            <a:r>
              <a:rPr lang="en-US" sz="1600" b="0" dirty="0" smtClean="0">
                <a:solidFill>
                  <a:schemeClr val="accent4"/>
                </a:solidFill>
                <a:latin typeface="+mn-lt"/>
              </a:rPr>
              <a:t>such as conversations and telephone calls.</a:t>
            </a:r>
            <a:r>
              <a:rPr lang="en-US" sz="1400" b="0" dirty="0" smtClean="0">
                <a:solidFill>
                  <a:schemeClr val="accent4"/>
                </a:solidFill>
                <a:latin typeface="+mn-lt"/>
              </a:rPr>
              <a:t> </a:t>
            </a:r>
            <a:r>
              <a:rPr lang="en-US" sz="1600" b="0" dirty="0" smtClean="0">
                <a:solidFill>
                  <a:srgbClr val="002060"/>
                </a:solidFill>
                <a:latin typeface="+mn-lt"/>
              </a:rPr>
              <a:t/>
            </a:r>
            <a:br>
              <a:rPr lang="en-US" sz="1600" b="0" dirty="0" smtClean="0">
                <a:solidFill>
                  <a:srgbClr val="002060"/>
                </a:solidFill>
                <a:latin typeface="+mn-lt"/>
              </a:rPr>
            </a:br>
            <a:r>
              <a:rPr lang="en-US" sz="1800" b="0" dirty="0" smtClean="0">
                <a:solidFill>
                  <a:srgbClr val="002060"/>
                </a:solidFill>
                <a:latin typeface="+mn-lt"/>
              </a:rPr>
              <a:t/>
            </a:r>
            <a:br>
              <a:rPr lang="en-US" sz="1800" b="0" dirty="0" smtClean="0">
                <a:solidFill>
                  <a:srgbClr val="002060"/>
                </a:solidFill>
                <a:latin typeface="+mn-lt"/>
              </a:rPr>
            </a:br>
            <a:r>
              <a:rPr lang="en-US" dirty="0" smtClean="0">
                <a:solidFill>
                  <a:srgbClr val="002060"/>
                </a:solidFill>
                <a:latin typeface="+mn-lt"/>
              </a:rPr>
              <a:t/>
            </a:r>
            <a:br>
              <a:rPr lang="en-US" dirty="0" smtClean="0">
                <a:solidFill>
                  <a:srgbClr val="002060"/>
                </a:solidFill>
                <a:latin typeface="+mn-lt"/>
              </a:rPr>
            </a:br>
            <a:endParaRPr lang="en-US" b="0" i="0" dirty="0" smtClean="0">
              <a:solidFill>
                <a:srgbClr val="002060"/>
              </a:solidFill>
              <a:effectLst/>
              <a:latin typeface="+mn-lt"/>
            </a:endParaRPr>
          </a:p>
        </p:txBody>
      </p:sp>
      <p:sp>
        <p:nvSpPr>
          <p:cNvPr id="16"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F3A8A1A0-6993-4F92-9732-E4A135B11714}" type="slidenum">
              <a:rPr lang="en-US"/>
              <a:pPr/>
              <a:t>5</a:t>
            </a:fld>
            <a:endParaRPr lang="en-US"/>
          </a:p>
        </p:txBody>
      </p:sp>
      <p:sp>
        <p:nvSpPr>
          <p:cNvPr id="140291" name="Rectangle 3"/>
          <p:cNvSpPr>
            <a:spLocks noChangeArrowheads="1"/>
          </p:cNvSpPr>
          <p:nvPr/>
        </p:nvSpPr>
        <p:spPr bwMode="auto">
          <a:xfrm>
            <a:off x="838200" y="2133600"/>
            <a:ext cx="7239000" cy="1143000"/>
          </a:xfrm>
          <a:prstGeom prst="rect">
            <a:avLst/>
          </a:prstGeom>
          <a:noFill/>
          <a:ln w="9525">
            <a:noFill/>
            <a:miter lim="800000"/>
            <a:headEnd/>
            <a:tailEnd/>
          </a:ln>
          <a:effectLst/>
        </p:spPr>
        <p:txBody>
          <a:bodyPr anchor="ctr"/>
          <a:lstStyle/>
          <a:p>
            <a:pPr>
              <a:defRPr/>
            </a:pPr>
            <a:endParaRPr lang="en-US" sz="1600" b="1">
              <a:effectLst>
                <a:outerShdw blurRad="38100" dist="38100" dir="2700000" algn="tl">
                  <a:srgbClr val="C0C0C0"/>
                </a:outerShdw>
              </a:effectLst>
            </a:endParaRPr>
          </a:p>
        </p:txBody>
      </p:sp>
      <p:sp>
        <p:nvSpPr>
          <p:cNvPr id="140313" name="Rectangle 25"/>
          <p:cNvSpPr>
            <a:spLocks noChangeArrowheads="1"/>
          </p:cNvSpPr>
          <p:nvPr/>
        </p:nvSpPr>
        <p:spPr bwMode="auto">
          <a:xfrm>
            <a:off x="304800" y="838200"/>
            <a:ext cx="8610600" cy="4801314"/>
          </a:xfrm>
          <a:prstGeom prst="rect">
            <a:avLst/>
          </a:prstGeom>
          <a:noFill/>
          <a:ln w="9525">
            <a:noFill/>
            <a:miter lim="800000"/>
            <a:headEnd/>
            <a:tailEnd/>
          </a:ln>
          <a:effectLst/>
        </p:spPr>
        <p:txBody>
          <a:bodyPr wrap="square">
            <a:spAutoFit/>
          </a:bodyPr>
          <a:lstStyle/>
          <a:p>
            <a:pPr>
              <a:lnSpc>
                <a:spcPct val="80000"/>
              </a:lnSpc>
              <a:spcBef>
                <a:spcPct val="50000"/>
              </a:spcBef>
              <a:buClr>
                <a:srgbClr val="00FF00"/>
              </a:buClr>
            </a:pPr>
            <a:r>
              <a:rPr lang="en-US" b="1" dirty="0" smtClean="0">
                <a:solidFill>
                  <a:schemeClr val="accent4"/>
                </a:solidFill>
                <a:latin typeface="+mn-lt"/>
              </a:rPr>
              <a:t>Classification of Information Under the Policy:</a:t>
            </a:r>
          </a:p>
          <a:p>
            <a:pPr>
              <a:lnSpc>
                <a:spcPct val="80000"/>
              </a:lnSpc>
              <a:spcBef>
                <a:spcPct val="50000"/>
              </a:spcBef>
              <a:buClr>
                <a:srgbClr val="00FF00"/>
              </a:buClr>
              <a:buFont typeface="Wingdings" pitchFamily="2" charset="2"/>
              <a:buNone/>
            </a:pPr>
            <a:r>
              <a:rPr lang="en-US" sz="1600" dirty="0" smtClean="0">
                <a:solidFill>
                  <a:schemeClr val="accent4"/>
                </a:solidFill>
                <a:latin typeface="+mn-lt"/>
              </a:rPr>
              <a:t>Under the Policy, information will be classified according to the degree of confidentiality required to protect it.  The four classifications are:</a:t>
            </a:r>
          </a:p>
          <a:p>
            <a:pPr>
              <a:defRPr/>
            </a:pPr>
            <a:endParaRPr lang="en-US" sz="1600" dirty="0" smtClean="0">
              <a:solidFill>
                <a:schemeClr val="accent4"/>
              </a:solidFill>
              <a:latin typeface="+mn-lt"/>
            </a:endParaRPr>
          </a:p>
          <a:p>
            <a:pPr>
              <a:defRPr/>
            </a:pPr>
            <a:r>
              <a:rPr lang="en-US" sz="1600" dirty="0" smtClean="0">
                <a:solidFill>
                  <a:schemeClr val="accent4"/>
                </a:solidFill>
                <a:latin typeface="+mn-lt"/>
              </a:rPr>
              <a:t>1</a:t>
            </a:r>
            <a:r>
              <a:rPr lang="en-US" sz="1600" dirty="0">
                <a:solidFill>
                  <a:schemeClr val="accent4"/>
                </a:solidFill>
                <a:latin typeface="+mn-lt"/>
              </a:rPr>
              <a:t>.  </a:t>
            </a:r>
            <a:r>
              <a:rPr lang="en-US" sz="1600" b="1" dirty="0" smtClean="0">
                <a:solidFill>
                  <a:schemeClr val="accent4"/>
                </a:solidFill>
                <a:latin typeface="+mn-lt"/>
              </a:rPr>
              <a:t>Restricted</a:t>
            </a:r>
            <a:r>
              <a:rPr lang="en-US" sz="1600" dirty="0" smtClean="0">
                <a:solidFill>
                  <a:schemeClr val="accent4"/>
                </a:solidFill>
                <a:latin typeface="+mn-lt"/>
              </a:rPr>
              <a:t> (</a:t>
            </a:r>
            <a:r>
              <a:rPr lang="en-US" sz="1600" dirty="0">
                <a:solidFill>
                  <a:schemeClr val="accent4"/>
                </a:solidFill>
                <a:latin typeface="+mn-lt"/>
              </a:rPr>
              <a:t>the highest classification - critical information</a:t>
            </a:r>
            <a:r>
              <a:rPr lang="en-US" sz="1600" dirty="0" smtClean="0">
                <a:solidFill>
                  <a:schemeClr val="accent4"/>
                </a:solidFill>
                <a:latin typeface="+mn-lt"/>
              </a:rPr>
              <a:t>)</a:t>
            </a:r>
            <a:r>
              <a:rPr lang="en-US" sz="1600" dirty="0" smtClean="0">
                <a:solidFill>
                  <a:srgbClr val="002060"/>
                </a:solidFill>
                <a:latin typeface="+mn-lt"/>
              </a:rPr>
              <a:t/>
            </a:r>
            <a:br>
              <a:rPr lang="en-US" sz="1600" dirty="0" smtClean="0">
                <a:solidFill>
                  <a:srgbClr val="002060"/>
                </a:solidFill>
                <a:latin typeface="+mn-lt"/>
              </a:rPr>
            </a:br>
            <a:r>
              <a:rPr lang="en-US" sz="1600" dirty="0">
                <a:solidFill>
                  <a:srgbClr val="FF0000"/>
                </a:solidFill>
                <a:latin typeface="+mn-lt"/>
              </a:rPr>
              <a:t>Unless you are preparing board meeting information or handling a major merger or acquisition it is unlikely that you will come in contact with restricted information.</a:t>
            </a:r>
          </a:p>
          <a:p>
            <a:pPr>
              <a:defRPr/>
            </a:pPr>
            <a:endParaRPr lang="en-US" sz="1600" dirty="0">
              <a:solidFill>
                <a:schemeClr val="accent4"/>
              </a:solidFill>
              <a:latin typeface="+mn-lt"/>
            </a:endParaRPr>
          </a:p>
          <a:p>
            <a:pPr>
              <a:defRPr/>
            </a:pPr>
            <a:r>
              <a:rPr lang="en-US" sz="1600" dirty="0" smtClean="0">
                <a:solidFill>
                  <a:schemeClr val="accent4"/>
                </a:solidFill>
                <a:latin typeface="+mn-lt"/>
              </a:rPr>
              <a:t>2</a:t>
            </a:r>
            <a:r>
              <a:rPr lang="en-US" sz="1600" dirty="0">
                <a:solidFill>
                  <a:schemeClr val="accent4"/>
                </a:solidFill>
                <a:latin typeface="+mn-lt"/>
              </a:rPr>
              <a:t>.  </a:t>
            </a:r>
            <a:r>
              <a:rPr lang="en-US" sz="1600" b="1" dirty="0">
                <a:solidFill>
                  <a:schemeClr val="accent4"/>
                </a:solidFill>
                <a:latin typeface="+mn-lt"/>
              </a:rPr>
              <a:t>Personal &amp; </a:t>
            </a:r>
            <a:r>
              <a:rPr lang="en-US" sz="1600" b="1" dirty="0" smtClean="0">
                <a:solidFill>
                  <a:schemeClr val="accent4"/>
                </a:solidFill>
                <a:latin typeface="+mn-lt"/>
              </a:rPr>
              <a:t>Confidential </a:t>
            </a:r>
            <a:r>
              <a:rPr lang="en-US" sz="1600" dirty="0" smtClean="0">
                <a:solidFill>
                  <a:schemeClr val="accent4"/>
                </a:solidFill>
                <a:latin typeface="+mn-lt"/>
              </a:rPr>
              <a:t>- (pertains </a:t>
            </a:r>
            <a:r>
              <a:rPr lang="en-US" sz="1600" dirty="0">
                <a:solidFill>
                  <a:schemeClr val="accent4"/>
                </a:solidFill>
                <a:latin typeface="+mn-lt"/>
              </a:rPr>
              <a:t>to individuals – personal information)</a:t>
            </a:r>
          </a:p>
          <a:p>
            <a:pPr>
              <a:defRPr/>
            </a:pPr>
            <a:endParaRPr lang="en-US" sz="1600" dirty="0">
              <a:solidFill>
                <a:schemeClr val="accent4"/>
              </a:solidFill>
              <a:latin typeface="+mn-lt"/>
            </a:endParaRPr>
          </a:p>
          <a:p>
            <a:pPr>
              <a:defRPr/>
            </a:pPr>
            <a:r>
              <a:rPr lang="en-US" sz="1600" dirty="0">
                <a:solidFill>
                  <a:schemeClr val="accent4"/>
                </a:solidFill>
                <a:latin typeface="+mn-lt"/>
              </a:rPr>
              <a:t>3.  </a:t>
            </a:r>
            <a:r>
              <a:rPr lang="en-US" sz="1600" b="1" dirty="0" smtClean="0">
                <a:solidFill>
                  <a:schemeClr val="accent4"/>
                </a:solidFill>
                <a:latin typeface="+mn-lt"/>
              </a:rPr>
              <a:t>Confidential</a:t>
            </a:r>
            <a:r>
              <a:rPr lang="en-US" sz="1600" dirty="0" smtClean="0">
                <a:solidFill>
                  <a:schemeClr val="accent4"/>
                </a:solidFill>
                <a:latin typeface="+mn-lt"/>
              </a:rPr>
              <a:t> – (pertains </a:t>
            </a:r>
            <a:r>
              <a:rPr lang="en-US" sz="1600" dirty="0">
                <a:solidFill>
                  <a:schemeClr val="accent4"/>
                </a:solidFill>
                <a:latin typeface="+mn-lt"/>
              </a:rPr>
              <a:t>to business entities)</a:t>
            </a:r>
          </a:p>
          <a:p>
            <a:pPr>
              <a:defRPr/>
            </a:pPr>
            <a:endParaRPr lang="en-US" sz="1600" dirty="0">
              <a:solidFill>
                <a:schemeClr val="accent4"/>
              </a:solidFill>
              <a:latin typeface="+mn-lt"/>
            </a:endParaRPr>
          </a:p>
          <a:p>
            <a:pPr>
              <a:defRPr/>
            </a:pPr>
            <a:r>
              <a:rPr lang="en-US" sz="1600" dirty="0">
                <a:solidFill>
                  <a:schemeClr val="accent4"/>
                </a:solidFill>
                <a:latin typeface="+mn-lt"/>
              </a:rPr>
              <a:t>4.  </a:t>
            </a:r>
            <a:r>
              <a:rPr lang="en-US" sz="1600" b="1" dirty="0" smtClean="0">
                <a:solidFill>
                  <a:schemeClr val="accent4"/>
                </a:solidFill>
                <a:latin typeface="+mn-lt"/>
              </a:rPr>
              <a:t>Unclassified</a:t>
            </a:r>
            <a:r>
              <a:rPr lang="en-US" sz="1600" dirty="0" smtClean="0">
                <a:solidFill>
                  <a:schemeClr val="accent4"/>
                </a:solidFill>
                <a:latin typeface="+mn-lt"/>
              </a:rPr>
              <a:t> - (</a:t>
            </a:r>
            <a:r>
              <a:rPr lang="en-US" sz="1600" dirty="0">
                <a:solidFill>
                  <a:schemeClr val="accent4"/>
                </a:solidFill>
                <a:latin typeface="+mn-lt"/>
              </a:rPr>
              <a:t>routine information</a:t>
            </a:r>
            <a:r>
              <a:rPr lang="en-US" sz="1600" dirty="0" smtClean="0">
                <a:solidFill>
                  <a:schemeClr val="accent4"/>
                </a:solidFill>
                <a:latin typeface="+mn-lt"/>
              </a:rPr>
              <a:t>)</a:t>
            </a:r>
          </a:p>
          <a:p>
            <a:pPr>
              <a:defRPr/>
            </a:pPr>
            <a:endParaRPr lang="en-US" sz="1600" dirty="0">
              <a:solidFill>
                <a:schemeClr val="accent4"/>
              </a:solidFill>
              <a:latin typeface="+mn-lt"/>
            </a:endParaRPr>
          </a:p>
          <a:p>
            <a:pPr>
              <a:defRPr/>
            </a:pPr>
            <a:r>
              <a:rPr lang="en-US" sz="1600" dirty="0">
                <a:solidFill>
                  <a:schemeClr val="accent4"/>
                </a:solidFill>
                <a:latin typeface="+mn-lt"/>
              </a:rPr>
              <a:t>The classification level determines the appropriate marking, access, control, transmittal, encryption, storage and disposal procedures to be applied to the information.</a:t>
            </a:r>
          </a:p>
          <a:p>
            <a:pPr>
              <a:defRPr/>
            </a:pPr>
            <a:endParaRPr lang="en-US" sz="1600" dirty="0">
              <a:solidFill>
                <a:srgbClr val="002060"/>
              </a:solidFill>
              <a:latin typeface="+mn-lt"/>
            </a:endParaRPr>
          </a:p>
        </p:txBody>
      </p:sp>
      <p:sp>
        <p:nvSpPr>
          <p:cNvPr id="18"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24AAA606-773B-4496-B57E-322540127D0B}" type="slidenum">
              <a:rPr lang="en-US"/>
              <a:pPr/>
              <a:t>6</a:t>
            </a:fld>
            <a:endParaRPr lang="en-US"/>
          </a:p>
        </p:txBody>
      </p:sp>
      <p:sp>
        <p:nvSpPr>
          <p:cNvPr id="209944" name="Oval 24"/>
          <p:cNvSpPr>
            <a:spLocks noChangeArrowheads="1"/>
          </p:cNvSpPr>
          <p:nvPr/>
        </p:nvSpPr>
        <p:spPr bwMode="auto">
          <a:xfrm>
            <a:off x="8534400" y="3962400"/>
            <a:ext cx="609600" cy="762000"/>
          </a:xfrm>
          <a:prstGeom prst="ellipse">
            <a:avLst/>
          </a:prstGeom>
          <a:gradFill rotWithShape="1">
            <a:gsLst>
              <a:gs pos="0">
                <a:schemeClr val="bg1">
                  <a:alpha val="67000"/>
                </a:schemeClr>
              </a:gs>
              <a:gs pos="100000">
                <a:schemeClr val="bg1">
                  <a:gamma/>
                  <a:tint val="0"/>
                  <a:invGamma/>
                  <a:alpha val="67000"/>
                </a:schemeClr>
              </a:gs>
            </a:gsLst>
            <a:path path="shape">
              <a:fillToRect l="50000" t="50000" r="50000" b="50000"/>
            </a:path>
          </a:gradFill>
          <a:ln w="9525">
            <a:noFill/>
            <a:round/>
            <a:headEnd/>
            <a:tailEnd/>
          </a:ln>
          <a:effectLst/>
        </p:spPr>
        <p:txBody>
          <a:bodyPr wrap="none" anchor="ctr"/>
          <a:lstStyle/>
          <a:p>
            <a:pPr>
              <a:defRPr/>
            </a:pPr>
            <a:endParaRPr lang="en-US"/>
          </a:p>
        </p:txBody>
      </p:sp>
      <p:sp>
        <p:nvSpPr>
          <p:cNvPr id="209926" name="Rectangle 6"/>
          <p:cNvSpPr>
            <a:spLocks noChangeArrowheads="1"/>
          </p:cNvSpPr>
          <p:nvPr/>
        </p:nvSpPr>
        <p:spPr bwMode="auto">
          <a:xfrm>
            <a:off x="381000" y="1143000"/>
            <a:ext cx="8458200" cy="1877437"/>
          </a:xfrm>
          <a:prstGeom prst="rect">
            <a:avLst/>
          </a:prstGeom>
          <a:noFill/>
          <a:ln w="9525">
            <a:noFill/>
            <a:miter lim="800000"/>
            <a:headEnd/>
            <a:tailEnd/>
          </a:ln>
          <a:effectLst/>
        </p:spPr>
        <p:txBody>
          <a:bodyPr wrap="square">
            <a:spAutoFit/>
          </a:bodyPr>
          <a:lstStyle/>
          <a:p>
            <a:pPr>
              <a:defRPr/>
            </a:pPr>
            <a:r>
              <a:rPr lang="en-US" sz="1600" dirty="0">
                <a:solidFill>
                  <a:schemeClr val="accent4"/>
                </a:solidFill>
                <a:latin typeface="+mn-lt"/>
              </a:rPr>
              <a:t>Applying the Policy:</a:t>
            </a:r>
          </a:p>
          <a:p>
            <a:pPr>
              <a:defRPr/>
            </a:pPr>
            <a:endParaRPr lang="en-US" sz="1600" i="1" dirty="0" smtClean="0">
              <a:solidFill>
                <a:schemeClr val="accent4"/>
              </a:solidFill>
              <a:effectLst>
                <a:outerShdw blurRad="38100" dist="38100" dir="2700000" algn="tl">
                  <a:srgbClr val="C0C0C0"/>
                </a:outerShdw>
              </a:effectLst>
              <a:latin typeface="+mn-lt"/>
            </a:endParaRPr>
          </a:p>
          <a:p>
            <a:pPr>
              <a:defRPr/>
            </a:pPr>
            <a:r>
              <a:rPr lang="en-US" sz="1600" dirty="0" smtClean="0">
                <a:solidFill>
                  <a:schemeClr val="accent4"/>
                </a:solidFill>
                <a:latin typeface="+mn-lt"/>
              </a:rPr>
              <a:t>Marking</a:t>
            </a:r>
            <a:r>
              <a:rPr lang="en-US" sz="1600" dirty="0">
                <a:solidFill>
                  <a:schemeClr val="accent4"/>
                </a:solidFill>
                <a:latin typeface="+mn-lt"/>
              </a:rPr>
              <a:t>, access, control, transmittal, encryption</a:t>
            </a:r>
            <a:r>
              <a:rPr lang="en-US" sz="1600" dirty="0" smtClean="0">
                <a:solidFill>
                  <a:schemeClr val="accent4"/>
                </a:solidFill>
                <a:latin typeface="+mn-lt"/>
              </a:rPr>
              <a:t>:</a:t>
            </a:r>
          </a:p>
          <a:p>
            <a:pPr>
              <a:defRPr/>
            </a:pPr>
            <a:r>
              <a:rPr lang="en-US" sz="1600" dirty="0">
                <a:solidFill>
                  <a:schemeClr val="accent4"/>
                </a:solidFill>
                <a:latin typeface="+mn-lt"/>
              </a:rPr>
              <a:t>As you will learn, the Policy requires that classified information be protected from unauthorized disclosure through a series of steps such as marking, access control, transmission restrictions, encryption rules, etc.</a:t>
            </a:r>
          </a:p>
          <a:p>
            <a:pPr>
              <a:defRPr/>
            </a:pPr>
            <a:endParaRPr lang="en-US" sz="2000" b="1" i="1" dirty="0">
              <a:solidFill>
                <a:srgbClr val="002060"/>
              </a:solidFill>
              <a:effectLst>
                <a:outerShdw blurRad="38100" dist="38100" dir="2700000" algn="tl">
                  <a:srgbClr val="C0C0C0"/>
                </a:outerShdw>
              </a:effectLst>
            </a:endParaRPr>
          </a:p>
        </p:txBody>
      </p:sp>
      <p:sp>
        <p:nvSpPr>
          <p:cNvPr id="14" name="Rectangle 4"/>
          <p:cNvSpPr>
            <a:spLocks noChangeArrowheads="1"/>
          </p:cNvSpPr>
          <p:nvPr/>
        </p:nvSpPr>
        <p:spPr bwMode="auto">
          <a:xfrm>
            <a:off x="304800" y="3048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36306B1E-071F-4231-A91F-B1631CCDF936}" type="slidenum">
              <a:rPr lang="en-US"/>
              <a:pPr/>
              <a:t>7</a:t>
            </a:fld>
            <a:endParaRPr lang="en-US"/>
          </a:p>
        </p:txBody>
      </p:sp>
      <p:sp>
        <p:nvSpPr>
          <p:cNvPr id="195629" name="Oval 45"/>
          <p:cNvSpPr>
            <a:spLocks noChangeArrowheads="1"/>
          </p:cNvSpPr>
          <p:nvPr/>
        </p:nvSpPr>
        <p:spPr bwMode="auto">
          <a:xfrm>
            <a:off x="3886200" y="1219200"/>
            <a:ext cx="5257800" cy="3733800"/>
          </a:xfrm>
          <a:prstGeom prst="ellipse">
            <a:avLst/>
          </a:prstGeom>
          <a:gradFill rotWithShape="1">
            <a:gsLst>
              <a:gs pos="0">
                <a:srgbClr val="FFFFFF"/>
              </a:gs>
              <a:gs pos="100000">
                <a:srgbClr val="EAEAEA"/>
              </a:gs>
            </a:gsLst>
            <a:lin ang="2700000" scaled="1"/>
          </a:gradFill>
          <a:ln w="9525">
            <a:noFill/>
            <a:round/>
            <a:headEnd/>
            <a:tailEnd/>
          </a:ln>
        </p:spPr>
        <p:txBody>
          <a:bodyPr wrap="none" anchor="ctr"/>
          <a:lstStyle/>
          <a:p>
            <a:endParaRPr lang="en-US"/>
          </a:p>
        </p:txBody>
      </p:sp>
      <p:sp>
        <p:nvSpPr>
          <p:cNvPr id="195590" name="Text Box 6"/>
          <p:cNvSpPr txBox="1">
            <a:spLocks noChangeArrowheads="1"/>
          </p:cNvSpPr>
          <p:nvPr/>
        </p:nvSpPr>
        <p:spPr bwMode="auto">
          <a:xfrm>
            <a:off x="304800" y="914400"/>
            <a:ext cx="3048000" cy="4093428"/>
          </a:xfrm>
          <a:prstGeom prst="rect">
            <a:avLst/>
          </a:prstGeom>
          <a:noFill/>
          <a:ln w="9525">
            <a:noFill/>
            <a:miter lim="800000"/>
            <a:headEnd/>
            <a:tailEnd/>
          </a:ln>
          <a:effectLst/>
        </p:spPr>
        <p:txBody>
          <a:bodyPr wrap="square">
            <a:spAutoFit/>
          </a:bodyPr>
          <a:lstStyle/>
          <a:p>
            <a:pPr>
              <a:buClr>
                <a:srgbClr val="F52C1D"/>
              </a:buClr>
              <a:defRPr/>
            </a:pPr>
            <a:r>
              <a:rPr lang="en-US" sz="1600" dirty="0">
                <a:solidFill>
                  <a:schemeClr val="accent4"/>
                </a:solidFill>
                <a:latin typeface="+mn-lt"/>
              </a:rPr>
              <a:t>Let’s Look at the Policy Matrix:</a:t>
            </a:r>
          </a:p>
          <a:p>
            <a:pPr>
              <a:buClr>
                <a:srgbClr val="F52C1D"/>
              </a:buClr>
              <a:defRPr/>
            </a:pPr>
            <a:endParaRPr lang="en-US" sz="1600" dirty="0" smtClean="0">
              <a:solidFill>
                <a:schemeClr val="accent4"/>
              </a:solidFill>
              <a:latin typeface="+mn-lt"/>
            </a:endParaRPr>
          </a:p>
          <a:p>
            <a:pPr>
              <a:buClr>
                <a:srgbClr val="F52C1D"/>
              </a:buClr>
              <a:defRPr/>
            </a:pPr>
            <a:r>
              <a:rPr lang="en-US" sz="1600" dirty="0" smtClean="0">
                <a:solidFill>
                  <a:schemeClr val="accent4"/>
                </a:solidFill>
                <a:latin typeface="+mn-lt"/>
              </a:rPr>
              <a:t>What </a:t>
            </a:r>
            <a:r>
              <a:rPr lang="en-US" sz="1600" dirty="0">
                <a:solidFill>
                  <a:schemeClr val="accent4"/>
                </a:solidFill>
                <a:latin typeface="+mn-lt"/>
              </a:rPr>
              <a:t>is the Policy Matrix?</a:t>
            </a:r>
          </a:p>
          <a:p>
            <a:pPr>
              <a:buClr>
                <a:srgbClr val="F52C1D"/>
              </a:buClr>
              <a:defRPr/>
            </a:pPr>
            <a:endParaRPr lang="en-US" sz="1600" dirty="0">
              <a:solidFill>
                <a:schemeClr val="accent4"/>
              </a:solidFill>
              <a:effectLst>
                <a:outerShdw blurRad="38100" dist="38100" dir="2700000" algn="tl">
                  <a:srgbClr val="C0C0C0"/>
                </a:outerShdw>
              </a:effectLst>
              <a:latin typeface="+mn-lt"/>
            </a:endParaRPr>
          </a:p>
          <a:p>
            <a:pPr>
              <a:buClr>
                <a:srgbClr val="F52C1D"/>
              </a:buClr>
              <a:defRPr/>
            </a:pPr>
            <a:r>
              <a:rPr lang="en-US" sz="1600" dirty="0">
                <a:solidFill>
                  <a:schemeClr val="accent4"/>
                </a:solidFill>
                <a:latin typeface="+mn-lt"/>
              </a:rPr>
              <a:t>The Policy Matrix is a quick reference chart included with the Policy where you will find definitions for each of the four information classifications</a:t>
            </a:r>
            <a:r>
              <a:rPr lang="en-US" sz="1600" dirty="0" smtClean="0">
                <a:solidFill>
                  <a:schemeClr val="accent4"/>
                </a:solidFill>
                <a:latin typeface="+mn-lt"/>
              </a:rPr>
              <a:t>. It </a:t>
            </a:r>
            <a:r>
              <a:rPr lang="en-US" sz="1600" dirty="0">
                <a:solidFill>
                  <a:schemeClr val="accent4"/>
                </a:solidFill>
                <a:latin typeface="+mn-lt"/>
              </a:rPr>
              <a:t>also provides information on how you should treat information under each classification</a:t>
            </a:r>
            <a:r>
              <a:rPr lang="en-US" sz="1800" dirty="0" smtClean="0">
                <a:solidFill>
                  <a:schemeClr val="bg1"/>
                </a:solidFill>
                <a:latin typeface="+mn-lt"/>
              </a:rPr>
              <a:t>.</a:t>
            </a:r>
          </a:p>
          <a:p>
            <a:pPr>
              <a:buClr>
                <a:srgbClr val="F52C1D"/>
              </a:buClr>
              <a:defRPr/>
            </a:pPr>
            <a:endParaRPr lang="en-US" sz="1800" dirty="0">
              <a:solidFill>
                <a:schemeClr val="bg1"/>
              </a:solidFill>
              <a:latin typeface="+mn-lt"/>
            </a:endParaRPr>
          </a:p>
        </p:txBody>
      </p:sp>
      <p:pic>
        <p:nvPicPr>
          <p:cNvPr id="195609" name="Picture 25"/>
          <p:cNvPicPr>
            <a:picLocks noChangeAspect="1" noChangeArrowheads="1"/>
          </p:cNvPicPr>
          <p:nvPr/>
        </p:nvPicPr>
        <p:blipFill>
          <a:blip r:embed="rId2" cstate="print">
            <a:lum bright="-6000" contrast="6000"/>
          </a:blip>
          <a:srcRect l="12180" t="13899" r="14418" b="22116"/>
          <a:stretch>
            <a:fillRect/>
          </a:stretch>
        </p:blipFill>
        <p:spPr bwMode="auto">
          <a:xfrm>
            <a:off x="3429000" y="1295400"/>
            <a:ext cx="5715000" cy="3776663"/>
          </a:xfrm>
          <a:prstGeom prst="rect">
            <a:avLst/>
          </a:prstGeom>
          <a:noFill/>
          <a:ln w="9525">
            <a:noFill/>
            <a:miter lim="800000"/>
            <a:headEnd/>
            <a:tailEnd/>
          </a:ln>
          <a:effectLst>
            <a:outerShdw dist="107763" dir="13500000" algn="ctr" rotWithShape="0">
              <a:srgbClr val="808080">
                <a:alpha val="50000"/>
              </a:srgbClr>
            </a:outerShdw>
          </a:effectLst>
        </p:spPr>
      </p:pic>
      <p:sp>
        <p:nvSpPr>
          <p:cNvPr id="15"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
        <p:nvSpPr>
          <p:cNvPr id="16" name="Rectangle 15"/>
          <p:cNvSpPr/>
          <p:nvPr/>
        </p:nvSpPr>
        <p:spPr>
          <a:xfrm>
            <a:off x="338796" y="4925151"/>
            <a:ext cx="8763000" cy="1077218"/>
          </a:xfrm>
          <a:prstGeom prst="rect">
            <a:avLst/>
          </a:prstGeom>
        </p:spPr>
        <p:txBody>
          <a:bodyPr wrap="square">
            <a:spAutoFit/>
          </a:bodyPr>
          <a:lstStyle/>
          <a:p>
            <a:pPr>
              <a:buClr>
                <a:srgbClr val="00FF00"/>
              </a:buClr>
              <a:buFont typeface="Wingdings" pitchFamily="2" charset="2"/>
              <a:buNone/>
              <a:defRPr/>
            </a:pPr>
            <a:r>
              <a:rPr lang="en-US" sz="1600" b="1" dirty="0">
                <a:solidFill>
                  <a:schemeClr val="accent4"/>
                </a:solidFill>
                <a:latin typeface="+mn-lt"/>
              </a:rPr>
              <a:t>How should I use it?</a:t>
            </a:r>
          </a:p>
          <a:p>
            <a:pPr>
              <a:buClr>
                <a:srgbClr val="00FF00"/>
              </a:buClr>
              <a:buFont typeface="Wingdings" pitchFamily="2" charset="2"/>
              <a:buNone/>
              <a:defRPr/>
            </a:pPr>
            <a:r>
              <a:rPr lang="en-US" sz="1600" dirty="0" smtClean="0">
                <a:solidFill>
                  <a:schemeClr val="accent4"/>
                </a:solidFill>
                <a:latin typeface="+mn-lt"/>
              </a:rPr>
              <a:t>The </a:t>
            </a:r>
            <a:r>
              <a:rPr lang="en-US" sz="1600" dirty="0">
                <a:solidFill>
                  <a:schemeClr val="accent4"/>
                </a:solidFill>
                <a:latin typeface="+mn-lt"/>
              </a:rPr>
              <a:t>Policy Matrix is a practical guide that can be of assistance in applying the policy.  It includes examples for each category of information and specific guidance in 11 key areas.</a:t>
            </a:r>
            <a:endParaRPr lang="en-US" sz="1600" dirty="0">
              <a:solidFill>
                <a:schemeClr val="accent4"/>
              </a:solidFill>
              <a:latin typeface="+mn-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4"/>
          <p:cNvSpPr>
            <a:spLocks noGrp="1"/>
          </p:cNvSpPr>
          <p:nvPr>
            <p:ph type="sldNum" sz="quarter" idx="11"/>
          </p:nvPr>
        </p:nvSpPr>
        <p:spPr>
          <a:noFill/>
        </p:spPr>
        <p:txBody>
          <a:bodyPr/>
          <a:lstStyle/>
          <a:p>
            <a:fld id="{23FED2AF-9A9A-4DD0-9904-D7253B00D34F}" type="slidenum">
              <a:rPr lang="en-US"/>
              <a:pPr/>
              <a:t>8</a:t>
            </a:fld>
            <a:endParaRPr lang="en-US"/>
          </a:p>
        </p:txBody>
      </p:sp>
      <p:sp>
        <p:nvSpPr>
          <p:cNvPr id="1032" name="Rectangle 7"/>
          <p:cNvSpPr>
            <a:spLocks noChangeArrowheads="1"/>
          </p:cNvSpPr>
          <p:nvPr/>
        </p:nvSpPr>
        <p:spPr bwMode="auto">
          <a:xfrm>
            <a:off x="6951663" y="1223963"/>
            <a:ext cx="9144000" cy="0"/>
          </a:xfrm>
          <a:prstGeom prst="rect">
            <a:avLst/>
          </a:prstGeom>
          <a:noFill/>
          <a:ln w="9525">
            <a:noFill/>
            <a:miter lim="800000"/>
            <a:headEnd/>
            <a:tailEnd/>
          </a:ln>
        </p:spPr>
        <p:txBody>
          <a:bodyPr wrap="none" anchor="ctr">
            <a:spAutoFit/>
          </a:bodyPr>
          <a:lstStyle/>
          <a:p>
            <a:endParaRPr lang="en-US"/>
          </a:p>
        </p:txBody>
      </p:sp>
      <p:graphicFrame>
        <p:nvGraphicFramePr>
          <p:cNvPr id="148486" name="Object 6"/>
          <p:cNvGraphicFramePr>
            <a:graphicFrameLocks noChangeAspect="1"/>
          </p:cNvGraphicFramePr>
          <p:nvPr/>
        </p:nvGraphicFramePr>
        <p:xfrm>
          <a:off x="609600" y="2087562"/>
          <a:ext cx="1524000" cy="576263"/>
        </p:xfrm>
        <a:graphic>
          <a:graphicData uri="http://schemas.openxmlformats.org/presentationml/2006/ole">
            <p:oleObj spid="_x0000_s98306" name="Picture" r:id="rId3" imgW="1028571" imgH="390270" progId="StaticMetafile">
              <p:embed/>
            </p:oleObj>
          </a:graphicData>
        </a:graphic>
      </p:graphicFrame>
      <p:sp>
        <p:nvSpPr>
          <p:cNvPr id="1033" name="Rectangle 9"/>
          <p:cNvSpPr>
            <a:spLocks noChangeArrowheads="1"/>
          </p:cNvSpPr>
          <p:nvPr/>
        </p:nvSpPr>
        <p:spPr bwMode="auto">
          <a:xfrm>
            <a:off x="8108950" y="31734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48488" name="Object 8"/>
          <p:cNvGraphicFramePr>
            <a:graphicFrameLocks noChangeAspect="1"/>
          </p:cNvGraphicFramePr>
          <p:nvPr/>
        </p:nvGraphicFramePr>
        <p:xfrm>
          <a:off x="609600" y="3078162"/>
          <a:ext cx="1524000" cy="733425"/>
        </p:xfrm>
        <a:graphic>
          <a:graphicData uri="http://schemas.openxmlformats.org/presentationml/2006/ole">
            <p:oleObj spid="_x0000_s98307" name="Picture" r:id="rId4" imgW="1028571" imgH="502899" progId="StaticMetafile">
              <p:embed/>
            </p:oleObj>
          </a:graphicData>
        </a:graphic>
      </p:graphicFrame>
      <p:sp>
        <p:nvSpPr>
          <p:cNvPr id="1034" name="Rectangle 11"/>
          <p:cNvSpPr>
            <a:spLocks noChangeArrowheads="1"/>
          </p:cNvSpPr>
          <p:nvPr/>
        </p:nvSpPr>
        <p:spPr bwMode="auto">
          <a:xfrm>
            <a:off x="7126288" y="3819525"/>
            <a:ext cx="9144000" cy="0"/>
          </a:xfrm>
          <a:prstGeom prst="rect">
            <a:avLst/>
          </a:prstGeom>
          <a:noFill/>
          <a:ln w="9525">
            <a:noFill/>
            <a:miter lim="800000"/>
            <a:headEnd/>
            <a:tailEnd/>
          </a:ln>
        </p:spPr>
        <p:txBody>
          <a:bodyPr wrap="none" anchor="ctr">
            <a:spAutoFit/>
          </a:bodyPr>
          <a:lstStyle/>
          <a:p>
            <a:endParaRPr lang="en-US"/>
          </a:p>
        </p:txBody>
      </p:sp>
      <p:graphicFrame>
        <p:nvGraphicFramePr>
          <p:cNvPr id="148490" name="Object 10"/>
          <p:cNvGraphicFramePr>
            <a:graphicFrameLocks noChangeAspect="1"/>
          </p:cNvGraphicFramePr>
          <p:nvPr/>
        </p:nvGraphicFramePr>
        <p:xfrm>
          <a:off x="609600" y="4221162"/>
          <a:ext cx="1524000" cy="579438"/>
        </p:xfrm>
        <a:graphic>
          <a:graphicData uri="http://schemas.openxmlformats.org/presentationml/2006/ole">
            <p:oleObj spid="_x0000_s98308" name="Picture" r:id="rId5" imgW="1028571" imgH="390270" progId="StaticMetafile">
              <p:embed/>
            </p:oleObj>
          </a:graphicData>
        </a:graphic>
      </p:graphicFrame>
      <p:sp>
        <p:nvSpPr>
          <p:cNvPr id="148493" name="Text Box 13"/>
          <p:cNvSpPr txBox="1">
            <a:spLocks noChangeArrowheads="1"/>
          </p:cNvSpPr>
          <p:nvPr/>
        </p:nvSpPr>
        <p:spPr bwMode="auto">
          <a:xfrm>
            <a:off x="2362200" y="1447801"/>
            <a:ext cx="6553200" cy="5139869"/>
          </a:xfrm>
          <a:prstGeom prst="rect">
            <a:avLst/>
          </a:prstGeom>
          <a:noFill/>
          <a:ln w="9525">
            <a:noFill/>
            <a:miter lim="800000"/>
            <a:headEnd/>
            <a:tailEnd/>
          </a:ln>
          <a:effectLst/>
        </p:spPr>
        <p:txBody>
          <a:bodyPr wrap="square">
            <a:spAutoFit/>
          </a:bodyPr>
          <a:lstStyle/>
          <a:p>
            <a:pPr lvl="1">
              <a:lnSpc>
                <a:spcPct val="80000"/>
              </a:lnSpc>
              <a:spcBef>
                <a:spcPct val="50000"/>
              </a:spcBef>
              <a:buClr>
                <a:srgbClr val="00FF00"/>
              </a:buClr>
              <a:defRPr/>
            </a:pPr>
            <a:r>
              <a:rPr lang="en-US" sz="1600" b="1" dirty="0">
                <a:solidFill>
                  <a:srgbClr val="002060"/>
                </a:solidFill>
                <a:effectLst>
                  <a:outerShdw blurRad="38100" dist="38100" dir="2700000" algn="tl">
                    <a:srgbClr val="C0C0C0"/>
                  </a:outerShdw>
                </a:effectLst>
                <a:latin typeface="+mn-lt"/>
              </a:rPr>
              <a:t>“</a:t>
            </a:r>
            <a:r>
              <a:rPr lang="en-US" sz="1600" b="1" dirty="0">
                <a:solidFill>
                  <a:schemeClr val="accent4"/>
                </a:solidFill>
                <a:latin typeface="+mn-lt"/>
              </a:rPr>
              <a:t>Restricted</a:t>
            </a:r>
            <a:r>
              <a:rPr lang="en-US" sz="1600" b="1" dirty="0">
                <a:solidFill>
                  <a:schemeClr val="accent4"/>
                </a:solidFill>
                <a:effectLst>
                  <a:outerShdw blurRad="38100" dist="38100" dir="2700000" algn="tl">
                    <a:srgbClr val="C0C0C0"/>
                  </a:outerShdw>
                </a:effectLst>
                <a:latin typeface="+mn-lt"/>
              </a:rPr>
              <a:t>”</a:t>
            </a:r>
            <a:r>
              <a:rPr lang="en-US" sz="1600" b="1" dirty="0">
                <a:solidFill>
                  <a:schemeClr val="accent4"/>
                </a:solidFill>
                <a:latin typeface="+mn-lt"/>
              </a:rPr>
              <a:t> </a:t>
            </a:r>
            <a:r>
              <a:rPr lang="en-US" sz="1600" dirty="0">
                <a:solidFill>
                  <a:schemeClr val="accent4"/>
                </a:solidFill>
                <a:latin typeface="+mn-lt"/>
              </a:rPr>
              <a:t>critical</a:t>
            </a:r>
            <a:r>
              <a:rPr lang="en-US" sz="1600" b="1" dirty="0">
                <a:solidFill>
                  <a:schemeClr val="accent4"/>
                </a:solidFill>
                <a:latin typeface="+mn-lt"/>
              </a:rPr>
              <a:t> </a:t>
            </a:r>
            <a:r>
              <a:rPr lang="en-US" sz="1600" dirty="0">
                <a:solidFill>
                  <a:schemeClr val="accent4"/>
                </a:solidFill>
                <a:latin typeface="+mn-lt"/>
              </a:rPr>
              <a:t>information that must be strictly controlled because unauthorized disclosure could result in severe harm to the company. </a:t>
            </a:r>
            <a:endParaRPr lang="en-US" sz="1600" dirty="0" smtClean="0">
              <a:solidFill>
                <a:schemeClr val="accent4"/>
              </a:solidFill>
              <a:latin typeface="+mn-lt"/>
            </a:endParaRPr>
          </a:p>
          <a:p>
            <a:pPr lvl="1">
              <a:lnSpc>
                <a:spcPct val="80000"/>
              </a:lnSpc>
              <a:spcBef>
                <a:spcPct val="50000"/>
              </a:spcBef>
              <a:buClr>
                <a:srgbClr val="00FF00"/>
              </a:buClr>
              <a:defRPr/>
            </a:pPr>
            <a:endParaRPr lang="en-US" sz="1600" dirty="0">
              <a:solidFill>
                <a:schemeClr val="accent4"/>
              </a:solidFill>
              <a:latin typeface="+mn-lt"/>
            </a:endParaRPr>
          </a:p>
          <a:p>
            <a:pPr lvl="1">
              <a:lnSpc>
                <a:spcPct val="80000"/>
              </a:lnSpc>
              <a:spcBef>
                <a:spcPct val="50000"/>
              </a:spcBef>
              <a:buClr>
                <a:srgbClr val="00FF00"/>
              </a:buClr>
              <a:defRPr/>
            </a:pPr>
            <a:r>
              <a:rPr lang="en-US" sz="1600" b="1" dirty="0">
                <a:solidFill>
                  <a:schemeClr val="accent4"/>
                </a:solidFill>
                <a:effectLst>
                  <a:outerShdw blurRad="38100" dist="38100" dir="2700000" algn="tl">
                    <a:srgbClr val="C0C0C0"/>
                  </a:outerShdw>
                </a:effectLst>
              </a:rPr>
              <a:t>“</a:t>
            </a:r>
            <a:r>
              <a:rPr lang="en-US" sz="1600" b="1" dirty="0">
                <a:solidFill>
                  <a:schemeClr val="accent4"/>
                </a:solidFill>
              </a:rPr>
              <a:t>Personal &amp; Confidential</a:t>
            </a:r>
            <a:r>
              <a:rPr lang="en-US" sz="1600" b="1" dirty="0">
                <a:solidFill>
                  <a:schemeClr val="accent4"/>
                </a:solidFill>
                <a:effectLst>
                  <a:outerShdw blurRad="38100" dist="38100" dir="2700000" algn="tl">
                    <a:srgbClr val="C0C0C0"/>
                  </a:outerShdw>
                </a:effectLst>
              </a:rPr>
              <a:t>”</a:t>
            </a:r>
            <a:r>
              <a:rPr lang="en-US" sz="1600" dirty="0">
                <a:solidFill>
                  <a:schemeClr val="accent4"/>
                </a:solidFill>
              </a:rPr>
              <a:t> information relates to an individual.  Unauthorized disclosure could be seriously harmful to an employee, a customer or the company</a:t>
            </a:r>
            <a:r>
              <a:rPr lang="en-US" sz="1600" dirty="0" smtClean="0">
                <a:solidFill>
                  <a:schemeClr val="accent4"/>
                </a:solidFill>
              </a:rPr>
              <a:t>.</a:t>
            </a:r>
          </a:p>
          <a:p>
            <a:pPr lvl="1">
              <a:lnSpc>
                <a:spcPct val="80000"/>
              </a:lnSpc>
              <a:spcBef>
                <a:spcPct val="50000"/>
              </a:spcBef>
              <a:buClr>
                <a:srgbClr val="00FF00"/>
              </a:buClr>
              <a:defRPr/>
            </a:pPr>
            <a:endParaRPr lang="en-US" sz="1600" dirty="0">
              <a:solidFill>
                <a:schemeClr val="accent4"/>
              </a:solidFill>
            </a:endParaRPr>
          </a:p>
          <a:p>
            <a:pPr lvl="1">
              <a:lnSpc>
                <a:spcPct val="80000"/>
              </a:lnSpc>
              <a:spcBef>
                <a:spcPct val="50000"/>
              </a:spcBef>
              <a:buClr>
                <a:srgbClr val="00FF00"/>
              </a:buClr>
              <a:defRPr/>
            </a:pPr>
            <a:r>
              <a:rPr lang="en-US" sz="1600" b="1" dirty="0">
                <a:solidFill>
                  <a:schemeClr val="accent4"/>
                </a:solidFill>
                <a:effectLst>
                  <a:outerShdw blurRad="38100" dist="38100" dir="2700000" algn="tl">
                    <a:srgbClr val="C0C0C0"/>
                  </a:outerShdw>
                </a:effectLst>
              </a:rPr>
              <a:t>“</a:t>
            </a:r>
            <a:r>
              <a:rPr lang="en-US" sz="1600" b="1" dirty="0">
                <a:solidFill>
                  <a:schemeClr val="accent4"/>
                </a:solidFill>
              </a:rPr>
              <a:t>Confidential</a:t>
            </a:r>
            <a:r>
              <a:rPr lang="en-US" sz="1600" b="1" dirty="0">
                <a:solidFill>
                  <a:schemeClr val="accent4"/>
                </a:solidFill>
                <a:effectLst>
                  <a:outerShdw blurRad="38100" dist="38100" dir="2700000" algn="tl">
                    <a:srgbClr val="C0C0C0"/>
                  </a:outerShdw>
                </a:effectLst>
              </a:rPr>
              <a:t>”</a:t>
            </a:r>
            <a:r>
              <a:rPr lang="en-US" sz="1600" dirty="0">
                <a:solidFill>
                  <a:schemeClr val="accent4"/>
                </a:solidFill>
              </a:rPr>
              <a:t> information is vital to company business.  It relates to business entities such as commercial customers, suppliers, dealers and merchants.  Unauthorized disclosure could damage the company, business relations, commercial customers, dealers or merchants</a:t>
            </a:r>
            <a:r>
              <a:rPr lang="en-US" sz="1600" dirty="0" smtClean="0">
                <a:solidFill>
                  <a:schemeClr val="accent4"/>
                </a:solidFill>
              </a:rPr>
              <a:t>.</a:t>
            </a:r>
          </a:p>
          <a:p>
            <a:pPr lvl="1">
              <a:lnSpc>
                <a:spcPct val="80000"/>
              </a:lnSpc>
              <a:spcBef>
                <a:spcPct val="50000"/>
              </a:spcBef>
              <a:buClr>
                <a:srgbClr val="00FF00"/>
              </a:buClr>
              <a:defRPr/>
            </a:pPr>
            <a:endParaRPr lang="en-US" sz="1600" dirty="0">
              <a:solidFill>
                <a:schemeClr val="accent4"/>
              </a:solidFill>
            </a:endParaRPr>
          </a:p>
          <a:p>
            <a:pPr lvl="1">
              <a:lnSpc>
                <a:spcPct val="80000"/>
              </a:lnSpc>
              <a:spcBef>
                <a:spcPct val="50000"/>
              </a:spcBef>
              <a:buClr>
                <a:srgbClr val="00FF00"/>
              </a:buClr>
              <a:defRPr/>
            </a:pPr>
            <a:r>
              <a:rPr lang="en-US" sz="1600" b="1" dirty="0">
                <a:solidFill>
                  <a:schemeClr val="accent4"/>
                </a:solidFill>
                <a:effectLst>
                  <a:outerShdw blurRad="38100" dist="38100" dir="2700000" algn="tl">
                    <a:srgbClr val="C0C0C0"/>
                  </a:outerShdw>
                </a:effectLst>
              </a:rPr>
              <a:t>“</a:t>
            </a:r>
            <a:r>
              <a:rPr lang="en-US" sz="1600" b="1" dirty="0">
                <a:solidFill>
                  <a:schemeClr val="accent4"/>
                </a:solidFill>
              </a:rPr>
              <a:t>Unclassified</a:t>
            </a:r>
            <a:r>
              <a:rPr lang="en-US" sz="1600" b="1" dirty="0">
                <a:solidFill>
                  <a:schemeClr val="accent4"/>
                </a:solidFill>
                <a:effectLst>
                  <a:outerShdw blurRad="38100" dist="38100" dir="2700000" algn="tl">
                    <a:srgbClr val="C0C0C0"/>
                  </a:outerShdw>
                </a:effectLst>
              </a:rPr>
              <a:t>”</a:t>
            </a:r>
            <a:r>
              <a:rPr lang="en-US" sz="1600" dirty="0">
                <a:solidFill>
                  <a:schemeClr val="accent4"/>
                </a:solidFill>
              </a:rPr>
              <a:t> information generally requires no special handling.  Disclosure would not have a negative effect on the company.</a:t>
            </a:r>
          </a:p>
          <a:p>
            <a:pPr lvl="1">
              <a:lnSpc>
                <a:spcPct val="80000"/>
              </a:lnSpc>
              <a:spcBef>
                <a:spcPct val="50000"/>
              </a:spcBef>
              <a:buClr>
                <a:srgbClr val="00FF00"/>
              </a:buClr>
              <a:defRPr/>
            </a:pPr>
            <a:endParaRPr lang="en-US" sz="1600" dirty="0">
              <a:solidFill>
                <a:srgbClr val="002060"/>
              </a:solidFill>
            </a:endParaRPr>
          </a:p>
          <a:p>
            <a:pPr lvl="1">
              <a:lnSpc>
                <a:spcPct val="80000"/>
              </a:lnSpc>
              <a:spcBef>
                <a:spcPct val="50000"/>
              </a:spcBef>
              <a:buClr>
                <a:srgbClr val="00FF00"/>
              </a:buClr>
              <a:defRPr/>
            </a:pPr>
            <a:endParaRPr lang="en-US" sz="1600" dirty="0">
              <a:solidFill>
                <a:srgbClr val="002060"/>
              </a:solidFill>
            </a:endParaRPr>
          </a:p>
          <a:p>
            <a:pPr lvl="1">
              <a:lnSpc>
                <a:spcPct val="80000"/>
              </a:lnSpc>
              <a:spcBef>
                <a:spcPct val="50000"/>
              </a:spcBef>
              <a:buClr>
                <a:srgbClr val="00FF00"/>
              </a:buClr>
              <a:defRPr/>
            </a:pPr>
            <a:endParaRPr lang="en-US" sz="1600" dirty="0">
              <a:solidFill>
                <a:srgbClr val="002060"/>
              </a:solidFill>
              <a:latin typeface="+mn-lt"/>
            </a:endParaRPr>
          </a:p>
        </p:txBody>
      </p:sp>
      <p:sp>
        <p:nvSpPr>
          <p:cNvPr id="1036" name="Text Box 14"/>
          <p:cNvSpPr txBox="1">
            <a:spLocks noChangeArrowheads="1"/>
          </p:cNvSpPr>
          <p:nvPr/>
        </p:nvSpPr>
        <p:spPr bwMode="auto">
          <a:xfrm>
            <a:off x="304800" y="935038"/>
            <a:ext cx="7781104" cy="289310"/>
          </a:xfrm>
          <a:prstGeom prst="rect">
            <a:avLst/>
          </a:prstGeom>
          <a:noFill/>
          <a:ln w="9525">
            <a:noFill/>
            <a:miter lim="800000"/>
            <a:headEnd/>
            <a:tailEnd/>
          </a:ln>
        </p:spPr>
        <p:txBody>
          <a:bodyPr wrap="none">
            <a:spAutoFit/>
          </a:bodyPr>
          <a:lstStyle/>
          <a:p>
            <a:pPr>
              <a:lnSpc>
                <a:spcPct val="80000"/>
              </a:lnSpc>
              <a:spcBef>
                <a:spcPct val="50000"/>
              </a:spcBef>
            </a:pPr>
            <a:r>
              <a:rPr lang="en-US" sz="1600" dirty="0">
                <a:solidFill>
                  <a:srgbClr val="002060"/>
                </a:solidFill>
                <a:latin typeface="+mn-lt"/>
              </a:rPr>
              <a:t>The Policy Matrix includes definitions for the 4 information classifications:</a:t>
            </a:r>
          </a:p>
        </p:txBody>
      </p:sp>
      <p:sp>
        <p:nvSpPr>
          <p:cNvPr id="148528" name="Rectangle 48"/>
          <p:cNvSpPr>
            <a:spLocks noChangeArrowheads="1"/>
          </p:cNvSpPr>
          <p:nvPr/>
        </p:nvSpPr>
        <p:spPr bwMode="auto">
          <a:xfrm>
            <a:off x="200464" y="1828800"/>
            <a:ext cx="2362200" cy="3200400"/>
          </a:xfrm>
          <a:prstGeom prst="rect">
            <a:avLst/>
          </a:prstGeom>
          <a:noFill/>
          <a:ln w="38100">
            <a:solidFill>
              <a:srgbClr val="FF0000"/>
            </a:solidFill>
            <a:miter lim="800000"/>
            <a:headEnd/>
            <a:tailEnd/>
          </a:ln>
          <a:effectLst/>
        </p:spPr>
        <p:txBody>
          <a:bodyPr wrap="none" anchor="ctr"/>
          <a:lstStyle/>
          <a:p>
            <a:pPr algn="ctr">
              <a:defRPr/>
            </a:pPr>
            <a:endParaRPr lang="en-US">
              <a:effectLst>
                <a:outerShdw blurRad="38100" dist="38100" dir="2700000" algn="tl">
                  <a:srgbClr val="C0C0C0"/>
                </a:outerShdw>
              </a:effectLst>
            </a:endParaRPr>
          </a:p>
        </p:txBody>
      </p:sp>
      <p:sp>
        <p:nvSpPr>
          <p:cNvPr id="24"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4"/>
          <p:cNvSpPr>
            <a:spLocks noGrp="1"/>
          </p:cNvSpPr>
          <p:nvPr>
            <p:ph type="sldNum" sz="quarter" idx="11"/>
          </p:nvPr>
        </p:nvSpPr>
        <p:spPr>
          <a:noFill/>
        </p:spPr>
        <p:txBody>
          <a:bodyPr/>
          <a:lstStyle/>
          <a:p>
            <a:fld id="{EF22353B-842E-4950-8550-E8977BBC575D}" type="slidenum">
              <a:rPr lang="en-US"/>
              <a:pPr/>
              <a:t>9</a:t>
            </a:fld>
            <a:endParaRPr lang="en-US"/>
          </a:p>
        </p:txBody>
      </p:sp>
      <p:sp>
        <p:nvSpPr>
          <p:cNvPr id="149507" name="Rectangle 3"/>
          <p:cNvSpPr>
            <a:spLocks noGrp="1" noChangeArrowheads="1"/>
          </p:cNvSpPr>
          <p:nvPr>
            <p:ph type="body" idx="1"/>
          </p:nvPr>
        </p:nvSpPr>
        <p:spPr>
          <a:xfrm>
            <a:off x="457200" y="838200"/>
            <a:ext cx="8229600" cy="609600"/>
          </a:xfrm>
        </p:spPr>
        <p:txBody>
          <a:bodyPr/>
          <a:lstStyle/>
          <a:p>
            <a:pPr marL="0" indent="0" eaLnBrk="1" hangingPunct="1">
              <a:spcBef>
                <a:spcPct val="50000"/>
              </a:spcBef>
              <a:defRPr/>
            </a:pPr>
            <a:r>
              <a:rPr lang="en-US" sz="1800" dirty="0" smtClean="0">
                <a:solidFill>
                  <a:srgbClr val="002060"/>
                </a:solidFill>
              </a:rPr>
              <a:t>The following are examples of the types of information that might be included in each category: </a:t>
            </a:r>
          </a:p>
        </p:txBody>
      </p:sp>
      <p:sp>
        <p:nvSpPr>
          <p:cNvPr id="149511" name="Text Box 7"/>
          <p:cNvSpPr txBox="1">
            <a:spLocks noChangeArrowheads="1"/>
          </p:cNvSpPr>
          <p:nvPr/>
        </p:nvSpPr>
        <p:spPr bwMode="auto">
          <a:xfrm>
            <a:off x="-304800" y="1905000"/>
            <a:ext cx="4724400" cy="1344613"/>
          </a:xfrm>
          <a:prstGeom prst="rect">
            <a:avLst/>
          </a:prstGeom>
          <a:noFill/>
          <a:ln w="9525">
            <a:noFill/>
            <a:miter lim="800000"/>
            <a:headEnd/>
            <a:tailEnd/>
          </a:ln>
          <a:effectLst/>
        </p:spPr>
        <p:txBody>
          <a:bodyPr>
            <a:spAutoFit/>
          </a:bodyPr>
          <a:lstStyle/>
          <a:p>
            <a:pPr lvl="1">
              <a:defRPr/>
            </a:pPr>
            <a:r>
              <a:rPr lang="en-US" sz="1800" dirty="0">
                <a:solidFill>
                  <a:schemeClr val="accent4"/>
                </a:solidFill>
                <a:latin typeface="+mn-lt"/>
              </a:rPr>
              <a:t>“</a:t>
            </a:r>
            <a:r>
              <a:rPr lang="en-US" sz="1800" b="1" dirty="0">
                <a:solidFill>
                  <a:schemeClr val="accent4"/>
                </a:solidFill>
                <a:latin typeface="+mn-lt"/>
              </a:rPr>
              <a:t>Restricted</a:t>
            </a:r>
            <a:r>
              <a:rPr lang="en-US" sz="1800" dirty="0">
                <a:solidFill>
                  <a:schemeClr val="accent4"/>
                </a:solidFill>
                <a:latin typeface="+mn-lt"/>
              </a:rPr>
              <a:t>”</a:t>
            </a:r>
          </a:p>
          <a:p>
            <a:pPr lvl="2">
              <a:buFont typeface="Wingdings" pitchFamily="2" charset="2"/>
              <a:buChar char="ü"/>
              <a:defRPr/>
            </a:pPr>
            <a:r>
              <a:rPr lang="en-US" sz="1600" dirty="0">
                <a:solidFill>
                  <a:schemeClr val="accent4"/>
                </a:solidFill>
                <a:latin typeface="+mn-lt"/>
              </a:rPr>
              <a:t>  acquisition negotiations</a:t>
            </a:r>
          </a:p>
          <a:p>
            <a:pPr lvl="2">
              <a:buFont typeface="Wingdings" pitchFamily="2" charset="2"/>
              <a:buChar char="ü"/>
              <a:defRPr/>
            </a:pPr>
            <a:r>
              <a:rPr lang="en-US" sz="1600" dirty="0">
                <a:solidFill>
                  <a:schemeClr val="accent4"/>
                </a:solidFill>
                <a:latin typeface="+mn-lt"/>
              </a:rPr>
              <a:t>  strategic long-range plans</a:t>
            </a:r>
          </a:p>
          <a:p>
            <a:pPr lvl="2">
              <a:buFont typeface="Wingdings" pitchFamily="2" charset="2"/>
              <a:buChar char="ü"/>
              <a:defRPr/>
            </a:pPr>
            <a:r>
              <a:rPr lang="en-US" sz="1600" dirty="0">
                <a:solidFill>
                  <a:schemeClr val="accent4"/>
                </a:solidFill>
                <a:latin typeface="+mn-lt"/>
              </a:rPr>
              <a:t>  financial forecasts or results</a:t>
            </a:r>
          </a:p>
          <a:p>
            <a:pPr lvl="2">
              <a:buFont typeface="Wingdings" pitchFamily="2" charset="2"/>
              <a:buChar char="ü"/>
              <a:defRPr/>
            </a:pPr>
            <a:r>
              <a:rPr lang="en-US" sz="1600" dirty="0">
                <a:solidFill>
                  <a:schemeClr val="accent4"/>
                </a:solidFill>
                <a:latin typeface="+mn-lt"/>
              </a:rPr>
              <a:t>  major organization proposals</a:t>
            </a:r>
          </a:p>
        </p:txBody>
      </p:sp>
      <p:sp>
        <p:nvSpPr>
          <p:cNvPr id="149512" name="Text Box 8"/>
          <p:cNvSpPr txBox="1">
            <a:spLocks noChangeArrowheads="1"/>
          </p:cNvSpPr>
          <p:nvPr/>
        </p:nvSpPr>
        <p:spPr bwMode="auto">
          <a:xfrm>
            <a:off x="-304800" y="3429000"/>
            <a:ext cx="5715000" cy="2078038"/>
          </a:xfrm>
          <a:prstGeom prst="rect">
            <a:avLst/>
          </a:prstGeom>
          <a:noFill/>
          <a:ln w="9525">
            <a:noFill/>
            <a:miter lim="800000"/>
            <a:headEnd/>
            <a:tailEnd/>
          </a:ln>
          <a:effectLst/>
        </p:spPr>
        <p:txBody>
          <a:bodyPr>
            <a:spAutoFit/>
          </a:bodyPr>
          <a:lstStyle/>
          <a:p>
            <a:pPr lvl="1">
              <a:defRPr/>
            </a:pPr>
            <a:r>
              <a:rPr lang="en-US" sz="1800" dirty="0">
                <a:solidFill>
                  <a:schemeClr val="accent4"/>
                </a:solidFill>
                <a:effectLst>
                  <a:outerShdw blurRad="38100" dist="38100" dir="2700000" algn="tl">
                    <a:srgbClr val="C0C0C0"/>
                  </a:outerShdw>
                </a:effectLst>
                <a:latin typeface="+mn-lt"/>
              </a:rPr>
              <a:t>“</a:t>
            </a:r>
            <a:r>
              <a:rPr lang="en-US" sz="1800" b="1" dirty="0">
                <a:solidFill>
                  <a:schemeClr val="accent4"/>
                </a:solidFill>
                <a:latin typeface="+mn-lt"/>
              </a:rPr>
              <a:t>Personal &amp; Confidential</a:t>
            </a:r>
            <a:r>
              <a:rPr lang="en-US" sz="1800" dirty="0">
                <a:solidFill>
                  <a:schemeClr val="accent4"/>
                </a:solidFill>
                <a:effectLst>
                  <a:outerShdw blurRad="38100" dist="38100" dir="2700000" algn="tl">
                    <a:srgbClr val="C0C0C0"/>
                  </a:outerShdw>
                </a:effectLst>
                <a:latin typeface="+mn-lt"/>
              </a:rPr>
              <a:t>”</a:t>
            </a:r>
          </a:p>
          <a:p>
            <a:pPr lvl="2">
              <a:buFont typeface="Wingdings" pitchFamily="2" charset="2"/>
              <a:buChar char="ü"/>
              <a:defRPr/>
            </a:pPr>
            <a:r>
              <a:rPr lang="en-US" sz="1600" dirty="0">
                <a:solidFill>
                  <a:schemeClr val="accent4"/>
                </a:solidFill>
                <a:latin typeface="+mn-lt"/>
              </a:rPr>
              <a:t>  merit ratings</a:t>
            </a:r>
          </a:p>
          <a:p>
            <a:pPr lvl="2">
              <a:buFont typeface="Wingdings" pitchFamily="2" charset="2"/>
              <a:buChar char="ü"/>
              <a:defRPr/>
            </a:pPr>
            <a:r>
              <a:rPr lang="en-US" sz="1600" dirty="0">
                <a:solidFill>
                  <a:schemeClr val="accent4"/>
                </a:solidFill>
                <a:latin typeface="+mn-lt"/>
              </a:rPr>
              <a:t>  personnel records</a:t>
            </a:r>
          </a:p>
          <a:p>
            <a:pPr lvl="2">
              <a:buFont typeface="Wingdings" pitchFamily="2" charset="2"/>
              <a:buChar char="ü"/>
              <a:defRPr/>
            </a:pPr>
            <a:r>
              <a:rPr lang="en-US" sz="1600" dirty="0">
                <a:solidFill>
                  <a:schemeClr val="accent4"/>
                </a:solidFill>
                <a:latin typeface="+mn-lt"/>
              </a:rPr>
              <a:t>  compensation records</a:t>
            </a:r>
          </a:p>
          <a:p>
            <a:pPr lvl="2">
              <a:buFont typeface="Wingdings" pitchFamily="2" charset="2"/>
              <a:buChar char="ü"/>
              <a:defRPr/>
            </a:pPr>
            <a:r>
              <a:rPr lang="en-US" sz="1600" dirty="0">
                <a:solidFill>
                  <a:schemeClr val="accent4"/>
                </a:solidFill>
                <a:latin typeface="+mn-lt"/>
              </a:rPr>
              <a:t>  Social Security Numbers</a:t>
            </a:r>
          </a:p>
          <a:p>
            <a:pPr lvl="2">
              <a:buFont typeface="Wingdings" pitchFamily="2" charset="2"/>
              <a:buChar char="ü"/>
              <a:defRPr/>
            </a:pPr>
            <a:r>
              <a:rPr lang="en-US" sz="1600" dirty="0">
                <a:solidFill>
                  <a:schemeClr val="accent4"/>
                </a:solidFill>
                <a:latin typeface="+mn-lt"/>
              </a:rPr>
              <a:t>  medical and insurance records</a:t>
            </a:r>
          </a:p>
          <a:p>
            <a:pPr lvl="2">
              <a:buFont typeface="Wingdings" pitchFamily="2" charset="2"/>
              <a:buChar char="ü"/>
              <a:defRPr/>
            </a:pPr>
            <a:r>
              <a:rPr lang="en-US" sz="1600" dirty="0">
                <a:solidFill>
                  <a:schemeClr val="accent4"/>
                </a:solidFill>
                <a:latin typeface="+mn-lt"/>
              </a:rPr>
              <a:t>  system access/logon information</a:t>
            </a:r>
          </a:p>
          <a:p>
            <a:pPr lvl="2">
              <a:buFont typeface="Wingdings" pitchFamily="2" charset="2"/>
              <a:buChar char="ü"/>
              <a:defRPr/>
            </a:pPr>
            <a:r>
              <a:rPr lang="en-US" sz="1600" dirty="0">
                <a:solidFill>
                  <a:schemeClr val="accent4"/>
                </a:solidFill>
                <a:latin typeface="+mn-lt"/>
              </a:rPr>
              <a:t>  personal customer information</a:t>
            </a:r>
          </a:p>
        </p:txBody>
      </p:sp>
      <p:sp>
        <p:nvSpPr>
          <p:cNvPr id="149513" name="Text Box 9"/>
          <p:cNvSpPr txBox="1">
            <a:spLocks noChangeArrowheads="1"/>
          </p:cNvSpPr>
          <p:nvPr/>
        </p:nvSpPr>
        <p:spPr bwMode="auto">
          <a:xfrm>
            <a:off x="4343400" y="4572000"/>
            <a:ext cx="3585662" cy="1077218"/>
          </a:xfrm>
          <a:prstGeom prst="rect">
            <a:avLst/>
          </a:prstGeom>
          <a:noFill/>
          <a:ln w="9525">
            <a:noFill/>
            <a:miter lim="800000"/>
            <a:headEnd/>
            <a:tailEnd/>
          </a:ln>
          <a:effectLst/>
        </p:spPr>
        <p:txBody>
          <a:bodyPr wrap="none">
            <a:spAutoFit/>
          </a:bodyPr>
          <a:lstStyle/>
          <a:p>
            <a:pPr lvl="1">
              <a:defRPr/>
            </a:pPr>
            <a:r>
              <a:rPr lang="en-US" sz="1600" dirty="0">
                <a:solidFill>
                  <a:schemeClr val="accent4"/>
                </a:solidFill>
                <a:effectLst>
                  <a:outerShdw blurRad="38100" dist="38100" dir="2700000" algn="tl">
                    <a:srgbClr val="C0C0C0"/>
                  </a:outerShdw>
                </a:effectLst>
                <a:latin typeface="+mn-lt"/>
              </a:rPr>
              <a:t>“</a:t>
            </a:r>
            <a:r>
              <a:rPr lang="en-US" sz="1600" b="1" dirty="0">
                <a:solidFill>
                  <a:schemeClr val="accent4"/>
                </a:solidFill>
                <a:latin typeface="+mn-lt"/>
              </a:rPr>
              <a:t>Unclassified</a:t>
            </a:r>
            <a:r>
              <a:rPr lang="en-US" sz="1600" dirty="0">
                <a:solidFill>
                  <a:schemeClr val="accent4"/>
                </a:solidFill>
                <a:effectLst>
                  <a:outerShdw blurRad="38100" dist="38100" dir="2700000" algn="tl">
                    <a:srgbClr val="C0C0C0"/>
                  </a:outerShdw>
                </a:effectLst>
                <a:latin typeface="+mn-lt"/>
              </a:rPr>
              <a:t>”</a:t>
            </a:r>
          </a:p>
          <a:p>
            <a:pPr lvl="2">
              <a:buFont typeface="Wingdings" pitchFamily="2" charset="2"/>
              <a:buChar char="ü"/>
              <a:defRPr/>
            </a:pPr>
            <a:r>
              <a:rPr lang="en-US" sz="1600" dirty="0">
                <a:solidFill>
                  <a:schemeClr val="accent4"/>
                </a:solidFill>
                <a:latin typeface="+mn-lt"/>
              </a:rPr>
              <a:t>  Advertising literature</a:t>
            </a:r>
          </a:p>
          <a:p>
            <a:pPr lvl="2">
              <a:buFont typeface="Wingdings" pitchFamily="2" charset="2"/>
              <a:buChar char="ü"/>
              <a:defRPr/>
            </a:pPr>
            <a:r>
              <a:rPr lang="en-US" sz="1600" dirty="0">
                <a:solidFill>
                  <a:schemeClr val="accent4"/>
                </a:solidFill>
                <a:latin typeface="+mn-lt"/>
              </a:rPr>
              <a:t>  Press releases</a:t>
            </a:r>
          </a:p>
          <a:p>
            <a:pPr lvl="2">
              <a:buFont typeface="Wingdings" pitchFamily="2" charset="2"/>
              <a:buChar char="ü"/>
              <a:defRPr/>
            </a:pPr>
            <a:r>
              <a:rPr lang="en-US" sz="1600" dirty="0">
                <a:solidFill>
                  <a:schemeClr val="accent4"/>
                </a:solidFill>
                <a:latin typeface="+mn-lt"/>
              </a:rPr>
              <a:t>  Service manuals</a:t>
            </a:r>
          </a:p>
        </p:txBody>
      </p:sp>
      <p:sp>
        <p:nvSpPr>
          <p:cNvPr id="149514" name="Text Box 10"/>
          <p:cNvSpPr txBox="1">
            <a:spLocks noChangeArrowheads="1"/>
          </p:cNvSpPr>
          <p:nvPr/>
        </p:nvSpPr>
        <p:spPr bwMode="auto">
          <a:xfrm>
            <a:off x="4343400" y="1905000"/>
            <a:ext cx="4191000" cy="2566988"/>
          </a:xfrm>
          <a:prstGeom prst="rect">
            <a:avLst/>
          </a:prstGeom>
          <a:noFill/>
          <a:ln w="9525">
            <a:noFill/>
            <a:miter lim="800000"/>
            <a:headEnd/>
            <a:tailEnd/>
          </a:ln>
          <a:effectLst/>
        </p:spPr>
        <p:txBody>
          <a:bodyPr>
            <a:spAutoFit/>
          </a:bodyPr>
          <a:lstStyle/>
          <a:p>
            <a:pPr lvl="1">
              <a:defRPr/>
            </a:pPr>
            <a:r>
              <a:rPr lang="en-US" sz="1800" dirty="0">
                <a:solidFill>
                  <a:schemeClr val="accent4"/>
                </a:solidFill>
                <a:latin typeface="+mn-lt"/>
              </a:rPr>
              <a:t>“</a:t>
            </a:r>
            <a:r>
              <a:rPr lang="en-US" sz="1800" b="1" dirty="0">
                <a:solidFill>
                  <a:schemeClr val="accent4"/>
                </a:solidFill>
                <a:latin typeface="+mn-lt"/>
              </a:rPr>
              <a:t>Confidential</a:t>
            </a:r>
            <a:r>
              <a:rPr lang="en-US" sz="1800" dirty="0">
                <a:solidFill>
                  <a:schemeClr val="accent4"/>
                </a:solidFill>
                <a:latin typeface="+mn-lt"/>
              </a:rPr>
              <a:t>”</a:t>
            </a:r>
          </a:p>
          <a:p>
            <a:pPr lvl="2">
              <a:buFont typeface="Wingdings" pitchFamily="2" charset="2"/>
              <a:buChar char="ü"/>
              <a:defRPr/>
            </a:pPr>
            <a:r>
              <a:rPr lang="en-US" sz="1600" dirty="0">
                <a:solidFill>
                  <a:schemeClr val="accent4"/>
                </a:solidFill>
                <a:latin typeface="+mn-lt"/>
              </a:rPr>
              <a:t>  technological research</a:t>
            </a:r>
          </a:p>
          <a:p>
            <a:pPr lvl="2">
              <a:buFont typeface="Wingdings" pitchFamily="2" charset="2"/>
              <a:buChar char="ü"/>
              <a:defRPr/>
            </a:pPr>
            <a:r>
              <a:rPr lang="en-US" sz="1600" dirty="0">
                <a:solidFill>
                  <a:schemeClr val="accent4"/>
                </a:solidFill>
                <a:latin typeface="+mn-lt"/>
              </a:rPr>
              <a:t>  marketing information</a:t>
            </a:r>
          </a:p>
          <a:p>
            <a:pPr lvl="2">
              <a:buFont typeface="Wingdings" pitchFamily="2" charset="2"/>
              <a:buChar char="ü"/>
              <a:defRPr/>
            </a:pPr>
            <a:r>
              <a:rPr lang="en-US" sz="1600" dirty="0">
                <a:solidFill>
                  <a:schemeClr val="accent4"/>
                </a:solidFill>
                <a:latin typeface="+mn-lt"/>
              </a:rPr>
              <a:t>  Engineering/design data</a:t>
            </a:r>
          </a:p>
          <a:p>
            <a:pPr lvl="2">
              <a:buFont typeface="Wingdings" pitchFamily="2" charset="2"/>
              <a:buChar char="ü"/>
              <a:defRPr/>
            </a:pPr>
            <a:r>
              <a:rPr lang="en-US" sz="1600" dirty="0">
                <a:solidFill>
                  <a:schemeClr val="accent4"/>
                </a:solidFill>
                <a:latin typeface="+mn-lt"/>
              </a:rPr>
              <a:t>  trade secrets</a:t>
            </a:r>
          </a:p>
          <a:p>
            <a:pPr lvl="2">
              <a:buFont typeface="Wingdings" pitchFamily="2" charset="2"/>
              <a:buChar char="ü"/>
              <a:defRPr/>
            </a:pPr>
            <a:r>
              <a:rPr lang="en-US" sz="1600" dirty="0">
                <a:solidFill>
                  <a:schemeClr val="accent4"/>
                </a:solidFill>
                <a:latin typeface="+mn-lt"/>
              </a:rPr>
              <a:t>  intellectual property</a:t>
            </a:r>
          </a:p>
          <a:p>
            <a:pPr lvl="2">
              <a:buFont typeface="Wingdings" pitchFamily="2" charset="2"/>
              <a:buChar char="ü"/>
              <a:defRPr/>
            </a:pPr>
            <a:r>
              <a:rPr lang="en-US" sz="1600" dirty="0">
                <a:solidFill>
                  <a:schemeClr val="accent4"/>
                </a:solidFill>
                <a:latin typeface="+mn-lt"/>
              </a:rPr>
              <a:t>  certain legal information</a:t>
            </a:r>
          </a:p>
          <a:p>
            <a:pPr lvl="2">
              <a:buFont typeface="Wingdings" pitchFamily="2" charset="2"/>
              <a:buChar char="ü"/>
              <a:defRPr/>
            </a:pPr>
            <a:r>
              <a:rPr lang="en-US" sz="1600" dirty="0">
                <a:solidFill>
                  <a:schemeClr val="accent4"/>
                </a:solidFill>
                <a:latin typeface="+mn-lt"/>
              </a:rPr>
              <a:t>  financial information</a:t>
            </a:r>
          </a:p>
          <a:p>
            <a:pPr lvl="2">
              <a:buFont typeface="Wingdings" pitchFamily="2" charset="2"/>
              <a:buChar char="ü"/>
              <a:defRPr/>
            </a:pPr>
            <a:r>
              <a:rPr lang="en-US" sz="1600" dirty="0">
                <a:solidFill>
                  <a:schemeClr val="accent4"/>
                </a:solidFill>
                <a:latin typeface="+mn-lt"/>
              </a:rPr>
              <a:t>  audit reports</a:t>
            </a:r>
          </a:p>
          <a:p>
            <a:pPr lvl="2">
              <a:buFont typeface="Wingdings" pitchFamily="2" charset="2"/>
              <a:buChar char="ü"/>
              <a:defRPr/>
            </a:pPr>
            <a:r>
              <a:rPr lang="en-US" sz="1600" dirty="0">
                <a:solidFill>
                  <a:schemeClr val="accent4"/>
                </a:solidFill>
                <a:latin typeface="+mn-lt"/>
              </a:rPr>
              <a:t>  Proprietary program code</a:t>
            </a:r>
          </a:p>
        </p:txBody>
      </p:sp>
      <p:sp>
        <p:nvSpPr>
          <p:cNvPr id="16"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The Global Information Classification Policy</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jd_ppt_greenyellow_template (2) 1">
      <a:dk1>
        <a:srgbClr val="000000"/>
      </a:dk1>
      <a:lt1>
        <a:srgbClr val="FFFFFF"/>
      </a:lt1>
      <a:dk2>
        <a:srgbClr val="417630"/>
      </a:dk2>
      <a:lt2>
        <a:srgbClr val="D0D0D0"/>
      </a:lt2>
      <a:accent1>
        <a:srgbClr val="417630"/>
      </a:accent1>
      <a:accent2>
        <a:srgbClr val="FDDB00"/>
      </a:accent2>
      <a:accent3>
        <a:srgbClr val="FFFFFF"/>
      </a:accent3>
      <a:accent4>
        <a:srgbClr val="000000"/>
      </a:accent4>
      <a:accent5>
        <a:srgbClr val="B0BDAD"/>
      </a:accent5>
      <a:accent6>
        <a:srgbClr val="E5C600"/>
      </a:accent6>
      <a:hlink>
        <a:srgbClr val="666666"/>
      </a:hlink>
      <a:folHlink>
        <a:srgbClr val="BED7BE"/>
      </a:folHlink>
    </a:clrScheme>
    <a:fontScheme name="jd_ppt_greenyellow_template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jd_ppt_greenyellow_template (2) 1">
        <a:dk1>
          <a:srgbClr val="000000"/>
        </a:dk1>
        <a:lt1>
          <a:srgbClr val="FFFFFF"/>
        </a:lt1>
        <a:dk2>
          <a:srgbClr val="417630"/>
        </a:dk2>
        <a:lt2>
          <a:srgbClr val="D0D0D0"/>
        </a:lt2>
        <a:accent1>
          <a:srgbClr val="417630"/>
        </a:accent1>
        <a:accent2>
          <a:srgbClr val="FDDB00"/>
        </a:accent2>
        <a:accent3>
          <a:srgbClr val="FFFFFF"/>
        </a:accent3>
        <a:accent4>
          <a:srgbClr val="000000"/>
        </a:accent4>
        <a:accent5>
          <a:srgbClr val="B0BDAD"/>
        </a:accent5>
        <a:accent6>
          <a:srgbClr val="E5C600"/>
        </a:accent6>
        <a:hlink>
          <a:srgbClr val="666666"/>
        </a:hlink>
        <a:folHlink>
          <a:srgbClr val="BED7BE"/>
        </a:folHlink>
      </a:clrScheme>
      <a:clrMap bg1="lt1" tx1="dk1" bg2="lt2" tx2="dk2" accent1="accent1" accent2="accent2" accent3="accent3" accent4="accent4" accent5="accent5" accent6="accent6" hlink="hlink" folHlink="folHlink"/>
    </a:extraClrScheme>
    <a:extraClrScheme>
      <a:clrScheme name="jd_ppt_greenyellow_template (2) 2">
        <a:dk1>
          <a:srgbClr val="000000"/>
        </a:dk1>
        <a:lt1>
          <a:srgbClr val="FFFFFF"/>
        </a:lt1>
        <a:dk2>
          <a:srgbClr val="417630"/>
        </a:dk2>
        <a:lt2>
          <a:srgbClr val="F0F0F0"/>
        </a:lt2>
        <a:accent1>
          <a:srgbClr val="417630"/>
        </a:accent1>
        <a:accent2>
          <a:srgbClr val="4D8B4E"/>
        </a:accent2>
        <a:accent3>
          <a:srgbClr val="FFFFFF"/>
        </a:accent3>
        <a:accent4>
          <a:srgbClr val="000000"/>
        </a:accent4>
        <a:accent5>
          <a:srgbClr val="B0BDAD"/>
        </a:accent5>
        <a:accent6>
          <a:srgbClr val="457D46"/>
        </a:accent6>
        <a:hlink>
          <a:srgbClr val="84B084"/>
        </a:hlink>
        <a:folHlink>
          <a:srgbClr val="BED7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417630"/>
      </a:dk2>
      <a:lt2>
        <a:srgbClr val="D0D0D0"/>
      </a:lt2>
      <a:accent1>
        <a:srgbClr val="417630"/>
      </a:accent1>
      <a:accent2>
        <a:srgbClr val="FDDB00"/>
      </a:accent2>
      <a:accent3>
        <a:srgbClr val="FFFFFF"/>
      </a:accent3>
      <a:accent4>
        <a:srgbClr val="000000"/>
      </a:accent4>
      <a:accent5>
        <a:srgbClr val="B0BDAD"/>
      </a:accent5>
      <a:accent6>
        <a:srgbClr val="E5C600"/>
      </a:accent6>
      <a:hlink>
        <a:srgbClr val="666666"/>
      </a:hlink>
      <a:folHlink>
        <a:srgbClr val="BED7BE"/>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417630"/>
        </a:dk2>
        <a:lt2>
          <a:srgbClr val="D0D0D0"/>
        </a:lt2>
        <a:accent1>
          <a:srgbClr val="417630"/>
        </a:accent1>
        <a:accent2>
          <a:srgbClr val="FDDB00"/>
        </a:accent2>
        <a:accent3>
          <a:srgbClr val="FFFFFF"/>
        </a:accent3>
        <a:accent4>
          <a:srgbClr val="000000"/>
        </a:accent4>
        <a:accent5>
          <a:srgbClr val="B0BDAD"/>
        </a:accent5>
        <a:accent6>
          <a:srgbClr val="E5C600"/>
        </a:accent6>
        <a:hlink>
          <a:srgbClr val="666666"/>
        </a:hlink>
        <a:folHlink>
          <a:srgbClr val="BED7B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417630"/>
        </a:dk2>
        <a:lt2>
          <a:srgbClr val="F0F0F0"/>
        </a:lt2>
        <a:accent1>
          <a:srgbClr val="417630"/>
        </a:accent1>
        <a:accent2>
          <a:srgbClr val="4D8B4E"/>
        </a:accent2>
        <a:accent3>
          <a:srgbClr val="FFFFFF"/>
        </a:accent3>
        <a:accent4>
          <a:srgbClr val="000000"/>
        </a:accent4>
        <a:accent5>
          <a:srgbClr val="B0BDAD"/>
        </a:accent5>
        <a:accent6>
          <a:srgbClr val="457D46"/>
        </a:accent6>
        <a:hlink>
          <a:srgbClr val="84B084"/>
        </a:hlink>
        <a:folHlink>
          <a:srgbClr val="BED7B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0E1D7"/>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168</TotalTime>
  <Words>1321</Words>
  <Application>Microsoft Office PowerPoint</Application>
  <PresentationFormat>On-screen Show (4:3)</PresentationFormat>
  <Paragraphs>180</Paragraphs>
  <Slides>19</Slides>
  <Notes>2</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4" baseType="lpstr">
      <vt:lpstr>Arial</vt:lpstr>
      <vt:lpstr>Verdana</vt:lpstr>
      <vt:lpstr>blank</vt:lpstr>
      <vt:lpstr>Default Design</vt:lpstr>
      <vt:lpstr>Picture (Metafile)</vt:lpstr>
      <vt:lpstr>Overview  Global Information Classification Policy </vt:lpstr>
      <vt:lpstr>Slide 2</vt:lpstr>
      <vt:lpstr>Slide 3</vt:lpstr>
      <vt:lpstr>Your responsibility:  Under the Policy, protection of classified information is the responsibility of all employees, contingent workers, dealers, merchants and suppliers..   Examples of Information Covered by the Policy:  Physical information such as letters, documents, memoranda, reports, records, forms, reproductions, drawings, photographs, slides, films, graphs, charts, microfilms and video recordings.   Electronic information such as documents, e-mails, engineering or product related data, facsimiles, visual displays and electronic data storage devices such as flash drives, disks, CDs, DVDs and audio recordings.   Oral information such as conversations and telephone calls.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Deere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Global Information Classification Policy </dc:title>
  <dc:creator>Erika D Chagnot</dc:creator>
  <cp:lastModifiedBy>Erika D Chagnot</cp:lastModifiedBy>
  <cp:revision>29</cp:revision>
  <dcterms:created xsi:type="dcterms:W3CDTF">2011-12-06T19:22:00Z</dcterms:created>
  <dcterms:modified xsi:type="dcterms:W3CDTF">2011-12-06T22:10:16Z</dcterms:modified>
</cp:coreProperties>
</file>