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02" y="-462"/>
      </p:cViewPr>
      <p:guideLst>
        <p:guide orient="horz" pos="2160"/>
        <p:guide pos="2880"/>
      </p:guideLst>
    </p:cSldViewPr>
  </p:slideViewPr>
  <p:notesTextViewPr>
    <p:cViewPr>
      <p:scale>
        <a:sx n="100" d="100"/>
        <a:sy n="100" d="100"/>
      </p:scale>
      <p:origin x="0" y="0"/>
    </p:cViewPr>
  </p:notesTextViewPr>
  <p:notesViewPr>
    <p:cSldViewPr>
      <p:cViewPr varScale="1">
        <p:scale>
          <a:sx n="89" d="100"/>
          <a:sy n="89" d="100"/>
        </p:scale>
        <p:origin x="-384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Hand out master header</a:t>
            </a: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CAE7C22-AC57-4C7C-9F01-8A8838F32579}" type="datetimeFigureOut">
              <a:rPr lang="en-US" smtClean="0"/>
              <a:t>8/24/2012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Hand out master footer</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456581-F6E4-4401-AAFE-E2AB703DA07A}" type="slidenum">
              <a:rPr lang="en-US" smtClean="0"/>
              <a:t>‹#›</a:t>
            </a:fld>
            <a:endParaRPr lang="en-US"/>
          </a:p>
        </p:txBody>
      </p:sp>
    </p:spTree>
    <p:extLst>
      <p:ext uri="{BB962C8B-B14F-4D97-AF65-F5344CB8AC3E}">
        <p14:creationId xmlns:p14="http://schemas.microsoft.com/office/powerpoint/2010/main" val="659029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Note master header</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3A77EF-4649-4FAC-92D9-93260079A651}" type="datetimeFigureOut">
              <a:rPr lang="en-US" smtClean="0"/>
              <a:t>8/24/2012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Note master footer</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DB1C12-1125-4332-8AF9-9863A18733FF}" type="slidenum">
              <a:rPr lang="en-US" smtClean="0"/>
              <a:t>‹#›</a:t>
            </a:fld>
            <a:endParaRPr lang="en-US"/>
          </a:p>
        </p:txBody>
      </p:sp>
    </p:spTree>
    <p:extLst>
      <p:ext uri="{BB962C8B-B14F-4D97-AF65-F5344CB8AC3E}">
        <p14:creationId xmlns:p14="http://schemas.microsoft.com/office/powerpoint/2010/main" val="287080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of the 1</a:t>
            </a:r>
            <a:r>
              <a:rPr lang="en-US" baseline="30000" dirty="0" smtClean="0"/>
              <a:t>st</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40DB1C12-1125-4332-8AF9-9863A18733FF}" type="slidenum">
              <a:rPr lang="en-US" smtClean="0"/>
              <a:t>1</a:t>
            </a:fld>
            <a:endParaRPr lang="en-US"/>
          </a:p>
        </p:txBody>
      </p:sp>
    </p:spTree>
    <p:extLst>
      <p:ext uri="{BB962C8B-B14F-4D97-AF65-F5344CB8AC3E}">
        <p14:creationId xmlns:p14="http://schemas.microsoft.com/office/powerpoint/2010/main" val="3191687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of the 2</a:t>
            </a:r>
            <a:r>
              <a:rPr lang="en-US" baseline="30000" dirty="0" smtClean="0"/>
              <a:t>nd</a:t>
            </a:r>
            <a:r>
              <a:rPr lang="en-US" dirty="0" smtClean="0"/>
              <a:t> </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40DB1C12-1125-4332-8AF9-9863A18733FF}" type="slidenum">
              <a:rPr lang="en-US" smtClean="0"/>
              <a:t>2</a:t>
            </a:fld>
            <a:endParaRPr lang="en-US"/>
          </a:p>
        </p:txBody>
      </p:sp>
    </p:spTree>
    <p:extLst>
      <p:ext uri="{BB962C8B-B14F-4D97-AF65-F5344CB8AC3E}">
        <p14:creationId xmlns:p14="http://schemas.microsoft.com/office/powerpoint/2010/main" val="246682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362D47-CF56-4928-85B2-D3788176DE67}" type="datetime1">
              <a:rPr lang="en-US" smtClean="0"/>
              <a:t>8/24/2012</a:t>
            </a:fld>
            <a:endParaRPr lang="en-US"/>
          </a:p>
        </p:txBody>
      </p:sp>
      <p:sp>
        <p:nvSpPr>
          <p:cNvPr id="5" name="Footer Placeholder 4"/>
          <p:cNvSpPr>
            <a:spLocks noGrp="1"/>
          </p:cNvSpPr>
          <p:nvPr>
            <p:ph type="ftr" sz="quarter" idx="11"/>
          </p:nvPr>
        </p:nvSpPr>
        <p:spPr/>
        <p:txBody>
          <a:bodyPr/>
          <a:lstStyle/>
          <a:p>
            <a:r>
              <a:rPr lang="en-US" smtClean="0"/>
              <a:t>Slide Footer</a:t>
            </a:r>
            <a:endParaRPr lang="en-US"/>
          </a:p>
        </p:txBody>
      </p:sp>
      <p:sp>
        <p:nvSpPr>
          <p:cNvPr id="6" name="Slide Number Placeholder 5"/>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C59B1B-EBBD-4698-A648-B489A251FA9F}" type="datetime1">
              <a:rPr lang="en-US" smtClean="0"/>
              <a:t>8/24/2012</a:t>
            </a:fld>
            <a:endParaRPr lang="en-US"/>
          </a:p>
        </p:txBody>
      </p:sp>
      <p:sp>
        <p:nvSpPr>
          <p:cNvPr id="5" name="Footer Placeholder 4"/>
          <p:cNvSpPr>
            <a:spLocks noGrp="1"/>
          </p:cNvSpPr>
          <p:nvPr>
            <p:ph type="ftr" sz="quarter" idx="11"/>
          </p:nvPr>
        </p:nvSpPr>
        <p:spPr/>
        <p:txBody>
          <a:bodyPr/>
          <a:lstStyle/>
          <a:p>
            <a:r>
              <a:rPr lang="en-US" smtClean="0"/>
              <a:t>Slide Footer</a:t>
            </a:r>
            <a:endParaRPr lang="en-US"/>
          </a:p>
        </p:txBody>
      </p:sp>
      <p:sp>
        <p:nvSpPr>
          <p:cNvPr id="6" name="Slide Number Placeholder 5"/>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22A97-90FF-4F79-85A3-487455A06D8A}" type="datetime1">
              <a:rPr lang="en-US" smtClean="0"/>
              <a:t>8/24/2012</a:t>
            </a:fld>
            <a:endParaRPr lang="en-US"/>
          </a:p>
        </p:txBody>
      </p:sp>
      <p:sp>
        <p:nvSpPr>
          <p:cNvPr id="5" name="Footer Placeholder 4"/>
          <p:cNvSpPr>
            <a:spLocks noGrp="1"/>
          </p:cNvSpPr>
          <p:nvPr>
            <p:ph type="ftr" sz="quarter" idx="11"/>
          </p:nvPr>
        </p:nvSpPr>
        <p:spPr/>
        <p:txBody>
          <a:bodyPr/>
          <a:lstStyle/>
          <a:p>
            <a:r>
              <a:rPr lang="en-US" smtClean="0"/>
              <a:t>Slide Footer</a:t>
            </a:r>
            <a:endParaRPr lang="en-US"/>
          </a:p>
        </p:txBody>
      </p:sp>
      <p:sp>
        <p:nvSpPr>
          <p:cNvPr id="6" name="Slide Number Placeholder 5"/>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3B808A-28FB-4829-8A0F-A7C1DAD8712A}" type="datetime1">
              <a:rPr lang="en-US" smtClean="0"/>
              <a:t>8/24/2012</a:t>
            </a:fld>
            <a:endParaRPr lang="en-US" dirty="0"/>
          </a:p>
        </p:txBody>
      </p:sp>
      <p:sp>
        <p:nvSpPr>
          <p:cNvPr id="5" name="Footer Placeholder 4"/>
          <p:cNvSpPr>
            <a:spLocks noGrp="1"/>
          </p:cNvSpPr>
          <p:nvPr>
            <p:ph type="ftr" sz="quarter" idx="11"/>
          </p:nvPr>
        </p:nvSpPr>
        <p:spPr/>
        <p:txBody>
          <a:bodyPr/>
          <a:lstStyle/>
          <a:p>
            <a:r>
              <a:rPr lang="en-US" smtClean="0"/>
              <a:t>Slide Footer</a:t>
            </a:r>
            <a:endParaRPr lang="en-US"/>
          </a:p>
        </p:txBody>
      </p:sp>
      <p:sp>
        <p:nvSpPr>
          <p:cNvPr id="6" name="Slide Number Placeholder 5"/>
          <p:cNvSpPr>
            <a:spLocks noGrp="1"/>
          </p:cNvSpPr>
          <p:nvPr>
            <p:ph type="sldNum" sz="quarter" idx="12"/>
          </p:nvPr>
        </p:nvSpPr>
        <p:spPr/>
        <p:txBody>
          <a:bodyPr/>
          <a:lstStyle/>
          <a:p>
            <a:fld id="{2CFE2B02-6A5E-4331-BD26-887A8429683E}"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FECFD9-871E-4790-875C-86011EE483DB}" type="datetime1">
              <a:rPr lang="en-US" smtClean="0"/>
              <a:t>8/24/2012</a:t>
            </a:fld>
            <a:endParaRPr lang="en-US"/>
          </a:p>
        </p:txBody>
      </p:sp>
      <p:sp>
        <p:nvSpPr>
          <p:cNvPr id="5" name="Footer Placeholder 4"/>
          <p:cNvSpPr>
            <a:spLocks noGrp="1"/>
          </p:cNvSpPr>
          <p:nvPr>
            <p:ph type="ftr" sz="quarter" idx="11"/>
          </p:nvPr>
        </p:nvSpPr>
        <p:spPr/>
        <p:txBody>
          <a:bodyPr/>
          <a:lstStyle/>
          <a:p>
            <a:r>
              <a:rPr lang="en-US" smtClean="0"/>
              <a:t>Slide Footer</a:t>
            </a:r>
            <a:endParaRPr lang="en-US"/>
          </a:p>
        </p:txBody>
      </p:sp>
      <p:sp>
        <p:nvSpPr>
          <p:cNvPr id="6" name="Slide Number Placeholder 5"/>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54141D-8A31-4D8C-AA9F-E67CED93BE93}" type="datetime1">
              <a:rPr lang="en-US" smtClean="0"/>
              <a:t>8/24/2012</a:t>
            </a:fld>
            <a:endParaRPr lang="en-US"/>
          </a:p>
        </p:txBody>
      </p:sp>
      <p:sp>
        <p:nvSpPr>
          <p:cNvPr id="6" name="Footer Placeholder 5"/>
          <p:cNvSpPr>
            <a:spLocks noGrp="1"/>
          </p:cNvSpPr>
          <p:nvPr>
            <p:ph type="ftr" sz="quarter" idx="11"/>
          </p:nvPr>
        </p:nvSpPr>
        <p:spPr/>
        <p:txBody>
          <a:bodyPr/>
          <a:lstStyle/>
          <a:p>
            <a:r>
              <a:rPr lang="en-US" smtClean="0"/>
              <a:t>Slide Footer</a:t>
            </a:r>
            <a:endParaRPr lang="en-US"/>
          </a:p>
        </p:txBody>
      </p:sp>
      <p:sp>
        <p:nvSpPr>
          <p:cNvPr id="7" name="Slide Number Placeholder 6"/>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6A7E39-739C-41C9-AB0A-A8952117D027}" type="datetime1">
              <a:rPr lang="en-US" smtClean="0"/>
              <a:t>8/24/2012</a:t>
            </a:fld>
            <a:endParaRPr lang="en-US"/>
          </a:p>
        </p:txBody>
      </p:sp>
      <p:sp>
        <p:nvSpPr>
          <p:cNvPr id="8" name="Footer Placeholder 7"/>
          <p:cNvSpPr>
            <a:spLocks noGrp="1"/>
          </p:cNvSpPr>
          <p:nvPr>
            <p:ph type="ftr" sz="quarter" idx="11"/>
          </p:nvPr>
        </p:nvSpPr>
        <p:spPr/>
        <p:txBody>
          <a:bodyPr/>
          <a:lstStyle/>
          <a:p>
            <a:r>
              <a:rPr lang="en-US" smtClean="0"/>
              <a:t>Slide Footer</a:t>
            </a:r>
            <a:endParaRPr lang="en-US"/>
          </a:p>
        </p:txBody>
      </p:sp>
      <p:sp>
        <p:nvSpPr>
          <p:cNvPr id="9" name="Slide Number Placeholder 8"/>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248A5C-A227-4012-B571-3A747B867D17}" type="datetime1">
              <a:rPr lang="en-US" smtClean="0"/>
              <a:t>8/24/2012</a:t>
            </a:fld>
            <a:endParaRPr lang="en-US"/>
          </a:p>
        </p:txBody>
      </p:sp>
      <p:sp>
        <p:nvSpPr>
          <p:cNvPr id="4" name="Footer Placeholder 3"/>
          <p:cNvSpPr>
            <a:spLocks noGrp="1"/>
          </p:cNvSpPr>
          <p:nvPr>
            <p:ph type="ftr" sz="quarter" idx="11"/>
          </p:nvPr>
        </p:nvSpPr>
        <p:spPr/>
        <p:txBody>
          <a:bodyPr/>
          <a:lstStyle/>
          <a:p>
            <a:r>
              <a:rPr lang="en-US" smtClean="0"/>
              <a:t>Slide Footer</a:t>
            </a:r>
            <a:endParaRPr lang="en-US"/>
          </a:p>
        </p:txBody>
      </p:sp>
      <p:sp>
        <p:nvSpPr>
          <p:cNvPr id="5" name="Slide Number Placeholder 4"/>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D59349-6B6A-4BD0-BC66-3677E654D9D4}" type="datetime1">
              <a:rPr lang="en-US" smtClean="0"/>
              <a:t>8/24/2012</a:t>
            </a:fld>
            <a:endParaRPr lang="en-US"/>
          </a:p>
        </p:txBody>
      </p:sp>
      <p:sp>
        <p:nvSpPr>
          <p:cNvPr id="3" name="Footer Placeholder 2"/>
          <p:cNvSpPr>
            <a:spLocks noGrp="1"/>
          </p:cNvSpPr>
          <p:nvPr>
            <p:ph type="ftr" sz="quarter" idx="11"/>
          </p:nvPr>
        </p:nvSpPr>
        <p:spPr/>
        <p:txBody>
          <a:bodyPr/>
          <a:lstStyle/>
          <a:p>
            <a:r>
              <a:rPr lang="en-US" smtClean="0"/>
              <a:t>Slide Footer</a:t>
            </a:r>
            <a:endParaRPr lang="en-US"/>
          </a:p>
        </p:txBody>
      </p:sp>
      <p:sp>
        <p:nvSpPr>
          <p:cNvPr id="4" name="Slide Number Placeholder 3"/>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F9A8AC-10AA-4B44-9EB9-04E508002475}" type="datetime1">
              <a:rPr lang="en-US" smtClean="0"/>
              <a:t>8/24/2012</a:t>
            </a:fld>
            <a:endParaRPr lang="en-US"/>
          </a:p>
        </p:txBody>
      </p:sp>
      <p:sp>
        <p:nvSpPr>
          <p:cNvPr id="6" name="Footer Placeholder 5"/>
          <p:cNvSpPr>
            <a:spLocks noGrp="1"/>
          </p:cNvSpPr>
          <p:nvPr>
            <p:ph type="ftr" sz="quarter" idx="11"/>
          </p:nvPr>
        </p:nvSpPr>
        <p:spPr/>
        <p:txBody>
          <a:bodyPr/>
          <a:lstStyle/>
          <a:p>
            <a:r>
              <a:rPr lang="en-US" smtClean="0"/>
              <a:t>Slide Footer</a:t>
            </a:r>
            <a:endParaRPr lang="en-US"/>
          </a:p>
        </p:txBody>
      </p:sp>
      <p:sp>
        <p:nvSpPr>
          <p:cNvPr id="7" name="Slide Number Placeholder 6"/>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AE0A91-CE25-4A63-9F92-8708EDB71421}" type="datetime1">
              <a:rPr lang="en-US" smtClean="0"/>
              <a:t>8/24/2012</a:t>
            </a:fld>
            <a:endParaRPr lang="en-US"/>
          </a:p>
        </p:txBody>
      </p:sp>
      <p:sp>
        <p:nvSpPr>
          <p:cNvPr id="6" name="Footer Placeholder 5"/>
          <p:cNvSpPr>
            <a:spLocks noGrp="1"/>
          </p:cNvSpPr>
          <p:nvPr>
            <p:ph type="ftr" sz="quarter" idx="11"/>
          </p:nvPr>
        </p:nvSpPr>
        <p:spPr/>
        <p:txBody>
          <a:bodyPr/>
          <a:lstStyle/>
          <a:p>
            <a:r>
              <a:rPr lang="en-US" smtClean="0"/>
              <a:t>Slide Footer</a:t>
            </a:r>
            <a:endParaRPr lang="en-US"/>
          </a:p>
        </p:txBody>
      </p:sp>
      <p:sp>
        <p:nvSpPr>
          <p:cNvPr id="7" name="Slide Number Placeholder 6"/>
          <p:cNvSpPr>
            <a:spLocks noGrp="1"/>
          </p:cNvSpPr>
          <p:nvPr>
            <p:ph type="sldNum" sz="quarter" idx="12"/>
          </p:nvPr>
        </p:nvSpPr>
        <p:spPr/>
        <p:txBody>
          <a:bodyPr/>
          <a:lstStyle/>
          <a:p>
            <a:fld id="{2CFE2B02-6A5E-4331-BD26-887A8429683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01CFBC-5F61-4358-A458-F28B4CFE425E}" type="datetime1">
              <a:rPr lang="en-US" smtClean="0"/>
              <a:t>8/24/2012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Slide Footer</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FE2B02-6A5E-4331-BD26-887A8429683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globalsight.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solidFill>
                  <a:schemeClr val="accent1"/>
                </a:solidFill>
              </a:rPr>
              <a:t>Sample Document</a:t>
            </a:r>
          </a:p>
        </p:txBody>
      </p:sp>
      <p:sp>
        <p:nvSpPr>
          <p:cNvPr id="3" name="Subtitle 2"/>
          <p:cNvSpPr>
            <a:spLocks noGrp="1"/>
          </p:cNvSpPr>
          <p:nvPr>
            <p:ph type="subTitle" idx="1"/>
          </p:nvPr>
        </p:nvSpPr>
        <p:spPr/>
        <p:txBody>
          <a:bodyPr/>
          <a:lstStyle/>
          <a:p>
            <a:r>
              <a:rPr lang="en-US" dirty="0" smtClean="0"/>
              <a:t>By </a:t>
            </a:r>
            <a:r>
              <a:rPr lang="en-US" dirty="0" err="1"/>
              <a:t>GlobalSight</a:t>
            </a:r>
            <a:r>
              <a:rPr lang="en-US" dirty="0"/>
              <a:t> </a:t>
            </a:r>
            <a:r>
              <a:rPr lang="en-US" dirty="0" smtClean="0"/>
              <a:t>“Team”</a:t>
            </a:r>
            <a:endParaRPr lang="en-US" dirty="0"/>
          </a:p>
        </p:txBody>
      </p:sp>
      <p:pic>
        <p:nvPicPr>
          <p:cNvPr id="1026" name="Picture 797" descr="datasheet_header_1-no url"/>
          <p:cNvPicPr>
            <a:picLocks noChangeAspect="1" noChangeArrowheads="1"/>
          </p:cNvPicPr>
          <p:nvPr/>
        </p:nvPicPr>
        <p:blipFill>
          <a:blip r:embed="rId3" cstate="print"/>
          <a:srcRect/>
          <a:stretch>
            <a:fillRect/>
          </a:stretch>
        </p:blipFill>
        <p:spPr bwMode="auto">
          <a:xfrm>
            <a:off x="0" y="0"/>
            <a:ext cx="9144000" cy="2133600"/>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smtClean="0"/>
              <a:t>Slide Footer</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Welocalize - About </a:t>
            </a:r>
            <a:r>
              <a:rPr lang="en-US" b="1" i="1" dirty="0" smtClean="0"/>
              <a:t>Us</a:t>
            </a:r>
            <a:endParaRPr lang="en-US" dirty="0"/>
          </a:p>
        </p:txBody>
      </p:sp>
      <p:sp>
        <p:nvSpPr>
          <p:cNvPr id="3" name="Content Placeholder 2"/>
          <p:cNvSpPr>
            <a:spLocks noGrp="1"/>
          </p:cNvSpPr>
          <p:nvPr>
            <p:ph idx="1"/>
          </p:nvPr>
        </p:nvSpPr>
        <p:spPr/>
        <p:txBody>
          <a:bodyPr>
            <a:normAutofit fontScale="92500" lnSpcReduction="20000"/>
          </a:bodyPr>
          <a:lstStyle/>
          <a:p>
            <a:r>
              <a:rPr lang="en-US" i="1" dirty="0"/>
              <a:t>Welocalize</a:t>
            </a:r>
            <a:r>
              <a:rPr lang="en-US" dirty="0"/>
              <a:t> was founded in 1997, and is a privately held, venture backed company. We have over 400 staff members in 12 offices located in the </a:t>
            </a:r>
            <a:r>
              <a:rPr lang="en-US" b="1" dirty="0"/>
              <a:t>USA</a:t>
            </a:r>
            <a:r>
              <a:rPr lang="en-US" dirty="0"/>
              <a:t>, </a:t>
            </a:r>
            <a:r>
              <a:rPr lang="en-US" b="1" dirty="0"/>
              <a:t>Ireland</a:t>
            </a:r>
            <a:r>
              <a:rPr lang="en-US" dirty="0"/>
              <a:t>, </a:t>
            </a:r>
            <a:r>
              <a:rPr lang="en-US" b="1" dirty="0"/>
              <a:t>Germany</a:t>
            </a:r>
            <a:r>
              <a:rPr lang="en-US" dirty="0"/>
              <a:t>, </a:t>
            </a:r>
            <a:r>
              <a:rPr lang="en-US" b="1" dirty="0"/>
              <a:t>The Netherlands</a:t>
            </a:r>
            <a:r>
              <a:rPr lang="en-US" dirty="0"/>
              <a:t>, </a:t>
            </a:r>
            <a:r>
              <a:rPr lang="en-US" b="1" dirty="0"/>
              <a:t>China</a:t>
            </a:r>
            <a:r>
              <a:rPr lang="en-US" dirty="0"/>
              <a:t> and </a:t>
            </a:r>
            <a:r>
              <a:rPr lang="en-US" b="1" dirty="0"/>
              <a:t>Japan</a:t>
            </a:r>
            <a:r>
              <a:rPr lang="en-US" dirty="0"/>
              <a:t>. For the past eight years running</a:t>
            </a:r>
            <a:r>
              <a:rPr lang="en-US" b="1" dirty="0"/>
              <a:t>, Deloitte &amp; </a:t>
            </a:r>
            <a:r>
              <a:rPr lang="en-US" b="1" dirty="0" err="1"/>
              <a:t>Touche</a:t>
            </a:r>
            <a:r>
              <a:rPr lang="en-US" dirty="0"/>
              <a:t> has ranked </a:t>
            </a:r>
            <a:r>
              <a:rPr lang="en-US" i="1" dirty="0"/>
              <a:t>Welocalize</a:t>
            </a:r>
            <a:r>
              <a:rPr lang="en-US" dirty="0"/>
              <a:t> as one of the fastest growing technology companies in North America in their annual </a:t>
            </a:r>
            <a:r>
              <a:rPr lang="en-US" i="1" dirty="0"/>
              <a:t>Maryland Technology Fast 50</a:t>
            </a:r>
            <a:r>
              <a:rPr lang="en-US" dirty="0"/>
              <a:t> ranking. In </a:t>
            </a:r>
            <a:r>
              <a:rPr lang="en-US" b="1" dirty="0"/>
              <a:t>2005</a:t>
            </a:r>
            <a:r>
              <a:rPr lang="en-US" dirty="0"/>
              <a:t>, </a:t>
            </a:r>
            <a:r>
              <a:rPr lang="en-US" b="1" dirty="0"/>
              <a:t>2006</a:t>
            </a:r>
            <a:r>
              <a:rPr lang="en-US" dirty="0"/>
              <a:t>, </a:t>
            </a:r>
            <a:r>
              <a:rPr lang="en-US" b="1" dirty="0"/>
              <a:t>2007</a:t>
            </a:r>
            <a:r>
              <a:rPr lang="en-US" dirty="0"/>
              <a:t> and </a:t>
            </a:r>
            <a:r>
              <a:rPr lang="en-US" b="1" dirty="0"/>
              <a:t>2008</a:t>
            </a:r>
            <a:r>
              <a:rPr lang="en-US" dirty="0"/>
              <a:t> Welocalize earned a place on the </a:t>
            </a:r>
            <a:r>
              <a:rPr lang="en-US" i="1" dirty="0"/>
              <a:t>INC 500</a:t>
            </a:r>
            <a:r>
              <a:rPr lang="en-US" dirty="0"/>
              <a:t> list of fastest growing private companies in the U.S</a:t>
            </a:r>
          </a:p>
        </p:txBody>
      </p:sp>
      <p:pic>
        <p:nvPicPr>
          <p:cNvPr id="2050" name="Picture 2" descr="Alt text description of pptx" title="Alt text title of pptx"/>
          <p:cNvPicPr>
            <a:picLocks noChangeAspect="1" noChangeArrowheads="1"/>
          </p:cNvPicPr>
          <p:nvPr/>
        </p:nvPicPr>
        <p:blipFill>
          <a:blip r:embed="rId3" cstate="print"/>
          <a:srcRect/>
          <a:stretch>
            <a:fillRect/>
          </a:stretch>
        </p:blipFill>
        <p:spPr bwMode="auto">
          <a:xfrm>
            <a:off x="0" y="0"/>
            <a:ext cx="2933700" cy="628650"/>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smtClean="0"/>
              <a:t>Slide Footer</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Welocalize - About Us</a:t>
            </a:r>
            <a:endParaRPr lang="en-US" i="1" dirty="0"/>
          </a:p>
        </p:txBody>
      </p:sp>
      <p:sp>
        <p:nvSpPr>
          <p:cNvPr id="3" name="Content Placeholder 2"/>
          <p:cNvSpPr>
            <a:spLocks noGrp="1"/>
          </p:cNvSpPr>
          <p:nvPr>
            <p:ph idx="1"/>
          </p:nvPr>
        </p:nvSpPr>
        <p:spPr/>
        <p:txBody>
          <a:bodyPr>
            <a:normAutofit lnSpcReduction="10000"/>
          </a:bodyPr>
          <a:lstStyle/>
          <a:p>
            <a:r>
              <a:rPr lang="en-US" dirty="0" smtClean="0"/>
              <a:t>&lt;a&gt;Our </a:t>
            </a:r>
            <a:r>
              <a:rPr lang="en-US" dirty="0"/>
              <a:t>services include </a:t>
            </a:r>
            <a:r>
              <a:rPr lang="en-US" dirty="0" smtClean="0"/>
              <a:t>globalization&lt;/a&gt; </a:t>
            </a:r>
            <a:r>
              <a:rPr lang="en-US" dirty="0"/>
              <a:t>consulting, translation, localization, and testing solutions for business materials and systems including software, multimedia, learning services, and mobile applications. Welocalize specializes in the </a:t>
            </a:r>
            <a:r>
              <a:rPr lang="en-US" b="1" dirty="0"/>
              <a:t>Enterprise Applications</a:t>
            </a:r>
            <a:r>
              <a:rPr lang="en-US" dirty="0"/>
              <a:t>, </a:t>
            </a:r>
            <a:r>
              <a:rPr lang="en-US" b="1" dirty="0"/>
              <a:t>eLearning</a:t>
            </a:r>
            <a:r>
              <a:rPr lang="en-US" dirty="0"/>
              <a:t>, </a:t>
            </a:r>
            <a:r>
              <a:rPr lang="en-US" b="1" dirty="0"/>
              <a:t>Life Sciences</a:t>
            </a:r>
            <a:r>
              <a:rPr lang="en-US" dirty="0"/>
              <a:t>, and </a:t>
            </a:r>
            <a:r>
              <a:rPr lang="en-US" b="1" dirty="0"/>
              <a:t>Media &amp; Telecommunications</a:t>
            </a:r>
            <a:r>
              <a:rPr lang="en-US" dirty="0"/>
              <a:t> industries</a:t>
            </a:r>
            <a:r>
              <a:rPr lang="en-US" dirty="0" smtClean="0"/>
              <a:t>.</a:t>
            </a:r>
          </a:p>
          <a:p>
            <a:r>
              <a:rPr lang="en-US" dirty="0" smtClean="0">
                <a:hlinkClick r:id="rId2"/>
              </a:rPr>
              <a:t>http</a:t>
            </a:r>
            <a:r>
              <a:rPr lang="en-US" dirty="0">
                <a:hlinkClick r:id="rId2"/>
              </a:rPr>
              <a:t>://www.globalsight.com/</a:t>
            </a:r>
            <a:endParaRPr lang="en-US" dirty="0"/>
          </a:p>
        </p:txBody>
      </p:sp>
      <p:pic>
        <p:nvPicPr>
          <p:cNvPr id="4" name="Picture 2"/>
          <p:cNvPicPr>
            <a:picLocks noChangeAspect="1" noChangeArrowheads="1"/>
          </p:cNvPicPr>
          <p:nvPr/>
        </p:nvPicPr>
        <p:blipFill>
          <a:blip r:embed="rId3" cstate="print"/>
          <a:srcRect/>
          <a:stretch>
            <a:fillRect/>
          </a:stretch>
        </p:blipFill>
        <p:spPr bwMode="auto">
          <a:xfrm>
            <a:off x="0" y="0"/>
            <a:ext cx="2933700" cy="62865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smtClean="0"/>
              <a:t>Slide Footer</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Welocalize - About Us</a:t>
            </a:r>
            <a:endParaRPr lang="en-US" i="1" dirty="0"/>
          </a:p>
        </p:txBody>
      </p:sp>
      <p:sp>
        <p:nvSpPr>
          <p:cNvPr id="3" name="Content Placeholder 2"/>
          <p:cNvSpPr>
            <a:spLocks noGrp="1"/>
          </p:cNvSpPr>
          <p:nvPr>
            <p:ph idx="1"/>
          </p:nvPr>
        </p:nvSpPr>
        <p:spPr/>
        <p:txBody>
          <a:bodyPr/>
          <a:lstStyle/>
          <a:p>
            <a:r>
              <a:rPr lang="en-US" dirty="0"/>
              <a:t>We work with our clients to create a framework and methodology for expanding globally that produce scalable, predictable results. With the integration of our product and service family into the development environment, our clients are able to achieve much faster international time-to-market.</a:t>
            </a:r>
          </a:p>
        </p:txBody>
      </p:sp>
      <p:pic>
        <p:nvPicPr>
          <p:cNvPr id="4" name="Picture 2"/>
          <p:cNvPicPr>
            <a:picLocks noChangeAspect="1" noChangeArrowheads="1"/>
          </p:cNvPicPr>
          <p:nvPr/>
        </p:nvPicPr>
        <p:blipFill>
          <a:blip r:embed="rId2" cstate="print"/>
          <a:srcRect/>
          <a:stretch>
            <a:fillRect/>
          </a:stretch>
        </p:blipFill>
        <p:spPr bwMode="auto">
          <a:xfrm>
            <a:off x="0" y="0"/>
            <a:ext cx="2933700" cy="62865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smtClean="0"/>
              <a:t>Slide Footer</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GlobalSight</a:t>
            </a:r>
            <a:endParaRPr lang="en-US" dirty="0"/>
          </a:p>
        </p:txBody>
      </p:sp>
      <p:sp>
        <p:nvSpPr>
          <p:cNvPr id="3" name="Content Placeholder 2"/>
          <p:cNvSpPr>
            <a:spLocks noGrp="1"/>
          </p:cNvSpPr>
          <p:nvPr>
            <p:ph idx="1"/>
          </p:nvPr>
        </p:nvSpPr>
        <p:spPr/>
        <p:txBody>
          <a:bodyPr/>
          <a:lstStyle/>
          <a:p>
            <a:r>
              <a:rPr lang="en-US" i="1" dirty="0"/>
              <a:t>Welocalize</a:t>
            </a:r>
            <a:r>
              <a:rPr lang="en-US" dirty="0"/>
              <a:t> also offers the unique, open-source Translation Management System - </a:t>
            </a:r>
            <a:r>
              <a:rPr lang="en-US" b="1" dirty="0" err="1"/>
              <a:t>GlobalSight</a:t>
            </a:r>
            <a:r>
              <a:rPr lang="en-US" dirty="0"/>
              <a:t>.</a:t>
            </a:r>
          </a:p>
        </p:txBody>
      </p:sp>
      <p:pic>
        <p:nvPicPr>
          <p:cNvPr id="4" name="Picture 2"/>
          <p:cNvPicPr>
            <a:picLocks noChangeAspect="1" noChangeArrowheads="1"/>
          </p:cNvPicPr>
          <p:nvPr/>
        </p:nvPicPr>
        <p:blipFill>
          <a:blip r:embed="rId2" cstate="print"/>
          <a:srcRect/>
          <a:stretch>
            <a:fillRect/>
          </a:stretch>
        </p:blipFill>
        <p:spPr bwMode="auto">
          <a:xfrm>
            <a:off x="0" y="0"/>
            <a:ext cx="2933700" cy="62865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smtClean="0"/>
              <a:t>Slide Footer</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About </a:t>
            </a:r>
            <a:r>
              <a:rPr lang="en-US" b="1" dirty="0" err="1" smtClean="0"/>
              <a:t>GlobalSight</a:t>
            </a:r>
            <a:endParaRPr lang="en-US" dirty="0"/>
          </a:p>
        </p:txBody>
      </p:sp>
      <p:sp>
        <p:nvSpPr>
          <p:cNvPr id="3" name="Content Placeholder 2"/>
          <p:cNvSpPr>
            <a:spLocks noGrp="1"/>
          </p:cNvSpPr>
          <p:nvPr>
            <p:ph idx="1"/>
          </p:nvPr>
        </p:nvSpPr>
        <p:spPr/>
        <p:txBody>
          <a:bodyPr>
            <a:normAutofit lnSpcReduction="10000"/>
          </a:bodyPr>
          <a:lstStyle/>
          <a:p>
            <a:r>
              <a:rPr lang="en-US" i="1" dirty="0" err="1"/>
              <a:t>GlobalSight</a:t>
            </a:r>
            <a:r>
              <a:rPr lang="en-US" dirty="0"/>
              <a:t> is a collaborative, open source initiative </a:t>
            </a:r>
            <a:r>
              <a:rPr lang="en-US" dirty="0" smtClean="0"/>
              <a:t>&lt;p&gt;to develop&lt;/p&gt; </a:t>
            </a:r>
            <a:r>
              <a:rPr lang="en-US" dirty="0"/>
              <a:t>a </a:t>
            </a:r>
            <a:r>
              <a:rPr lang="en-US" dirty="0" smtClean="0"/>
              <a:t>&lt;a/&gt;flexible </a:t>
            </a:r>
            <a:r>
              <a:rPr lang="en-US" dirty="0"/>
              <a:t>and sustainable Translation Management System (TMS) that </a:t>
            </a:r>
            <a:r>
              <a:rPr lang="en-US" smtClean="0"/>
              <a:t>&lt;li&gt; leverages &lt;/li&gt; </a:t>
            </a:r>
            <a:r>
              <a:rPr lang="en-US" dirty="0"/>
              <a:t>the best ideas and addresses the true needs of the industry.  </a:t>
            </a:r>
            <a:r>
              <a:rPr lang="en-US" dirty="0" err="1"/>
              <a:t>GlobalSight</a:t>
            </a:r>
            <a:r>
              <a:rPr lang="en-US" dirty="0"/>
              <a:t> embraces an ecosystem of enterprise clients, translators, language service providers, technology suppliers, universities, research institutions and individuals alike!</a:t>
            </a:r>
          </a:p>
        </p:txBody>
      </p:sp>
      <p:pic>
        <p:nvPicPr>
          <p:cNvPr id="4" name="Picture 2"/>
          <p:cNvPicPr>
            <a:picLocks noChangeAspect="1" noChangeArrowheads="1"/>
          </p:cNvPicPr>
          <p:nvPr/>
        </p:nvPicPr>
        <p:blipFill>
          <a:blip r:embed="rId2" cstate="print"/>
          <a:srcRect/>
          <a:stretch>
            <a:fillRect/>
          </a:stretch>
        </p:blipFill>
        <p:spPr bwMode="auto">
          <a:xfrm>
            <a:off x="0" y="0"/>
            <a:ext cx="2933700" cy="62865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smtClean="0"/>
              <a:t>Slide Footer</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334</Words>
  <Application>Microsoft Office PowerPoint</Application>
  <PresentationFormat>On-screen Show (4:3)</PresentationFormat>
  <Paragraphs>23</Paragraphs>
  <Slides>6</Slides>
  <Notes>2</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Sample Document</vt:lpstr>
      <vt:lpstr>Welocalize - About Us</vt:lpstr>
      <vt:lpstr>Welocalize - About Us</vt:lpstr>
      <vt:lpstr>Welocalize - About Us</vt:lpstr>
      <vt:lpstr>GlobalSight</vt:lpstr>
      <vt:lpstr>About GlobalSight</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Document</dc:title>
  <dc:creator>donald.pan</dc:creator>
  <cp:lastModifiedBy>Erica</cp:lastModifiedBy>
  <cp:revision>6</cp:revision>
  <dcterms:created xsi:type="dcterms:W3CDTF">2009-08-17T00:29:58Z</dcterms:created>
  <dcterms:modified xsi:type="dcterms:W3CDTF">2012-08-24T10:54:34Z</dcterms:modified>
</cp:coreProperties>
</file>