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59" r:id="rId4"/>
    <p:sldId id="258"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1FED0-CD2E-B8A3-8B2D-2EFB781F5FC2}" v="24" dt="2024-08-09T03:34:49.481"/>
    <p1510:client id="{A4F48CA7-7F43-0DE9-2D20-896A37DFBA7B}" v="103" dt="2024-08-08T13:24:10.632"/>
    <p1510:client id="{CB5C0439-1ECF-9281-478A-1C00A3051D9E}" v="425" dt="2024-08-08T08:08:2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06" d="100"/>
          <a:sy n="106" d="100"/>
        </p:scale>
        <p:origin x="5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618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01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83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3080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1896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240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45957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319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18292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577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3772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313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271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807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31782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201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242486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4719" y="162708"/>
            <a:ext cx="7766936" cy="1646302"/>
          </a:xfrm>
        </p:spPr>
        <p:txBody>
          <a:bodyPr/>
          <a:lstStyle/>
          <a:p>
            <a:r>
              <a:rPr lang="en-US" dirty="0"/>
              <a:t>WIPRO NGA PROGRAM</a:t>
            </a:r>
          </a:p>
        </p:txBody>
      </p:sp>
      <p:sp>
        <p:nvSpPr>
          <p:cNvPr id="3" name="Subtitle 2"/>
          <p:cNvSpPr>
            <a:spLocks noGrp="1"/>
          </p:cNvSpPr>
          <p:nvPr>
            <p:ph type="subTitle" idx="1"/>
          </p:nvPr>
        </p:nvSpPr>
        <p:spPr>
          <a:xfrm>
            <a:off x="2269066" y="2228659"/>
            <a:ext cx="6828241" cy="2079768"/>
          </a:xfrm>
        </p:spPr>
        <p:txBody>
          <a:bodyPr vert="horz" lIns="91440" tIns="45720" rIns="91440" bIns="45720" rtlCol="0" anchor="t">
            <a:noAutofit/>
          </a:bodyPr>
          <a:lstStyle/>
          <a:p>
            <a:pPr algn="l"/>
            <a:r>
              <a:rPr lang="en-US" sz="2800">
                <a:solidFill>
                  <a:srgbClr val="000000"/>
                </a:solidFill>
                <a:latin typeface="Trebuchet MS"/>
              </a:rPr>
              <a:t>CAPSTONE PROJECT  – 12 AUGUST 2024</a:t>
            </a:r>
          </a:p>
          <a:p>
            <a:pPr algn="l"/>
            <a:endParaRPr lang="en-US" sz="2800" dirty="0">
              <a:solidFill>
                <a:srgbClr val="000000"/>
              </a:solidFill>
              <a:latin typeface="Trebuchet MS"/>
            </a:endParaRPr>
          </a:p>
          <a:p>
            <a:pPr algn="l"/>
            <a:r>
              <a:rPr lang="en-US" sz="2800">
                <a:solidFill>
                  <a:srgbClr val="000000"/>
                </a:solidFill>
                <a:latin typeface="Trebuchet MS"/>
              </a:rPr>
              <a:t>PROJECT TITLE  – MULTITHREADED BANKING </a:t>
            </a:r>
            <a:r>
              <a:rPr lang="en-US" sz="2800" dirty="0">
                <a:solidFill>
                  <a:srgbClr val="000000"/>
                </a:solidFill>
                <a:latin typeface="Trebuchet MS"/>
              </a:rPr>
              <a:t>SYSTEM</a:t>
            </a:r>
          </a:p>
          <a:p>
            <a:pPr algn="l"/>
            <a:endParaRPr lang="en-US" sz="2800" dirty="0">
              <a:solidFill>
                <a:srgbClr val="000000"/>
              </a:solidFill>
              <a:latin typeface="Trebuchet MS"/>
            </a:endParaRPr>
          </a:p>
          <a:p>
            <a:pPr algn="l"/>
            <a:r>
              <a:rPr lang="en-US" sz="2800">
                <a:solidFill>
                  <a:srgbClr val="000000"/>
                </a:solidFill>
                <a:latin typeface="Trebuchet MS"/>
              </a:rPr>
              <a:t>PRESENTED BY  – DEEPAK P</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92A7D72-B05A-DB4D-CBA3-3945E1711ECF}"/>
              </a:ext>
            </a:extLst>
          </p:cNvPr>
          <p:cNvPicPr>
            <a:picLocks noChangeAspect="1"/>
          </p:cNvPicPr>
          <p:nvPr/>
        </p:nvPicPr>
        <p:blipFill>
          <a:blip r:embed="rId2"/>
          <a:stretch>
            <a:fillRect/>
          </a:stretch>
        </p:blipFill>
        <p:spPr>
          <a:xfrm>
            <a:off x="1081217" y="722645"/>
            <a:ext cx="7784756" cy="5155276"/>
          </a:xfrm>
          <a:prstGeom prst="rect">
            <a:avLst/>
          </a:prstGeom>
        </p:spPr>
      </p:pic>
    </p:spTree>
    <p:extLst>
      <p:ext uri="{BB962C8B-B14F-4D97-AF65-F5344CB8AC3E}">
        <p14:creationId xmlns:p14="http://schemas.microsoft.com/office/powerpoint/2010/main" val="245683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F324-2273-678D-13D0-72BFC2F2CC35}"/>
              </a:ext>
            </a:extLst>
          </p:cNvPr>
          <p:cNvSpPr>
            <a:spLocks noGrp="1"/>
          </p:cNvSpPr>
          <p:nvPr>
            <p:ph type="title"/>
          </p:nvPr>
        </p:nvSpPr>
        <p:spPr/>
        <p:txBody>
          <a:bodyPr/>
          <a:lstStyle/>
          <a:p>
            <a:r>
              <a:rPr lang="en-US" dirty="0">
                <a:ea typeface="+mj-lt"/>
                <a:cs typeface="+mj-lt"/>
              </a:rPr>
              <a:t>PROJECT OVERVIEW</a:t>
            </a:r>
            <a:endParaRPr lang="en-US" dirty="0"/>
          </a:p>
        </p:txBody>
      </p:sp>
      <p:sp>
        <p:nvSpPr>
          <p:cNvPr id="3" name="Content Placeholder 2">
            <a:extLst>
              <a:ext uri="{FF2B5EF4-FFF2-40B4-BE49-F238E27FC236}">
                <a16:creationId xmlns:a16="http://schemas.microsoft.com/office/drawing/2014/main" id="{36D15552-6F3D-A3FC-BD7E-BEF74E62070E}"/>
              </a:ext>
            </a:extLst>
          </p:cNvPr>
          <p:cNvSpPr>
            <a:spLocks noGrp="1"/>
          </p:cNvSpPr>
          <p:nvPr>
            <p:ph idx="1"/>
          </p:nvPr>
        </p:nvSpPr>
        <p:spPr>
          <a:xfrm>
            <a:off x="677334" y="2160589"/>
            <a:ext cx="8421614" cy="4405935"/>
          </a:xfrm>
        </p:spPr>
        <p:txBody>
          <a:bodyPr vert="horz" lIns="91440" tIns="45720" rIns="91440" bIns="45720" rtlCol="0" anchor="t">
            <a:noAutofit/>
          </a:bodyPr>
          <a:lstStyle/>
          <a:p>
            <a:pPr marL="0" indent="0">
              <a:buNone/>
            </a:pPr>
            <a:r>
              <a:rPr lang="en-US" sz="2800" dirty="0">
                <a:ea typeface="+mn-lt"/>
                <a:cs typeface="+mn-lt"/>
              </a:rPr>
              <a:t>The project aims to show how to manage concurrent access to shared resources, in this case bank accounts, using mutexes and multithreading. The code that is provided creates a straightforward multithreaded banking system.  In the simulation, numerous threads randomly make deposits and withdrawals from a set of bank accounts while using mutexes to maintain thread safety.</a:t>
            </a:r>
            <a:endParaRPr lang="en-US" sz="2800" dirty="0"/>
          </a:p>
        </p:txBody>
      </p:sp>
    </p:spTree>
    <p:extLst>
      <p:ext uri="{BB962C8B-B14F-4D97-AF65-F5344CB8AC3E}">
        <p14:creationId xmlns:p14="http://schemas.microsoft.com/office/powerpoint/2010/main" val="67264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1F8-4432-2060-3BA9-A1F9CBDA3DAA}"/>
              </a:ext>
            </a:extLst>
          </p:cNvPr>
          <p:cNvSpPr>
            <a:spLocks noGrp="1"/>
          </p:cNvSpPr>
          <p:nvPr>
            <p:ph type="title"/>
          </p:nvPr>
        </p:nvSpPr>
        <p:spPr>
          <a:xfrm>
            <a:off x="842986" y="532295"/>
            <a:ext cx="8596668" cy="1320800"/>
          </a:xfrm>
        </p:spPr>
        <p:txBody>
          <a:bodyPr>
            <a:normAutofit fontScale="90000"/>
          </a:bodyPr>
          <a:lstStyle/>
          <a:p>
            <a:r>
              <a:rPr lang="en-US"/>
              <a:t>SCOPE</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4DD2F249-0D8F-D638-486A-198F79ADB8E6}"/>
              </a:ext>
            </a:extLst>
          </p:cNvPr>
          <p:cNvSpPr>
            <a:spLocks noGrp="1"/>
          </p:cNvSpPr>
          <p:nvPr>
            <p:ph idx="1"/>
          </p:nvPr>
        </p:nvSpPr>
        <p:spPr>
          <a:xfrm>
            <a:off x="677334" y="1718850"/>
            <a:ext cx="8596668" cy="3880773"/>
          </a:xfrm>
        </p:spPr>
        <p:txBody>
          <a:bodyPr vert="horz" lIns="91440" tIns="45720" rIns="91440" bIns="45720" rtlCol="0" anchor="t">
            <a:normAutofit fontScale="85000" lnSpcReduction="20000"/>
          </a:bodyPr>
          <a:lstStyle/>
          <a:p>
            <a:r>
              <a:rPr lang="en-US" sz="2800">
                <a:ea typeface="+mn-lt"/>
                <a:cs typeface="+mn-lt"/>
              </a:rPr>
              <a:t>The scope of this project is to create a multithreaded banking simulation where multiple threads perform random transactions (deposits and withdrawals) on shared bank accounts, ensuring data consistency through mutexes. The project includes initializing accounts, managing transactions concurrently, handling errors, and reporting the final transaction statistics.</a:t>
            </a:r>
          </a:p>
          <a:p>
            <a:pPr marL="0" indent="0">
              <a:buClr>
                <a:srgbClr val="EB3D9F"/>
              </a:buClr>
              <a:buNone/>
            </a:pPr>
            <a:endParaRPr lang="en-US" sz="2800" dirty="0"/>
          </a:p>
          <a:p>
            <a:pPr marL="0" indent="0">
              <a:buClr>
                <a:srgbClr val="EB3D9F"/>
              </a:buClr>
              <a:buNone/>
            </a:pPr>
            <a:r>
              <a:rPr lang="en-US" sz="2800"/>
              <a:t>Why MultiThreading and mutex:</a:t>
            </a:r>
          </a:p>
          <a:p>
            <a:pPr>
              <a:buClr>
                <a:srgbClr val="EB3D9F"/>
              </a:buClr>
            </a:pPr>
            <a:r>
              <a:rPr lang="en-US" sz="2800"/>
              <a:t>Concurrency</a:t>
            </a:r>
          </a:p>
          <a:p>
            <a:pPr>
              <a:buClr>
                <a:srgbClr val="EB3D9F"/>
              </a:buClr>
            </a:pPr>
            <a:r>
              <a:rPr lang="en-US" sz="2800"/>
              <a:t>Data consistency</a:t>
            </a:r>
            <a:endParaRPr lang="en-US" sz="2800" dirty="0"/>
          </a:p>
        </p:txBody>
      </p:sp>
    </p:spTree>
    <p:extLst>
      <p:ext uri="{BB962C8B-B14F-4D97-AF65-F5344CB8AC3E}">
        <p14:creationId xmlns:p14="http://schemas.microsoft.com/office/powerpoint/2010/main" val="194135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B34C-8208-A8EF-8E26-D41CC261E772}"/>
              </a:ext>
            </a:extLst>
          </p:cNvPr>
          <p:cNvSpPr>
            <a:spLocks noGrp="1"/>
          </p:cNvSpPr>
          <p:nvPr>
            <p:ph type="title"/>
          </p:nvPr>
        </p:nvSpPr>
        <p:spPr/>
        <p:txBody>
          <a:bodyPr/>
          <a:lstStyle/>
          <a:p>
            <a:r>
              <a:rPr lang="en-US">
                <a:ea typeface="+mj-lt"/>
                <a:cs typeface="+mj-lt"/>
              </a:rPr>
              <a:t>MOTIVATION </a:t>
            </a:r>
            <a:endParaRPr lang="en-US"/>
          </a:p>
        </p:txBody>
      </p:sp>
      <p:sp>
        <p:nvSpPr>
          <p:cNvPr id="3" name="Content Placeholder 2">
            <a:extLst>
              <a:ext uri="{FF2B5EF4-FFF2-40B4-BE49-F238E27FC236}">
                <a16:creationId xmlns:a16="http://schemas.microsoft.com/office/drawing/2014/main" id="{4A2E05E8-73FB-EA74-5337-BD34C6941572}"/>
              </a:ext>
            </a:extLst>
          </p:cNvPr>
          <p:cNvSpPr>
            <a:spLocks noGrp="1"/>
          </p:cNvSpPr>
          <p:nvPr>
            <p:ph idx="1"/>
          </p:nvPr>
        </p:nvSpPr>
        <p:spPr/>
        <p:txBody>
          <a:bodyPr vert="horz" lIns="91440" tIns="45720" rIns="91440" bIns="45720" rtlCol="0" anchor="t">
            <a:noAutofit/>
          </a:bodyPr>
          <a:lstStyle/>
          <a:p>
            <a:pPr marL="0" indent="0">
              <a:buNone/>
            </a:pPr>
            <a:r>
              <a:rPr lang="en-US" sz="2800" dirty="0">
                <a:ea typeface="+mn-lt"/>
                <a:cs typeface="+mn-lt"/>
              </a:rPr>
              <a:t>The project’s primary motivation is to simulate a multi-threaded banking system where multiple threads perform concurrent transactions on a shared set of accounts. </a:t>
            </a:r>
            <a:endParaRPr lang="en-US" sz="2800" dirty="0"/>
          </a:p>
          <a:p>
            <a:pPr>
              <a:buClr>
                <a:srgbClr val="EB3D9F"/>
              </a:buClr>
            </a:pPr>
            <a:r>
              <a:rPr lang="en-US" sz="2800" dirty="0">
                <a:ea typeface="+mn-lt"/>
                <a:cs typeface="+mn-lt"/>
              </a:rPr>
              <a:t>    Concurrency Management</a:t>
            </a:r>
            <a:endParaRPr lang="en-US" sz="2800" dirty="0"/>
          </a:p>
          <a:p>
            <a:pPr>
              <a:buClr>
                <a:srgbClr val="EB3D9F"/>
              </a:buClr>
            </a:pPr>
            <a:r>
              <a:rPr lang="en-US" sz="2800" dirty="0">
                <a:ea typeface="+mn-lt"/>
                <a:cs typeface="+mn-lt"/>
              </a:rPr>
              <a:t>    Thread Synchronization</a:t>
            </a:r>
            <a:endParaRPr lang="en-US" sz="2800" dirty="0"/>
          </a:p>
          <a:p>
            <a:pPr>
              <a:buClr>
                <a:srgbClr val="EB3D9F"/>
              </a:buClr>
            </a:pPr>
            <a:r>
              <a:rPr lang="en-US" sz="2800" dirty="0">
                <a:ea typeface="+mn-lt"/>
                <a:cs typeface="+mn-lt"/>
              </a:rPr>
              <a:t>    Real-World Applications</a:t>
            </a:r>
            <a:endParaRPr lang="en-US" sz="2800" dirty="0"/>
          </a:p>
          <a:p>
            <a:pPr marL="0" indent="0">
              <a:buClr>
                <a:srgbClr val="EB3D9F"/>
              </a:buClr>
              <a:buNone/>
            </a:pPr>
            <a:endParaRPr lang="en-US" sz="2800" dirty="0"/>
          </a:p>
          <a:p>
            <a:pPr>
              <a:buClr>
                <a:srgbClr val="EB3D9F"/>
              </a:buClr>
            </a:pPr>
            <a:endParaRPr lang="en-US" sz="2800" dirty="0"/>
          </a:p>
        </p:txBody>
      </p:sp>
    </p:spTree>
    <p:extLst>
      <p:ext uri="{BB962C8B-B14F-4D97-AF65-F5344CB8AC3E}">
        <p14:creationId xmlns:p14="http://schemas.microsoft.com/office/powerpoint/2010/main" val="422189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C6E3-1E66-C618-4B91-DBA05687E3AE}"/>
              </a:ext>
            </a:extLst>
          </p:cNvPr>
          <p:cNvSpPr>
            <a:spLocks noGrp="1"/>
          </p:cNvSpPr>
          <p:nvPr>
            <p:ph type="title"/>
          </p:nvPr>
        </p:nvSpPr>
        <p:spPr/>
        <p:txBody>
          <a:bodyPr/>
          <a:lstStyle/>
          <a:p>
            <a:r>
              <a:rPr lang="en-US" dirty="0">
                <a:ea typeface="+mj-lt"/>
                <a:cs typeface="+mj-lt"/>
              </a:rPr>
              <a:t>FUNCTIONS</a:t>
            </a:r>
            <a:endParaRPr lang="en-US" dirty="0"/>
          </a:p>
        </p:txBody>
      </p:sp>
      <p:sp>
        <p:nvSpPr>
          <p:cNvPr id="3" name="Content Placeholder 2">
            <a:extLst>
              <a:ext uri="{FF2B5EF4-FFF2-40B4-BE49-F238E27FC236}">
                <a16:creationId xmlns:a16="http://schemas.microsoft.com/office/drawing/2014/main" id="{1EFA31C7-C7F2-3936-8644-52A48D88A511}"/>
              </a:ext>
            </a:extLst>
          </p:cNvPr>
          <p:cNvSpPr>
            <a:spLocks noGrp="1"/>
          </p:cNvSpPr>
          <p:nvPr>
            <p:ph idx="1"/>
          </p:nvPr>
        </p:nvSpPr>
        <p:spPr>
          <a:xfrm>
            <a:off x="522725" y="1023111"/>
            <a:ext cx="8596668" cy="3880773"/>
          </a:xfrm>
        </p:spPr>
        <p:txBody>
          <a:bodyPr vert="horz" lIns="91440" tIns="45720" rIns="91440" bIns="45720" rtlCol="0" anchor="t">
            <a:noAutofit/>
          </a:bodyPr>
          <a:lstStyle/>
          <a:p>
            <a:pPr marL="0" indent="0">
              <a:buNone/>
            </a:pPr>
            <a:endParaRPr lang="en-US" sz="2800" dirty="0">
              <a:ea typeface="+mn-lt"/>
              <a:cs typeface="+mn-lt"/>
            </a:endParaRPr>
          </a:p>
          <a:p>
            <a:pPr>
              <a:buClr>
                <a:srgbClr val="EB3D9F"/>
              </a:buClr>
            </a:pPr>
            <a:r>
              <a:rPr lang="en-US" sz="2800" dirty="0">
                <a:ea typeface="+mn-lt"/>
                <a:cs typeface="+mn-lt"/>
              </a:rPr>
              <a:t> </a:t>
            </a:r>
            <a:r>
              <a:rPr lang="en-US" sz="2800" dirty="0" err="1">
                <a:latin typeface="Consolas"/>
                <a:ea typeface="+mn-lt"/>
                <a:cs typeface="+mn-lt"/>
              </a:rPr>
              <a:t>initialize_accounts</a:t>
            </a:r>
            <a:r>
              <a:rPr lang="en-US" sz="2800" dirty="0">
                <a:latin typeface="Consolas"/>
                <a:ea typeface="+mn-lt"/>
                <a:cs typeface="+mn-lt"/>
              </a:rPr>
              <a:t>()</a:t>
            </a:r>
            <a:endParaRPr lang="en-US" sz="2800" dirty="0">
              <a:ea typeface="+mn-lt"/>
              <a:cs typeface="+mn-lt"/>
            </a:endParaRPr>
          </a:p>
          <a:p>
            <a:pPr>
              <a:buClr>
                <a:srgbClr val="EB3D9F"/>
              </a:buClr>
            </a:pPr>
            <a:r>
              <a:rPr lang="en-US" sz="2800" dirty="0">
                <a:ea typeface="+mn-lt"/>
                <a:cs typeface="+mn-lt"/>
              </a:rPr>
              <a:t> </a:t>
            </a:r>
            <a:r>
              <a:rPr lang="en-US" sz="2800" dirty="0">
                <a:latin typeface="Consolas"/>
                <a:ea typeface="+mn-lt"/>
                <a:cs typeface="+mn-lt"/>
              </a:rPr>
              <a:t>deposit(Account *account, int amount)</a:t>
            </a:r>
            <a:endParaRPr lang="en-US" sz="2800" dirty="0">
              <a:ea typeface="+mn-lt"/>
              <a:cs typeface="+mn-lt"/>
            </a:endParaRPr>
          </a:p>
          <a:p>
            <a:pPr>
              <a:buClr>
                <a:srgbClr val="EB3D9F"/>
              </a:buClr>
            </a:pPr>
            <a:r>
              <a:rPr lang="en-US" sz="2800" dirty="0">
                <a:ea typeface="+mn-lt"/>
                <a:cs typeface="+mn-lt"/>
              </a:rPr>
              <a:t> withdraw(Account *account, int amount)</a:t>
            </a:r>
          </a:p>
          <a:p>
            <a:pPr>
              <a:buClr>
                <a:srgbClr val="EB3D9F"/>
              </a:buClr>
            </a:pPr>
            <a:r>
              <a:rPr lang="en-US" sz="2800" dirty="0">
                <a:ea typeface="+mn-lt"/>
                <a:cs typeface="+mn-lt"/>
              </a:rPr>
              <a:t> transaction(void *</a:t>
            </a:r>
            <a:r>
              <a:rPr lang="en-US" sz="2800" dirty="0" err="1">
                <a:ea typeface="+mn-lt"/>
                <a:cs typeface="+mn-lt"/>
              </a:rPr>
              <a:t>arg</a:t>
            </a:r>
            <a:r>
              <a:rPr lang="en-US" sz="2800" dirty="0">
                <a:ea typeface="+mn-lt"/>
                <a:cs typeface="+mn-lt"/>
              </a:rPr>
              <a:t>)</a:t>
            </a:r>
          </a:p>
          <a:p>
            <a:pPr>
              <a:buClr>
                <a:srgbClr val="EB3D9F"/>
              </a:buClr>
            </a:pPr>
            <a:r>
              <a:rPr lang="en-US" sz="2800" dirty="0">
                <a:ea typeface="+mn-lt"/>
                <a:cs typeface="+mn-lt"/>
              </a:rPr>
              <a:t> </a:t>
            </a:r>
            <a:r>
              <a:rPr lang="en-US" sz="2800" dirty="0" err="1">
                <a:ea typeface="+mn-lt"/>
                <a:cs typeface="+mn-lt"/>
              </a:rPr>
              <a:t>pthread_create</a:t>
            </a:r>
            <a:r>
              <a:rPr lang="en-US" sz="2800" dirty="0">
                <a:ea typeface="+mn-lt"/>
                <a:cs typeface="+mn-lt"/>
              </a:rPr>
              <a:t>() </a:t>
            </a:r>
          </a:p>
          <a:p>
            <a:pPr>
              <a:buClr>
                <a:srgbClr val="EB3D9F"/>
              </a:buClr>
            </a:pPr>
            <a:r>
              <a:rPr lang="en-US" sz="2800" dirty="0">
                <a:ea typeface="+mn-lt"/>
                <a:cs typeface="+mn-lt"/>
              </a:rPr>
              <a:t> </a:t>
            </a:r>
            <a:r>
              <a:rPr lang="en-US" sz="2800" dirty="0" err="1">
                <a:ea typeface="+mn-lt"/>
                <a:cs typeface="+mn-lt"/>
              </a:rPr>
              <a:t>pthread_join</a:t>
            </a:r>
            <a:r>
              <a:rPr lang="en-US" sz="2800" dirty="0">
                <a:ea typeface="+mn-lt"/>
                <a:cs typeface="+mn-lt"/>
              </a:rPr>
              <a:t>()</a:t>
            </a:r>
          </a:p>
          <a:p>
            <a:pPr>
              <a:buClr>
                <a:srgbClr val="EB3D9F"/>
              </a:buClr>
            </a:pPr>
            <a:r>
              <a:rPr lang="en-US" sz="2800" dirty="0" err="1">
                <a:latin typeface="Consolas"/>
                <a:ea typeface="+mn-lt"/>
                <a:cs typeface="+mn-lt"/>
              </a:rPr>
              <a:t>pthread_mutex_lock</a:t>
            </a:r>
            <a:r>
              <a:rPr lang="en-US" sz="2800" dirty="0">
                <a:latin typeface="Consolas"/>
                <a:ea typeface="+mn-lt"/>
                <a:cs typeface="+mn-lt"/>
              </a:rPr>
              <a:t>()</a:t>
            </a:r>
            <a:endParaRPr lang="en-US" sz="2800" dirty="0">
              <a:ea typeface="+mn-lt"/>
              <a:cs typeface="+mn-lt"/>
            </a:endParaRPr>
          </a:p>
          <a:p>
            <a:pPr>
              <a:buClr>
                <a:srgbClr val="EB3D9F"/>
              </a:buClr>
            </a:pPr>
            <a:r>
              <a:rPr lang="en-US" sz="2800" dirty="0" err="1">
                <a:ea typeface="+mn-lt"/>
                <a:cs typeface="+mn-lt"/>
              </a:rPr>
              <a:t>pthread_mutex_unlock</a:t>
            </a:r>
            <a:r>
              <a:rPr lang="en-US" sz="2800" dirty="0">
                <a:ea typeface="+mn-lt"/>
                <a:cs typeface="+mn-lt"/>
              </a:rPr>
              <a:t>()</a:t>
            </a:r>
            <a:endParaRPr lang="en-US" sz="2800" dirty="0">
              <a:latin typeface="Consolas"/>
              <a:ea typeface="+mn-lt"/>
              <a:cs typeface="+mn-lt"/>
            </a:endParaRPr>
          </a:p>
          <a:p>
            <a:pPr>
              <a:buClr>
                <a:srgbClr val="EB3D9F"/>
              </a:buClr>
            </a:pPr>
            <a:endParaRPr lang="en-US" sz="2800" dirty="0">
              <a:ea typeface="+mn-lt"/>
              <a:cs typeface="+mn-lt"/>
            </a:endParaRPr>
          </a:p>
        </p:txBody>
      </p:sp>
    </p:spTree>
    <p:extLst>
      <p:ext uri="{BB962C8B-B14F-4D97-AF65-F5344CB8AC3E}">
        <p14:creationId xmlns:p14="http://schemas.microsoft.com/office/powerpoint/2010/main" val="6405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2B878-9A65-2410-7DD9-B7E48CF88E57}"/>
              </a:ext>
            </a:extLst>
          </p:cNvPr>
          <p:cNvSpPr>
            <a:spLocks noGrp="1"/>
          </p:cNvSpPr>
          <p:nvPr>
            <p:ph idx="1"/>
          </p:nvPr>
        </p:nvSpPr>
        <p:spPr>
          <a:xfrm>
            <a:off x="656740" y="173211"/>
            <a:ext cx="8596668" cy="6269745"/>
          </a:xfrm>
        </p:spPr>
        <p:txBody>
          <a:bodyPr vert="horz" lIns="91440" tIns="45720" rIns="91440" bIns="45720" rtlCol="0" anchor="t">
            <a:noAutofit/>
          </a:bodyPr>
          <a:lstStyle/>
          <a:p>
            <a:pPr marL="0" indent="0">
              <a:buNone/>
            </a:pPr>
            <a:endParaRPr lang="en-US" sz="2800" dirty="0"/>
          </a:p>
          <a:p>
            <a:pPr>
              <a:buClr>
                <a:srgbClr val="EB3D9F"/>
              </a:buClr>
            </a:pPr>
            <a:r>
              <a:rPr lang="en-US" sz="2800" dirty="0">
                <a:ea typeface="+mn-lt"/>
                <a:cs typeface="+mn-lt"/>
              </a:rPr>
              <a:t>    </a:t>
            </a:r>
            <a:r>
              <a:rPr lang="en-US" sz="2800" dirty="0" err="1">
                <a:ea typeface="+mn-lt"/>
                <a:cs typeface="+mn-lt"/>
              </a:rPr>
              <a:t>pthread_mutex_init</a:t>
            </a:r>
            <a:r>
              <a:rPr lang="en-US" sz="2800" dirty="0">
                <a:ea typeface="+mn-lt"/>
                <a:cs typeface="+mn-lt"/>
              </a:rPr>
              <a:t>()</a:t>
            </a:r>
            <a:endParaRPr lang="en-US" sz="2800" dirty="0"/>
          </a:p>
          <a:p>
            <a:pPr>
              <a:buClr>
                <a:srgbClr val="EB3D9F"/>
              </a:buClr>
            </a:pPr>
            <a:r>
              <a:rPr lang="en-US" sz="2800" dirty="0">
                <a:ea typeface="+mn-lt"/>
                <a:cs typeface="+mn-lt"/>
              </a:rPr>
              <a:t>  </a:t>
            </a:r>
            <a:r>
              <a:rPr lang="en-US" sz="2800" dirty="0" err="1">
                <a:ea typeface="+mn-lt"/>
                <a:cs typeface="+mn-lt"/>
              </a:rPr>
              <a:t>pthread_mutex_destroy</a:t>
            </a:r>
            <a:r>
              <a:rPr lang="en-US" sz="2800" dirty="0">
                <a:ea typeface="+mn-lt"/>
                <a:cs typeface="+mn-lt"/>
              </a:rPr>
              <a:t>()</a:t>
            </a:r>
            <a:endParaRPr lang="en-US" sz="2800" dirty="0"/>
          </a:p>
          <a:p>
            <a:pPr>
              <a:buClr>
                <a:srgbClr val="EB3D9F"/>
              </a:buClr>
            </a:pPr>
            <a:r>
              <a:rPr lang="en-US" sz="2800" dirty="0">
                <a:ea typeface="+mn-lt"/>
                <a:cs typeface="+mn-lt"/>
              </a:rPr>
              <a:t>    malloc()</a:t>
            </a:r>
            <a:endParaRPr lang="en-US" sz="2800" dirty="0"/>
          </a:p>
          <a:p>
            <a:pPr>
              <a:buClr>
                <a:srgbClr val="EB3D9F"/>
              </a:buClr>
            </a:pPr>
            <a:r>
              <a:rPr lang="en-US" sz="2800" dirty="0">
                <a:ea typeface="+mn-lt"/>
                <a:cs typeface="+mn-lt"/>
              </a:rPr>
              <a:t>     free()</a:t>
            </a:r>
            <a:endParaRPr lang="en-US" sz="2800" dirty="0"/>
          </a:p>
          <a:p>
            <a:pPr>
              <a:buClr>
                <a:srgbClr val="EB3D9F"/>
              </a:buClr>
            </a:pPr>
            <a:r>
              <a:rPr lang="en-US" sz="2800" dirty="0">
                <a:ea typeface="+mn-lt"/>
                <a:cs typeface="+mn-lt"/>
              </a:rPr>
              <a:t>     rand()</a:t>
            </a:r>
          </a:p>
          <a:p>
            <a:pPr>
              <a:buClr>
                <a:srgbClr val="EB3D9F"/>
              </a:buClr>
            </a:pPr>
            <a:r>
              <a:rPr lang="en-US" sz="2800" dirty="0">
                <a:ea typeface="+mn-lt"/>
                <a:cs typeface="+mn-lt"/>
              </a:rPr>
              <a:t>    </a:t>
            </a:r>
            <a:r>
              <a:rPr lang="en-US" sz="2800" dirty="0" err="1">
                <a:ea typeface="+mn-lt"/>
                <a:cs typeface="+mn-lt"/>
              </a:rPr>
              <a:t>srand</a:t>
            </a:r>
            <a:r>
              <a:rPr lang="en-US" sz="2800" dirty="0">
                <a:ea typeface="+mn-lt"/>
                <a:cs typeface="+mn-lt"/>
              </a:rPr>
              <a:t>()</a:t>
            </a:r>
            <a:endParaRPr lang="en-US" sz="2800" dirty="0"/>
          </a:p>
          <a:p>
            <a:pPr marL="0" indent="0">
              <a:buClr>
                <a:srgbClr val="EB3D9F"/>
              </a:buClr>
              <a:buNone/>
            </a:pPr>
            <a:endParaRPr lang="en-US" sz="2800" dirty="0"/>
          </a:p>
          <a:p>
            <a:pPr>
              <a:buClr>
                <a:srgbClr val="EB3D9F"/>
              </a:buClr>
            </a:pPr>
            <a:endParaRPr lang="en-US" sz="2800" dirty="0">
              <a:ea typeface="+mn-lt"/>
              <a:cs typeface="+mn-lt"/>
            </a:endParaRPr>
          </a:p>
        </p:txBody>
      </p:sp>
    </p:spTree>
    <p:extLst>
      <p:ext uri="{BB962C8B-B14F-4D97-AF65-F5344CB8AC3E}">
        <p14:creationId xmlns:p14="http://schemas.microsoft.com/office/powerpoint/2010/main" val="318273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diagram&#10;&#10;Description automatically generated">
            <a:extLst>
              <a:ext uri="{FF2B5EF4-FFF2-40B4-BE49-F238E27FC236}">
                <a16:creationId xmlns:a16="http://schemas.microsoft.com/office/drawing/2014/main" id="{F2EDAC95-A8D4-63A2-3C37-6BFF0A8ECF28}"/>
              </a:ext>
            </a:extLst>
          </p:cNvPr>
          <p:cNvPicPr>
            <a:picLocks noGrp="1" noChangeAspect="1"/>
          </p:cNvPicPr>
          <p:nvPr>
            <p:ph idx="1"/>
          </p:nvPr>
        </p:nvPicPr>
        <p:blipFill>
          <a:blip r:embed="rId2"/>
          <a:stretch>
            <a:fillRect/>
          </a:stretch>
        </p:blipFill>
        <p:spPr>
          <a:xfrm>
            <a:off x="846452" y="714345"/>
            <a:ext cx="8320216" cy="4693208"/>
          </a:xfrm>
        </p:spPr>
      </p:pic>
    </p:spTree>
    <p:extLst>
      <p:ext uri="{BB962C8B-B14F-4D97-AF65-F5344CB8AC3E}">
        <p14:creationId xmlns:p14="http://schemas.microsoft.com/office/powerpoint/2010/main" val="38522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A94C-D680-621E-43BA-09A94F4658CC}"/>
              </a:ext>
            </a:extLst>
          </p:cNvPr>
          <p:cNvSpPr>
            <a:spLocks noGrp="1"/>
          </p:cNvSpPr>
          <p:nvPr>
            <p:ph type="title"/>
          </p:nvPr>
        </p:nvSpPr>
        <p:spPr>
          <a:xfrm>
            <a:off x="677334" y="2209"/>
            <a:ext cx="8596668" cy="1320800"/>
          </a:xfrm>
        </p:spPr>
        <p:txBody>
          <a:bodyPr/>
          <a:lstStyle/>
          <a:p>
            <a:r>
              <a:rPr lang="en-US" sz="3200">
                <a:ea typeface="+mj-lt"/>
                <a:cs typeface="+mj-lt"/>
              </a:rPr>
              <a:t>FUTURE AMENDMENTS ADDRESSING COMMON CHALLENGES</a:t>
            </a:r>
            <a:endParaRPr lang="en-US" sz="3200"/>
          </a:p>
        </p:txBody>
      </p:sp>
      <p:sp>
        <p:nvSpPr>
          <p:cNvPr id="3" name="Content Placeholder 2">
            <a:extLst>
              <a:ext uri="{FF2B5EF4-FFF2-40B4-BE49-F238E27FC236}">
                <a16:creationId xmlns:a16="http://schemas.microsoft.com/office/drawing/2014/main" id="{B70ED977-AF21-896F-E0B8-1319BD700882}"/>
              </a:ext>
            </a:extLst>
          </p:cNvPr>
          <p:cNvSpPr>
            <a:spLocks noGrp="1"/>
          </p:cNvSpPr>
          <p:nvPr>
            <p:ph idx="1"/>
          </p:nvPr>
        </p:nvSpPr>
        <p:spPr>
          <a:xfrm>
            <a:off x="677334" y="1155633"/>
            <a:ext cx="8596668" cy="3880773"/>
          </a:xfrm>
        </p:spPr>
        <p:txBody>
          <a:bodyPr vert="horz" lIns="91440" tIns="45720" rIns="91440" bIns="45720" rtlCol="0" anchor="t">
            <a:noAutofit/>
          </a:bodyPr>
          <a:lstStyle/>
          <a:p>
            <a:pPr marL="0" indent="0">
              <a:buNone/>
            </a:pPr>
            <a:r>
              <a:rPr lang="en-US" sz="2800" b="1">
                <a:ea typeface="+mn-lt"/>
                <a:cs typeface="+mn-lt"/>
              </a:rPr>
              <a:t>Concurrency Issues:</a:t>
            </a:r>
            <a:endParaRPr lang="en-US" sz="2800" dirty="0"/>
          </a:p>
          <a:p>
            <a:pPr>
              <a:buClr>
                <a:srgbClr val="EB3D9F"/>
              </a:buClr>
            </a:pPr>
            <a:r>
              <a:rPr lang="en-US" sz="2800" b="1">
                <a:ea typeface="+mn-lt"/>
                <a:cs typeface="+mn-lt"/>
              </a:rPr>
              <a:t>Challenge</a:t>
            </a:r>
            <a:r>
              <a:rPr lang="en-US" sz="2800">
                <a:ea typeface="+mn-lt"/>
                <a:cs typeface="+mn-lt"/>
              </a:rPr>
              <a:t>: Multiple threads accessing shared data can cause race conditions and inconsistent results.</a:t>
            </a:r>
            <a:endParaRPr lang="en-US" sz="2800" dirty="0"/>
          </a:p>
          <a:p>
            <a:pPr>
              <a:buClr>
                <a:srgbClr val="EB3D9F"/>
              </a:buClr>
            </a:pPr>
            <a:r>
              <a:rPr lang="en-US" sz="2800" b="1">
                <a:ea typeface="+mn-lt"/>
                <a:cs typeface="+mn-lt"/>
              </a:rPr>
              <a:t>Amendment</a:t>
            </a:r>
            <a:r>
              <a:rPr lang="en-US" sz="2800">
                <a:ea typeface="+mn-lt"/>
                <a:cs typeface="+mn-lt"/>
              </a:rPr>
              <a:t>: Use mutexes to protect access to shared data (e.g., account balances, global totals).</a:t>
            </a:r>
            <a:endParaRPr lang="en-US" sz="2800"/>
          </a:p>
          <a:p>
            <a:pPr marL="0" indent="0">
              <a:buClr>
                <a:srgbClr val="EB3D9F"/>
              </a:buClr>
              <a:buNone/>
            </a:pPr>
            <a:r>
              <a:rPr lang="en-US" sz="2800" b="1">
                <a:ea typeface="+mn-lt"/>
                <a:cs typeface="+mn-lt"/>
              </a:rPr>
              <a:t>Error Handling:</a:t>
            </a:r>
            <a:endParaRPr lang="en-US" sz="2800" dirty="0"/>
          </a:p>
          <a:p>
            <a:pPr>
              <a:buClr>
                <a:srgbClr val="EB3D9F"/>
              </a:buClr>
            </a:pPr>
            <a:r>
              <a:rPr lang="en-US" sz="2800" b="1">
                <a:ea typeface="+mn-lt"/>
                <a:cs typeface="+mn-lt"/>
              </a:rPr>
              <a:t>Challenge</a:t>
            </a:r>
            <a:r>
              <a:rPr lang="en-US" sz="2800">
                <a:ea typeface="+mn-lt"/>
                <a:cs typeface="+mn-lt"/>
              </a:rPr>
              <a:t>: Issues like memory allocation failures or mutex initialization errors can crash the program.</a:t>
            </a:r>
            <a:endParaRPr lang="en-US" sz="2800" dirty="0"/>
          </a:p>
          <a:p>
            <a:pPr marL="0" indent="0">
              <a:buClr>
                <a:srgbClr val="EB3D9F"/>
              </a:buClr>
              <a:buNone/>
            </a:pPr>
            <a:endParaRPr lang="en-US" sz="2800" b="1" dirty="0"/>
          </a:p>
          <a:p>
            <a:pPr>
              <a:buClr>
                <a:srgbClr val="EB3D9F"/>
              </a:buClr>
            </a:pPr>
            <a:endParaRPr lang="en-US" sz="2800" dirty="0"/>
          </a:p>
          <a:p>
            <a:pPr>
              <a:buClr>
                <a:srgbClr val="EB3D9F"/>
              </a:buClr>
            </a:pPr>
            <a:endParaRPr lang="en-US" sz="2800" dirty="0"/>
          </a:p>
        </p:txBody>
      </p:sp>
    </p:spTree>
    <p:extLst>
      <p:ext uri="{BB962C8B-B14F-4D97-AF65-F5344CB8AC3E}">
        <p14:creationId xmlns:p14="http://schemas.microsoft.com/office/powerpoint/2010/main" val="185583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EC53D-986D-63E9-7833-03F5B00AF807}"/>
              </a:ext>
            </a:extLst>
          </p:cNvPr>
          <p:cNvSpPr>
            <a:spLocks noGrp="1"/>
          </p:cNvSpPr>
          <p:nvPr>
            <p:ph idx="1"/>
          </p:nvPr>
        </p:nvSpPr>
        <p:spPr>
          <a:xfrm>
            <a:off x="445421" y="272154"/>
            <a:ext cx="8596668" cy="7072338"/>
          </a:xfrm>
        </p:spPr>
        <p:txBody>
          <a:bodyPr vert="horz" lIns="91440" tIns="45720" rIns="91440" bIns="45720" rtlCol="0" anchor="t">
            <a:normAutofit/>
          </a:bodyPr>
          <a:lstStyle/>
          <a:p>
            <a:r>
              <a:rPr lang="en-US" sz="2800" b="1">
                <a:ea typeface="+mn-lt"/>
                <a:cs typeface="+mn-lt"/>
              </a:rPr>
              <a:t>Amendment</a:t>
            </a:r>
            <a:r>
              <a:rPr lang="en-US" sz="2800">
                <a:ea typeface="+mn-lt"/>
                <a:cs typeface="+mn-lt"/>
              </a:rPr>
              <a:t>: Add comprehensive error checking and handle failures gracefully.</a:t>
            </a:r>
          </a:p>
          <a:p>
            <a:pPr marL="0" indent="0">
              <a:buClr>
                <a:srgbClr val="EB3D9F"/>
              </a:buClr>
              <a:buNone/>
            </a:pPr>
            <a:r>
              <a:rPr lang="en-US" sz="2800" b="1">
                <a:ea typeface="+mn-lt"/>
                <a:cs typeface="+mn-lt"/>
              </a:rPr>
              <a:t>Deadlocks:</a:t>
            </a:r>
            <a:endParaRPr lang="en-US" sz="2800" dirty="0"/>
          </a:p>
          <a:p>
            <a:pPr>
              <a:buClr>
                <a:srgbClr val="EB3D9F"/>
              </a:buClr>
            </a:pPr>
            <a:r>
              <a:rPr lang="en-US" sz="2800" b="1">
                <a:ea typeface="+mn-lt"/>
                <a:cs typeface="+mn-lt"/>
              </a:rPr>
              <a:t>Challenge</a:t>
            </a:r>
            <a:r>
              <a:rPr lang="en-US" sz="2800">
                <a:ea typeface="+mn-lt"/>
                <a:cs typeface="+mn-lt"/>
              </a:rPr>
              <a:t>: Threads could end up waiting indefinitely for each other to release locks.</a:t>
            </a:r>
            <a:endParaRPr lang="en-US" sz="2800"/>
          </a:p>
          <a:p>
            <a:pPr>
              <a:buClr>
                <a:srgbClr val="EB3D9F"/>
              </a:buClr>
            </a:pPr>
            <a:r>
              <a:rPr lang="en-US" sz="2800" b="1">
                <a:ea typeface="+mn-lt"/>
                <a:cs typeface="+mn-lt"/>
              </a:rPr>
              <a:t>Amendment</a:t>
            </a:r>
            <a:r>
              <a:rPr lang="en-US" sz="2800">
                <a:ea typeface="+mn-lt"/>
                <a:cs typeface="+mn-lt"/>
              </a:rPr>
              <a:t>: Ensure that locks are acquired and released in a consistent order, and avoid nested locking where possible.</a:t>
            </a:r>
            <a:endParaRPr lang="en-US" sz="2800"/>
          </a:p>
          <a:p>
            <a:pPr>
              <a:buClr>
                <a:srgbClr val="EB3D9F"/>
              </a:buClr>
            </a:pPr>
            <a:endParaRPr lang="en-US" sz="2800" dirty="0"/>
          </a:p>
        </p:txBody>
      </p:sp>
    </p:spTree>
    <p:extLst>
      <p:ext uri="{BB962C8B-B14F-4D97-AF65-F5344CB8AC3E}">
        <p14:creationId xmlns:p14="http://schemas.microsoft.com/office/powerpoint/2010/main" val="1006106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Consolas</vt:lpstr>
      <vt:lpstr>Trebuchet MS</vt:lpstr>
      <vt:lpstr>Wingdings 3</vt:lpstr>
      <vt:lpstr>Facet</vt:lpstr>
      <vt:lpstr>WIPRO NGA PROGRAM</vt:lpstr>
      <vt:lpstr>PROJECT OVERVIEW</vt:lpstr>
      <vt:lpstr>SCOPE   </vt:lpstr>
      <vt:lpstr>MOTIVATION </vt:lpstr>
      <vt:lpstr>FUNCTIONS</vt:lpstr>
      <vt:lpstr>PowerPoint Presentation</vt:lpstr>
      <vt:lpstr>PowerPoint Presentation</vt:lpstr>
      <vt:lpstr>FUTURE AMENDMENTS ADDRESSING COMMON CHALLENGES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up</dc:creator>
  <cp:lastModifiedBy>dpakms14@outlook.com</cp:lastModifiedBy>
  <cp:revision>239</cp:revision>
  <dcterms:created xsi:type="dcterms:W3CDTF">2024-08-08T06:52:07Z</dcterms:created>
  <dcterms:modified xsi:type="dcterms:W3CDTF">2024-08-09T04:41:43Z</dcterms:modified>
</cp:coreProperties>
</file>