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27B1E-FE60-4001-85EB-9658751AEAD9}" v="441" dt="2024-07-17T10:53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6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91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1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4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4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"/>
              </a:rPr>
              <a:t>ADAPTIVE SERIOUS GAMES:THE </a:t>
            </a:r>
            <a:br>
              <a:rPr lang="en-US" dirty="0">
                <a:latin typeface="Aptos"/>
              </a:rPr>
            </a:br>
            <a:r>
              <a:rPr lang="en-US" dirty="0">
                <a:latin typeface="Aptos"/>
              </a:rPr>
              <a:t>JOURNEY AND SOA APPROACH</a:t>
            </a:r>
            <a:endParaRPr lang="en-US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3936149"/>
            <a:ext cx="5935540" cy="1287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Display"/>
                <a:ea typeface="+mn-lt"/>
                <a:cs typeface="+mn-lt"/>
              </a:rPr>
              <a:t>Utilizing Service-Oriented Architecture for Enhanced Learning</a:t>
            </a:r>
            <a:endParaRPr lang="en-US" dirty="0">
              <a:latin typeface="Aptos Displ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C61F0-0A80-B76D-1C50-CB580BE99F38}"/>
              </a:ext>
            </a:extLst>
          </p:cNvPr>
          <p:cNvSpPr txBox="1"/>
          <p:nvPr/>
        </p:nvSpPr>
        <p:spPr>
          <a:xfrm>
            <a:off x="914039" y="516960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latin typeface="Aptos"/>
              </a:rPr>
              <a:t>DATE:</a:t>
            </a:r>
            <a:r>
              <a:rPr lang="en-US" dirty="0">
                <a:latin typeface="Aptos"/>
              </a:rPr>
              <a:t>17/07/24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8AED-21EC-1711-13EF-D682947E102E}"/>
              </a:ext>
            </a:extLst>
          </p:cNvPr>
          <p:cNvSpPr txBox="1"/>
          <p:nvPr/>
        </p:nvSpPr>
        <p:spPr>
          <a:xfrm>
            <a:off x="915969" y="5541004"/>
            <a:ext cx="28864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PRESENTER</a:t>
            </a:r>
            <a:r>
              <a:rPr lang="en-US" b="1" dirty="0"/>
              <a:t>:</a:t>
            </a:r>
            <a:r>
              <a:rPr lang="en-US" dirty="0">
                <a:latin typeface="Aptos"/>
              </a:rPr>
              <a:t>DEEPAK 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5621-56D4-668D-6A85-34288E86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  <a:ea typeface="+mj-lt"/>
                <a:cs typeface="+mj-lt"/>
              </a:rPr>
              <a:t>FUTURE DIRECTIONS</a:t>
            </a:r>
            <a:endParaRPr lang="en-US" dirty="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F31E-3F41-87D1-6D9C-903C3885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Potential Developments:</a:t>
            </a:r>
            <a:endParaRPr lang="en-US" dirty="0"/>
          </a:p>
          <a:p>
            <a:pPr marL="493395" lvl="1"/>
            <a:r>
              <a:rPr lang="en-US" b="1" dirty="0">
                <a:ea typeface="+mn-lt"/>
                <a:cs typeface="+mn-lt"/>
              </a:rPr>
              <a:t>Stealth Assessment:</a:t>
            </a:r>
            <a:r>
              <a:rPr lang="en-US" dirty="0">
                <a:ea typeface="+mn-lt"/>
                <a:cs typeface="+mn-lt"/>
              </a:rPr>
              <a:t> Detecting behaviors for competence evaluation.</a:t>
            </a:r>
            <a:endParaRPr lang="en-US" dirty="0"/>
          </a:p>
          <a:p>
            <a:pPr marL="493395" lvl="1"/>
            <a:r>
              <a:rPr lang="en-US" b="1" dirty="0">
                <a:ea typeface="+mn-lt"/>
                <a:cs typeface="+mn-lt"/>
              </a:rPr>
              <a:t>Teacher Interfaces:</a:t>
            </a:r>
            <a:r>
              <a:rPr lang="en-US" dirty="0">
                <a:ea typeface="+mn-lt"/>
                <a:cs typeface="+mn-lt"/>
              </a:rPr>
              <a:t> Providing feedback and assessment tools.</a:t>
            </a:r>
            <a:endParaRPr lang="en-US" dirty="0"/>
          </a:p>
          <a:p>
            <a:pPr marL="493395" lvl="1"/>
            <a:r>
              <a:rPr lang="en-US" b="1" dirty="0">
                <a:ea typeface="+mn-lt"/>
                <a:cs typeface="+mn-lt"/>
              </a:rPr>
              <a:t>Shared Competence Models:</a:t>
            </a:r>
            <a:r>
              <a:rPr lang="en-US" dirty="0">
                <a:ea typeface="+mn-lt"/>
                <a:cs typeface="+mn-lt"/>
              </a:rPr>
              <a:t> Integrating across multiple games and learning tools.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8AE2-9549-EAEE-AA9E-38C9784F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0675-08B9-40BF-8487-826948C682E2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5BD9-2E42-5FC1-1997-B781E14A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74551-64A7-4F47-871B-0A959E6D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3EF3-9591-066D-B9B3-14C23A3D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  <a:ea typeface="+mj-lt"/>
                <a:cs typeface="+mj-lt"/>
              </a:rPr>
              <a:t>CONCLUSION</a:t>
            </a:r>
            <a:endParaRPr lang="en-US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863E-30C6-A435-830B-41942F4C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Conclusion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SOA enhances adaptability and efficiency in serious game development.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The Journey demonstrates successful application of SOA in educational games.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Future potential for expanding the ecosystem of services and capabilities.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A372-D833-665B-5798-D427D8AC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34F3-0B56-4E83-9F20-3D878B90E215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1445-0E34-F352-7A25-20F9EF55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0A59-A5D7-410F-16D3-AE849011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6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3AD1-B9D0-968B-06AC-0F2787B7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2D63-C89A-052A-D16F-B95E47D9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 objective is used to showcase the use of Service Oriented Architecture (SOA) in the development of "The Journey," a serious game for teaching probability.</a:t>
            </a: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Here we will see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Benefits of adaptive features in serious games (SGs).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How SOA simplifies integration and enhances flexibility.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Future Direction  for Serious game.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Conclusion.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579C6-7CDE-884B-7318-46E3238A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5F5F-045E-4E94-9D09-42B4149465B5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8C8F-2240-017E-C3F8-9ACDA3DF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DCE-0B38-0B62-8FA8-3958E2CB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9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AE33-9644-5A2A-3DBC-79FE3215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COMPETENCE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2D87-D514-30F4-9A1D-892AC50F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Competence targeted</a:t>
            </a:r>
            <a:endParaRPr lang="en-US"/>
          </a:p>
          <a:p>
            <a:pPr marL="493395"/>
            <a:r>
              <a:rPr lang="en-US" dirty="0">
                <a:ea typeface="+mn-lt"/>
                <a:cs typeface="+mn-lt"/>
              </a:rPr>
              <a:t>Probability Space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Probability of Mutually Exclusive Events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Probability of Non-Mutually Exclusive Events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Probability of Independent Events</a:t>
            </a:r>
            <a:endParaRPr lang="en-US" dirty="0"/>
          </a:p>
          <a:p>
            <a:pPr marL="493395" lvl="1"/>
            <a:r>
              <a:rPr lang="en-US" dirty="0">
                <a:ea typeface="+mn-lt"/>
                <a:cs typeface="+mn-lt"/>
              </a:rPr>
              <a:t>Probability of Dependent Events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9719-9563-1B89-1D75-C08F59C6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5BCD-4D35-46B5-8040-557A2BB95047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9084-6C9B-1E74-9156-BBE34261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16BEA-E94E-CF0D-02CB-BC887CA9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2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199A-7969-9FE2-A715-6C5793E3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IMPLEMENTATION 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96CE-076B-84EB-D912-760ED76FC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/>
              <a:t>SOA Approach</a:t>
            </a:r>
            <a:r>
              <a:rPr lang="en-US" dirty="0"/>
              <a:t>: Local game with network-based adaptation service.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/>
              <a:t>Game Platform</a:t>
            </a:r>
            <a:r>
              <a:rPr lang="en-US" dirty="0"/>
              <a:t>: Flash Desktop Application on Adobe Air.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/>
              <a:t>Database:</a:t>
            </a:r>
            <a:r>
              <a:rPr lang="en-US" dirty="0"/>
              <a:t> Local SQLite database.</a:t>
            </a:r>
            <a:endParaRPr lang="en-US"/>
          </a:p>
          <a:p>
            <a:pPr marL="0" indent="0">
              <a:buNone/>
            </a:pPr>
            <a:r>
              <a:rPr lang="en-US" b="1" dirty="0"/>
              <a:t>Service Interaction</a:t>
            </a:r>
            <a:r>
              <a:rPr lang="en-US" dirty="0"/>
              <a:t>: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/>
              <a:t>REST-based </a:t>
            </a:r>
            <a:r>
              <a:rPr lang="en-US" dirty="0" err="1"/>
              <a:t>CbKST</a:t>
            </a:r>
            <a:r>
              <a:rPr lang="en-US" dirty="0"/>
              <a:t> service for adaptation.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/>
              <a:t>Asynchronous communication with performance metrics.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4CE59-5D0E-2F25-42D9-6F238BE9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AC36-E64C-40C8-9147-67AD69EC0FE6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5E08-915C-1158-AB5F-1DA8E3C6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0844-F006-222D-FF46-9F321BB8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505C-9F1A-B843-96CA-0B33B039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SYSTEM INTERACTION 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CAA-32EB-146F-EB98-25979F30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Steps:</a:t>
            </a:r>
            <a:endParaRPr lang="en-US" dirty="0">
              <a:ea typeface="+mn-lt"/>
              <a:cs typeface="+mn-lt"/>
            </a:endParaRPr>
          </a:p>
          <a:p>
            <a:pPr marL="493395" lvl="1"/>
            <a:r>
              <a:rPr lang="en-US" sz="2000" dirty="0">
                <a:ea typeface="+mn-lt"/>
                <a:cs typeface="+mn-lt"/>
              </a:rPr>
              <a:t>Player starts game and opens adaptation session.</a:t>
            </a:r>
          </a:p>
          <a:p>
            <a:pPr marL="493395" lvl="1"/>
            <a:r>
              <a:rPr lang="en-US" sz="2000" dirty="0">
                <a:ea typeface="+mn-lt"/>
                <a:cs typeface="+mn-lt"/>
              </a:rPr>
              <a:t>Game requests tasks from service.</a:t>
            </a:r>
          </a:p>
          <a:p>
            <a:pPr marL="493395" lvl="1"/>
            <a:r>
              <a:rPr lang="en-US" sz="2000" dirty="0">
                <a:ea typeface="+mn-lt"/>
                <a:cs typeface="+mn-lt"/>
              </a:rPr>
              <a:t>Service updates competence model based on player responses.</a:t>
            </a:r>
          </a:p>
          <a:p>
            <a:pPr marL="493395" lvl="1"/>
            <a:r>
              <a:rPr lang="en-US" sz="2000" dirty="0">
                <a:ea typeface="+mn-lt"/>
                <a:cs typeface="+mn-lt"/>
              </a:rPr>
              <a:t>Game presents new tasks and continues until all competences are acquired.</a:t>
            </a:r>
          </a:p>
          <a:p>
            <a:pPr marL="493395" lvl="1"/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8D216-8C78-A8E8-BECE-788ECBAA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ABAE-D740-42C1-9882-AD31DC324690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9AA-2B62-EBB3-A527-B46353F7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8F80-9854-D8BA-50CC-5E037408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5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6A2F-A6C6-740E-8490-AAFD136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ARCHITECTURE AND SERVICE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6BB49-2971-84F7-7DBF-182760DF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Components: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Game Controller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Service Connector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Database Connector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Internal Task Sequencer</a:t>
            </a: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Service Interfaces: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Manage game adaptation sessions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Assess competences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0F2B-D3BF-65BC-87E5-55DCE435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7472-0F45-48E9-BD88-9629C7CF5C7F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FA0C-DEB2-4749-CEAA-950D6239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B7EC-45F6-FC83-DC7A-6BE59B6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7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4DC03-AB77-6254-72A0-D99051D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CFC3-E262-4972-A12A-A326890BC2B6}" type="datetime1">
              <a:t>7/17/2024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61CFC-53F9-3054-F2D3-4BD2E029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1ECE-DDF8-642C-E66D-7B204683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3C23-C80F-7FC0-BE03-9BA086E2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87" y="1713938"/>
            <a:ext cx="7887729" cy="39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2567-27A7-BC48-6C7B-15592821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EVALUATION AND ATAM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D8A7-B7B1-162E-1350-36A2516C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Quality Attributes: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Performance:</a:t>
            </a:r>
            <a:r>
              <a:rPr lang="en-US" dirty="0">
                <a:ea typeface="+mn-lt"/>
                <a:cs typeface="+mn-lt"/>
              </a:rPr>
              <a:t> Low network latency, minimal game disruption.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Availability:</a:t>
            </a:r>
            <a:r>
              <a:rPr lang="en-US" dirty="0">
                <a:ea typeface="+mn-lt"/>
                <a:cs typeface="+mn-lt"/>
              </a:rPr>
              <a:t> Backup task sequencer for offline play.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Modifiability:</a:t>
            </a:r>
            <a:r>
              <a:rPr lang="en-US" dirty="0">
                <a:ea typeface="+mn-lt"/>
                <a:cs typeface="+mn-lt"/>
              </a:rPr>
              <a:t> Flexibility in incorporating new task types.</a:t>
            </a: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Risks and Trade-offs: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Static service binding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Future developments and shared user profiles</a:t>
            </a:r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EEF9D-C363-A3C3-593A-C2FDF220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C469-0204-4421-8BB9-09F5CA087A74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5F98-F48F-BB87-F91D-B7B603A5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4DB7-3B80-39F3-86E3-8536EAD0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3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BA08-50D0-BD22-8141-17CC3D0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  <a:ea typeface="+mj-lt"/>
                <a:cs typeface="+mj-lt"/>
              </a:rPr>
              <a:t>BENEFITS</a:t>
            </a:r>
            <a:r>
              <a:rPr lang="en-US" b="1" dirty="0">
                <a:latin typeface="Aptos"/>
                <a:ea typeface="+mj-lt"/>
                <a:cs typeface="+mj-lt"/>
              </a:rPr>
              <a:t> </a:t>
            </a:r>
            <a:r>
              <a:rPr lang="en-US" dirty="0">
                <a:latin typeface="Aptos"/>
                <a:ea typeface="+mj-lt"/>
                <a:cs typeface="+mj-lt"/>
              </a:rPr>
              <a:t>OF SOA IN SG DEVELOPMENT</a:t>
            </a:r>
            <a:endParaRPr lang="en-US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81125-7722-404D-FD7F-B2B324C15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Increased Flexibility:</a:t>
            </a:r>
            <a:r>
              <a:rPr lang="en-US" dirty="0">
                <a:ea typeface="+mn-lt"/>
                <a:cs typeface="+mn-lt"/>
              </a:rPr>
              <a:t> Easier integration of adaptive features.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Reusability:</a:t>
            </a:r>
            <a:r>
              <a:rPr lang="en-US" dirty="0">
                <a:ea typeface="+mn-lt"/>
                <a:cs typeface="+mn-lt"/>
              </a:rPr>
              <a:t> Utilization of pre-existing services.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Reduced Development Time:</a:t>
            </a:r>
            <a:r>
              <a:rPr lang="en-US" dirty="0">
                <a:ea typeface="+mn-lt"/>
                <a:cs typeface="+mn-lt"/>
              </a:rPr>
              <a:t> Focus on specific game features and pedagogical content.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There are many benefits in this SG development using SOA but these are the major benefits.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FE66-99F8-A3BD-5E69-5A2CFAB4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28627-A38F-479F-904F-E1535898A811}" type="datetime1"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16B9-1DC4-6DF0-ADE7-BDD2E383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E6D9-FA44-65A6-E11F-DAC56FF6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1796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ADAPTIVE SERIOUS GAMES:THE  JOURNEY AND SOA APPROACH</vt:lpstr>
      <vt:lpstr>INTRODUCTION</vt:lpstr>
      <vt:lpstr>COMPETENCE MODEL</vt:lpstr>
      <vt:lpstr>IMPLEMENTATION ARCHITECTURE</vt:lpstr>
      <vt:lpstr>SYSTEM INTERACTION FLOW</vt:lpstr>
      <vt:lpstr>ARCHITECTURE AND SERVICE INTERFACE</vt:lpstr>
      <vt:lpstr>PowerPoint Presentation</vt:lpstr>
      <vt:lpstr>EVALUATION AND ATAM ANALYSIS</vt:lpstr>
      <vt:lpstr>BENEFITS OF SOA IN SG DEVELOPMENT</vt:lpstr>
      <vt:lpstr>FUTURE DIRECTIONS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194</cp:revision>
  <dcterms:created xsi:type="dcterms:W3CDTF">2024-07-17T05:42:45Z</dcterms:created>
  <dcterms:modified xsi:type="dcterms:W3CDTF">2024-07-17T10:54:34Z</dcterms:modified>
</cp:coreProperties>
</file>