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4"/>
  </p:notesMasterIdLst>
  <p:sldIdLst>
    <p:sldId id="256" r:id="rId2"/>
    <p:sldId id="273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6" r:id="rId36"/>
    <p:sldId id="290" r:id="rId37"/>
    <p:sldId id="291" r:id="rId38"/>
    <p:sldId id="307" r:id="rId39"/>
    <p:sldId id="292" r:id="rId40"/>
    <p:sldId id="293" r:id="rId41"/>
    <p:sldId id="294" r:id="rId42"/>
    <p:sldId id="295" r:id="rId43"/>
    <p:sldId id="301" r:id="rId44"/>
    <p:sldId id="302" r:id="rId45"/>
    <p:sldId id="303" r:id="rId46"/>
    <p:sldId id="304" r:id="rId47"/>
    <p:sldId id="298" r:id="rId48"/>
    <p:sldId id="299" r:id="rId49"/>
    <p:sldId id="300" r:id="rId50"/>
    <p:sldId id="305" r:id="rId51"/>
    <p:sldId id="308" r:id="rId52"/>
    <p:sldId id="29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62D30-46AF-4D35-BF2A-B3321468C39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8AEA-694A-42EA-9510-5A5280A5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2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Server side coding with </a:t>
            </a:r>
            <a:r>
              <a:rPr lang="en-US" dirty="0" err="1"/>
              <a:t>Javascript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7148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2411" y="2751909"/>
            <a:ext cx="2481943" cy="295465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Asks for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0436" y="2751908"/>
            <a:ext cx="2481943" cy="29546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Performs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4600574" y="4638675"/>
            <a:ext cx="3238499" cy="9334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600575" y="3086100"/>
            <a:ext cx="3238500" cy="933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2411" y="6181725"/>
            <a:ext cx="953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Client-server model</a:t>
            </a:r>
          </a:p>
        </p:txBody>
      </p:sp>
    </p:spTree>
    <p:extLst>
      <p:ext uri="{BB962C8B-B14F-4D97-AF65-F5344CB8AC3E}">
        <p14:creationId xmlns:p14="http://schemas.microsoft.com/office/powerpoint/2010/main" val="32371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and web-server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2411" y="2751909"/>
            <a:ext cx="2481943" cy="249299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BROWSER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0436" y="2751908"/>
            <a:ext cx="2481943" cy="236988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WEB-SERVER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4600574" y="4095750"/>
            <a:ext cx="3238499" cy="9334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600575" y="3086100"/>
            <a:ext cx="3238500" cy="933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88418" y="4539921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5792" y="2942463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6406" y="4755385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88419" y="3048000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Ruby/PHP/C#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1282" y="3200400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JS lack as a web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ways to organize our code in reusable files</a:t>
            </a:r>
          </a:p>
          <a:p>
            <a:r>
              <a:rPr lang="en-US" dirty="0"/>
              <a:t>Ways to deal with files</a:t>
            </a:r>
          </a:p>
          <a:p>
            <a:r>
              <a:rPr lang="en-US" dirty="0"/>
              <a:t>Ways to deal with databases</a:t>
            </a:r>
          </a:p>
          <a:p>
            <a:r>
              <a:rPr lang="en-US" dirty="0"/>
              <a:t>Ability to communicate over the internet</a:t>
            </a:r>
          </a:p>
          <a:p>
            <a:r>
              <a:rPr lang="en-US" dirty="0"/>
              <a:t>Ability to accept request and send responses (in standard format)</a:t>
            </a:r>
          </a:p>
          <a:p>
            <a:r>
              <a:rPr lang="en-US" dirty="0"/>
              <a:t>Way to deal with work that takes a long time</a:t>
            </a:r>
          </a:p>
        </p:txBody>
      </p:sp>
    </p:spTree>
    <p:extLst>
      <p:ext uri="{BB962C8B-B14F-4D97-AF65-F5344CB8AC3E}">
        <p14:creationId xmlns:p14="http://schemas.microsoft.com/office/powerpoint/2010/main" val="337043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c++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</a:t>
            </a:r>
            <a:r>
              <a:rPr lang="en-US" dirty="0" err="1"/>
              <a:t>nodeJS</a:t>
            </a:r>
            <a:r>
              <a:rPr lang="en-US" dirty="0"/>
              <a:t> source code and see what’s happening there</a:t>
            </a:r>
          </a:p>
          <a:p>
            <a:pPr lvl="1"/>
            <a:r>
              <a:rPr lang="en-US" dirty="0"/>
              <a:t>Deps folder</a:t>
            </a:r>
          </a:p>
          <a:p>
            <a:pPr lvl="1"/>
            <a:r>
              <a:rPr lang="en-US" dirty="0" err="1"/>
              <a:t>Node.h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2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source code again</a:t>
            </a:r>
          </a:p>
          <a:p>
            <a:pPr lvl="1"/>
            <a:r>
              <a:rPr lang="en-US" dirty="0"/>
              <a:t>Lib folder</a:t>
            </a:r>
          </a:p>
          <a:p>
            <a:pPr lvl="1"/>
            <a:r>
              <a:rPr lang="en-US" dirty="0"/>
              <a:t>Util.js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4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nodejs.org and download the copy &gt; run</a:t>
            </a:r>
          </a:p>
          <a:p>
            <a:r>
              <a:rPr lang="en-US" dirty="0"/>
              <a:t>Check if it has been installed properly: node –v</a:t>
            </a:r>
          </a:p>
          <a:p>
            <a:r>
              <a:rPr lang="en-US" dirty="0"/>
              <a:t>Let’s write some JS code inside the Node console</a:t>
            </a:r>
          </a:p>
          <a:p>
            <a:r>
              <a:rPr lang="en-US" dirty="0"/>
              <a:t>Let’s run an external JS code </a:t>
            </a:r>
          </a:p>
          <a:p>
            <a:r>
              <a:rPr lang="en-US" dirty="0"/>
              <a:t>Debugging with VS code</a:t>
            </a:r>
          </a:p>
        </p:txBody>
      </p:sp>
    </p:spTree>
    <p:extLst>
      <p:ext uri="{BB962C8B-B14F-4D97-AF65-F5344CB8AC3E}">
        <p14:creationId xmlns:p14="http://schemas.microsoft.com/office/powerpoint/2010/main" val="362864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moving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Functions in </a:t>
            </a:r>
            <a:r>
              <a:rPr lang="en-US" dirty="0" err="1"/>
              <a:t>Javascript</a:t>
            </a:r>
            <a:r>
              <a:rPr lang="en-US" dirty="0"/>
              <a:t> are first-class</a:t>
            </a:r>
          </a:p>
          <a:p>
            <a:pPr lvl="1"/>
            <a:r>
              <a:rPr lang="en-US" dirty="0"/>
              <a:t>Function expression</a:t>
            </a:r>
          </a:p>
          <a:p>
            <a:pPr lvl="1"/>
            <a:r>
              <a:rPr lang="en-US" dirty="0"/>
              <a:t>Let’s create our first module</a:t>
            </a:r>
          </a:p>
          <a:p>
            <a:pPr lvl="2"/>
            <a:r>
              <a:rPr lang="en-US" dirty="0"/>
              <a:t>Require</a:t>
            </a:r>
          </a:p>
          <a:p>
            <a:pPr lvl="2"/>
            <a:r>
              <a:rPr lang="en-US" dirty="0"/>
              <a:t>Export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7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literals and different notations</a:t>
            </a:r>
          </a:p>
          <a:p>
            <a:r>
              <a:rPr lang="en-US" dirty="0"/>
              <a:t>‘This’</a:t>
            </a:r>
          </a:p>
          <a:p>
            <a:r>
              <a:rPr lang="en-US" dirty="0"/>
              <a:t>Prototypical inheritance</a:t>
            </a:r>
          </a:p>
          <a:p>
            <a:r>
              <a:rPr lang="en-US" dirty="0"/>
              <a:t>Function constructor</a:t>
            </a:r>
          </a:p>
        </p:txBody>
      </p:sp>
    </p:spTree>
    <p:extLst>
      <p:ext uri="{BB962C8B-B14F-4D97-AF65-F5344CB8AC3E}">
        <p14:creationId xmlns:p14="http://schemas.microsoft.com/office/powerpoint/2010/main" val="343855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– Pass by value</a:t>
            </a:r>
          </a:p>
          <a:p>
            <a:r>
              <a:rPr lang="en-US" dirty="0"/>
              <a:t>Objects – 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1812175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– Immediately Invoked Function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isolate modules</a:t>
            </a:r>
          </a:p>
          <a:p>
            <a:r>
              <a:rPr lang="en-US" dirty="0"/>
              <a:t>Used to protect data</a:t>
            </a:r>
          </a:p>
          <a:p>
            <a:r>
              <a:rPr lang="en-US" dirty="0"/>
              <a:t>Used to preserve scope</a:t>
            </a:r>
          </a:p>
        </p:txBody>
      </p:sp>
    </p:spTree>
    <p:extLst>
      <p:ext uri="{BB962C8B-B14F-4D97-AF65-F5344CB8AC3E}">
        <p14:creationId xmlns:p14="http://schemas.microsoft.com/office/powerpoint/2010/main" val="153367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in IT: 10+</a:t>
            </a:r>
          </a:p>
          <a:p>
            <a:r>
              <a:rPr lang="en-US" dirty="0"/>
              <a:t>Experience in </a:t>
            </a:r>
            <a:r>
              <a:rPr lang="en-US" dirty="0" err="1"/>
              <a:t>NodeJS</a:t>
            </a:r>
            <a:r>
              <a:rPr lang="en-US" dirty="0"/>
              <a:t>: 4+</a:t>
            </a:r>
          </a:p>
          <a:p>
            <a:r>
              <a:rPr lang="en-US" dirty="0"/>
              <a:t>Production Experience: 10+</a:t>
            </a:r>
          </a:p>
          <a:p>
            <a:r>
              <a:rPr lang="en-US" dirty="0"/>
              <a:t>Objective of this course: To learn and understand the fundamentals of </a:t>
            </a:r>
            <a:r>
              <a:rPr lang="en-US" dirty="0" err="1"/>
              <a:t>NodeJS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61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– The data exchange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/V8 engine has the capability to take an object literal and convert it to an actual </a:t>
            </a:r>
            <a:r>
              <a:rPr lang="en-US" dirty="0" err="1"/>
              <a:t>Javascript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89786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requires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Packaging solutions</a:t>
            </a:r>
          </a:p>
          <a:p>
            <a:r>
              <a:rPr lang="en-US" dirty="0"/>
              <a:t>Let’s look at some code</a:t>
            </a:r>
          </a:p>
        </p:txBody>
      </p:sp>
    </p:spTree>
    <p:extLst>
      <p:ext uri="{BB962C8B-B14F-4D97-AF65-F5344CB8AC3E}">
        <p14:creationId xmlns:p14="http://schemas.microsoft.com/office/powerpoint/2010/main" val="380222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the empty exports with a function</a:t>
            </a:r>
          </a:p>
          <a:p>
            <a:r>
              <a:rPr lang="en-US" dirty="0"/>
              <a:t>Adding a property name to exports object</a:t>
            </a:r>
          </a:p>
          <a:p>
            <a:r>
              <a:rPr lang="en-US" dirty="0"/>
              <a:t>Modules with constructor</a:t>
            </a:r>
          </a:p>
          <a:p>
            <a:pPr lvl="1"/>
            <a:r>
              <a:rPr lang="en-US" dirty="0"/>
              <a:t>If I create multiple instances, will it override or create new instances?</a:t>
            </a:r>
          </a:p>
          <a:p>
            <a:pPr lvl="1"/>
            <a:r>
              <a:rPr lang="en-US" dirty="0"/>
              <a:t>Caching in require</a:t>
            </a:r>
          </a:p>
          <a:p>
            <a:r>
              <a:rPr lang="en-US" dirty="0"/>
              <a:t>Constructor module without caching </a:t>
            </a:r>
          </a:p>
          <a:p>
            <a:r>
              <a:rPr lang="en-US" dirty="0"/>
              <a:t>Revealing module pattern – based on closure</a:t>
            </a:r>
          </a:p>
        </p:txBody>
      </p:sp>
    </p:spTree>
    <p:extLst>
      <p:ext uri="{BB962C8B-B14F-4D97-AF65-F5344CB8AC3E}">
        <p14:creationId xmlns:p14="http://schemas.microsoft.com/office/powerpoint/2010/main" val="2895382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and </a:t>
            </a:r>
            <a:r>
              <a:rPr lang="en-US" dirty="0" err="1"/>
              <a:t>module.export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reference quirks</a:t>
            </a:r>
          </a:p>
          <a:p>
            <a:r>
              <a:rPr lang="en-US" dirty="0"/>
              <a:t>Mutate the export object instead of changing it</a:t>
            </a:r>
          </a:p>
          <a:p>
            <a:r>
              <a:rPr lang="en-US" dirty="0"/>
              <a:t>Which one to use - Exports or </a:t>
            </a:r>
            <a:r>
              <a:rPr lang="en-US" dirty="0" err="1"/>
              <a:t>module.exports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6341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modules and require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modules do not require a path</a:t>
            </a:r>
          </a:p>
          <a:p>
            <a:r>
              <a:rPr lang="en-US" dirty="0"/>
              <a:t>Some modules are available globally while some need to be included</a:t>
            </a:r>
          </a:p>
          <a:p>
            <a:r>
              <a:rPr lang="en-US" dirty="0"/>
              <a:t>Example - </a:t>
            </a:r>
            <a:r>
              <a:rPr lang="en-US" dirty="0" err="1"/>
              <a:t>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8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eS6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and import</a:t>
            </a:r>
          </a:p>
        </p:txBody>
      </p:sp>
    </p:spTree>
    <p:extLst>
      <p:ext uri="{BB962C8B-B14F-4D97-AF65-F5344CB8AC3E}">
        <p14:creationId xmlns:p14="http://schemas.microsoft.com/office/powerpoint/2010/main" val="2361319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events</a:t>
            </a:r>
          </a:p>
          <a:p>
            <a:pPr lvl="1"/>
            <a:r>
              <a:rPr lang="en-US" dirty="0"/>
              <a:t>System events | C++ core (</a:t>
            </a:r>
            <a:r>
              <a:rPr lang="en-US" dirty="0" err="1"/>
              <a:t>libuv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Examples: I finished reading the files, I finished writing to files</a:t>
            </a:r>
          </a:p>
          <a:p>
            <a:pPr lvl="1"/>
            <a:r>
              <a:rPr lang="en-US" dirty="0"/>
              <a:t>Custom events | </a:t>
            </a:r>
            <a:r>
              <a:rPr lang="en-US" dirty="0" err="1"/>
              <a:t>Javascript</a:t>
            </a:r>
            <a:r>
              <a:rPr lang="en-US" dirty="0"/>
              <a:t> core (event emitter)</a:t>
            </a:r>
          </a:p>
        </p:txBody>
      </p:sp>
    </p:spTree>
    <p:extLst>
      <p:ext uri="{BB962C8B-B14F-4D97-AF65-F5344CB8AC3E}">
        <p14:creationId xmlns:p14="http://schemas.microsoft.com/office/powerpoint/2010/main" val="2912743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properties, First class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Different ways to access object properties</a:t>
            </a:r>
          </a:p>
          <a:p>
            <a:pPr lvl="1"/>
            <a:r>
              <a:rPr lang="en-US" dirty="0"/>
              <a:t>Pushing functions into an array</a:t>
            </a:r>
          </a:p>
        </p:txBody>
      </p:sp>
    </p:spTree>
    <p:extLst>
      <p:ext uri="{BB962C8B-B14F-4D97-AF65-F5344CB8AC3E}">
        <p14:creationId xmlns:p14="http://schemas.microsoft.com/office/powerpoint/2010/main" val="781664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build a custom, simple event emitter</a:t>
            </a:r>
          </a:p>
          <a:p>
            <a:r>
              <a:rPr lang="en-US" dirty="0"/>
              <a:t>Using </a:t>
            </a:r>
            <a:r>
              <a:rPr lang="en-US" dirty="0" err="1"/>
              <a:t>nodejs</a:t>
            </a:r>
            <a:r>
              <a:rPr lang="en-US" dirty="0"/>
              <a:t> event emitter</a:t>
            </a:r>
          </a:p>
          <a:p>
            <a:pPr lvl="1"/>
            <a:r>
              <a:rPr lang="en-US" dirty="0"/>
              <a:t>Let’s look at lib/events.js</a:t>
            </a:r>
          </a:p>
          <a:p>
            <a:pPr lvl="1"/>
            <a:r>
              <a:rPr lang="en-US" dirty="0"/>
              <a:t>Let’s use the in-built emitter</a:t>
            </a:r>
          </a:p>
          <a:p>
            <a:pPr lvl="1"/>
            <a:r>
              <a:rPr lang="en-US" dirty="0"/>
              <a:t>Magic string and handling it through </a:t>
            </a:r>
            <a:r>
              <a:rPr lang="en-US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1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Object.create</a:t>
            </a:r>
            <a:r>
              <a:rPr lang="en-US" dirty="0"/>
              <a:t> and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Object.create</a:t>
            </a:r>
            <a:r>
              <a:rPr lang="en-US" dirty="0"/>
              <a:t> on object literals and prototypical inheritance: protoInheritance.js</a:t>
            </a:r>
          </a:p>
        </p:txBody>
      </p:sp>
    </p:spTree>
    <p:extLst>
      <p:ext uri="{BB962C8B-B14F-4D97-AF65-F5344CB8AC3E}">
        <p14:creationId xmlns:p14="http://schemas.microsoft.com/office/powerpoint/2010/main" val="114426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Basics</a:t>
            </a:r>
          </a:p>
          <a:p>
            <a:r>
              <a:rPr lang="en-US" dirty="0"/>
              <a:t>Inside of Node</a:t>
            </a:r>
          </a:p>
          <a:p>
            <a:r>
              <a:rPr lang="en-US" dirty="0"/>
              <a:t>V8</a:t>
            </a:r>
          </a:p>
          <a:p>
            <a:r>
              <a:rPr lang="en-US" dirty="0"/>
              <a:t>JS basics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Asynchronous code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NPM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JSON and databases</a:t>
            </a:r>
          </a:p>
        </p:txBody>
      </p:sp>
    </p:spTree>
    <p:extLst>
      <p:ext uri="{BB962C8B-B14F-4D97-AF65-F5344CB8AC3E}">
        <p14:creationId xmlns:p14="http://schemas.microsoft.com/office/powerpoint/2010/main" val="4140939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from event emitter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Inheriting with </a:t>
            </a:r>
            <a:r>
              <a:rPr lang="en-US" dirty="0" err="1"/>
              <a:t>util</a:t>
            </a:r>
            <a:r>
              <a:rPr lang="en-US" dirty="0"/>
              <a:t> and Event emitter</a:t>
            </a:r>
          </a:p>
          <a:p>
            <a:pPr lvl="1"/>
            <a:r>
              <a:rPr lang="en-US" dirty="0"/>
              <a:t>Passing data to the event</a:t>
            </a:r>
          </a:p>
        </p:txBody>
      </p:sp>
    </p:spTree>
    <p:extLst>
      <p:ext uri="{BB962C8B-B14F-4D97-AF65-F5344CB8AC3E}">
        <p14:creationId xmlns:p14="http://schemas.microsoft.com/office/powerpoint/2010/main" val="548157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Node, es6 and template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does not need a babel </a:t>
            </a:r>
            <a:r>
              <a:rPr lang="en-US" dirty="0" err="1"/>
              <a:t>transpiler</a:t>
            </a:r>
            <a:r>
              <a:rPr lang="en-US" dirty="0"/>
              <a:t>. It supports ES6 features</a:t>
            </a:r>
          </a:p>
          <a:p>
            <a:r>
              <a:rPr lang="en-US" dirty="0" err="1"/>
              <a:t>Jsconfig</a:t>
            </a:r>
            <a:r>
              <a:rPr lang="en-US" dirty="0"/>
              <a:t> file</a:t>
            </a:r>
          </a:p>
          <a:p>
            <a:r>
              <a:rPr lang="en-US" dirty="0"/>
              <a:t>Template literals</a:t>
            </a:r>
          </a:p>
          <a:p>
            <a:r>
              <a:rPr lang="en-US" dirty="0"/>
              <a:t>Side note: Call and apply</a:t>
            </a:r>
          </a:p>
          <a:p>
            <a:r>
              <a:rPr lang="en-US" dirty="0"/>
              <a:t>Inheriting non-prototype properties with .call(this)</a:t>
            </a:r>
          </a:p>
          <a:p>
            <a:r>
              <a:rPr lang="en-US" dirty="0"/>
              <a:t>ES6 classes</a:t>
            </a:r>
          </a:p>
          <a:p>
            <a:pPr lvl="1"/>
            <a:r>
              <a:rPr lang="en-US" dirty="0"/>
              <a:t>‘Use strict’</a:t>
            </a:r>
          </a:p>
          <a:p>
            <a:r>
              <a:rPr lang="en-US" dirty="0"/>
              <a:t>Inheriting from event emitters – the classes way</a:t>
            </a:r>
          </a:p>
          <a:p>
            <a:pPr lvl="1"/>
            <a:r>
              <a:rPr lang="en-US" dirty="0"/>
              <a:t>Super instead of call</a:t>
            </a:r>
          </a:p>
        </p:txBody>
      </p:sp>
    </p:spTree>
    <p:extLst>
      <p:ext uri="{BB962C8B-B14F-4D97-AF65-F5344CB8AC3E}">
        <p14:creationId xmlns:p14="http://schemas.microsoft.com/office/powerpoint/2010/main" val="1457977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F5A5-6527-4DB2-93FC-E8C8797A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, synchronous Op and Callbacks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2F33-F992-4800-8512-24CCFCD7B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is asynchronous, V8 is not.</a:t>
            </a:r>
          </a:p>
          <a:p>
            <a:r>
              <a:rPr lang="en-US" dirty="0"/>
              <a:t>V8 does things synchronously</a:t>
            </a:r>
          </a:p>
          <a:p>
            <a:r>
              <a:rPr lang="en-US" dirty="0"/>
              <a:t>What is asynchronous?</a:t>
            </a:r>
          </a:p>
          <a:p>
            <a:r>
              <a:rPr lang="en-US" dirty="0"/>
              <a:t>What is a callback?</a:t>
            </a:r>
          </a:p>
          <a:p>
            <a:pPr lvl="1"/>
            <a:r>
              <a:rPr lang="en-US" dirty="0"/>
              <a:t>Passing data in callback</a:t>
            </a:r>
          </a:p>
          <a:p>
            <a:r>
              <a:rPr lang="en-US" dirty="0"/>
              <a:t>Call back comes from </a:t>
            </a:r>
            <a:r>
              <a:rPr lang="en-US" dirty="0" err="1"/>
              <a:t>libuv</a:t>
            </a:r>
            <a:r>
              <a:rPr lang="en-US" dirty="0"/>
              <a:t>, but V8 will wait till the old processes are complete</a:t>
            </a:r>
          </a:p>
          <a:p>
            <a:r>
              <a:rPr lang="en-US" dirty="0"/>
              <a:t>Its called non-blocking IO since the JS code keeps running till </a:t>
            </a:r>
            <a:r>
              <a:rPr lang="en-US" dirty="0" err="1"/>
              <a:t>libuv</a:t>
            </a:r>
            <a:r>
              <a:rPr lang="en-US" dirty="0"/>
              <a:t> completes the core operations like fetching from DB, connecting to the internet, accessing a file</a:t>
            </a:r>
          </a:p>
          <a:p>
            <a:r>
              <a:rPr lang="en-US" dirty="0"/>
              <a:t>Libuv.org</a:t>
            </a:r>
          </a:p>
        </p:txBody>
      </p:sp>
    </p:spTree>
    <p:extLst>
      <p:ext uri="{BB962C8B-B14F-4D97-AF65-F5344CB8AC3E}">
        <p14:creationId xmlns:p14="http://schemas.microsoft.com/office/powerpoint/2010/main" val="506152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03F2-AB4C-425C-BFB8-8CD516C9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Libuv</a:t>
            </a:r>
            <a:r>
              <a:rPr lang="en-US" dirty="0"/>
              <a:t>, event loop and asynchronous 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8DE3A-6A69-4C7F-84EB-A953870C36EE}"/>
              </a:ext>
            </a:extLst>
          </p:cNvPr>
          <p:cNvSpPr txBox="1"/>
          <p:nvPr/>
        </p:nvSpPr>
        <p:spPr>
          <a:xfrm>
            <a:off x="1189608" y="2343705"/>
            <a:ext cx="1722268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48323-2BA3-4766-B1AE-37F0AECE80C8}"/>
              </a:ext>
            </a:extLst>
          </p:cNvPr>
          <p:cNvSpPr txBox="1"/>
          <p:nvPr/>
        </p:nvSpPr>
        <p:spPr>
          <a:xfrm>
            <a:off x="5562600" y="2419350"/>
            <a:ext cx="1609725" cy="20313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Queue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98B76-C508-4A36-BFE0-AA1442FE1675}"/>
              </a:ext>
            </a:extLst>
          </p:cNvPr>
          <p:cNvSpPr txBox="1"/>
          <p:nvPr/>
        </p:nvSpPr>
        <p:spPr>
          <a:xfrm>
            <a:off x="5629275" y="4010581"/>
            <a:ext cx="147637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BBE41-8431-4DF3-A752-4CC92746B684}"/>
              </a:ext>
            </a:extLst>
          </p:cNvPr>
          <p:cNvSpPr txBox="1"/>
          <p:nvPr/>
        </p:nvSpPr>
        <p:spPr>
          <a:xfrm>
            <a:off x="9518523" y="2902981"/>
            <a:ext cx="1609725" cy="646331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17A293-6386-4873-AB90-EDCBD914D7D7}"/>
              </a:ext>
            </a:extLst>
          </p:cNvPr>
          <p:cNvCxnSpPr>
            <a:cxnSpLocks/>
          </p:cNvCxnSpPr>
          <p:nvPr/>
        </p:nvCxnSpPr>
        <p:spPr>
          <a:xfrm flipH="1">
            <a:off x="7010401" y="3314700"/>
            <a:ext cx="2933699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C385E2-2EBE-4391-AEEF-5653E9514B9C}"/>
              </a:ext>
            </a:extLst>
          </p:cNvPr>
          <p:cNvSpPr txBox="1"/>
          <p:nvPr/>
        </p:nvSpPr>
        <p:spPr>
          <a:xfrm>
            <a:off x="5562600" y="5338941"/>
            <a:ext cx="1609725" cy="646331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libuv</a:t>
            </a:r>
            <a:endParaRPr lang="en-US" sz="3600" dirty="0"/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3E262151-98B2-4C53-A90D-0130F44DD30E}"/>
              </a:ext>
            </a:extLst>
          </p:cNvPr>
          <p:cNvSpPr/>
          <p:nvPr/>
        </p:nvSpPr>
        <p:spPr>
          <a:xfrm>
            <a:off x="5857875" y="4676775"/>
            <a:ext cx="400050" cy="6650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3C00AB22-2DA2-4E82-88E0-0460F219E092}"/>
              </a:ext>
            </a:extLst>
          </p:cNvPr>
          <p:cNvSpPr/>
          <p:nvPr/>
        </p:nvSpPr>
        <p:spPr>
          <a:xfrm flipH="1">
            <a:off x="6562725" y="4676774"/>
            <a:ext cx="338138" cy="6650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AB2D4-7703-471D-80D5-36727207D16C}"/>
              </a:ext>
            </a:extLst>
          </p:cNvPr>
          <p:cNvSpPr txBox="1"/>
          <p:nvPr/>
        </p:nvSpPr>
        <p:spPr>
          <a:xfrm>
            <a:off x="5857875" y="4676774"/>
            <a:ext cx="1076325" cy="584775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Event loop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234A3E-32CD-4974-B1C5-C4CC9D0F9C85}"/>
              </a:ext>
            </a:extLst>
          </p:cNvPr>
          <p:cNvSpPr txBox="1"/>
          <p:nvPr/>
        </p:nvSpPr>
        <p:spPr>
          <a:xfrm rot="20763837">
            <a:off x="8190739" y="3263155"/>
            <a:ext cx="110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85F6D1-1653-4600-991E-0E3810364C44}"/>
              </a:ext>
            </a:extLst>
          </p:cNvPr>
          <p:cNvCxnSpPr>
            <a:cxnSpLocks/>
          </p:cNvCxnSpPr>
          <p:nvPr/>
        </p:nvCxnSpPr>
        <p:spPr>
          <a:xfrm flipV="1">
            <a:off x="7010400" y="3490945"/>
            <a:ext cx="3107924" cy="21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DBA0FE-F935-4583-A5BC-3BDB6005A1DF}"/>
              </a:ext>
            </a:extLst>
          </p:cNvPr>
          <p:cNvSpPr txBox="1"/>
          <p:nvPr/>
        </p:nvSpPr>
        <p:spPr>
          <a:xfrm rot="19572116">
            <a:off x="8209784" y="4037312"/>
            <a:ext cx="110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78358E-100F-4133-8B4E-28E43B03594E}"/>
              </a:ext>
            </a:extLst>
          </p:cNvPr>
          <p:cNvCxnSpPr>
            <a:cxnSpLocks/>
          </p:cNvCxnSpPr>
          <p:nvPr/>
        </p:nvCxnSpPr>
        <p:spPr>
          <a:xfrm flipH="1" flipV="1">
            <a:off x="2988076" y="3760438"/>
            <a:ext cx="2630287" cy="191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B04BA1-7D9D-4E89-99AE-65BD3B41F29E}"/>
              </a:ext>
            </a:extLst>
          </p:cNvPr>
          <p:cNvSpPr txBox="1"/>
          <p:nvPr/>
        </p:nvSpPr>
        <p:spPr>
          <a:xfrm rot="2204843">
            <a:off x="3782191" y="4463056"/>
            <a:ext cx="134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3748952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755-B5C1-449D-8ED1-EAA9DBDC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6F37-CF80-43BB-9578-98B8B443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  <a:p>
            <a:pPr marL="274320" lvl="1" indent="0">
              <a:buNone/>
            </a:pPr>
            <a:r>
              <a:rPr lang="en-US" dirty="0"/>
              <a:t>A temporary spot for holding data that is being moved from one location to another</a:t>
            </a:r>
          </a:p>
          <a:p>
            <a:r>
              <a:rPr lang="en-US" dirty="0"/>
              <a:t>Stream</a:t>
            </a:r>
          </a:p>
          <a:p>
            <a:pPr marL="274320" lvl="1" indent="0">
              <a:buNone/>
            </a:pPr>
            <a:r>
              <a:rPr lang="en-US" dirty="0"/>
              <a:t>A sequence of data made available over time</a:t>
            </a:r>
          </a:p>
          <a:p>
            <a:r>
              <a:rPr lang="en-US" dirty="0"/>
              <a:t>Difference between downloading and streaming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89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0CD1-8017-40C2-9A48-67A2FA92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+ buffer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ACD5E-A389-4FA5-8717-A2C9B2AB8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9" t="25329" r="6250" b="22673"/>
          <a:stretch/>
        </p:blipFill>
        <p:spPr>
          <a:xfrm>
            <a:off x="749808" y="1946910"/>
            <a:ext cx="1069848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77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5D04-1B6B-454C-9434-38B47908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data, character sets and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797A6-1DFC-4682-9414-E6B106C8399F}"/>
              </a:ext>
            </a:extLst>
          </p:cNvPr>
          <p:cNvSpPr txBox="1"/>
          <p:nvPr/>
        </p:nvSpPr>
        <p:spPr>
          <a:xfrm>
            <a:off x="1162050" y="2676525"/>
            <a:ext cx="10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00" dirty="0"/>
              <a:t>HELLO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06D7A-074D-432A-9654-F8450795CA66}"/>
              </a:ext>
            </a:extLst>
          </p:cNvPr>
          <p:cNvSpPr txBox="1"/>
          <p:nvPr/>
        </p:nvSpPr>
        <p:spPr>
          <a:xfrm>
            <a:off x="2505074" y="4123706"/>
            <a:ext cx="64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104                   101                  108                  108                  111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58348-0BC2-4C7F-B926-42613AF5192B}"/>
              </a:ext>
            </a:extLst>
          </p:cNvPr>
          <p:cNvSpPr txBox="1"/>
          <p:nvPr/>
        </p:nvSpPr>
        <p:spPr>
          <a:xfrm>
            <a:off x="2571749" y="3155537"/>
            <a:ext cx="64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 set (Unicode)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A3F0F3-F4C5-4D16-8051-E060321B7F06}"/>
              </a:ext>
            </a:extLst>
          </p:cNvPr>
          <p:cNvCxnSpPr>
            <a:stCxn id="6" idx="2"/>
          </p:cNvCxnSpPr>
          <p:nvPr/>
        </p:nvCxnSpPr>
        <p:spPr>
          <a:xfrm flipH="1">
            <a:off x="5778435" y="3524869"/>
            <a:ext cx="1" cy="49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C093B-B1EE-4AA9-8ACB-7169A09D0968}"/>
              </a:ext>
            </a:extLst>
          </p:cNvPr>
          <p:cNvSpPr txBox="1"/>
          <p:nvPr/>
        </p:nvSpPr>
        <p:spPr>
          <a:xfrm>
            <a:off x="2571749" y="4618387"/>
            <a:ext cx="64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 Encoding (UTF -8)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7328F2-C650-465D-9A1A-655BAEBFAC70}"/>
              </a:ext>
            </a:extLst>
          </p:cNvPr>
          <p:cNvCxnSpPr/>
          <p:nvPr/>
        </p:nvCxnSpPr>
        <p:spPr>
          <a:xfrm flipH="1">
            <a:off x="5778435" y="5113068"/>
            <a:ext cx="1" cy="49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FADFDF-4774-487F-911D-0926D7863A63}"/>
              </a:ext>
            </a:extLst>
          </p:cNvPr>
          <p:cNvSpPr txBox="1"/>
          <p:nvPr/>
        </p:nvSpPr>
        <p:spPr>
          <a:xfrm>
            <a:off x="2219324" y="5733098"/>
            <a:ext cx="104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01101000       01100101        01101100        01101100       01101111</a:t>
            </a:r>
          </a:p>
        </p:txBody>
      </p:sp>
    </p:spTree>
    <p:extLst>
      <p:ext uri="{BB962C8B-B14F-4D97-AF65-F5344CB8AC3E}">
        <p14:creationId xmlns:p14="http://schemas.microsoft.com/office/powerpoint/2010/main" val="3512409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ECBB-EAA6-488B-930A-44050171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522B-5800-4E73-85F1-2EABEDC7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buffer object</a:t>
            </a:r>
          </a:p>
          <a:p>
            <a:r>
              <a:rPr lang="en-US" dirty="0"/>
              <a:t>Converting it back to string</a:t>
            </a:r>
          </a:p>
          <a:p>
            <a:r>
              <a:rPr lang="en-US" dirty="0"/>
              <a:t>Converting it to JSON object</a:t>
            </a:r>
          </a:p>
          <a:p>
            <a:r>
              <a:rPr lang="en-US" dirty="0"/>
              <a:t>Buffer object behaves like an array</a:t>
            </a:r>
          </a:p>
          <a:p>
            <a:r>
              <a:rPr lang="en-US" dirty="0"/>
              <a:t>Writing data to buffer</a:t>
            </a:r>
          </a:p>
        </p:txBody>
      </p:sp>
    </p:spTree>
    <p:extLst>
      <p:ext uri="{BB962C8B-B14F-4D97-AF65-F5344CB8AC3E}">
        <p14:creationId xmlns:p14="http://schemas.microsoft.com/office/powerpoint/2010/main" val="4142145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FC55-87BF-4528-A14E-30A1072E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D109-F74F-47B2-A80F-2F561DF8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look at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95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B40C-9D17-4123-90F9-5A3D3428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A290-D78D-4F6E-8CDC-CC6561BE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file synchronously</a:t>
            </a:r>
          </a:p>
          <a:p>
            <a:pPr lvl="1"/>
            <a:r>
              <a:rPr lang="en-US" dirty="0"/>
              <a:t>Disadvantages</a:t>
            </a:r>
          </a:p>
          <a:p>
            <a:r>
              <a:rPr lang="en-US" dirty="0"/>
              <a:t>Read file asynchronously</a:t>
            </a:r>
          </a:p>
          <a:p>
            <a:pPr lvl="1"/>
            <a:r>
              <a:rPr lang="en-US" dirty="0"/>
              <a:t>Error first pattern</a:t>
            </a:r>
          </a:p>
          <a:p>
            <a:pPr lvl="1"/>
            <a:r>
              <a:rPr lang="en-US" dirty="0"/>
              <a:t>Issue with buffer size</a:t>
            </a:r>
          </a:p>
          <a:p>
            <a:pPr lvl="1"/>
            <a:r>
              <a:rPr lang="en-US" dirty="0"/>
              <a:t>Addressing the issue with stream. Let’s look at stream.js and check how it uses event emitter</a:t>
            </a:r>
          </a:p>
        </p:txBody>
      </p:sp>
    </p:spTree>
    <p:extLst>
      <p:ext uri="{BB962C8B-B14F-4D97-AF65-F5344CB8AC3E}">
        <p14:creationId xmlns:p14="http://schemas.microsoft.com/office/powerpoint/2010/main" val="23081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 Buster –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stands for ‘Command Line Interface’</a:t>
            </a:r>
          </a:p>
          <a:p>
            <a:r>
              <a:rPr lang="en-US" dirty="0"/>
              <a:t>There are many different CLIs – Node, </a:t>
            </a:r>
            <a:r>
              <a:rPr lang="en-US" dirty="0" err="1"/>
              <a:t>Git</a:t>
            </a:r>
            <a:r>
              <a:rPr lang="en-US" dirty="0"/>
              <a:t>, Command prompt to name a few</a:t>
            </a:r>
          </a:p>
          <a:p>
            <a:r>
              <a:rPr lang="en-US" dirty="0"/>
              <a:t>Windows power shell</a:t>
            </a:r>
          </a:p>
        </p:txBody>
      </p:sp>
    </p:spTree>
    <p:extLst>
      <p:ext uri="{BB962C8B-B14F-4D97-AF65-F5344CB8AC3E}">
        <p14:creationId xmlns:p14="http://schemas.microsoft.com/office/powerpoint/2010/main" val="736736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D057-4C64-4733-9A8F-75BC02AA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20CC-E9EF-4982-8B1F-E001D61D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812667"/>
          </a:xfrm>
        </p:spPr>
        <p:txBody>
          <a:bodyPr/>
          <a:lstStyle/>
          <a:p>
            <a:r>
              <a:rPr lang="en-US" dirty="0"/>
              <a:t>Check stream.js</a:t>
            </a:r>
          </a:p>
          <a:p>
            <a:pPr lvl="1"/>
            <a:r>
              <a:rPr lang="en-US" dirty="0"/>
              <a:t>It uses event emitter</a:t>
            </a:r>
          </a:p>
          <a:p>
            <a:r>
              <a:rPr lang="en-US" dirty="0"/>
              <a:t>Streams are abstract class</a:t>
            </a:r>
          </a:p>
          <a:p>
            <a:r>
              <a:rPr lang="en-US" dirty="0"/>
              <a:t>If stream is writable, node can send data to the stream</a:t>
            </a:r>
          </a:p>
          <a:p>
            <a:r>
              <a:rPr lang="en-US" dirty="0"/>
              <a:t>If stream is readable, node can get data from the stream</a:t>
            </a:r>
          </a:p>
          <a:p>
            <a:r>
              <a:rPr lang="en-US" dirty="0"/>
              <a:t>Getting data in chunks</a:t>
            </a:r>
          </a:p>
          <a:p>
            <a:r>
              <a:rPr lang="en-US" dirty="0"/>
              <a:t>Writing data in the same stream</a:t>
            </a:r>
          </a:p>
        </p:txBody>
      </p:sp>
    </p:spTree>
    <p:extLst>
      <p:ext uri="{BB962C8B-B14F-4D97-AF65-F5344CB8AC3E}">
        <p14:creationId xmlns:p14="http://schemas.microsoft.com/office/powerpoint/2010/main" val="3979639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– Browser and web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2411" y="2751909"/>
            <a:ext cx="2481943" cy="249299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BROWSER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0436" y="2751908"/>
            <a:ext cx="2481943" cy="236988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WEB-SERVER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4600574" y="4095750"/>
            <a:ext cx="3238499" cy="9334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600575" y="3086100"/>
            <a:ext cx="3238500" cy="933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88418" y="4539921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5792" y="2942463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6406" y="4755385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88419" y="3048000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Ruby/PHP/C#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1282" y="3200400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64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CEDF-8879-4A31-947F-FED4D076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BA11-5FB0-407C-9263-19721D92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stream can be piped</a:t>
            </a:r>
          </a:p>
          <a:p>
            <a:r>
              <a:rPr lang="en-US" dirty="0"/>
              <a:t>Chaining the pipes</a:t>
            </a:r>
          </a:p>
          <a:p>
            <a:r>
              <a:rPr lang="en-US" dirty="0" err="1"/>
              <a:t>Gzip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4118529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2411" y="2751909"/>
            <a:ext cx="2481943" cy="295465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Asks for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0436" y="2751908"/>
            <a:ext cx="2481943" cy="29546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Performs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4600574" y="4925108"/>
            <a:ext cx="3238499" cy="9334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600575" y="2312936"/>
            <a:ext cx="3238500" cy="933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3911" y="6472218"/>
            <a:ext cx="953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– Transmission Control Protocol, IP – Internet Protocol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C956D-438A-4F8A-8C91-2EA17EEDDA5C}"/>
              </a:ext>
            </a:extLst>
          </p:cNvPr>
          <p:cNvSpPr txBox="1"/>
          <p:nvPr/>
        </p:nvSpPr>
        <p:spPr>
          <a:xfrm>
            <a:off x="4985792" y="2942463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F741A-BBF6-4D7A-A7DE-3265581F194F}"/>
              </a:ext>
            </a:extLst>
          </p:cNvPr>
          <p:cNvSpPr txBox="1"/>
          <p:nvPr/>
        </p:nvSpPr>
        <p:spPr>
          <a:xfrm>
            <a:off x="5006406" y="5591924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format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792F5-4586-4AD6-8F7D-A9F87C4EC27A}"/>
              </a:ext>
            </a:extLst>
          </p:cNvPr>
          <p:cNvSpPr txBox="1"/>
          <p:nvPr/>
        </p:nvSpPr>
        <p:spPr>
          <a:xfrm>
            <a:off x="4985792" y="2188187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format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B88EC-D25F-485A-AC5C-F1A6546A01FB}"/>
              </a:ext>
            </a:extLst>
          </p:cNvPr>
          <p:cNvSpPr txBox="1"/>
          <p:nvPr/>
        </p:nvSpPr>
        <p:spPr>
          <a:xfrm>
            <a:off x="1530394" y="2109331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</a:t>
            </a:r>
          </a:p>
          <a:p>
            <a:pPr algn="ctr"/>
            <a:r>
              <a:rPr lang="en-US" dirty="0"/>
              <a:t>209.85.128.0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4D5EF-60A9-49C5-9A8A-813E9F579E3D}"/>
              </a:ext>
            </a:extLst>
          </p:cNvPr>
          <p:cNvSpPr txBox="1"/>
          <p:nvPr/>
        </p:nvSpPr>
        <p:spPr>
          <a:xfrm>
            <a:off x="8588419" y="5858558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</a:t>
            </a:r>
          </a:p>
          <a:p>
            <a:pPr algn="ctr"/>
            <a:r>
              <a:rPr lang="en-US" dirty="0"/>
              <a:t>74.125.224.72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EB7A-E61D-4959-ABEE-0A4C921EB5B5}"/>
              </a:ext>
            </a:extLst>
          </p:cNvPr>
          <p:cNvCxnSpPr/>
          <p:nvPr/>
        </p:nvCxnSpPr>
        <p:spPr>
          <a:xfrm>
            <a:off x="4065973" y="4090186"/>
            <a:ext cx="412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F1C6F8-00E0-45F8-8A26-D7F4E9603AF4}"/>
              </a:ext>
            </a:extLst>
          </p:cNvPr>
          <p:cNvCxnSpPr>
            <a:cxnSpLocks/>
          </p:cNvCxnSpPr>
          <p:nvPr/>
        </p:nvCxnSpPr>
        <p:spPr>
          <a:xfrm flipH="1">
            <a:off x="4009663" y="4082142"/>
            <a:ext cx="4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B76768-140A-4171-B6F3-CE204AB48792}"/>
              </a:ext>
            </a:extLst>
          </p:cNvPr>
          <p:cNvSpPr txBox="1"/>
          <p:nvPr/>
        </p:nvSpPr>
        <p:spPr>
          <a:xfrm>
            <a:off x="4652930" y="3936297"/>
            <a:ext cx="7821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Socket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47F6D-10B4-4152-AA2B-9287DE8F4ADC}"/>
              </a:ext>
            </a:extLst>
          </p:cNvPr>
          <p:cNvSpPr txBox="1"/>
          <p:nvPr/>
        </p:nvSpPr>
        <p:spPr>
          <a:xfrm>
            <a:off x="6273666" y="3936297"/>
            <a:ext cx="157124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http, ftp, 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4D7AE-077D-4EFE-B531-5C3E404BBBB7}"/>
              </a:ext>
            </a:extLst>
          </p:cNvPr>
          <p:cNvSpPr txBox="1"/>
          <p:nvPr/>
        </p:nvSpPr>
        <p:spPr>
          <a:xfrm>
            <a:off x="6473858" y="4499244"/>
            <a:ext cx="117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6B3807-4625-40A8-B8CB-80FCD6AC579D}"/>
              </a:ext>
            </a:extLst>
          </p:cNvPr>
          <p:cNvSpPr/>
          <p:nvPr/>
        </p:nvSpPr>
        <p:spPr>
          <a:xfrm>
            <a:off x="627366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3B2441-CD8E-4DF2-9B56-8CA753D334E5}"/>
              </a:ext>
            </a:extLst>
          </p:cNvPr>
          <p:cNvSpPr/>
          <p:nvPr/>
        </p:nvSpPr>
        <p:spPr>
          <a:xfrm>
            <a:off x="642606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771B3-968B-4653-9ECC-DFCA110FD29A}"/>
              </a:ext>
            </a:extLst>
          </p:cNvPr>
          <p:cNvSpPr/>
          <p:nvPr/>
        </p:nvSpPr>
        <p:spPr>
          <a:xfrm>
            <a:off x="657846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D3B68-8B13-4C32-A254-D8EFFEF38964}"/>
              </a:ext>
            </a:extLst>
          </p:cNvPr>
          <p:cNvSpPr/>
          <p:nvPr/>
        </p:nvSpPr>
        <p:spPr>
          <a:xfrm>
            <a:off x="673086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BAC54B-A335-4388-A2AB-B9538B495099}"/>
              </a:ext>
            </a:extLst>
          </p:cNvPr>
          <p:cNvSpPr/>
          <p:nvPr/>
        </p:nvSpPr>
        <p:spPr>
          <a:xfrm>
            <a:off x="690231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A20918-5BF6-4D0D-8F89-7139ABBBA115}"/>
              </a:ext>
            </a:extLst>
          </p:cNvPr>
          <p:cNvSpPr/>
          <p:nvPr/>
        </p:nvSpPr>
        <p:spPr>
          <a:xfrm>
            <a:off x="705471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B239A-07DA-4968-8D62-54040AA142CA}"/>
              </a:ext>
            </a:extLst>
          </p:cNvPr>
          <p:cNvSpPr/>
          <p:nvPr/>
        </p:nvSpPr>
        <p:spPr>
          <a:xfrm>
            <a:off x="7216641" y="4282174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3D81D6-07BD-4ACD-A3A3-084F4376A021}"/>
              </a:ext>
            </a:extLst>
          </p:cNvPr>
          <p:cNvSpPr/>
          <p:nvPr/>
        </p:nvSpPr>
        <p:spPr>
          <a:xfrm>
            <a:off x="7369041" y="4282174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D1997E-7465-42CB-A29D-EA562BEC1CE8}"/>
              </a:ext>
            </a:extLst>
          </p:cNvPr>
          <p:cNvSpPr/>
          <p:nvPr/>
        </p:nvSpPr>
        <p:spPr>
          <a:xfrm>
            <a:off x="7521441" y="4282174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B69B41-0BC2-49CD-AEC0-5988AB384A71}"/>
              </a:ext>
            </a:extLst>
          </p:cNvPr>
          <p:cNvSpPr/>
          <p:nvPr/>
        </p:nvSpPr>
        <p:spPr>
          <a:xfrm>
            <a:off x="7673841" y="4282174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487FE6-2023-4E55-868B-33A5166BA4AE}"/>
              </a:ext>
            </a:extLst>
          </p:cNvPr>
          <p:cNvCxnSpPr>
            <a:cxnSpLocks/>
          </p:cNvCxnSpPr>
          <p:nvPr/>
        </p:nvCxnSpPr>
        <p:spPr>
          <a:xfrm flipH="1">
            <a:off x="5790838" y="4348849"/>
            <a:ext cx="4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5EDD96-C31C-4E33-BDD5-E94131D8F220}"/>
              </a:ext>
            </a:extLst>
          </p:cNvPr>
          <p:cNvSpPr txBox="1"/>
          <p:nvPr/>
        </p:nvSpPr>
        <p:spPr>
          <a:xfrm>
            <a:off x="5796306" y="4405382"/>
            <a:ext cx="86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2972973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DD2B-FE0D-43CD-B887-43BA584E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B42A2-D621-4EF1-B344-A889CB5901A7}"/>
              </a:ext>
            </a:extLst>
          </p:cNvPr>
          <p:cNvSpPr txBox="1"/>
          <p:nvPr/>
        </p:nvSpPr>
        <p:spPr>
          <a:xfrm>
            <a:off x="1332411" y="2751909"/>
            <a:ext cx="2481943" cy="295465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Browser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22B7AD8E-80F3-42B7-AEB8-12F6B689C0D2}"/>
              </a:ext>
            </a:extLst>
          </p:cNvPr>
          <p:cNvSpPr/>
          <p:nvPr/>
        </p:nvSpPr>
        <p:spPr>
          <a:xfrm>
            <a:off x="4479798" y="3217811"/>
            <a:ext cx="3238500" cy="933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89D07-421A-4CBA-A2CC-DB9AA2C367C5}"/>
              </a:ext>
            </a:extLst>
          </p:cNvPr>
          <p:cNvSpPr txBox="1"/>
          <p:nvPr/>
        </p:nvSpPr>
        <p:spPr>
          <a:xfrm>
            <a:off x="8152311" y="1018359"/>
            <a:ext cx="2481943" cy="517064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Web server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AF001-DD8A-483F-AFDB-766228F3D6F5}"/>
              </a:ext>
            </a:extLst>
          </p:cNvPr>
          <p:cNvSpPr txBox="1"/>
          <p:nvPr/>
        </p:nvSpPr>
        <p:spPr>
          <a:xfrm>
            <a:off x="8693016" y="4151261"/>
            <a:ext cx="157124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5D2D0-8CE7-4AC3-9938-67C31F9202FB}"/>
              </a:ext>
            </a:extLst>
          </p:cNvPr>
          <p:cNvSpPr txBox="1"/>
          <p:nvPr/>
        </p:nvSpPr>
        <p:spPr>
          <a:xfrm>
            <a:off x="8693015" y="4582863"/>
            <a:ext cx="157124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1A93-0AE1-4F7A-9B7F-A97CAEFC1648}"/>
              </a:ext>
            </a:extLst>
          </p:cNvPr>
          <p:cNvSpPr txBox="1"/>
          <p:nvPr/>
        </p:nvSpPr>
        <p:spPr>
          <a:xfrm>
            <a:off x="8693015" y="5030538"/>
            <a:ext cx="157124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4ECDE-081A-4EAF-A2B3-403F8C3D9515}"/>
              </a:ext>
            </a:extLst>
          </p:cNvPr>
          <p:cNvSpPr txBox="1"/>
          <p:nvPr/>
        </p:nvSpPr>
        <p:spPr>
          <a:xfrm>
            <a:off x="7988178" y="4162111"/>
            <a:ext cx="86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443</a:t>
            </a:r>
          </a:p>
        </p:txBody>
      </p:sp>
    </p:spTree>
    <p:extLst>
      <p:ext uri="{BB962C8B-B14F-4D97-AF65-F5344CB8AC3E}">
        <p14:creationId xmlns:p14="http://schemas.microsoft.com/office/powerpoint/2010/main" val="3822921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5BA2-5506-4A7B-9FF3-8E69C764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387E-E4BE-44DC-B816-08F4EEB8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headers</a:t>
            </a:r>
          </a:p>
          <a:p>
            <a:r>
              <a:rPr lang="en-US" dirty="0"/>
              <a:t>Response data</a:t>
            </a:r>
          </a:p>
          <a:p>
            <a:r>
              <a:rPr lang="en-US" dirty="0"/>
              <a:t>MIME types</a:t>
            </a:r>
          </a:p>
        </p:txBody>
      </p:sp>
    </p:spTree>
    <p:extLst>
      <p:ext uri="{BB962C8B-B14F-4D97-AF65-F5344CB8AC3E}">
        <p14:creationId xmlns:p14="http://schemas.microsoft.com/office/powerpoint/2010/main" val="2780936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F926-4D2C-4A4D-877C-6241890C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4101-58D5-41F6-92D2-537069FA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text</a:t>
            </a:r>
          </a:p>
          <a:p>
            <a:r>
              <a:rPr lang="en-US" dirty="0"/>
              <a:t>Return an html file</a:t>
            </a:r>
          </a:p>
          <a:p>
            <a:r>
              <a:rPr lang="en-US" dirty="0"/>
              <a:t>Let’s change and see if the file still runs</a:t>
            </a:r>
          </a:p>
          <a:p>
            <a:r>
              <a:rPr lang="en-US" dirty="0"/>
              <a:t>Template</a:t>
            </a:r>
          </a:p>
          <a:p>
            <a:r>
              <a:rPr lang="en-US" dirty="0"/>
              <a:t>Read the file as stream instead of file</a:t>
            </a:r>
          </a:p>
          <a:p>
            <a:r>
              <a:rPr lang="en-US" dirty="0"/>
              <a:t>Outputting JSON</a:t>
            </a:r>
          </a:p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028722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2B01-C6BC-4C3B-8BDF-F93EC57B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 package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6D20-6D46-44D0-8A11-81A568FD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manager is a utility/tool to allow you to maintain versions of the packages</a:t>
            </a:r>
          </a:p>
          <a:p>
            <a:r>
              <a:rPr lang="en-US" dirty="0"/>
              <a:t>Dependency management – It allows you to deal with dependencies</a:t>
            </a:r>
          </a:p>
          <a:p>
            <a:r>
              <a:rPr lang="en-US" dirty="0"/>
              <a:t>Semantic versioning – SEMVER</a:t>
            </a:r>
          </a:p>
          <a:p>
            <a:pPr lvl="1"/>
            <a:r>
              <a:rPr lang="en-US" dirty="0" err="1"/>
              <a:t>Major.minor.patch</a:t>
            </a:r>
            <a:endParaRPr lang="en-US" dirty="0"/>
          </a:p>
          <a:p>
            <a:pPr lvl="1"/>
            <a:r>
              <a:rPr lang="en-US" dirty="0"/>
              <a:t>For more info: semver.org</a:t>
            </a:r>
          </a:p>
          <a:p>
            <a:r>
              <a:rPr lang="en-US" dirty="0"/>
              <a:t>NPM and NPM registry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–v</a:t>
            </a:r>
          </a:p>
          <a:p>
            <a:pPr lvl="1"/>
            <a:r>
              <a:rPr lang="en-US" dirty="0"/>
              <a:t>To check the registry – npmjs.com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75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34D9-D818-4350-8779-7EBC774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a project and install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B3E3-1C9F-4EEF-B39D-6C607BF3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moment –save</a:t>
            </a:r>
          </a:p>
          <a:p>
            <a:pPr lvl="1"/>
            <a:r>
              <a:rPr lang="en-US" dirty="0"/>
              <a:t>--save let’s you make an entry in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modules are used for client side code as well</a:t>
            </a:r>
          </a:p>
          <a:p>
            <a:r>
              <a:rPr lang="en-US" dirty="0"/>
              <a:t>‘^’ – update me to anything within this major release</a:t>
            </a:r>
          </a:p>
          <a:p>
            <a:r>
              <a:rPr lang="en-US" dirty="0"/>
              <a:t>‘~’ – Update me only patches, not even minor updates</a:t>
            </a:r>
          </a:p>
          <a:p>
            <a:r>
              <a:rPr lang="en-US" dirty="0"/>
              <a:t>We ship without the folder – </a:t>
            </a:r>
            <a:r>
              <a:rPr lang="en-US" dirty="0" err="1"/>
              <a:t>node_modules</a:t>
            </a:r>
            <a:r>
              <a:rPr lang="en-US" dirty="0"/>
              <a:t>. Simply run </a:t>
            </a:r>
            <a:r>
              <a:rPr lang="en-US" dirty="0" err="1"/>
              <a:t>npm</a:t>
            </a:r>
            <a:r>
              <a:rPr lang="en-US" dirty="0"/>
              <a:t> install with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If we say require without a path, it looks within node core and then </a:t>
            </a:r>
            <a:r>
              <a:rPr lang="en-US" dirty="0" err="1"/>
              <a:t>node_modules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17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5722-D2F9-433B-A3AD-85BD4D7C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packages </a:t>
            </a:r>
            <a:r>
              <a:rPr lang="en-US" dirty="0" err="1"/>
              <a:t>contd</a:t>
            </a:r>
            <a:r>
              <a:rPr lang="en-US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30D2-261D-4770-8A95-CD41BABA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dependencies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jasmine-node --save -dev</a:t>
            </a:r>
          </a:p>
          <a:p>
            <a:r>
              <a:rPr lang="en-US" dirty="0"/>
              <a:t>Global dev dependencies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nodemon</a:t>
            </a:r>
            <a:endParaRPr lang="en-US" dirty="0"/>
          </a:p>
          <a:p>
            <a:pPr lvl="1"/>
            <a:r>
              <a:rPr lang="en-US" dirty="0"/>
              <a:t>Location of the module in the specific user in windows</a:t>
            </a:r>
          </a:p>
          <a:p>
            <a:r>
              <a:rPr lang="en-US" dirty="0"/>
              <a:t>Check how dependencies are managed</a:t>
            </a:r>
          </a:p>
          <a:p>
            <a:r>
              <a:rPr lang="en-US" dirty="0" err="1"/>
              <a:t>Npm</a:t>
            </a:r>
            <a:r>
              <a:rPr lang="en-US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41214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Microprocessors, Machine language and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Microprocessors </a:t>
            </a:r>
          </a:p>
          <a:p>
            <a:r>
              <a:rPr lang="en-US" dirty="0"/>
              <a:t>Machine language</a:t>
            </a:r>
          </a:p>
          <a:p>
            <a:pPr lvl="1"/>
            <a:r>
              <a:rPr lang="en-US" dirty="0"/>
              <a:t>IA-32</a:t>
            </a:r>
          </a:p>
          <a:p>
            <a:pPr lvl="1"/>
            <a:r>
              <a:rPr lang="en-US" dirty="0"/>
              <a:t>X86-64</a:t>
            </a:r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MIPS</a:t>
            </a:r>
          </a:p>
          <a:p>
            <a:pPr lvl="1"/>
            <a:r>
              <a:rPr lang="en-US" dirty="0"/>
              <a:t>Every code that you write is eventually converted to machine code. Processors only understand machine code</a:t>
            </a:r>
          </a:p>
          <a:p>
            <a:r>
              <a:rPr lang="en-US" dirty="0"/>
              <a:t>Machine Language &gt; Assembly language &gt; C/C++ &gt;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59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B972-11EC-4D23-B61B-B25A0E03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and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1524-4285-41CC-8447-40EB12E9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Port number from environment variable</a:t>
            </a:r>
          </a:p>
          <a:p>
            <a:r>
              <a:rPr lang="en-US" dirty="0" err="1"/>
              <a:t>App.get</a:t>
            </a:r>
            <a:endParaRPr lang="en-US" dirty="0"/>
          </a:p>
          <a:p>
            <a:r>
              <a:rPr lang="en-US" dirty="0" err="1"/>
              <a:t>App.listen</a:t>
            </a:r>
            <a:endParaRPr lang="en-US" dirty="0"/>
          </a:p>
          <a:p>
            <a:r>
              <a:rPr lang="en-US" dirty="0"/>
              <a:t>Middleware with .use – Static files</a:t>
            </a:r>
          </a:p>
          <a:p>
            <a:r>
              <a:rPr lang="en-US" dirty="0"/>
              <a:t>Creating a custom middleware</a:t>
            </a:r>
          </a:p>
          <a:p>
            <a:r>
              <a:rPr lang="en-US" dirty="0"/>
              <a:t>More </a:t>
            </a:r>
            <a:r>
              <a:rPr lang="en-US" dirty="0" err="1"/>
              <a:t>middlewares</a:t>
            </a:r>
            <a:r>
              <a:rPr lang="en-US" dirty="0"/>
              <a:t>, check the resources section of express website: cookie parser and passport</a:t>
            </a:r>
          </a:p>
          <a:p>
            <a:r>
              <a:rPr lang="en-US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614838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B972-11EC-4D23-B61B-B25A0E03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–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1524-4285-41CC-8447-40EB12E9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  <a:p>
            <a:r>
              <a:rPr lang="en-US" dirty="0"/>
              <a:t>Query string and post parameters</a:t>
            </a:r>
          </a:p>
          <a:p>
            <a:r>
              <a:rPr lang="en-US" dirty="0"/>
              <a:t>RESTful APIs and JSON</a:t>
            </a:r>
          </a:p>
        </p:txBody>
      </p:sp>
    </p:spTree>
    <p:extLst>
      <p:ext uri="{BB962C8B-B14F-4D97-AF65-F5344CB8AC3E}">
        <p14:creationId xmlns:p14="http://schemas.microsoft.com/office/powerpoint/2010/main" val="4239698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CF9E-2F25-4595-B788-53877FA5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94B1-A389-4CDA-A7FB-3084850D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DB – node install </a:t>
            </a:r>
            <a:r>
              <a:rPr lang="en-US" dirty="0" err="1"/>
              <a:t>mysql</a:t>
            </a:r>
            <a:r>
              <a:rPr lang="en-US" dirty="0"/>
              <a:t> –save</a:t>
            </a:r>
          </a:p>
          <a:p>
            <a:r>
              <a:rPr lang="en-US" dirty="0"/>
              <a:t>MongoDB – node install mongoose --save</a:t>
            </a:r>
          </a:p>
        </p:txBody>
      </p:sp>
    </p:spTree>
    <p:extLst>
      <p:ext uri="{BB962C8B-B14F-4D97-AF65-F5344CB8AC3E}">
        <p14:creationId xmlns:p14="http://schemas.microsoft.com/office/powerpoint/2010/main" val="73663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– 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is written in C++</a:t>
            </a:r>
          </a:p>
          <a:p>
            <a:r>
              <a:rPr lang="en-US" dirty="0"/>
              <a:t>V8 – the engine that converts JS to machine language is written in C++</a:t>
            </a:r>
          </a:p>
          <a:p>
            <a:r>
              <a:rPr lang="en-US" dirty="0"/>
              <a:t>We will keep looking back into C/C++ and see how things work</a:t>
            </a:r>
          </a:p>
        </p:txBody>
      </p:sp>
    </p:spTree>
    <p:extLst>
      <p:ext uri="{BB962C8B-B14F-4D97-AF65-F5344CB8AC3E}">
        <p14:creationId xmlns:p14="http://schemas.microsoft.com/office/powerpoint/2010/main" val="20174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ECMAscript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 – it is the standard that </a:t>
            </a:r>
            <a:r>
              <a:rPr lang="en-US" dirty="0" err="1"/>
              <a:t>Javascript</a:t>
            </a:r>
            <a:r>
              <a:rPr lang="en-US" dirty="0"/>
              <a:t> is based on</a:t>
            </a:r>
          </a:p>
          <a:p>
            <a:r>
              <a:rPr lang="en-US" dirty="0"/>
              <a:t>Why is a standard required?</a:t>
            </a:r>
          </a:p>
        </p:txBody>
      </p:sp>
    </p:spTree>
    <p:extLst>
      <p:ext uri="{BB962C8B-B14F-4D97-AF65-F5344CB8AC3E}">
        <p14:creationId xmlns:p14="http://schemas.microsoft.com/office/powerpoint/2010/main" val="419743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V8 – The </a:t>
            </a:r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an open source engine</a:t>
            </a:r>
          </a:p>
          <a:p>
            <a:r>
              <a:rPr lang="en-US" dirty="0"/>
              <a:t>Implements ECMAScript as specified in ECMA – 262, 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Runs on – Windows, Linux, Mac </a:t>
            </a:r>
          </a:p>
          <a:p>
            <a:r>
              <a:rPr lang="en-US" dirty="0"/>
              <a:t>It can be run as stand alone or can be embedded into any </a:t>
            </a:r>
            <a:r>
              <a:rPr lang="en-US" dirty="0" err="1"/>
              <a:t>c++</a:t>
            </a:r>
            <a:r>
              <a:rPr lang="en-US" dirty="0"/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30338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0480" y="2438400"/>
            <a:ext cx="46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Javasrcipt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6165669" y="3084731"/>
            <a:ext cx="8708" cy="4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9188" y="3579223"/>
            <a:ext cx="46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C/C++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61316" y="4296605"/>
            <a:ext cx="8708" cy="4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4834" y="4794890"/>
            <a:ext cx="46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236205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11021</TotalTime>
  <Words>1464</Words>
  <Application>Microsoft Office PowerPoint</Application>
  <PresentationFormat>Widescreen</PresentationFormat>
  <Paragraphs>351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Calibri</vt:lpstr>
      <vt:lpstr>Rockwell</vt:lpstr>
      <vt:lpstr>Rockwell Condensed</vt:lpstr>
      <vt:lpstr>Wingdings</vt:lpstr>
      <vt:lpstr>Wood Type</vt:lpstr>
      <vt:lpstr>NodeJS</vt:lpstr>
      <vt:lpstr>Let’s talk me!</vt:lpstr>
      <vt:lpstr>Course outline</vt:lpstr>
      <vt:lpstr>Jargon Buster – CLI</vt:lpstr>
      <vt:lpstr>Microprocessors, Machine language and C++</vt:lpstr>
      <vt:lpstr>Nodejs – under the hood</vt:lpstr>
      <vt:lpstr>Javascript and ECMAscript</vt:lpstr>
      <vt:lpstr>V8 – The javascript engine</vt:lpstr>
      <vt:lpstr>Adding features to javascript</vt:lpstr>
      <vt:lpstr>Client and server</vt:lpstr>
      <vt:lpstr>Browser and web-server</vt:lpstr>
      <vt:lpstr>What does JS lack as a web server?</vt:lpstr>
      <vt:lpstr>The c++ core</vt:lpstr>
      <vt:lpstr>The javascript core</vt:lpstr>
      <vt:lpstr>Let’s get node</vt:lpstr>
      <vt:lpstr>Before moving ahead</vt:lpstr>
      <vt:lpstr>Objects and object literals</vt:lpstr>
      <vt:lpstr>Pass by …</vt:lpstr>
      <vt:lpstr>IIFE – Immediately Invoked Function Expression</vt:lpstr>
      <vt:lpstr>JSON – The data exchange format</vt:lpstr>
      <vt:lpstr>Multiple requires</vt:lpstr>
      <vt:lpstr>Module patterns</vt:lpstr>
      <vt:lpstr>Export and module.export</vt:lpstr>
      <vt:lpstr>Native modules and require</vt:lpstr>
      <vt:lpstr>Modules and eS6</vt:lpstr>
      <vt:lpstr>Events</vt:lpstr>
      <vt:lpstr>Object properties, First class functions</vt:lpstr>
      <vt:lpstr>Event emitter</vt:lpstr>
      <vt:lpstr>Object.create and prototypes</vt:lpstr>
      <vt:lpstr>Inheriting from event emitter</vt:lpstr>
      <vt:lpstr>Node, es6 and template literals</vt:lpstr>
      <vt:lpstr>Javascript, synchronous Op and Callbacks </vt:lpstr>
      <vt:lpstr>Libuv, event loop and asynchronous IO</vt:lpstr>
      <vt:lpstr>Streams and buffers</vt:lpstr>
      <vt:lpstr>Stream + buffer</vt:lpstr>
      <vt:lpstr>Binary data, character sets and encoding</vt:lpstr>
      <vt:lpstr>Buffer</vt:lpstr>
      <vt:lpstr>Javascript callback</vt:lpstr>
      <vt:lpstr>Files and fs</vt:lpstr>
      <vt:lpstr>Streams</vt:lpstr>
      <vt:lpstr>Stream – Browser and web server</vt:lpstr>
      <vt:lpstr>Pipes</vt:lpstr>
      <vt:lpstr>tcp/ip</vt:lpstr>
      <vt:lpstr>port</vt:lpstr>
      <vt:lpstr>HTTP</vt:lpstr>
      <vt:lpstr>Let’s create a web server</vt:lpstr>
      <vt:lpstr>NPM and Node package managers</vt:lpstr>
      <vt:lpstr>Let’s start a project and install a package</vt:lpstr>
      <vt:lpstr>nPM packages contd …</vt:lpstr>
      <vt:lpstr>Express and web server</vt:lpstr>
      <vt:lpstr>Express – contd</vt:lpstr>
      <vt:lpstr>Database connections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Akash Saxena</dc:creator>
  <cp:lastModifiedBy>Akash Saxena</cp:lastModifiedBy>
  <cp:revision>269</cp:revision>
  <dcterms:created xsi:type="dcterms:W3CDTF">2017-07-16T18:14:16Z</dcterms:created>
  <dcterms:modified xsi:type="dcterms:W3CDTF">2018-10-05T08:48:12Z</dcterms:modified>
</cp:coreProperties>
</file>