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1/30/2019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1/30/2019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optensoftware.com/Articles/94/PetaPoco-More-Speed" TargetMode="External"/><Relationship Id="rId2" Type="http://schemas.openxmlformats.org/officeDocument/2006/relationships/hyperlink" Target="http://www.toptensoftware.com/petapoco" TargetMode="External"/><Relationship Id="rId1" Type="http://schemas.openxmlformats.org/officeDocument/2006/relationships/slideLayout" Target="../slideLayouts/slideLayout2.xml"/><Relationship Id="rId4" Type="http://schemas.openxmlformats.org/officeDocument/2006/relationships/hyperlink" Target="http://www.subsonicproject.com/docs/CodingHorro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arkrendle/Simple.Data" TargetMode="External"/><Relationship Id="rId2" Type="http://schemas.openxmlformats.org/officeDocument/2006/relationships/hyperlink" Target="http://blog.wekeroad.com/helpy-stuff/and-i-shall-call-it-massiv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2242-BC70-4499-A900-507FC933D08F}"/>
              </a:ext>
            </a:extLst>
          </p:cNvPr>
          <p:cNvSpPr>
            <a:spLocks noGrp="1"/>
          </p:cNvSpPr>
          <p:nvPr>
            <p:ph type="ctrTitle"/>
          </p:nvPr>
        </p:nvSpPr>
        <p:spPr/>
        <p:txBody>
          <a:bodyPr/>
          <a:lstStyle/>
          <a:p>
            <a:r>
              <a:rPr lang="en-SG" dirty="0"/>
              <a:t>EF vs Dapper</a:t>
            </a:r>
          </a:p>
        </p:txBody>
      </p:sp>
      <p:sp>
        <p:nvSpPr>
          <p:cNvPr id="3" name="Subtitle 2">
            <a:extLst>
              <a:ext uri="{FF2B5EF4-FFF2-40B4-BE49-F238E27FC236}">
                <a16:creationId xmlns:a16="http://schemas.microsoft.com/office/drawing/2014/main" id="{0E7FE5FB-C825-4B4B-8ACE-4F2FECD13DB8}"/>
              </a:ext>
            </a:extLst>
          </p:cNvPr>
          <p:cNvSpPr>
            <a:spLocks noGrp="1"/>
          </p:cNvSpPr>
          <p:nvPr>
            <p:ph type="subTitle" idx="1"/>
          </p:nvPr>
        </p:nvSpPr>
        <p:spPr/>
        <p:txBody>
          <a:bodyPr/>
          <a:lstStyle/>
          <a:p>
            <a:r>
              <a:rPr lang="en-SG" dirty="0"/>
              <a:t>Palash Debnath</a:t>
            </a:r>
          </a:p>
        </p:txBody>
      </p:sp>
    </p:spTree>
    <p:extLst>
      <p:ext uri="{BB962C8B-B14F-4D97-AF65-F5344CB8AC3E}">
        <p14:creationId xmlns:p14="http://schemas.microsoft.com/office/powerpoint/2010/main" val="271516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F986-B4F1-4E5F-B3D8-E9C4C9BDB92B}"/>
              </a:ext>
            </a:extLst>
          </p:cNvPr>
          <p:cNvSpPr>
            <a:spLocks noGrp="1"/>
          </p:cNvSpPr>
          <p:nvPr>
            <p:ph type="title"/>
          </p:nvPr>
        </p:nvSpPr>
        <p:spPr/>
        <p:txBody>
          <a:bodyPr/>
          <a:lstStyle/>
          <a:p>
            <a:r>
              <a:rPr lang="en-SG" dirty="0"/>
              <a:t>EF</a:t>
            </a:r>
          </a:p>
        </p:txBody>
      </p:sp>
      <p:sp>
        <p:nvSpPr>
          <p:cNvPr id="3" name="Content Placeholder 2">
            <a:extLst>
              <a:ext uri="{FF2B5EF4-FFF2-40B4-BE49-F238E27FC236}">
                <a16:creationId xmlns:a16="http://schemas.microsoft.com/office/drawing/2014/main" id="{52B8892B-65FC-4476-9E0E-D0D7138E1B92}"/>
              </a:ext>
            </a:extLst>
          </p:cNvPr>
          <p:cNvSpPr>
            <a:spLocks noGrp="1"/>
          </p:cNvSpPr>
          <p:nvPr>
            <p:ph idx="1"/>
          </p:nvPr>
        </p:nvSpPr>
        <p:spPr/>
        <p:txBody>
          <a:bodyPr>
            <a:normAutofit fontScale="92500" lnSpcReduction="20000"/>
          </a:bodyPr>
          <a:lstStyle/>
          <a:p>
            <a:r>
              <a:rPr lang="en-SG" dirty="0"/>
              <a:t>Full ORM</a:t>
            </a:r>
          </a:p>
          <a:p>
            <a:pPr fontAlgn="base"/>
            <a:r>
              <a:rPr lang="en-US" dirty="0"/>
              <a:t>Do much more things like generating query for you to make your application database independent.</a:t>
            </a:r>
          </a:p>
          <a:p>
            <a:pPr fontAlgn="base"/>
            <a:r>
              <a:rPr lang="en-US" dirty="0"/>
              <a:t>To generate the query, EF have to execute additional code. </a:t>
            </a:r>
          </a:p>
          <a:p>
            <a:pPr fontAlgn="base"/>
            <a:r>
              <a:rPr lang="en-US" dirty="0"/>
              <a:t>Cache improves the performance but managing the cache needs to execute additional code. Same is true for unit of work and any other add-on feature provided by EF.</a:t>
            </a:r>
          </a:p>
          <a:p>
            <a:pPr fontAlgn="base"/>
            <a:r>
              <a:rPr lang="en-US" dirty="0"/>
              <a:t>Cache your data for future calls, manage unit of work for you and lot more. </a:t>
            </a:r>
          </a:p>
          <a:p>
            <a:pPr fontAlgn="base"/>
            <a:r>
              <a:rPr lang="en-US" dirty="0"/>
              <a:t>All this saves </a:t>
            </a:r>
            <a:r>
              <a:rPr lang="en-US" b="1" dirty="0"/>
              <a:t>you</a:t>
            </a:r>
            <a:r>
              <a:rPr lang="en-US" dirty="0"/>
              <a:t> writing additional code and EF pays the cost. All these are good tools adds value to ORM but it comes with cost and the </a:t>
            </a:r>
            <a:r>
              <a:rPr lang="en-US" b="1" dirty="0"/>
              <a:t>cost</a:t>
            </a:r>
            <a:r>
              <a:rPr lang="en-US" dirty="0"/>
              <a:t> is performance</a:t>
            </a:r>
          </a:p>
          <a:p>
            <a:pPr fontAlgn="base"/>
            <a:r>
              <a:rPr lang="en-US" dirty="0"/>
              <a:t>When it comes to writing a complex query there are cases when EF doesn't generate an optimal SQL and you have to do it manually anyway. So I wouldn't say that EF is really "full", it just helpful for quite simple queries but you have to know it thoroughly to use effectively and you have to know SQL thoroughly too, as a result, you have to know 2 big subjects instead of 1 as it is expected when you just start reading a book about EF where it looks very simple and promising. But day after day you face new challenges again and again.</a:t>
            </a:r>
          </a:p>
        </p:txBody>
      </p:sp>
    </p:spTree>
    <p:extLst>
      <p:ext uri="{BB962C8B-B14F-4D97-AF65-F5344CB8AC3E}">
        <p14:creationId xmlns:p14="http://schemas.microsoft.com/office/powerpoint/2010/main" val="78844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5868B-2AB2-407A-BC7C-20D95FFCDFFA}"/>
              </a:ext>
            </a:extLst>
          </p:cNvPr>
          <p:cNvSpPr>
            <a:spLocks noGrp="1"/>
          </p:cNvSpPr>
          <p:nvPr>
            <p:ph type="title"/>
          </p:nvPr>
        </p:nvSpPr>
        <p:spPr/>
        <p:txBody>
          <a:bodyPr/>
          <a:lstStyle/>
          <a:p>
            <a:r>
              <a:rPr lang="en-SG" dirty="0"/>
              <a:t>EF Continues..</a:t>
            </a:r>
          </a:p>
        </p:txBody>
      </p:sp>
      <p:sp>
        <p:nvSpPr>
          <p:cNvPr id="3" name="Content Placeholder 2">
            <a:extLst>
              <a:ext uri="{FF2B5EF4-FFF2-40B4-BE49-F238E27FC236}">
                <a16:creationId xmlns:a16="http://schemas.microsoft.com/office/drawing/2014/main" id="{01E3E81C-07C7-4A04-BBAA-EA6DFC7B6F69}"/>
              </a:ext>
            </a:extLst>
          </p:cNvPr>
          <p:cNvSpPr>
            <a:spLocks noGrp="1"/>
          </p:cNvSpPr>
          <p:nvPr>
            <p:ph idx="1"/>
          </p:nvPr>
        </p:nvSpPr>
        <p:spPr/>
        <p:txBody>
          <a:bodyPr>
            <a:normAutofit fontScale="92500" lnSpcReduction="10000"/>
          </a:bodyPr>
          <a:lstStyle/>
          <a:p>
            <a:r>
              <a:rPr lang="en-US" dirty="0"/>
              <a:t>Some of them are solved with tricky LINQ and some only with pure SQL. You spend a lot of time to learn what you can do with EF and what not. The more workload of the project grows the more LINQ queries show their inefficiency and you have to rewrite them in pure SQL too. Then you realize that you have to turn off its default auto tracker and use some third-party libraries like </a:t>
            </a:r>
            <a:r>
              <a:rPr lang="en-US" b="1" dirty="0" err="1"/>
              <a:t>EntityFramework</a:t>
            </a:r>
            <a:r>
              <a:rPr lang="en-US" b="1" dirty="0"/>
              <a:t>-Plus</a:t>
            </a:r>
            <a:r>
              <a:rPr lang="en-US" dirty="0"/>
              <a:t> to make it work faster. And at the end you think what's up? Why I've chosen this full ORM and spent a lot of time to learn it and now I use it only for simple queries?! And then you find Dapper.</a:t>
            </a:r>
          </a:p>
          <a:p>
            <a:r>
              <a:rPr lang="en-US" dirty="0"/>
              <a:t>Full ORMs have many good features as explained above one of them is </a:t>
            </a:r>
            <a:r>
              <a:rPr lang="en-US" dirty="0" err="1"/>
              <a:t>UnitOfWork</a:t>
            </a:r>
            <a:r>
              <a:rPr lang="en-US" dirty="0"/>
              <a:t>. Tracking is one of the responsibilities of </a:t>
            </a:r>
            <a:r>
              <a:rPr lang="en-US" dirty="0" err="1"/>
              <a:t>UoW</a:t>
            </a:r>
            <a:r>
              <a:rPr lang="en-US" dirty="0"/>
              <a:t>. When the object is requested (SQL query) for first time, it causes round trip to database. This object is then saved in memory cache. Full ORM keeps track of changes done to this already loaded object(s). If same object is requested again (other SQL query in same </a:t>
            </a:r>
            <a:r>
              <a:rPr lang="en-US" dirty="0" err="1"/>
              <a:t>UoW</a:t>
            </a:r>
            <a:r>
              <a:rPr lang="en-US" dirty="0"/>
              <a:t> scope that include loaded object), they do not do database round trip. Instead, they return the object from memory cache instead. This way, considerable time is saved. But, this benefit is only applicable if same object(s) loaded multiple times. Also, if number of objects loaded in memory is too high, this will slow down the full ORM instead as then the time required to </a:t>
            </a:r>
            <a:r>
              <a:rPr lang="en-US" i="1" dirty="0"/>
              <a:t>check</a:t>
            </a:r>
            <a:r>
              <a:rPr lang="en-US" dirty="0"/>
              <a:t> the objects in memory will be higher. So again, this benefit depends on use-case.</a:t>
            </a:r>
            <a:endParaRPr lang="en-SG" dirty="0"/>
          </a:p>
        </p:txBody>
      </p:sp>
    </p:spTree>
    <p:extLst>
      <p:ext uri="{BB962C8B-B14F-4D97-AF65-F5344CB8AC3E}">
        <p14:creationId xmlns:p14="http://schemas.microsoft.com/office/powerpoint/2010/main" val="419238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B01F-3E6F-45E8-8B9C-A5B353A02B49}"/>
              </a:ext>
            </a:extLst>
          </p:cNvPr>
          <p:cNvSpPr>
            <a:spLocks noGrp="1"/>
          </p:cNvSpPr>
          <p:nvPr>
            <p:ph type="title"/>
          </p:nvPr>
        </p:nvSpPr>
        <p:spPr/>
        <p:txBody>
          <a:bodyPr/>
          <a:lstStyle/>
          <a:p>
            <a:r>
              <a:rPr lang="en-SG" dirty="0"/>
              <a:t>Dapper</a:t>
            </a:r>
          </a:p>
        </p:txBody>
      </p:sp>
      <p:sp>
        <p:nvSpPr>
          <p:cNvPr id="3" name="Content Placeholder 2">
            <a:extLst>
              <a:ext uri="{FF2B5EF4-FFF2-40B4-BE49-F238E27FC236}">
                <a16:creationId xmlns:a16="http://schemas.microsoft.com/office/drawing/2014/main" id="{478FCA0B-D124-4274-A5C9-D68A64C9663A}"/>
              </a:ext>
            </a:extLst>
          </p:cNvPr>
          <p:cNvSpPr>
            <a:spLocks noGrp="1"/>
          </p:cNvSpPr>
          <p:nvPr>
            <p:ph idx="1"/>
          </p:nvPr>
        </p:nvSpPr>
        <p:spPr>
          <a:xfrm>
            <a:off x="685801" y="2142067"/>
            <a:ext cx="10131425" cy="3649133"/>
          </a:xfrm>
        </p:spPr>
        <p:txBody>
          <a:bodyPr/>
          <a:lstStyle/>
          <a:p>
            <a:r>
              <a:rPr lang="en-SG" dirty="0"/>
              <a:t>Micro-ORM</a:t>
            </a:r>
            <a:r>
              <a:rPr lang="en-US" dirty="0"/>
              <a:t>. These provide the essence of what developers want - an easy way to map Database operations to strongly typed classes. LINQ support in some makes it even better. But the main advantage of some of these Micro-ORMs is </a:t>
            </a:r>
            <a:r>
              <a:rPr lang="en-US" b="1" dirty="0"/>
              <a:t>raw speed</a:t>
            </a:r>
            <a:r>
              <a:rPr lang="en-US" dirty="0"/>
              <a:t>. </a:t>
            </a:r>
          </a:p>
          <a:p>
            <a:r>
              <a:rPr lang="en-US" dirty="0"/>
              <a:t>ORMs generally execute the query and map the returned </a:t>
            </a:r>
            <a:r>
              <a:rPr lang="en-US" dirty="0" err="1"/>
              <a:t>DataReader</a:t>
            </a:r>
            <a:r>
              <a:rPr lang="en-US" dirty="0"/>
              <a:t> to the POCO class. Dapper is limited up to here.</a:t>
            </a:r>
          </a:p>
          <a:p>
            <a:r>
              <a:rPr lang="en-US" dirty="0"/>
              <a:t>Dapper becomes extremely helpful when it comes to complex queries where more than two tables are involved or where there are some complex operations (joining by more than one column, joining with &gt;= and &lt;= clauses, recursive selections, </a:t>
            </a:r>
            <a:r>
              <a:rPr lang="en-US" dirty="0" err="1"/>
              <a:t>cte's</a:t>
            </a:r>
            <a:r>
              <a:rPr lang="en-US" dirty="0"/>
              <a:t> </a:t>
            </a:r>
            <a:r>
              <a:rPr lang="en-US" dirty="0" err="1"/>
              <a:t>etc</a:t>
            </a:r>
            <a:r>
              <a:rPr lang="en-US" dirty="0"/>
              <a:t>) where to use pure SQL is much easier than LINQ.</a:t>
            </a:r>
          </a:p>
          <a:p>
            <a:r>
              <a:rPr lang="en-US" dirty="0"/>
              <a:t>Dapper do not support </a:t>
            </a:r>
            <a:r>
              <a:rPr lang="en-US" dirty="0" err="1"/>
              <a:t>UoW</a:t>
            </a:r>
            <a:r>
              <a:rPr lang="en-US" dirty="0"/>
              <a:t> feature.</a:t>
            </a:r>
          </a:p>
          <a:p>
            <a:endParaRPr lang="en-SG" dirty="0"/>
          </a:p>
        </p:txBody>
      </p:sp>
    </p:spTree>
    <p:extLst>
      <p:ext uri="{BB962C8B-B14F-4D97-AF65-F5344CB8AC3E}">
        <p14:creationId xmlns:p14="http://schemas.microsoft.com/office/powerpoint/2010/main" val="52483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896D-CAB3-4EDB-96FB-309AAE60106D}"/>
              </a:ext>
            </a:extLst>
          </p:cNvPr>
          <p:cNvSpPr>
            <a:spLocks noGrp="1"/>
          </p:cNvSpPr>
          <p:nvPr>
            <p:ph type="title"/>
          </p:nvPr>
        </p:nvSpPr>
        <p:spPr/>
        <p:txBody>
          <a:bodyPr/>
          <a:lstStyle/>
          <a:p>
            <a:r>
              <a:rPr lang="en-SG" dirty="0"/>
              <a:t>Performance</a:t>
            </a:r>
          </a:p>
        </p:txBody>
      </p:sp>
      <p:graphicFrame>
        <p:nvGraphicFramePr>
          <p:cNvPr id="8" name="Content Placeholder 7">
            <a:extLst>
              <a:ext uri="{FF2B5EF4-FFF2-40B4-BE49-F238E27FC236}">
                <a16:creationId xmlns:a16="http://schemas.microsoft.com/office/drawing/2014/main" id="{C83326BA-ED04-4E0D-972E-62CC02089D5D}"/>
              </a:ext>
            </a:extLst>
          </p:cNvPr>
          <p:cNvGraphicFramePr>
            <a:graphicFrameLocks noGrp="1"/>
          </p:cNvGraphicFramePr>
          <p:nvPr>
            <p:ph idx="1"/>
            <p:extLst>
              <p:ext uri="{D42A27DB-BD31-4B8C-83A1-F6EECF244321}">
                <p14:modId xmlns:p14="http://schemas.microsoft.com/office/powerpoint/2010/main" val="902719085"/>
              </p:ext>
            </p:extLst>
          </p:nvPr>
        </p:nvGraphicFramePr>
        <p:xfrm>
          <a:off x="755065" y="2598738"/>
          <a:ext cx="7353299" cy="3649662"/>
        </p:xfrm>
        <a:graphic>
          <a:graphicData uri="http://schemas.openxmlformats.org/drawingml/2006/table">
            <a:tbl>
              <a:tblPr/>
              <a:tblGrid>
                <a:gridCol w="3772547">
                  <a:extLst>
                    <a:ext uri="{9D8B030D-6E8A-4147-A177-3AD203B41FA5}">
                      <a16:colId xmlns:a16="http://schemas.microsoft.com/office/drawing/2014/main" val="1410440518"/>
                    </a:ext>
                  </a:extLst>
                </a:gridCol>
                <a:gridCol w="1544715">
                  <a:extLst>
                    <a:ext uri="{9D8B030D-6E8A-4147-A177-3AD203B41FA5}">
                      <a16:colId xmlns:a16="http://schemas.microsoft.com/office/drawing/2014/main" val="2671284253"/>
                    </a:ext>
                  </a:extLst>
                </a:gridCol>
                <a:gridCol w="2036037">
                  <a:extLst>
                    <a:ext uri="{9D8B030D-6E8A-4147-A177-3AD203B41FA5}">
                      <a16:colId xmlns:a16="http://schemas.microsoft.com/office/drawing/2014/main" val="2040509623"/>
                    </a:ext>
                  </a:extLst>
                </a:gridCol>
              </a:tblGrid>
              <a:tr h="405518">
                <a:tc>
                  <a:txBody>
                    <a:bodyPr/>
                    <a:lstStyle/>
                    <a:p>
                      <a:r>
                        <a:rPr lang="en-SG" sz="1700" b="1" i="0">
                          <a:solidFill>
                            <a:srgbClr val="505050"/>
                          </a:solidFill>
                          <a:effectLst/>
                          <a:latin typeface="+mn-lt"/>
                        </a:rPr>
                        <a:t>Method</a:t>
                      </a:r>
                      <a:r>
                        <a:rPr lang="en-SG" sz="1700">
                          <a:effectLst/>
                          <a:latin typeface="+mn-lt"/>
                        </a:rPr>
                        <a:t>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b="1" i="0">
                          <a:solidFill>
                            <a:srgbClr val="505050"/>
                          </a:solidFill>
                          <a:effectLst/>
                          <a:latin typeface="+mn-lt"/>
                        </a:rPr>
                        <a:t>Duration</a:t>
                      </a:r>
                      <a:r>
                        <a:rPr lang="en-SG" sz="1700">
                          <a:effectLst/>
                          <a:latin typeface="+mn-lt"/>
                        </a:rPr>
                        <a:t>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b="1" i="0">
                          <a:solidFill>
                            <a:srgbClr val="505050"/>
                          </a:solidFill>
                          <a:effectLst/>
                          <a:latin typeface="+mn-lt"/>
                        </a:rPr>
                        <a:t>Remarks</a:t>
                      </a:r>
                      <a:r>
                        <a:rPr lang="en-SG" sz="1700">
                          <a:effectLst/>
                          <a:latin typeface="+mn-lt"/>
                        </a:rPr>
                        <a:t>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0849837"/>
                  </a:ext>
                </a:extLst>
              </a:tr>
              <a:tr h="405518">
                <a:tc>
                  <a:txBody>
                    <a:bodyPr/>
                    <a:lstStyle/>
                    <a:p>
                      <a:r>
                        <a:rPr lang="en-US" sz="1700">
                          <a:effectLst/>
                          <a:latin typeface="+mn-lt"/>
                        </a:rPr>
                        <a:t>Hand coded (using a SqlDataReader)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a:effectLst/>
                          <a:latin typeface="+mn-lt"/>
                        </a:rPr>
                        <a:t>47ms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endParaRPr lang="en-SG" sz="1700" dirty="0">
                        <a:latin typeface="+mn-lt"/>
                      </a:endParaRPr>
                    </a:p>
                  </a:txBody>
                  <a:tcPr marL="16770" marR="16770" marT="8385" marB="8385">
                    <a:lnL w="7620" cap="flat" cmpd="sng" algn="ctr">
                      <a:solidFill>
                        <a:srgbClr val="000000"/>
                      </a:solidFill>
                      <a:prstDash val="solid"/>
                      <a:round/>
                      <a:headEnd type="none" w="med" len="med"/>
                      <a:tailEnd type="none" w="med" len="med"/>
                    </a:lnL>
                    <a:lnT w="762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895720833"/>
                  </a:ext>
                </a:extLst>
              </a:tr>
              <a:tr h="405518">
                <a:tc>
                  <a:txBody>
                    <a:bodyPr/>
                    <a:lstStyle/>
                    <a:p>
                      <a:r>
                        <a:rPr lang="en-SG" sz="1700">
                          <a:effectLst/>
                          <a:latin typeface="+mn-lt"/>
                        </a:rPr>
                        <a:t>Dapper ExecuteMapperQuery&lt;Post&gt;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a:effectLst/>
                          <a:latin typeface="+mn-lt"/>
                        </a:rPr>
                        <a:t>49ms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endParaRPr lang="en-SG" sz="1700">
                        <a:latin typeface="+mn-lt"/>
                      </a:endParaRPr>
                    </a:p>
                  </a:txBody>
                  <a:tcPr marL="16770" marR="16770" marT="8385" marB="8385">
                    <a:lnL w="7620" cap="flat" cmpd="sng" algn="ctr">
                      <a:solidFill>
                        <a:srgbClr val="000000"/>
                      </a:solidFill>
                      <a:prstDash val="solid"/>
                      <a:round/>
                      <a:headEnd type="none" w="med" len="med"/>
                      <a:tailEnd type="none" w="med" len="med"/>
                    </a:lnL>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7903224"/>
                  </a:ext>
                </a:extLst>
              </a:tr>
              <a:tr h="405518">
                <a:tc>
                  <a:txBody>
                    <a:bodyPr/>
                    <a:lstStyle/>
                    <a:p>
                      <a:r>
                        <a:rPr lang="en-SG" sz="1700" u="none" strike="noStrike" dirty="0" err="1">
                          <a:solidFill>
                            <a:srgbClr val="3681CC"/>
                          </a:solidFill>
                          <a:effectLst/>
                          <a:latin typeface="+mn-lt"/>
                          <a:hlinkClick r:id="rId2"/>
                        </a:rPr>
                        <a:t>PetaPoco</a:t>
                      </a:r>
                      <a:r>
                        <a:rPr lang="en-SG" sz="1700" dirty="0">
                          <a:effectLst/>
                          <a:latin typeface="+mn-lt"/>
                        </a:rPr>
                        <a:t>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a:effectLst/>
                          <a:latin typeface="+mn-lt"/>
                        </a:rPr>
                        <a:t>52ms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u="none" strike="noStrike">
                          <a:solidFill>
                            <a:srgbClr val="3681CC"/>
                          </a:solidFill>
                          <a:effectLst/>
                          <a:latin typeface="+mn-lt"/>
                          <a:hlinkClick r:id="rId3"/>
                        </a:rPr>
                        <a:t>Can be faster</a:t>
                      </a:r>
                      <a:r>
                        <a:rPr lang="en-SG" sz="1700">
                          <a:effectLst/>
                          <a:latin typeface="+mn-lt"/>
                        </a:rPr>
                        <a:t>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221401"/>
                  </a:ext>
                </a:extLst>
              </a:tr>
              <a:tr h="405518">
                <a:tc>
                  <a:txBody>
                    <a:bodyPr/>
                    <a:lstStyle/>
                    <a:p>
                      <a:r>
                        <a:rPr lang="en-SG" sz="1700">
                          <a:effectLst/>
                          <a:latin typeface="+mn-lt"/>
                        </a:rPr>
                        <a:t>BLToolkit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a:effectLst/>
                          <a:latin typeface="+mn-lt"/>
                        </a:rPr>
                        <a:t>80ms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endParaRPr lang="en-SG" sz="1700">
                        <a:latin typeface="+mn-lt"/>
                      </a:endParaRPr>
                    </a:p>
                  </a:txBody>
                  <a:tcPr marL="16770" marR="16770" marT="8385" marB="8385">
                    <a:lnL w="7620" cap="flat" cmpd="sng" algn="ctr">
                      <a:solidFill>
                        <a:srgbClr val="000000"/>
                      </a:solidFill>
                      <a:prstDash val="solid"/>
                      <a:round/>
                      <a:headEnd type="none" w="med" len="med"/>
                      <a:tailEnd type="none" w="med" len="med"/>
                    </a:lnL>
                    <a:lnT w="762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827953360"/>
                  </a:ext>
                </a:extLst>
              </a:tr>
              <a:tr h="405518">
                <a:tc>
                  <a:txBody>
                    <a:bodyPr/>
                    <a:lstStyle/>
                    <a:p>
                      <a:r>
                        <a:rPr lang="en-SG" sz="1700">
                          <a:effectLst/>
                          <a:latin typeface="+mn-lt"/>
                        </a:rPr>
                        <a:t>SubSonic </a:t>
                      </a:r>
                      <a:r>
                        <a:rPr lang="en-SG" sz="1700" u="none" strike="noStrike">
                          <a:solidFill>
                            <a:srgbClr val="3681CC"/>
                          </a:solidFill>
                          <a:effectLst/>
                          <a:latin typeface="+mn-lt"/>
                          <a:hlinkClick r:id="rId4"/>
                        </a:rPr>
                        <a:t>CodingHorror</a:t>
                      </a:r>
                      <a:r>
                        <a:rPr lang="en-SG" sz="1700">
                          <a:effectLst/>
                          <a:latin typeface="+mn-lt"/>
                        </a:rPr>
                        <a:t>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a:effectLst/>
                          <a:latin typeface="+mn-lt"/>
                        </a:rPr>
                        <a:t>107ms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endParaRPr lang="en-SG" sz="1700">
                        <a:latin typeface="+mn-lt"/>
                      </a:endParaRPr>
                    </a:p>
                  </a:txBody>
                  <a:tcPr marL="16770" marR="16770" marT="8385" marB="8385">
                    <a:lnL w="762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580820725"/>
                  </a:ext>
                </a:extLst>
              </a:tr>
              <a:tr h="405518">
                <a:tc>
                  <a:txBody>
                    <a:bodyPr/>
                    <a:lstStyle/>
                    <a:p>
                      <a:r>
                        <a:rPr lang="en-SG" sz="1700">
                          <a:effectLst/>
                          <a:latin typeface="+mn-lt"/>
                        </a:rPr>
                        <a:t>NHibernate SQL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a:effectLst/>
                          <a:latin typeface="+mn-lt"/>
                        </a:rPr>
                        <a:t>104ms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endParaRPr lang="en-SG" sz="1700">
                        <a:latin typeface="+mn-lt"/>
                      </a:endParaRPr>
                    </a:p>
                  </a:txBody>
                  <a:tcPr marL="16770" marR="16770" marT="8385" marB="8385">
                    <a:lnL w="762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894333619"/>
                  </a:ext>
                </a:extLst>
              </a:tr>
              <a:tr h="405518">
                <a:tc>
                  <a:txBody>
                    <a:bodyPr/>
                    <a:lstStyle/>
                    <a:p>
                      <a:r>
                        <a:rPr lang="en-SG" sz="1700">
                          <a:effectLst/>
                          <a:latin typeface="+mn-lt"/>
                        </a:rPr>
                        <a:t>Linq 2 SQL ExecuteQuery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a:effectLst/>
                          <a:latin typeface="+mn-lt"/>
                        </a:rPr>
                        <a:t>181ms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endParaRPr lang="en-SG" sz="1700">
                        <a:latin typeface="+mn-lt"/>
                      </a:endParaRPr>
                    </a:p>
                  </a:txBody>
                  <a:tcPr marL="16770" marR="16770" marT="8385" marB="8385">
                    <a:lnL w="762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233927453"/>
                  </a:ext>
                </a:extLst>
              </a:tr>
              <a:tr h="405518">
                <a:tc>
                  <a:txBody>
                    <a:bodyPr/>
                    <a:lstStyle/>
                    <a:p>
                      <a:r>
                        <a:rPr lang="en-SG" sz="1700" dirty="0">
                          <a:effectLst/>
                          <a:latin typeface="+mn-lt"/>
                        </a:rPr>
                        <a:t>Entity framework </a:t>
                      </a:r>
                      <a:r>
                        <a:rPr lang="en-SG" sz="1700" dirty="0" err="1">
                          <a:effectLst/>
                          <a:latin typeface="+mn-lt"/>
                        </a:rPr>
                        <a:t>ExecuteStoreQuery</a:t>
                      </a:r>
                      <a:r>
                        <a:rPr lang="en-SG" sz="1700" dirty="0">
                          <a:effectLst/>
                          <a:latin typeface="+mn-lt"/>
                        </a:rPr>
                        <a:t>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a:effectLst/>
                          <a:latin typeface="+mn-lt"/>
                        </a:rPr>
                        <a:t>631ms </a:t>
                      </a:r>
                    </a:p>
                  </a:txBody>
                  <a:tcPr marL="6988" marR="6988" marT="6988" marB="698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endParaRPr lang="en-SG" sz="1700" dirty="0">
                        <a:latin typeface="+mn-lt"/>
                      </a:endParaRPr>
                    </a:p>
                  </a:txBody>
                  <a:tcPr marL="16770" marR="16770" marT="8385" marB="8385">
                    <a:lnL w="762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521651265"/>
                  </a:ext>
                </a:extLst>
              </a:tr>
            </a:tbl>
          </a:graphicData>
        </a:graphic>
      </p:graphicFrame>
      <p:sp>
        <p:nvSpPr>
          <p:cNvPr id="9" name="Rectangle 2">
            <a:extLst>
              <a:ext uri="{FF2B5EF4-FFF2-40B4-BE49-F238E27FC236}">
                <a16:creationId xmlns:a16="http://schemas.microsoft.com/office/drawing/2014/main" id="{1D1E9F26-687F-40A8-8C3E-CA7C3410BF63}"/>
              </a:ext>
            </a:extLst>
          </p:cNvPr>
          <p:cNvSpPr>
            <a:spLocks noChangeArrowheads="1"/>
          </p:cNvSpPr>
          <p:nvPr/>
        </p:nvSpPr>
        <p:spPr bwMode="auto">
          <a:xfrm>
            <a:off x="0" y="-238527"/>
            <a:ext cx="1219200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505050"/>
                </a:solidFill>
                <a:effectLst/>
                <a:latin typeface="Segoe UI" panose="020B0502040204020203" pitchFamily="34" charset="0"/>
                <a:cs typeface="Segoe UI" panose="020B0502040204020203" pitchFamily="34" charset="0"/>
              </a:rPr>
              <a:t>Performance of </a:t>
            </a:r>
            <a:r>
              <a:rPr kumimoji="0" lang="en-US" altLang="en-US" sz="900" b="1" i="0" u="none" strike="noStrike" cap="none" normalizeH="0" baseline="0">
                <a:ln>
                  <a:noFill/>
                </a:ln>
                <a:solidFill>
                  <a:srgbClr val="505050"/>
                </a:solidFill>
                <a:effectLst/>
                <a:latin typeface="&amp;quot"/>
                <a:cs typeface="Segoe UI" panose="020B0502040204020203" pitchFamily="34" charset="0"/>
              </a:rPr>
              <a:t>SELECT</a:t>
            </a:r>
            <a:r>
              <a:rPr kumimoji="0" lang="en-US" altLang="en-US" sz="1300" b="1" i="0" u="none" strike="noStrike" cap="none" normalizeH="0" baseline="0">
                <a:ln>
                  <a:noFill/>
                </a:ln>
                <a:solidFill>
                  <a:srgbClr val="505050"/>
                </a:solidFill>
                <a:effectLst/>
                <a:latin typeface="Segoe UI" panose="020B0502040204020203" pitchFamily="34" charset="0"/>
                <a:cs typeface="Segoe UI" panose="020B0502040204020203" pitchFamily="34" charset="0"/>
              </a:rPr>
              <a:t> mapping over 500 iterations - POCO serialization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0CE6DD99-8CC9-4C8D-8260-EE3E61F428F4}"/>
              </a:ext>
            </a:extLst>
          </p:cNvPr>
          <p:cNvSpPr/>
          <p:nvPr/>
        </p:nvSpPr>
        <p:spPr>
          <a:xfrm>
            <a:off x="755065" y="2065867"/>
            <a:ext cx="8637510" cy="369332"/>
          </a:xfrm>
          <a:prstGeom prst="rect">
            <a:avLst/>
          </a:prstGeom>
        </p:spPr>
        <p:txBody>
          <a:bodyPr wrap="square">
            <a:spAutoFit/>
          </a:bodyPr>
          <a:lstStyle/>
          <a:p>
            <a:r>
              <a:rPr lang="en-US" b="1" dirty="0">
                <a:latin typeface="Segoe UI" panose="020B0502040204020203" pitchFamily="34" charset="0"/>
              </a:rPr>
              <a:t>Performance of </a:t>
            </a:r>
            <a:r>
              <a:rPr lang="en-US" b="1" dirty="0">
                <a:latin typeface="&amp;quot"/>
              </a:rPr>
              <a:t>SELECT</a:t>
            </a:r>
            <a:r>
              <a:rPr lang="en-US" b="1" dirty="0">
                <a:latin typeface="Segoe UI" panose="020B0502040204020203" pitchFamily="34" charset="0"/>
              </a:rPr>
              <a:t> mapping over 500 iterations - POCO serialization</a:t>
            </a:r>
            <a:endParaRPr lang="en-SG" dirty="0"/>
          </a:p>
        </p:txBody>
      </p:sp>
    </p:spTree>
    <p:extLst>
      <p:ext uri="{BB962C8B-B14F-4D97-AF65-F5344CB8AC3E}">
        <p14:creationId xmlns:p14="http://schemas.microsoft.com/office/powerpoint/2010/main" val="371856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896D-CAB3-4EDB-96FB-309AAE60106D}"/>
              </a:ext>
            </a:extLst>
          </p:cNvPr>
          <p:cNvSpPr>
            <a:spLocks noGrp="1"/>
          </p:cNvSpPr>
          <p:nvPr>
            <p:ph type="title"/>
          </p:nvPr>
        </p:nvSpPr>
        <p:spPr/>
        <p:txBody>
          <a:bodyPr/>
          <a:lstStyle/>
          <a:p>
            <a:r>
              <a:rPr lang="en-SG" dirty="0"/>
              <a:t>Performance</a:t>
            </a:r>
          </a:p>
        </p:txBody>
      </p:sp>
      <p:sp>
        <p:nvSpPr>
          <p:cNvPr id="9" name="Rectangle 2">
            <a:extLst>
              <a:ext uri="{FF2B5EF4-FFF2-40B4-BE49-F238E27FC236}">
                <a16:creationId xmlns:a16="http://schemas.microsoft.com/office/drawing/2014/main" id="{1D1E9F26-687F-40A8-8C3E-CA7C3410BF63}"/>
              </a:ext>
            </a:extLst>
          </p:cNvPr>
          <p:cNvSpPr>
            <a:spLocks noChangeArrowheads="1"/>
          </p:cNvSpPr>
          <p:nvPr/>
        </p:nvSpPr>
        <p:spPr bwMode="auto">
          <a:xfrm>
            <a:off x="0" y="-238527"/>
            <a:ext cx="1219200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505050"/>
                </a:solidFill>
                <a:effectLst/>
                <a:latin typeface="Segoe UI" panose="020B0502040204020203" pitchFamily="34" charset="0"/>
                <a:cs typeface="Segoe UI" panose="020B0502040204020203" pitchFamily="34" charset="0"/>
              </a:rPr>
              <a:t>Performance of </a:t>
            </a:r>
            <a:r>
              <a:rPr kumimoji="0" lang="en-US" altLang="en-US" sz="900" b="1" i="0" u="none" strike="noStrike" cap="none" normalizeH="0" baseline="0">
                <a:ln>
                  <a:noFill/>
                </a:ln>
                <a:solidFill>
                  <a:srgbClr val="505050"/>
                </a:solidFill>
                <a:effectLst/>
                <a:latin typeface="&amp;quot"/>
                <a:cs typeface="Segoe UI" panose="020B0502040204020203" pitchFamily="34" charset="0"/>
              </a:rPr>
              <a:t>SELECT</a:t>
            </a:r>
            <a:r>
              <a:rPr kumimoji="0" lang="en-US" altLang="en-US" sz="1300" b="1" i="0" u="none" strike="noStrike" cap="none" normalizeH="0" baseline="0">
                <a:ln>
                  <a:noFill/>
                </a:ln>
                <a:solidFill>
                  <a:srgbClr val="505050"/>
                </a:solidFill>
                <a:effectLst/>
                <a:latin typeface="Segoe UI" panose="020B0502040204020203" pitchFamily="34" charset="0"/>
                <a:cs typeface="Segoe UI" panose="020B0502040204020203" pitchFamily="34" charset="0"/>
              </a:rPr>
              <a:t> mapping over 500 iterations - POCO serialization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0CE6DD99-8CC9-4C8D-8260-EE3E61F428F4}"/>
              </a:ext>
            </a:extLst>
          </p:cNvPr>
          <p:cNvSpPr/>
          <p:nvPr/>
        </p:nvSpPr>
        <p:spPr>
          <a:xfrm>
            <a:off x="755065" y="2065867"/>
            <a:ext cx="8637510" cy="369332"/>
          </a:xfrm>
          <a:prstGeom prst="rect">
            <a:avLst/>
          </a:prstGeom>
        </p:spPr>
        <p:txBody>
          <a:bodyPr wrap="square">
            <a:spAutoFit/>
          </a:bodyPr>
          <a:lstStyle/>
          <a:p>
            <a:r>
              <a:rPr lang="en-US" b="1" dirty="0"/>
              <a:t>Performance of SELECT mapping over 500 iterations - dynamic serialization</a:t>
            </a:r>
            <a:endParaRPr lang="en-SG" dirty="0"/>
          </a:p>
        </p:txBody>
      </p:sp>
      <p:graphicFrame>
        <p:nvGraphicFramePr>
          <p:cNvPr id="5" name="Content Placeholder 4">
            <a:extLst>
              <a:ext uri="{FF2B5EF4-FFF2-40B4-BE49-F238E27FC236}">
                <a16:creationId xmlns:a16="http://schemas.microsoft.com/office/drawing/2014/main" id="{F4DFA65F-F0EE-43E1-925B-2E5F8B1CFFA5}"/>
              </a:ext>
            </a:extLst>
          </p:cNvPr>
          <p:cNvGraphicFramePr>
            <a:graphicFrameLocks noGrp="1"/>
          </p:cNvGraphicFramePr>
          <p:nvPr>
            <p:ph idx="1"/>
            <p:extLst>
              <p:ext uri="{D42A27DB-BD31-4B8C-83A1-F6EECF244321}">
                <p14:modId xmlns:p14="http://schemas.microsoft.com/office/powerpoint/2010/main" val="3317751876"/>
              </p:ext>
            </p:extLst>
          </p:nvPr>
        </p:nvGraphicFramePr>
        <p:xfrm>
          <a:off x="755065" y="2560599"/>
          <a:ext cx="9362759" cy="3649660"/>
        </p:xfrm>
        <a:graphic>
          <a:graphicData uri="http://schemas.openxmlformats.org/drawingml/2006/table">
            <a:tbl>
              <a:tblPr/>
              <a:tblGrid>
                <a:gridCol w="4074387">
                  <a:extLst>
                    <a:ext uri="{9D8B030D-6E8A-4147-A177-3AD203B41FA5}">
                      <a16:colId xmlns:a16="http://schemas.microsoft.com/office/drawing/2014/main" val="3937170398"/>
                    </a:ext>
                  </a:extLst>
                </a:gridCol>
                <a:gridCol w="1624614">
                  <a:extLst>
                    <a:ext uri="{9D8B030D-6E8A-4147-A177-3AD203B41FA5}">
                      <a16:colId xmlns:a16="http://schemas.microsoft.com/office/drawing/2014/main" val="371524612"/>
                    </a:ext>
                  </a:extLst>
                </a:gridCol>
                <a:gridCol w="3663758">
                  <a:extLst>
                    <a:ext uri="{9D8B030D-6E8A-4147-A177-3AD203B41FA5}">
                      <a16:colId xmlns:a16="http://schemas.microsoft.com/office/drawing/2014/main" val="3941600740"/>
                    </a:ext>
                  </a:extLst>
                </a:gridCol>
              </a:tblGrid>
              <a:tr h="912415">
                <a:tc>
                  <a:txBody>
                    <a:bodyPr/>
                    <a:lstStyle/>
                    <a:p>
                      <a:r>
                        <a:rPr lang="en-SG" sz="1700" b="1" i="0">
                          <a:solidFill>
                            <a:srgbClr val="505050"/>
                          </a:solidFill>
                          <a:effectLst/>
                          <a:latin typeface="Segoe UI" panose="020B0502040204020203" pitchFamily="34" charset="0"/>
                        </a:rPr>
                        <a:t>Method</a:t>
                      </a:r>
                      <a:r>
                        <a:rPr lang="en-SG" sz="1700">
                          <a:effectLst/>
                        </a:rPr>
                        <a:t> </a:t>
                      </a:r>
                    </a:p>
                  </a:txBody>
                  <a:tcPr marL="35209" marR="35209" marT="35209" marB="35209"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b="1" i="0">
                          <a:solidFill>
                            <a:srgbClr val="505050"/>
                          </a:solidFill>
                          <a:effectLst/>
                          <a:latin typeface="Segoe UI" panose="020B0502040204020203" pitchFamily="34" charset="0"/>
                        </a:rPr>
                        <a:t>Duration</a:t>
                      </a:r>
                      <a:r>
                        <a:rPr lang="en-SG" sz="1700">
                          <a:effectLst/>
                        </a:rPr>
                        <a:t> </a:t>
                      </a:r>
                    </a:p>
                  </a:txBody>
                  <a:tcPr marL="35209" marR="35209" marT="35209" marB="35209"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b="1" i="0">
                          <a:solidFill>
                            <a:srgbClr val="505050"/>
                          </a:solidFill>
                          <a:effectLst/>
                          <a:latin typeface="Segoe UI" panose="020B0502040204020203" pitchFamily="34" charset="0"/>
                        </a:rPr>
                        <a:t>Remarks</a:t>
                      </a:r>
                      <a:r>
                        <a:rPr lang="en-SG" sz="1700">
                          <a:effectLst/>
                        </a:rPr>
                        <a:t> </a:t>
                      </a:r>
                    </a:p>
                  </a:txBody>
                  <a:tcPr marL="35209" marR="35209" marT="35209" marB="35209"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1521179"/>
                  </a:ext>
                </a:extLst>
              </a:tr>
              <a:tr h="912415">
                <a:tc>
                  <a:txBody>
                    <a:bodyPr/>
                    <a:lstStyle/>
                    <a:p>
                      <a:r>
                        <a:rPr lang="en-SG" sz="1700">
                          <a:effectLst/>
                        </a:rPr>
                        <a:t>Dapper </a:t>
                      </a:r>
                      <a:r>
                        <a:rPr lang="en-SG" sz="1700">
                          <a:effectLst/>
                          <a:latin typeface="&amp;quot"/>
                        </a:rPr>
                        <a:t>ExecuteMapperQuery (dynamic)</a:t>
                      </a:r>
                      <a:r>
                        <a:rPr lang="en-SG" sz="1700">
                          <a:effectLst/>
                        </a:rPr>
                        <a:t> </a:t>
                      </a:r>
                    </a:p>
                  </a:txBody>
                  <a:tcPr marL="35209" marR="35209" marT="35209" marB="35209"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a:effectLst/>
                        </a:rPr>
                        <a:t>48ms </a:t>
                      </a:r>
                    </a:p>
                  </a:txBody>
                  <a:tcPr marL="35209" marR="35209" marT="35209" marB="35209"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endParaRPr lang="en-SG" sz="1700" dirty="0"/>
                    </a:p>
                  </a:txBody>
                  <a:tcPr marL="84503" marR="84503" marT="42251" marB="42251">
                    <a:lnL w="7620" cap="flat" cmpd="sng" algn="ctr">
                      <a:solidFill>
                        <a:srgbClr val="000000"/>
                      </a:solidFill>
                      <a:prstDash val="solid"/>
                      <a:round/>
                      <a:headEnd type="none" w="med" len="med"/>
                      <a:tailEnd type="none" w="med" len="med"/>
                    </a:lnL>
                    <a:lnT w="762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4180546137"/>
                  </a:ext>
                </a:extLst>
              </a:tr>
              <a:tr h="912415">
                <a:tc>
                  <a:txBody>
                    <a:bodyPr/>
                    <a:lstStyle/>
                    <a:p>
                      <a:r>
                        <a:rPr lang="en-SG" sz="1700" u="none" strike="noStrike">
                          <a:solidFill>
                            <a:srgbClr val="3681CC"/>
                          </a:solidFill>
                          <a:effectLst/>
                          <a:hlinkClick r:id="rId2"/>
                        </a:rPr>
                        <a:t>Massive</a:t>
                      </a:r>
                      <a:r>
                        <a:rPr lang="en-SG" sz="1700">
                          <a:effectLst/>
                        </a:rPr>
                        <a:t> </a:t>
                      </a:r>
                    </a:p>
                  </a:txBody>
                  <a:tcPr marL="35209" marR="35209" marT="35209" marB="35209"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a:effectLst/>
                        </a:rPr>
                        <a:t>52ms </a:t>
                      </a:r>
                    </a:p>
                  </a:txBody>
                  <a:tcPr marL="35209" marR="35209" marT="35209" marB="35209"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endParaRPr lang="en-SG" sz="1700" dirty="0"/>
                    </a:p>
                  </a:txBody>
                  <a:tcPr marL="84503" marR="84503" marT="42251" marB="42251">
                    <a:lnL w="762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2757660210"/>
                  </a:ext>
                </a:extLst>
              </a:tr>
              <a:tr h="912415">
                <a:tc>
                  <a:txBody>
                    <a:bodyPr/>
                    <a:lstStyle/>
                    <a:p>
                      <a:r>
                        <a:rPr lang="en-SG" sz="1700" u="none" strike="noStrike">
                          <a:solidFill>
                            <a:srgbClr val="3681CC"/>
                          </a:solidFill>
                          <a:effectLst/>
                          <a:hlinkClick r:id="rId3"/>
                        </a:rPr>
                        <a:t>Simple.Data</a:t>
                      </a:r>
                      <a:r>
                        <a:rPr lang="en-SG" sz="1700">
                          <a:effectLst/>
                        </a:rPr>
                        <a:t> </a:t>
                      </a:r>
                    </a:p>
                  </a:txBody>
                  <a:tcPr marL="35209" marR="35209" marT="35209" marB="35209"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SG" sz="1700">
                          <a:effectLst/>
                        </a:rPr>
                        <a:t>95ms </a:t>
                      </a:r>
                    </a:p>
                  </a:txBody>
                  <a:tcPr marL="35209" marR="35209" marT="35209" marB="35209"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endParaRPr lang="en-SG" sz="1700" dirty="0"/>
                    </a:p>
                  </a:txBody>
                  <a:tcPr marL="84503" marR="84503" marT="42251" marB="42251">
                    <a:lnL w="762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619958638"/>
                  </a:ext>
                </a:extLst>
              </a:tr>
            </a:tbl>
          </a:graphicData>
        </a:graphic>
      </p:graphicFrame>
    </p:spTree>
    <p:extLst>
      <p:ext uri="{BB962C8B-B14F-4D97-AF65-F5344CB8AC3E}">
        <p14:creationId xmlns:p14="http://schemas.microsoft.com/office/powerpoint/2010/main" val="1970241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54</TotalTime>
  <Words>756</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&amp;quot</vt:lpstr>
      <vt:lpstr>Arial</vt:lpstr>
      <vt:lpstr>Calibri</vt:lpstr>
      <vt:lpstr>Calibri Light</vt:lpstr>
      <vt:lpstr>Segoe UI</vt:lpstr>
      <vt:lpstr>Celestial</vt:lpstr>
      <vt:lpstr>EF vs Dapper</vt:lpstr>
      <vt:lpstr>EF</vt:lpstr>
      <vt:lpstr>EF Continues..</vt:lpstr>
      <vt:lpstr>Dapper</vt:lpstr>
      <vt:lpstr>Performance</vt:lpstr>
      <vt:lpstr>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 vs Dapper</dc:title>
  <dc:creator>Palash Debnath</dc:creator>
  <cp:lastModifiedBy>Palash Debnath</cp:lastModifiedBy>
  <cp:revision>23</cp:revision>
  <dcterms:created xsi:type="dcterms:W3CDTF">2019-01-30T16:20:54Z</dcterms:created>
  <dcterms:modified xsi:type="dcterms:W3CDTF">2019-01-30T17:15:43Z</dcterms:modified>
</cp:coreProperties>
</file>