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 Medium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22" Type="http://schemas.openxmlformats.org/officeDocument/2006/relationships/font" Target="fonts/OpenSansMedium-bold.fntdata"/><Relationship Id="rId21" Type="http://schemas.openxmlformats.org/officeDocument/2006/relationships/font" Target="fonts/OpenSansMedium-regular.fntdata"/><Relationship Id="rId24" Type="http://schemas.openxmlformats.org/officeDocument/2006/relationships/font" Target="fonts/OpenSansMedium-boldItalic.fntdata"/><Relationship Id="rId23" Type="http://schemas.openxmlformats.org/officeDocument/2006/relationships/font" Target="fonts/OpenSans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19" Type="http://schemas.openxmlformats.org/officeDocument/2006/relationships/font" Target="fonts/Economica-italic.fntdata"/><Relationship Id="rId1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ccbe00f9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ccbe00f9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ccbe00f9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ccbe00f9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ccbe00f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ccbe0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ccbe00f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ccbe0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e5fdff9f2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e5fdff9f2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ccbe00f9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ccbe00f9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ccbe00f9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ccbe00f9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Infographic showing query/answer procedure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ccbe00f9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ccbe00f9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Ricky Bobby meme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ccbe00f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ccbe00f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e5fdff9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e5fdff9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9870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the Outfit with Boosted Trees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29641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SIGIR 2022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FARFETCH Data Challenge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David Albrecht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Design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challenge could have more closely aligned with the objective of generating outfits if candidates weren’t provided for contestants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Allowed for Stage 1 and 2 leakage (although didn’t increase FITB very much)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Candidate generation is a critical part of outfit generation from a large catalog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challenge could be framed as a recommendation system for complementary products: Given N products, what are other products that would go with them?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provided candidates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Use a ranked precision metric, like MAP@K, instead of FITB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285250"/>
            <a:ext cx="8520600" cy="42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</a:t>
            </a:r>
            <a:endParaRPr sz="3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600"/>
              <a:t>Questions?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Methodology   </a:t>
            </a:r>
            <a:r>
              <a:rPr lang="en" sz="1600">
                <a:solidFill>
                  <a:schemeClr val="lt2"/>
                </a:solidFill>
              </a:rPr>
              <a:t>//</a:t>
            </a:r>
            <a:r>
              <a:rPr lang="en" sz="1600"/>
              <a:t>   how did we get these results?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Practicality of Solution </a:t>
            </a:r>
            <a:r>
              <a:rPr lang="en" sz="1600"/>
              <a:t>  </a:t>
            </a:r>
            <a:r>
              <a:rPr lang="en" sz="1600">
                <a:solidFill>
                  <a:schemeClr val="lt2"/>
                </a:solidFill>
              </a:rPr>
              <a:t>//</a:t>
            </a:r>
            <a:r>
              <a:rPr lang="en" sz="1600"/>
              <a:t>   can we deploy it?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   </a:t>
            </a:r>
            <a:r>
              <a:rPr lang="en" sz="1600">
                <a:solidFill>
                  <a:schemeClr val="lt2"/>
                </a:solidFill>
              </a:rPr>
              <a:t>//</a:t>
            </a:r>
            <a:r>
              <a:rPr lang="en" sz="1600"/>
              <a:t>   how can we do better?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 Design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2697000" cy="3354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20 LightGBM classifiers each trained on one of 20 disjoint data partitions, totaling the full training set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Final FITB: 0.764</a:t>
            </a:r>
            <a:endParaRPr sz="1600"/>
          </a:p>
        </p:txBody>
      </p:sp>
      <p:sp>
        <p:nvSpPr>
          <p:cNvPr id="76" name="Google Shape;76;p15"/>
          <p:cNvSpPr/>
          <p:nvPr/>
        </p:nvSpPr>
        <p:spPr>
          <a:xfrm>
            <a:off x="3496275" y="1536600"/>
            <a:ext cx="775500" cy="610500"/>
          </a:xfrm>
          <a:prstGeom prst="rect">
            <a:avLst/>
          </a:prstGeom>
          <a:solidFill>
            <a:srgbClr val="CFB8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Partition 1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556965" y="1536600"/>
            <a:ext cx="775500" cy="610500"/>
          </a:xfrm>
          <a:prstGeom prst="rect">
            <a:avLst/>
          </a:prstGeom>
          <a:solidFill>
            <a:srgbClr val="CFB8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Partition 2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5617656" y="1536600"/>
            <a:ext cx="775500" cy="610500"/>
          </a:xfrm>
          <a:prstGeom prst="rect">
            <a:avLst/>
          </a:prstGeom>
          <a:solidFill>
            <a:srgbClr val="CFB8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Partition 3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8021888" y="1536600"/>
            <a:ext cx="775500" cy="610500"/>
          </a:xfrm>
          <a:prstGeom prst="rect">
            <a:avLst/>
          </a:prstGeom>
          <a:solidFill>
            <a:srgbClr val="CFB8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Partition 20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3496275" y="2597293"/>
            <a:ext cx="775500" cy="61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Model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4556965" y="2597293"/>
            <a:ext cx="775500" cy="61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Model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5617656" y="2597293"/>
            <a:ext cx="775500" cy="61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Model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8021888" y="2597293"/>
            <a:ext cx="775500" cy="61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Model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20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4" name="Google Shape;84;p15"/>
          <p:cNvCxnSpPr/>
          <p:nvPr/>
        </p:nvCxnSpPr>
        <p:spPr>
          <a:xfrm>
            <a:off x="3884081" y="2147125"/>
            <a:ext cx="0" cy="4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/>
          <p:nvPr/>
        </p:nvCxnSpPr>
        <p:spPr>
          <a:xfrm>
            <a:off x="4944772" y="2147125"/>
            <a:ext cx="0" cy="4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/>
          <p:nvPr/>
        </p:nvCxnSpPr>
        <p:spPr>
          <a:xfrm>
            <a:off x="6005462" y="2147125"/>
            <a:ext cx="0" cy="4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/>
          <p:nvPr/>
        </p:nvCxnSpPr>
        <p:spPr>
          <a:xfrm>
            <a:off x="8409694" y="2147125"/>
            <a:ext cx="0" cy="4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5"/>
          <p:cNvSpPr/>
          <p:nvPr/>
        </p:nvSpPr>
        <p:spPr>
          <a:xfrm>
            <a:off x="4556965" y="3753475"/>
            <a:ext cx="2897100" cy="610500"/>
          </a:xfrm>
          <a:prstGeom prst="rect">
            <a:avLst/>
          </a:prstGeom>
          <a:solidFill>
            <a:srgbClr val="CFB8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Test Set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9" name="Google Shape;89;p15"/>
          <p:cNvCxnSpPr>
            <a:endCxn id="88" idx="0"/>
          </p:cNvCxnSpPr>
          <p:nvPr/>
        </p:nvCxnSpPr>
        <p:spPr>
          <a:xfrm>
            <a:off x="3884215" y="3207775"/>
            <a:ext cx="2121300" cy="5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5"/>
          <p:cNvCxnSpPr>
            <a:endCxn id="88" idx="0"/>
          </p:cNvCxnSpPr>
          <p:nvPr/>
        </p:nvCxnSpPr>
        <p:spPr>
          <a:xfrm>
            <a:off x="4944715" y="3207775"/>
            <a:ext cx="1060800" cy="5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>
            <a:endCxn id="88" idx="0"/>
          </p:cNvCxnSpPr>
          <p:nvPr/>
        </p:nvCxnSpPr>
        <p:spPr>
          <a:xfrm>
            <a:off x="6005515" y="3207775"/>
            <a:ext cx="0" cy="5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5"/>
          <p:cNvCxnSpPr>
            <a:endCxn id="88" idx="0"/>
          </p:cNvCxnSpPr>
          <p:nvPr/>
        </p:nvCxnSpPr>
        <p:spPr>
          <a:xfrm flipH="1">
            <a:off x="6005515" y="3207775"/>
            <a:ext cx="2404200" cy="5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5"/>
          <p:cNvSpPr txBox="1"/>
          <p:nvPr/>
        </p:nvSpPr>
        <p:spPr>
          <a:xfrm>
            <a:off x="6595222" y="2186518"/>
            <a:ext cx="111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   .   .   .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grpSp>
        <p:nvGrpSpPr>
          <p:cNvPr id="99" name="Google Shape;99;p16"/>
          <p:cNvGrpSpPr/>
          <p:nvPr/>
        </p:nvGrpSpPr>
        <p:grpSpPr>
          <a:xfrm>
            <a:off x="444160" y="1288159"/>
            <a:ext cx="8075933" cy="585945"/>
            <a:chOff x="444182" y="438789"/>
            <a:chExt cx="7567404" cy="731700"/>
          </a:xfrm>
        </p:grpSpPr>
        <p:sp>
          <p:nvSpPr>
            <p:cNvPr id="100" name="Google Shape;100;p16"/>
            <p:cNvSpPr txBox="1"/>
            <p:nvPr/>
          </p:nvSpPr>
          <p:spPr>
            <a:xfrm>
              <a:off x="444182" y="488975"/>
              <a:ext cx="2271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dk1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Assemble</a:t>
              </a:r>
              <a:endParaRPr sz="28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789785" y="438789"/>
              <a:ext cx="5221800" cy="73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2914389" y="523065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Concatenate Fashion Outfits, Stage 1 test set, and Stage 2 test set. Note leakage, to be addressed in Challenge Design</a:t>
              </a:r>
              <a:endParaRPr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3" name="Google Shape;103;p16"/>
          <p:cNvGrpSpPr/>
          <p:nvPr/>
        </p:nvGrpSpPr>
        <p:grpSpPr>
          <a:xfrm>
            <a:off x="557919" y="1996355"/>
            <a:ext cx="7576384" cy="585945"/>
            <a:chOff x="550777" y="1323150"/>
            <a:chExt cx="7099310" cy="731700"/>
          </a:xfrm>
        </p:grpSpPr>
        <p:sp>
          <p:nvSpPr>
            <p:cNvPr id="104" name="Google Shape;104;p16"/>
            <p:cNvSpPr txBox="1"/>
            <p:nvPr/>
          </p:nvSpPr>
          <p:spPr>
            <a:xfrm>
              <a:off x="550777" y="1373350"/>
              <a:ext cx="21645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dk1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Positive</a:t>
              </a:r>
              <a:endParaRPr sz="28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2789787" y="1323150"/>
              <a:ext cx="4860300" cy="73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2914387" y="1529721"/>
              <a:ext cx="4373100" cy="3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Generate N-items positive labels per outfit by removing each item</a:t>
              </a:r>
              <a:endParaRPr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7" name="Google Shape;107;p16"/>
          <p:cNvGrpSpPr/>
          <p:nvPr/>
        </p:nvGrpSpPr>
        <p:grpSpPr>
          <a:xfrm>
            <a:off x="624276" y="2701939"/>
            <a:ext cx="7122954" cy="585945"/>
            <a:chOff x="612955" y="2204250"/>
            <a:chExt cx="6674432" cy="731700"/>
          </a:xfrm>
        </p:grpSpPr>
        <p:sp>
          <p:nvSpPr>
            <p:cNvPr id="108" name="Google Shape;108;p16"/>
            <p:cNvSpPr txBox="1"/>
            <p:nvPr/>
          </p:nvSpPr>
          <p:spPr>
            <a:xfrm>
              <a:off x="612955" y="2254450"/>
              <a:ext cx="21021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dk1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Negative</a:t>
              </a:r>
              <a:endParaRPr sz="28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2789787" y="2204250"/>
              <a:ext cx="4497600" cy="73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2914388" y="2410805"/>
              <a:ext cx="3849900" cy="3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Generate 20 random negative products per positive label</a:t>
              </a:r>
              <a:endParaRPr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1" name="Google Shape;111;p16"/>
          <p:cNvGrpSpPr/>
          <p:nvPr/>
        </p:nvGrpSpPr>
        <p:grpSpPr>
          <a:xfrm>
            <a:off x="1234160" y="3410147"/>
            <a:ext cx="6127277" cy="585945"/>
            <a:chOff x="1184436" y="3088625"/>
            <a:chExt cx="5741451" cy="731700"/>
          </a:xfrm>
        </p:grpSpPr>
        <p:sp>
          <p:nvSpPr>
            <p:cNvPr id="112" name="Google Shape;112;p16"/>
            <p:cNvSpPr txBox="1"/>
            <p:nvPr/>
          </p:nvSpPr>
          <p:spPr>
            <a:xfrm>
              <a:off x="1184436" y="3138814"/>
              <a:ext cx="15306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dk1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Process</a:t>
              </a:r>
              <a:endParaRPr sz="28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2789787" y="3088625"/>
              <a:ext cx="4136100" cy="73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2914388" y="3295179"/>
              <a:ext cx="3849900" cy="3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Process Product Metadata and feature engineering</a:t>
              </a:r>
              <a:endParaRPr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5" name="Google Shape;115;p16"/>
          <p:cNvGrpSpPr/>
          <p:nvPr/>
        </p:nvGrpSpPr>
        <p:grpSpPr>
          <a:xfrm>
            <a:off x="1234160" y="4118354"/>
            <a:ext cx="5743085" cy="585945"/>
            <a:chOff x="1184436" y="3973000"/>
            <a:chExt cx="5381451" cy="731700"/>
          </a:xfrm>
        </p:grpSpPr>
        <p:sp>
          <p:nvSpPr>
            <p:cNvPr id="116" name="Google Shape;116;p16"/>
            <p:cNvSpPr txBox="1"/>
            <p:nvPr/>
          </p:nvSpPr>
          <p:spPr>
            <a:xfrm>
              <a:off x="1184436" y="4023189"/>
              <a:ext cx="15306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dk1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Model</a:t>
              </a:r>
              <a:endParaRPr sz="28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2789787" y="3973000"/>
              <a:ext cx="3776100" cy="73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" name="Google Shape;118;p16"/>
            <p:cNvSpPr txBox="1"/>
            <p:nvPr/>
          </p:nvSpPr>
          <p:spPr>
            <a:xfrm>
              <a:off x="2902988" y="4179560"/>
              <a:ext cx="3497700" cy="3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Train models to predict the positive label given an incomplete outfit</a:t>
              </a:r>
              <a:endParaRPr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(data)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features were used in some way. Below are the most interesting: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 </a:t>
            </a:r>
            <a:r>
              <a:rPr lang="en"/>
              <a:t>Image Path: Split on the forward slash, </a:t>
            </a:r>
            <a:r>
              <a:rPr lang="en"/>
              <a:t>one hot encode (although not relevant for real-world)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 Highlights: Remove rare characters, keep tokens that appear &gt;= 50 times, one hot encode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 Short Description: Keep tokens that appear &gt;= 50 times and are &gt;= 2 characters in length, extract bigrams at a PMI threshold of &gt;= 1, one hot encode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 ID: One hot encode IDs that occur &gt;= 149 times (99.5th percentile of occurrences in all outfits)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Image: 8x8 perceptual hash (no other image processing)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(modeling)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Encodings per product, for each incomplete outfit, were summed and treated as the “query” to remove product order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Encoding of the missing products were treated as the “answer”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 models on 20 disjoint training partitions were trained to predict whether the answer and query combination complete the outfit or not as a binary classification problem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 were </a:t>
            </a:r>
            <a:r>
              <a:rPr lang="en"/>
              <a:t>LightGBM’s default parameters with exception of num_leaves (1,000) and n_estimators (1,000)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Predictions were made on the test sets by summing scores equally from all models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Practicality of Solution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Hardware: 50GB RAM, single P100 GPU on Google Colab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Latency: 20 models with 1,000 trees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each is likely not fast enough to serve users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Conclusion: This solution is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likely </a:t>
            </a:r>
            <a:r>
              <a:rPr b="1" lang="en"/>
              <a:t>not</a:t>
            </a:r>
            <a:r>
              <a:rPr lang="en"/>
              <a:t> easily production ready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125" y="1699650"/>
            <a:ext cx="2554600" cy="32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might we increase performance?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engineering: 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Different bag-of-words scoring (TF-IDF)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Word and image embeddings such as from ResNet, BERT, CLIP, or Fashion CLIP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Product ID embeddings using Word2Vec, Matrix Factorization</a:t>
            </a:r>
            <a:r>
              <a:rPr lang="en"/>
              <a:t>, candidate generator embedding process, </a:t>
            </a:r>
            <a:r>
              <a:rPr lang="en"/>
              <a:t>etc.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random, negative sampling (compute resources limited this)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Alternative sampling methods such as similar category sampling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might we increase practicality?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 compute and train a single LightGBM model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Transfer learning with text and image embeddings, and a neural net based ranker such as a </a:t>
            </a:r>
            <a:r>
              <a:rPr lang="en"/>
              <a:t>mixture</a:t>
            </a:r>
            <a:r>
              <a:rPr lang="en"/>
              <a:t> of experts or multi-task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Design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Eval.ai has an interesting approach to competitions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private leaderboard so didn’t need to actually create a model that generalizes. Just overfit to the final, public leaderboard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Distributions of product categories between train and test sets seemed very different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I had a hard time getting my local models to perform similarly online (&gt;98% FITB offline on a held-out test set). Probably due to the random </a:t>
            </a:r>
            <a:r>
              <a:rPr lang="en"/>
              <a:t>negative </a:t>
            </a:r>
            <a:r>
              <a:rPr lang="en"/>
              <a:t>sampling strategy - clearly the process that generated the data was not random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