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83" r:id="rId6"/>
    <p:sldId id="284" r:id="rId7"/>
  </p:sldIdLst>
  <p:sldSz cx="9144000" cy="6858000" type="screen4x3"/>
  <p:notesSz cx="6797675" cy="9874250"/>
  <p:custDataLst>
    <p:tags r:id="rId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C8F00"/>
    <a:srgbClr val="BCB800"/>
    <a:srgbClr val="B9C4CA"/>
    <a:srgbClr val="FFFF99"/>
    <a:srgbClr val="4F5251"/>
    <a:srgbClr val="002052"/>
    <a:srgbClr val="002A0A"/>
    <a:srgbClr val="001405"/>
    <a:srgbClr val="003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9" autoAdjust="0"/>
  </p:normalViewPr>
  <p:slideViewPr>
    <p:cSldViewPr snapToGrid="0" showGuides="1">
      <p:cViewPr varScale="1">
        <p:scale>
          <a:sx n="111" d="100"/>
          <a:sy n="111" d="100"/>
        </p:scale>
        <p:origin x="1614" y="114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03/07/2017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5538" cy="370363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625" y="4683411"/>
            <a:ext cx="5444434" cy="4450270"/>
          </a:xfrm>
          <a:noFill/>
          <a:ln/>
        </p:spPr>
        <p:txBody>
          <a:bodyPr/>
          <a:lstStyle/>
          <a:p>
            <a:r>
              <a:rPr lang="en-US" dirty="0" smtClean="0"/>
              <a:t>313 et 383???</a:t>
            </a:r>
          </a:p>
        </p:txBody>
      </p:sp>
    </p:spTree>
    <p:extLst>
      <p:ext uri="{BB962C8B-B14F-4D97-AF65-F5344CB8AC3E}">
        <p14:creationId xmlns:p14="http://schemas.microsoft.com/office/powerpoint/2010/main" val="98736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1363"/>
            <a:ext cx="4935538" cy="370363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625" y="4683411"/>
            <a:ext cx="5444434" cy="4450270"/>
          </a:xfrm>
          <a:noFill/>
          <a:ln/>
        </p:spPr>
        <p:txBody>
          <a:bodyPr/>
          <a:lstStyle/>
          <a:p>
            <a:r>
              <a:rPr lang="en-US" dirty="0" smtClean="0"/>
              <a:t>313 et 383???</a:t>
            </a:r>
          </a:p>
        </p:txBody>
      </p:sp>
    </p:spTree>
    <p:extLst>
      <p:ext uri="{BB962C8B-B14F-4D97-AF65-F5344CB8AC3E}">
        <p14:creationId xmlns:p14="http://schemas.microsoft.com/office/powerpoint/2010/main" val="21445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03/07/2017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03/07/2017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03/07/2017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03/07/2017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03/07/2017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03/07/2017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03/07/2017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1284" y="1390651"/>
            <a:ext cx="7772400" cy="2524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STM32L4xx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Nucleo</a:t>
            </a:r>
            <a:r>
              <a:rPr lang="en-US" dirty="0" smtClean="0"/>
              <a:t> Consumption Measurements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1284" y="4048124"/>
            <a:ext cx="6400800" cy="1106971"/>
          </a:xfrm>
        </p:spPr>
        <p:txBody>
          <a:bodyPr/>
          <a:lstStyle/>
          <a:p>
            <a:r>
              <a:rPr lang="en-US" dirty="0" smtClean="0"/>
              <a:t>V1.2  1st July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3"/>
            <a:ext cx="163809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6" name="Rectangle 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SW and Measurement description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b="0" smtClean="0"/>
              <a:pPr/>
              <a:t>2</a:t>
            </a:fld>
            <a:endParaRPr lang="fr-FR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" y="-27213"/>
            <a:ext cx="813271" cy="8937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325" y="876629"/>
            <a:ext cx="816126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smtClean="0"/>
              <a:t>The </a:t>
            </a:r>
            <a:r>
              <a:rPr lang="en-US" sz="1600" b="1" dirty="0"/>
              <a:t>SW is based on HAL version </a:t>
            </a:r>
            <a:r>
              <a:rPr lang="en-US" sz="1600" b="1" dirty="0" smtClean="0"/>
              <a:t>from STM32CubeL4 FW V1.0.0</a:t>
            </a:r>
          </a:p>
          <a:p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USART2 is connected to PC through ST Link</a:t>
            </a:r>
            <a:endParaRPr lang="en-US" sz="1600" dirty="0" smtClean="0"/>
          </a:p>
          <a:p>
            <a:pPr lvl="1"/>
            <a:r>
              <a:rPr lang="en-US" sz="1600" dirty="0" smtClean="0"/>
              <a:t>The below setup (it is normally the default on </a:t>
            </a:r>
            <a:r>
              <a:rPr lang="en-US" sz="1600" dirty="0" err="1" smtClean="0"/>
              <a:t>Nucleo</a:t>
            </a:r>
            <a:r>
              <a:rPr lang="en-US" sz="1600" dirty="0" smtClean="0"/>
              <a:t> board) must be done on Solder Bridges on back side of </a:t>
            </a:r>
            <a:r>
              <a:rPr lang="en-US" sz="1600" dirty="0" err="1" smtClean="0"/>
              <a:t>Nucleo</a:t>
            </a:r>
            <a:r>
              <a:rPr lang="en-US" sz="1600" dirty="0" smtClean="0"/>
              <a:t> board in order to connect USART to ST Link:	  (</a:t>
            </a:r>
            <a:r>
              <a:rPr lang="en-US" sz="1600" dirty="0"/>
              <a:t>according p25 UM1724 </a:t>
            </a:r>
            <a:r>
              <a:rPr lang="en-US" sz="1600" dirty="0" err="1"/>
              <a:t>Nucleo</a:t>
            </a:r>
            <a:r>
              <a:rPr lang="en-US" sz="1600" dirty="0"/>
              <a:t> User Manual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SB62, SB63   	</a:t>
            </a: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 smtClean="0">
                <a:solidFill>
                  <a:srgbClr val="FF0000"/>
                </a:solidFill>
              </a:rPr>
              <a:t>OFF  </a:t>
            </a:r>
          </a:p>
          <a:p>
            <a:pPr lvl="1"/>
            <a:r>
              <a:rPr lang="en-US" sz="1600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SB13, SB14  	</a:t>
            </a: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 smtClean="0">
                <a:solidFill>
                  <a:srgbClr val="FF0000"/>
                </a:solidFill>
              </a:rPr>
              <a:t>ON</a:t>
            </a:r>
          </a:p>
          <a:p>
            <a:pPr marL="171450" indent="-171450"/>
            <a:r>
              <a:rPr lang="en-US" sz="1600" b="1" dirty="0" smtClean="0"/>
              <a:t>-  Also must make sure </a:t>
            </a:r>
            <a:r>
              <a:rPr lang="en-US" sz="1600" b="1" dirty="0" smtClean="0">
                <a:solidFill>
                  <a:srgbClr val="FF0000"/>
                </a:solidFill>
              </a:rPr>
              <a:t>SB16 and SB50 are OFF </a:t>
            </a:r>
            <a:r>
              <a:rPr lang="en-US" sz="1600" dirty="0"/>
              <a:t>(otherwise may see additional parasitic current on IDD )	</a:t>
            </a:r>
          </a:p>
          <a:p>
            <a:pPr marL="285750" indent="-285750">
              <a:buFontTx/>
              <a:buChar char="-"/>
            </a:pPr>
            <a:r>
              <a:rPr lang="en-US" sz="1600" b="1" dirty="0"/>
              <a:t>GUI is run through </a:t>
            </a:r>
            <a:r>
              <a:rPr lang="en-US" sz="1600" b="1" dirty="0" err="1"/>
              <a:t>TeraTerm</a:t>
            </a:r>
            <a:r>
              <a:rPr lang="en-US" sz="1600" b="1" dirty="0"/>
              <a:t> Pro (UTF8 </a:t>
            </a:r>
            <a:r>
              <a:rPr lang="en-US" sz="1600" b="1" dirty="0" err="1"/>
              <a:t>TeraTermPro</a:t>
            </a:r>
            <a:r>
              <a:rPr lang="en-US" sz="1600" b="1" dirty="0"/>
              <a:t> v2.3)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We use default port setup (Baud </a:t>
            </a:r>
            <a:r>
              <a:rPr lang="en-US" sz="1400" dirty="0"/>
              <a:t>Rate 9600, 8 bit, no parity, 1 bit stop, no flow control)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Command is set through the “Broadcast command window</a:t>
            </a:r>
            <a:r>
              <a:rPr lang="en-US" sz="1600" dirty="0"/>
              <a:t>”</a:t>
            </a:r>
          </a:p>
          <a:p>
            <a:pPr lvl="1"/>
            <a:endParaRPr lang="en-US" sz="1600" b="1" dirty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Need to configure the correct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COM port on </a:t>
            </a:r>
            <a:r>
              <a:rPr lang="en-US" sz="1600" b="1" dirty="0" err="1" smtClean="0"/>
              <a:t>hyperterminal</a:t>
            </a:r>
            <a:r>
              <a:rPr lang="en-US" sz="1600" b="1" dirty="0" smtClean="0"/>
              <a:t> setup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looking at PC Device Manager</a:t>
            </a:r>
          </a:p>
          <a:p>
            <a:r>
              <a:rPr lang="en-US" sz="1600" b="1" dirty="0" smtClean="0"/>
              <a:t>          </a:t>
            </a:r>
            <a:r>
              <a:rPr lang="en-US" sz="1600" dirty="0" smtClean="0"/>
              <a:t>Ex: COM5 on this example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Each time USB link is physically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de-connected, user needs to re-open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hyperterminal</a:t>
            </a:r>
            <a:r>
              <a:rPr lang="en-US" sz="1600" dirty="0" smtClean="0"/>
              <a:t> and select COM port !!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957" y="3999504"/>
            <a:ext cx="4195762" cy="28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6" name="Rectangle 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SW and Measurement description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b="0" smtClean="0"/>
              <a:pPr/>
              <a:t>3</a:t>
            </a:fld>
            <a:endParaRPr lang="fr-FR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" y="-27213"/>
            <a:ext cx="813271" cy="8937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8977" y="880248"/>
            <a:ext cx="816126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</a:t>
            </a:r>
            <a:endParaRPr lang="en-US" sz="1600" b="1" dirty="0"/>
          </a:p>
          <a:p>
            <a:endParaRPr lang="en-US" dirty="0"/>
          </a:p>
          <a:p>
            <a:pPr marL="285750" indent="-285750">
              <a:buFontTx/>
              <a:buChar char="-"/>
              <a:tabLst>
                <a:tab pos="914400" algn="l"/>
              </a:tabLst>
            </a:pPr>
            <a:r>
              <a:rPr lang="en-US" sz="1600" b="1" dirty="0"/>
              <a:t>Below </a:t>
            </a:r>
            <a:r>
              <a:rPr lang="en-US" sz="1600" b="1" dirty="0" smtClean="0"/>
              <a:t>tests </a:t>
            </a:r>
            <a:r>
              <a:rPr lang="en-US" sz="1600" b="1" dirty="0"/>
              <a:t>can be </a:t>
            </a:r>
            <a:r>
              <a:rPr lang="en-US" sz="1600" b="1" dirty="0" smtClean="0"/>
              <a:t>selected:		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</a:t>
            </a:r>
            <a:r>
              <a:rPr lang="en-US" sz="1400" dirty="0" smtClean="0"/>
              <a:t>  0       </a:t>
            </a:r>
            <a:r>
              <a:rPr lang="en-US" sz="1400" dirty="0"/>
              <a:t>(SHUTDOWN)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1       </a:t>
            </a:r>
            <a:r>
              <a:rPr lang="en-US" sz="1400" dirty="0"/>
              <a:t>(STANDBY)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2       </a:t>
            </a:r>
            <a:r>
              <a:rPr lang="en-US" sz="1400" dirty="0"/>
              <a:t>(STANDBY + RTC)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3       </a:t>
            </a:r>
            <a:r>
              <a:rPr lang="en-US" sz="1400" dirty="0"/>
              <a:t>(STANDBY + RTC + SRAM2)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4       </a:t>
            </a:r>
            <a:r>
              <a:rPr lang="en-US" sz="1400" dirty="0"/>
              <a:t>(STOP2)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5       </a:t>
            </a:r>
            <a:r>
              <a:rPr lang="en-US" sz="1400" dirty="0"/>
              <a:t>(STOP2   </a:t>
            </a:r>
            <a:r>
              <a:rPr lang="en-US" sz="1400" dirty="0" smtClean="0"/>
              <a:t>   + </a:t>
            </a:r>
            <a:r>
              <a:rPr lang="en-US" sz="1400" dirty="0"/>
              <a:t>RTC)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6       </a:t>
            </a:r>
            <a:r>
              <a:rPr lang="en-US" sz="1400" dirty="0"/>
              <a:t>(STOP1   </a:t>
            </a:r>
            <a:r>
              <a:rPr lang="en-US" sz="1400" dirty="0" smtClean="0"/>
              <a:t>   + </a:t>
            </a:r>
            <a:r>
              <a:rPr lang="en-US" sz="1400" dirty="0"/>
              <a:t>MR OFF)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7       </a:t>
            </a:r>
            <a:r>
              <a:rPr lang="en-US" sz="1400" dirty="0"/>
              <a:t>(</a:t>
            </a:r>
            <a:r>
              <a:rPr lang="en-US" sz="1400"/>
              <a:t>STOP1   </a:t>
            </a:r>
            <a:r>
              <a:rPr lang="en-US" sz="1400" smtClean="0"/>
              <a:t>   + </a:t>
            </a:r>
            <a:r>
              <a:rPr lang="en-US" sz="1400" dirty="0"/>
              <a:t>MR OFF + RTC)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8       </a:t>
            </a:r>
            <a:r>
              <a:rPr lang="en-US" sz="1400" dirty="0"/>
              <a:t>(LPSLEEP 2MHz         </a:t>
            </a:r>
            <a:r>
              <a:rPr lang="en-US" sz="1400" dirty="0" smtClean="0"/>
              <a:t>       - </a:t>
            </a:r>
            <a:r>
              <a:rPr lang="en-US" sz="1400" dirty="0"/>
              <a:t>FLASH off)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 </a:t>
            </a:r>
            <a:r>
              <a:rPr lang="en-US" sz="1400" dirty="0" smtClean="0"/>
              <a:t>9       </a:t>
            </a:r>
            <a:r>
              <a:rPr lang="en-US" sz="1400" dirty="0"/>
              <a:t>(LPRUN   2MHz         </a:t>
            </a:r>
            <a:r>
              <a:rPr lang="en-US" sz="1400" dirty="0" smtClean="0"/>
              <a:t>         - </a:t>
            </a:r>
            <a:r>
              <a:rPr lang="en-US" sz="1400" dirty="0"/>
              <a:t>with FLASH ART </a:t>
            </a:r>
            <a:r>
              <a:rPr lang="en-US" sz="1400" dirty="0" smtClean="0"/>
              <a:t>ON)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</a:t>
            </a:r>
            <a:r>
              <a:rPr lang="en-US" sz="1400" dirty="0" smtClean="0"/>
              <a:t> 10      (</a:t>
            </a:r>
            <a:r>
              <a:rPr lang="en-US" sz="1400" dirty="0"/>
              <a:t>SLEEP Range 2, 24MHz </a:t>
            </a:r>
            <a:r>
              <a:rPr lang="en-US" sz="1400" dirty="0" smtClean="0"/>
              <a:t>  - </a:t>
            </a:r>
            <a:r>
              <a:rPr lang="en-US" sz="1400" dirty="0"/>
              <a:t>with FLASH ART ON)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</a:t>
            </a:r>
            <a:r>
              <a:rPr lang="en-US" sz="1400" dirty="0" smtClean="0"/>
              <a:t>11       </a:t>
            </a:r>
            <a:r>
              <a:rPr lang="en-US" sz="1400" dirty="0"/>
              <a:t>(SLEEP Range 1, 80MHz </a:t>
            </a:r>
            <a:r>
              <a:rPr lang="en-US" sz="1400" dirty="0" smtClean="0"/>
              <a:t> - </a:t>
            </a:r>
            <a:r>
              <a:rPr lang="en-US" sz="1400" dirty="0"/>
              <a:t>with FLASH ART ON)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</a:t>
            </a:r>
            <a:r>
              <a:rPr lang="en-US" sz="1400" dirty="0" smtClean="0"/>
              <a:t>12       </a:t>
            </a:r>
            <a:r>
              <a:rPr lang="en-US" sz="1400" dirty="0"/>
              <a:t>(RUN   Range 2, 24MHz </a:t>
            </a:r>
            <a:r>
              <a:rPr lang="en-US" sz="1400" dirty="0" smtClean="0"/>
              <a:t>   - </a:t>
            </a:r>
            <a:r>
              <a:rPr lang="en-US" sz="1400" dirty="0"/>
              <a:t>with FLASH ART ON)</a:t>
            </a:r>
          </a:p>
          <a:p>
            <a:pPr marL="742950" lvl="1" indent="-285750">
              <a:buFontTx/>
              <a:buChar char="-"/>
              <a:tabLst>
                <a:tab pos="914400" algn="l"/>
              </a:tabLst>
            </a:pPr>
            <a:r>
              <a:rPr lang="en-US" sz="1400" dirty="0"/>
              <a:t>  </a:t>
            </a:r>
            <a:r>
              <a:rPr lang="en-US" sz="1400" dirty="0" smtClean="0"/>
              <a:t>13       </a:t>
            </a:r>
            <a:r>
              <a:rPr lang="en-US" sz="1400" dirty="0"/>
              <a:t>(RUN   Range 1, 80MHz </a:t>
            </a:r>
            <a:r>
              <a:rPr lang="en-US" sz="1400" dirty="0" smtClean="0"/>
              <a:t>   - </a:t>
            </a:r>
            <a:r>
              <a:rPr lang="en-US" sz="1400" dirty="0"/>
              <a:t>with FLASH ART ON) </a:t>
            </a:r>
            <a:r>
              <a:rPr lang="en-US" sz="1400" dirty="0" smtClean="0"/>
              <a:t>			</a:t>
            </a:r>
          </a:p>
          <a:p>
            <a:pPr lvl="1">
              <a:tabLst>
                <a:tab pos="914400" algn="l"/>
              </a:tabLst>
            </a:pPr>
            <a:endParaRPr lang="en-US" sz="1400" dirty="0"/>
          </a:p>
          <a:p>
            <a:pPr lvl="1">
              <a:tabLst>
                <a:tab pos="914400" algn="l"/>
              </a:tabLs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74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61EC21AD8D564990DA5AFE3909BADD" ma:contentTypeVersion="8" ma:contentTypeDescription="Create a new document." ma:contentTypeScope="" ma:versionID="e0940bf9738d186330d230c7c7bf7747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xmlns:ns3="3f89eac4-a548-4f18-9b01-6aea538e80e1" targetNamespace="http://schemas.microsoft.com/office/2006/metadata/properties" ma:root="true" ma:fieldsID="3533883129ffc52e8e801114706c5715" ns1:_="" ns2:_="" ns3:_="">
    <xsd:import namespace="http://schemas.microsoft.com/sharepoint/v3"/>
    <xsd:import namespace="http://schemas.microsoft.com/sharepoint/v4"/>
    <xsd:import namespace="3f89eac4-a548-4f18-9b01-6aea538e80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  <xsd:element ref="ns3:Display_x0020_on_x0020_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ublishing Date" ma:description="Date when the article is published on ST Intranet. It can be in the future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EmailSender" ma:index="10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1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2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3" nillable="true" ma:displayName="E-Mail From" ma:hidden="true" ma:internalName="EmailFrom">
      <xsd:simpleType>
        <xsd:restriction base="dms:Text"/>
      </xsd:simpleType>
    </xsd:element>
    <xsd:element name="EmailSubject" ma:index="14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5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9eac4-a548-4f18-9b01-6aea538e80e1" elementFormDefault="qualified">
    <xsd:import namespace="http://schemas.microsoft.com/office/2006/documentManagement/types"/>
    <xsd:import namespace="http://schemas.microsoft.com/office/infopath/2007/PartnerControls"/>
    <xsd:element name="Display_x0020_on_x0020_page" ma:index="16" nillable="true" ma:displayName="Display on page" ma:format="Dropdown" ma:internalName="Display_x0020_on_x0020_page">
      <xsd:simpleType>
        <xsd:restriction base="dms:Choice">
          <xsd:enumeration value="Yes"/>
          <xsd:enumeration value="No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Display_x0020_on_x0020_page xmlns="3f89eac4-a548-4f18-9b01-6aea538e80e1">Yes</Display_x0020_on_x0020_page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EC2D49-AAFB-4638-8095-6534A9DCD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3f89eac4-a548-4f18-9b01-6aea538e8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62EEAC-5282-4C3D-A1DE-F79AD64380EA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sharepoint/v4"/>
    <ds:schemaRef ds:uri="3f89eac4-a548-4f18-9b01-6aea538e80e1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46498</TotalTime>
  <Words>75</Words>
  <Application>Microsoft Office PowerPoint</Application>
  <PresentationFormat>On-screen Show (4:3)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Blank</vt:lpstr>
      <vt:lpstr>  STM32L4xx    Nucleo Consumption Measurements</vt:lpstr>
      <vt:lpstr>SW and Measurement description</vt:lpstr>
      <vt:lpstr>SW and Measurement description</vt:lpstr>
    </vt:vector>
  </TitlesOfParts>
  <Company>ST Microelectronics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STM32L4 derivative</dc:title>
  <dc:creator>Jean-Julien PEGOUD</dc:creator>
  <cp:lastModifiedBy>Patrice LE FLOCH</cp:lastModifiedBy>
  <cp:revision>277</cp:revision>
  <cp:lastPrinted>2014-06-24T07:44:33Z</cp:lastPrinted>
  <dcterms:created xsi:type="dcterms:W3CDTF">2014-03-24T09:43:47Z</dcterms:created>
  <dcterms:modified xsi:type="dcterms:W3CDTF">2017-07-03T14:38:58Z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0x010100D961EC21AD8D564990DA5AFE3909BADD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</Properties>
</file>