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  <p:sldMasterId id="2147483684" r:id="rId6"/>
    <p:sldMasterId id="2147483708" r:id="rId7"/>
    <p:sldMasterId id="2147483720" r:id="rId8"/>
    <p:sldMasterId id="2147483840" r:id="rId9"/>
  </p:sldMasterIdLst>
  <p:notesMasterIdLst>
    <p:notesMasterId r:id="rId15"/>
  </p:notesMasterIdLst>
  <p:sldIdLst>
    <p:sldId id="266" r:id="rId10"/>
    <p:sldId id="271" r:id="rId11"/>
    <p:sldId id="272" r:id="rId12"/>
    <p:sldId id="273" r:id="rId13"/>
    <p:sldId id="274" r:id="rId14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000"/>
    <a:srgbClr val="C41F04"/>
    <a:srgbClr val="E10000"/>
    <a:srgbClr val="CD0000"/>
    <a:srgbClr val="8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5126" autoAdjust="0"/>
  </p:normalViewPr>
  <p:slideViewPr>
    <p:cSldViewPr>
      <p:cViewPr varScale="1">
        <p:scale>
          <a:sx n="65" d="100"/>
          <a:sy n="65" d="100"/>
        </p:scale>
        <p:origin x="151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4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22397-19D0-43F4-884F-DD192CCA8686}" type="datetimeFigureOut">
              <a:rPr lang="es-PA" smtClean="0"/>
              <a:t>10/04/2025</a:t>
            </a:fld>
            <a:endParaRPr lang="es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0ED58-E70D-4DA0-B0A1-68F16CF969F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9689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0ED58-E70D-4DA0-B0A1-68F16CF969FA}" type="slidenum">
              <a:rPr lang="es-PA" smtClean="0"/>
              <a:t>1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6764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1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1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4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4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3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13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34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82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2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73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08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53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7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1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40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8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62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96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8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577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28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89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455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94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303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11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837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19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278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72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79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29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877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874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089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0547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37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269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594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12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918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3415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25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134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478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0DD0-2A6F-4F79-890C-FFB39C5316A3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108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6FD3-7618-407B-9AD1-F22D2D250FF2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357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5AEE-FEBA-4707-9A7F-B8CF33FA2E44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162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DBA2-4164-48AA-BE36-C02775701CCE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230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62D7-2A52-40FE-9D68-7AA14F989445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180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A9BF-74C6-453E-9062-D3583FAE2170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8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128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6517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65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6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22082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255778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15418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5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91680" y="620688"/>
            <a:ext cx="602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>
                <a:solidFill>
                  <a:prstClr val="white"/>
                </a:solidFill>
              </a:rPr>
              <a:t>REUNION DE DEMOSTRACION Y</a:t>
            </a:r>
          </a:p>
          <a:p>
            <a:pPr algn="ctr"/>
            <a:r>
              <a:rPr lang="es-PA" sz="2800" b="1" dirty="0">
                <a:solidFill>
                  <a:prstClr val="white"/>
                </a:solidFill>
              </a:rPr>
              <a:t>REVISION DEL SPRINT 1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3" name="CuadroTexto 1"/>
          <p:cNvSpPr txBox="1"/>
          <p:nvPr/>
        </p:nvSpPr>
        <p:spPr>
          <a:xfrm>
            <a:off x="1457654" y="4437112"/>
            <a:ext cx="6228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>
                <a:solidFill>
                  <a:prstClr val="white"/>
                </a:solidFill>
              </a:rPr>
              <a:t>REVISOR AUTOMÁTICO DE ESCRITURA ACADÉMICA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15D0D92-E798-E7CA-EBBE-F605DE3147D3}"/>
              </a:ext>
            </a:extLst>
          </p:cNvPr>
          <p:cNvSpPr/>
          <p:nvPr/>
        </p:nvSpPr>
        <p:spPr>
          <a:xfrm>
            <a:off x="1944000" y="5471253"/>
            <a:ext cx="7200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1">
            <a:extLst>
              <a:ext uri="{FF2B5EF4-FFF2-40B4-BE49-F238E27FC236}">
                <a16:creationId xmlns:a16="http://schemas.microsoft.com/office/drawing/2014/main" id="{FD9732B5-3F6A-D3E7-4A28-7283CF31E164}"/>
              </a:ext>
            </a:extLst>
          </p:cNvPr>
          <p:cNvSpPr txBox="1"/>
          <p:nvPr/>
        </p:nvSpPr>
        <p:spPr>
          <a:xfrm>
            <a:off x="1457654" y="5589240"/>
            <a:ext cx="622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>
                <a:solidFill>
                  <a:prstClr val="white"/>
                </a:solidFill>
              </a:rPr>
              <a:t>02/10/2025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8717A46-B3D9-A2A3-09E0-4D381D626BC5}"/>
              </a:ext>
            </a:extLst>
          </p:cNvPr>
          <p:cNvSpPr/>
          <p:nvPr/>
        </p:nvSpPr>
        <p:spPr>
          <a:xfrm>
            <a:off x="0" y="5471253"/>
            <a:ext cx="1800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2E3C5AD-AB55-A6EA-9903-D5A8651BE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913219"/>
            <a:ext cx="4176464" cy="21776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5826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196752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800" b="1" dirty="0"/>
              <a:t>AGENDA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2F6E05D-621E-D317-05D3-71F7992E823F}"/>
              </a:ext>
            </a:extLst>
          </p:cNvPr>
          <p:cNvSpPr/>
          <p:nvPr/>
        </p:nvSpPr>
        <p:spPr>
          <a:xfrm>
            <a:off x="1028700" y="1847188"/>
            <a:ext cx="7416000" cy="1179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0115F484-6CF8-87E3-1ADD-0C49CE6035D4}"/>
              </a:ext>
            </a:extLst>
          </p:cNvPr>
          <p:cNvSpPr txBox="1">
            <a:spLocks/>
          </p:cNvSpPr>
          <p:nvPr/>
        </p:nvSpPr>
        <p:spPr>
          <a:xfrm>
            <a:off x="1028701" y="2324670"/>
            <a:ext cx="7416000" cy="2904530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 Nova"/>
                <a:ea typeface="+mn-ea"/>
                <a:cs typeface="Calibri"/>
              </a:rPr>
              <a:t>01.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 Nova"/>
                <a:ea typeface="+mn-ea"/>
                <a:cs typeface="Calibri"/>
              </a:rPr>
              <a:t>Historias de Usuario completadas en este Sprint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 Nova"/>
                <a:ea typeface="+mn-ea"/>
                <a:cs typeface="Calibri"/>
              </a:rPr>
              <a:t>02.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 Nova"/>
                <a:ea typeface="+mn-ea"/>
                <a:cs typeface="Calibri"/>
              </a:rPr>
              <a:t>Demostración del trabajo completado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 Nova"/>
                <a:ea typeface="+mn-ea"/>
                <a:cs typeface="Calibri"/>
              </a:rPr>
              <a:t>03.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 Nova"/>
                <a:ea typeface="+mn-ea"/>
                <a:cs typeface="Calibri"/>
              </a:rPr>
              <a:t>Pendientes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42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6A7A8E-634F-C129-8658-D6D3C8916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753EF2A-E126-4B21-AC3D-7BF4258F6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BC4FB4-19BD-4626-A293-D8411F0E2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6BAB8189-D27D-423E-B154-5E4DFD3F5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22E102-9E03-43D3-B783-795507F4D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6000147" y="0"/>
            <a:ext cx="1202541" cy="1143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F0C8C1-0967-4B1A-9850-8B4AF2F3F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6456759" y="6092866"/>
            <a:ext cx="745300" cy="7651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DD20243-46C6-46E5-A705-B67ADDC8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s-P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117068-D6C9-ED25-60C8-C5AACB6AE5D4}"/>
              </a:ext>
            </a:extLst>
          </p:cNvPr>
          <p:cNvSpPr txBox="1"/>
          <p:nvPr/>
        </p:nvSpPr>
        <p:spPr>
          <a:xfrm>
            <a:off x="827485" y="377115"/>
            <a:ext cx="6552828" cy="140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solidFill>
                  <a:srgbClr val="FFFFFF"/>
                </a:solidFill>
                <a:ea typeface="+mj-ea"/>
                <a:cs typeface="+mj-cs"/>
              </a:rPr>
              <a:t>HISTORIAS DE USUARIO COMPLETADAS EN ESTE SPRINT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B8314B-3318-38EF-2C5C-EF1EC9D2D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85" y="2496858"/>
            <a:ext cx="7128891" cy="40284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457200" eaLnBrk="1" fontAlgn="base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s-PE" b="1" u="none" strike="noStrike" cap="none" normalizeH="0" baseline="0" noProof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HU03</a:t>
            </a:r>
            <a:r>
              <a:rPr kumimoji="0" lang="es-PE" u="none" strike="noStrike" cap="none" normalizeH="0" baseline="0" noProof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: Registro y autenticación ✓</a:t>
            </a:r>
          </a:p>
          <a:p>
            <a:pPr marL="0" marR="0" lvl="0" indent="0" defTabSz="457200" eaLnBrk="1" fontAlgn="base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s-PE" b="1" u="none" strike="noStrike" cap="none" normalizeH="0" baseline="0" noProof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HU04</a:t>
            </a:r>
            <a:r>
              <a:rPr kumimoji="0" lang="es-PE" u="none" strike="noStrike" cap="none" normalizeH="0" baseline="0" noProof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: Gestión de roles ✓</a:t>
            </a:r>
          </a:p>
          <a:p>
            <a:pPr marL="0" marR="0" lvl="0" indent="0" defTabSz="457200" eaLnBrk="1" fontAlgn="base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s-PE" b="1" u="none" strike="noStrike" cap="none" normalizeH="0" baseline="0" noProof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HU05</a:t>
            </a:r>
            <a:r>
              <a:rPr kumimoji="0" lang="es-PE" u="none" strike="noStrike" cap="none" normalizeH="0" baseline="0" noProof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: Panel de seguimiento docente (</a:t>
            </a:r>
            <a:r>
              <a:rPr kumimoji="0" lang="es-PE" u="none" strike="noStrike" cap="none" normalizeH="0" baseline="0" noProof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dashboard</a:t>
            </a:r>
            <a:r>
              <a:rPr kumimoji="0" lang="es-PE" u="none" strike="noStrike" cap="none" normalizeH="0" baseline="0" noProof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inicial) ✓</a:t>
            </a:r>
          </a:p>
          <a:p>
            <a:pPr marL="0" marR="0" lvl="0" indent="0" defTabSz="457200" eaLnBrk="1" fontAlgn="base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s-PE" b="1" u="none" strike="noStrike" cap="none" normalizeH="0" baseline="0" noProof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HU14</a:t>
            </a:r>
            <a:r>
              <a:rPr kumimoji="0" lang="es-PE" u="none" strike="noStrike" cap="none" normalizeH="0" baseline="0" noProof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: Diseño responsive ✓</a:t>
            </a:r>
          </a:p>
          <a:p>
            <a:pPr marL="0" marR="0" lvl="0" indent="0" defTabSz="457200" eaLnBrk="1" fontAlgn="base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s-PE" b="1" u="none" strike="noStrike" cap="none" normalizeH="0" baseline="0" noProof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HU01</a:t>
            </a:r>
            <a:r>
              <a:rPr kumimoji="0" lang="es-PE" u="none" strike="noStrike" cap="none" normalizeH="0" baseline="0" noProof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: Subida de documentos PDF ✓</a:t>
            </a:r>
          </a:p>
          <a:p>
            <a:pPr marL="0" marR="0" lvl="0" indent="0" defTabSz="457200" eaLnBrk="1" fontAlgn="base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s-PE" b="1" u="none" strike="noStrike" cap="none" normalizeH="0" baseline="0" noProof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HU02</a:t>
            </a:r>
            <a:r>
              <a:rPr kumimoji="0" lang="es-PE" u="none" strike="noStrike" cap="none" normalizeH="0" baseline="0" noProof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: Análisis de coherencia con IA (</a:t>
            </a:r>
            <a:r>
              <a:rPr kumimoji="0" lang="es-PE" u="none" strike="noStrike" cap="none" normalizeH="0" baseline="0" noProof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workflow</a:t>
            </a:r>
            <a:r>
              <a:rPr kumimoji="0" lang="es-PE" u="none" strike="noStrike" cap="none" normalizeH="0" baseline="0" noProof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n8n + revisor IA básico) ✓</a:t>
            </a:r>
          </a:p>
          <a:p>
            <a:pPr marL="0" marR="0" lvl="0" indent="0" defTabSz="457200" eaLnBrk="1" fontAlgn="base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s-PE" b="1" u="none" strike="noStrike" cap="none" normalizeH="0" baseline="0" noProof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HU08</a:t>
            </a:r>
            <a:r>
              <a:rPr kumimoji="0" lang="es-PE" u="none" strike="noStrike" cap="none" normalizeH="0" baseline="0" noProof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: Automatización del flujo de revisión (n8n integrado) ✓</a:t>
            </a:r>
          </a:p>
        </p:txBody>
      </p:sp>
    </p:spTree>
    <p:extLst>
      <p:ext uri="{BB962C8B-B14F-4D97-AF65-F5344CB8AC3E}">
        <p14:creationId xmlns:p14="http://schemas.microsoft.com/office/powerpoint/2010/main" val="825134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2F7C06-553C-776C-F7F8-F9C693393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753EF2A-E126-4B21-AC3D-7BF4258F6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BC4FB4-19BD-4626-A293-D8411F0E2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6BAB8189-D27D-423E-B154-5E4DFD3F5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22E102-9E03-43D3-B783-795507F4D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6000147" y="0"/>
            <a:ext cx="1202541" cy="1143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F0C8C1-0967-4B1A-9850-8B4AF2F3F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6456759" y="6092866"/>
            <a:ext cx="745300" cy="76513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DD20243-46C6-46E5-A705-B67ADDC8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67515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2ED09B36-10D9-EF19-90CB-1B7B24C0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9" y="1266958"/>
            <a:ext cx="3225281" cy="45284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algn="r" defTabSz="457200" fontAlgn="base">
              <a:spcBef>
                <a:spcPts val="1000"/>
              </a:spcBef>
              <a:buClr>
                <a:schemeClr val="accent1"/>
              </a:buClr>
              <a:buSzPct val="80000"/>
              <a:tabLst/>
            </a:pPr>
            <a:r>
              <a:rPr kumimoji="0" lang="en-US" altLang="en-PE" sz="2800" b="1" u="none" strike="noStrike" cap="all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ea typeface="+mj-ea"/>
                <a:cs typeface="+mj-cs"/>
              </a:rPr>
              <a:t>Demostración</a:t>
            </a:r>
            <a:r>
              <a:rPr kumimoji="0" lang="en-US" altLang="en-PE" sz="2800" b="1" u="none" strike="noStrike" cap="all" normalizeH="0" baseline="0" dirty="0">
                <a:ln>
                  <a:noFill/>
                </a:ln>
                <a:solidFill>
                  <a:schemeClr val="accent1"/>
                </a:solidFill>
                <a:effectLst/>
                <a:ea typeface="+mj-ea"/>
                <a:cs typeface="+mj-cs"/>
              </a:rPr>
              <a:t> del </a:t>
            </a:r>
            <a:r>
              <a:rPr kumimoji="0" lang="en-US" altLang="en-PE" sz="2800" b="1" u="none" strike="noStrike" cap="all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ea typeface="+mj-ea"/>
                <a:cs typeface="+mj-cs"/>
              </a:rPr>
              <a:t>trabajo</a:t>
            </a:r>
            <a:r>
              <a:rPr kumimoji="0" lang="en-US" altLang="en-PE" sz="2800" b="1" u="none" strike="noStrike" cap="all" normalizeH="0" baseline="0" dirty="0">
                <a:ln>
                  <a:noFill/>
                </a:ln>
                <a:solidFill>
                  <a:schemeClr val="accent1"/>
                </a:solidFill>
                <a:effectLst/>
                <a:ea typeface="+mj-ea"/>
                <a:cs typeface="+mj-cs"/>
              </a:rPr>
              <a:t> </a:t>
            </a:r>
            <a:r>
              <a:rPr kumimoji="0" lang="en-US" altLang="en-PE" sz="2800" b="1" u="none" strike="noStrike" cap="all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ea typeface="+mj-ea"/>
                <a:cs typeface="+mj-cs"/>
              </a:rPr>
              <a:t>completado</a:t>
            </a:r>
            <a:endParaRPr kumimoji="0" lang="en-US" altLang="en-PE" sz="2800" b="1" u="none" strike="noStrike" cap="all" normalizeH="0" baseline="0" dirty="0">
              <a:ln>
                <a:noFill/>
              </a:ln>
              <a:solidFill>
                <a:schemeClr val="accent1"/>
              </a:solidFill>
              <a:effectLst/>
              <a:ea typeface="+mj-ea"/>
              <a:cs typeface="+mj-cs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16E72C9-81EE-A579-1163-0E56110C3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3" y="2357552"/>
            <a:ext cx="4444677" cy="58477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s-ES" altLang="en-P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Gestión de Roles: Middleware de autorización implementado para los 3 roles</a:t>
            </a:r>
            <a:endParaRPr kumimoji="0" lang="en-PE" altLang="en-PE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774F1A5-5FE7-404B-11C7-2B182B18F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830" y="1552442"/>
            <a:ext cx="4815879" cy="584775"/>
          </a:xfrm>
          <a:prstGeom prst="rect">
            <a:avLst/>
          </a:prstGeom>
          <a:noFill/>
          <a:ln w="9525">
            <a:solidFill>
              <a:schemeClr val="bg1">
                <a:lumMod val="65000"/>
                <a:lumOff val="3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s-PE" altLang="en-P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Sistema de Autenticación: </a:t>
            </a:r>
            <a:r>
              <a:rPr kumimoji="0" lang="es-PE" altLang="en-PE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Login</a:t>
            </a:r>
            <a:r>
              <a:rPr kumimoji="0" lang="es-PE" altLang="en-P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/registro funcional para estudiante, docente y usuario de prueba</a:t>
            </a:r>
            <a:endParaRPr kumimoji="0" lang="en-PE" altLang="en-PE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60BCB307-3CB1-7935-A6F7-DB0BE7E6A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721" y="3162662"/>
            <a:ext cx="4815879" cy="338554"/>
          </a:xfrm>
          <a:prstGeom prst="rect">
            <a:avLst/>
          </a:prstGeom>
          <a:noFill/>
          <a:ln w="9525">
            <a:solidFill>
              <a:schemeClr val="bg1">
                <a:lumMod val="65000"/>
                <a:lumOff val="3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s-PE" altLang="en-P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Panel Docente: Vista inicial de progreso estudiantil</a:t>
            </a:r>
            <a:endParaRPr kumimoji="0" lang="en-PE" altLang="en-PE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170FDB5-20F2-7C73-3EB8-6BF9FD573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850" y="3721551"/>
            <a:ext cx="4444677" cy="338554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s-ES" altLang="en-P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Interfaz adaptable a dispositivos móviles</a:t>
            </a:r>
            <a:endParaRPr kumimoji="0" lang="en-PE" altLang="en-PE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74A0A559-74FC-F059-A691-A213CB3C2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035" y="4280440"/>
            <a:ext cx="4815879" cy="584775"/>
          </a:xfrm>
          <a:prstGeom prst="rect">
            <a:avLst/>
          </a:prstGeom>
          <a:noFill/>
          <a:ln w="9525">
            <a:solidFill>
              <a:schemeClr val="bg1">
                <a:lumMod val="65000"/>
                <a:lumOff val="3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s-PE" altLang="en-P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Subida de PDF: Componente funcional de carga de documentos con extensión .</a:t>
            </a:r>
            <a:r>
              <a:rPr kumimoji="0" lang="es-PE" altLang="en-PE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pdf</a:t>
            </a:r>
            <a:endParaRPr kumimoji="0" lang="en-PE" altLang="en-PE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6527C6B9-9DDA-4230-8422-CDFE60DDB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478" y="5085550"/>
            <a:ext cx="4444677" cy="58477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s-ES" altLang="en-P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Integración IA: Flujo básico de análisis de coherencia textual</a:t>
            </a:r>
            <a:endParaRPr kumimoji="0" lang="en-PE" altLang="en-PE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A6FA5E84-0D37-12BD-1D6C-94678E8F1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158" y="5890658"/>
            <a:ext cx="4815879" cy="584775"/>
          </a:xfrm>
          <a:prstGeom prst="rect">
            <a:avLst/>
          </a:prstGeom>
          <a:noFill/>
          <a:ln w="9525">
            <a:solidFill>
              <a:schemeClr val="bg1">
                <a:lumMod val="65000"/>
                <a:lumOff val="3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s-PE" altLang="en-P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Automatización n8n: </a:t>
            </a:r>
            <a:r>
              <a:rPr kumimoji="0" lang="es-PE" altLang="en-PE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Workflow</a:t>
            </a:r>
            <a:r>
              <a:rPr kumimoji="0" lang="es-PE" altLang="en-P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conectado para proceso de revisión demostrado</a:t>
            </a:r>
            <a:endParaRPr kumimoji="0" lang="en-PE" altLang="en-PE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28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6657BF-46E3-02C2-7CAF-06F8B3486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0BC643-DDE5-350A-C3A3-28716B7A0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803767-5B6B-D7C7-EAA9-8CD864911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9241F10-9619-4426-9796-2F6416A2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F525B7-EC91-063D-6C36-93F548E1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6000147" y="0"/>
            <a:ext cx="1202541" cy="1143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8C6C82-BF33-A35D-B84B-105622580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6456759" y="6092866"/>
            <a:ext cx="745300" cy="7651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6FD5B24-1EC7-5DF2-3706-8B0AD3D2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33A630-A61B-82C2-FAD8-D91C828FB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E7D059-D618-C6A9-945A-16887FA08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4B18722D-0837-3EAE-B004-19B205B6E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59D91EEA-AE90-731A-E641-3143AC7E4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s-P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332729-3BE4-1962-A5C3-2BA1AE686DF4}"/>
              </a:ext>
            </a:extLst>
          </p:cNvPr>
          <p:cNvSpPr txBox="1"/>
          <p:nvPr/>
        </p:nvSpPr>
        <p:spPr>
          <a:xfrm>
            <a:off x="827485" y="377115"/>
            <a:ext cx="6552828" cy="140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ea typeface="+mj-ea"/>
                <a:cs typeface="+mj-cs"/>
              </a:rPr>
              <a:t>PENDIENTES CRÍTICOS</a:t>
            </a:r>
            <a:endParaRPr lang="en-US" sz="3000" b="1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74F89D-7C27-75CC-3E14-2E1906787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85" y="2496858"/>
            <a:ext cx="7128891" cy="40284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 lnSpcReduction="1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457200" eaLnBrk="1" fontAlgn="base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s-ES" b="1" u="none" strike="noStrike" cap="none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HU06</a:t>
            </a:r>
            <a:r>
              <a:rPr kumimoji="0" lang="es-ES" u="none" strike="noStrike" cap="none" normalizeH="0" baseline="0" noProof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: Notificaciones en aplicación web</a:t>
            </a:r>
          </a:p>
          <a:p>
            <a:pPr marL="0" marR="0" lvl="0" indent="0" defTabSz="457200" eaLnBrk="1" fontAlgn="base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s-ES" b="1" u="none" strike="noStrike" cap="none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HU07</a:t>
            </a:r>
            <a:r>
              <a:rPr kumimoji="0" lang="es-ES" u="none" strike="noStrike" cap="none" normalizeH="0" baseline="0" noProof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: Notificaciones por correo</a:t>
            </a:r>
          </a:p>
          <a:p>
            <a:pPr marL="0" marR="0" lvl="0" indent="0" defTabSz="457200" eaLnBrk="1" fontAlgn="base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s-ES" b="1" u="none" strike="noStrike" cap="none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HU11</a:t>
            </a:r>
            <a:r>
              <a:rPr kumimoji="0" lang="es-ES" u="none" strike="noStrike" cap="none" normalizeH="0" baseline="0" noProof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: Verificación de citación APA/IEEE</a:t>
            </a:r>
          </a:p>
          <a:p>
            <a:pPr marL="0" marR="0" lvl="0" indent="0" defTabSz="457200" eaLnBrk="1" fontAlgn="base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s-ES" b="1" u="none" strike="noStrike" cap="none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HU12</a:t>
            </a:r>
            <a:r>
              <a:rPr kumimoji="0" lang="es-ES" u="none" strike="noStrike" cap="none" normalizeH="0" baseline="0" noProof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: Detección básica de similitud (plagio)</a:t>
            </a:r>
          </a:p>
          <a:p>
            <a:pPr marL="0" marR="0" lvl="0" indent="0" defTabSz="457200" eaLnBrk="1" fontAlgn="base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s-ES" b="1" u="none" strike="noStrike" cap="none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HU15</a:t>
            </a:r>
            <a:r>
              <a:rPr kumimoji="0" lang="es-ES" u="none" strike="noStrike" cap="none" normalizeH="0" baseline="0" noProof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: Accesibilidad para discapacidad visual</a:t>
            </a:r>
          </a:p>
          <a:p>
            <a:pPr marL="0" marR="0" lvl="0" indent="0" defTabSz="457200" eaLnBrk="1" fontAlgn="base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s-PE" b="1" u="none" strike="noStrike" cap="none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HU09</a:t>
            </a:r>
            <a:r>
              <a:rPr kumimoji="0" lang="es-PE" u="none" strike="noStrike" cap="none" normalizeH="0" baseline="0" noProof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: Panel de métricas administrativas</a:t>
            </a:r>
          </a:p>
          <a:p>
            <a:pPr marL="0" marR="0" lvl="0" indent="0" defTabSz="457200" eaLnBrk="1" fontAlgn="base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s-PE" b="1" u="none" strike="noStrike" cap="none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HU10</a:t>
            </a:r>
            <a:r>
              <a:rPr kumimoji="0" lang="es-PE" u="none" strike="noStrike" cap="none" normalizeH="0" baseline="0" noProof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: Panel de estadísticas de errores</a:t>
            </a:r>
          </a:p>
          <a:p>
            <a:pPr marL="0" marR="0" lvl="0" indent="0" defTabSz="457200" eaLnBrk="1" fontAlgn="base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s-PE" b="1" u="none" strike="noStrike" cap="none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HU13</a:t>
            </a:r>
            <a:r>
              <a:rPr kumimoji="0" lang="es-PE" u="none" strike="noStrike" cap="none" normalizeH="0" baseline="0" noProof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: Extractor de palabras clave académicas</a:t>
            </a:r>
          </a:p>
          <a:p>
            <a:pPr marL="0" marR="0" lvl="0" indent="0" defTabSz="457200" eaLnBrk="1" fontAlgn="base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endParaRPr kumimoji="0" lang="es-PE" u="none" strike="noStrike" cap="none" normalizeH="0" baseline="0" noProof="0" dirty="0">
              <a:ln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Nube 2">
            <a:extLst>
              <a:ext uri="{FF2B5EF4-FFF2-40B4-BE49-F238E27FC236}">
                <a16:creationId xmlns:a16="http://schemas.microsoft.com/office/drawing/2014/main" id="{54B5C2EE-C253-71EF-B244-F90560899F64}"/>
              </a:ext>
            </a:extLst>
          </p:cNvPr>
          <p:cNvSpPr/>
          <p:nvPr/>
        </p:nvSpPr>
        <p:spPr>
          <a:xfrm>
            <a:off x="6780163" y="2537199"/>
            <a:ext cx="2003698" cy="136815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solidFill>
                  <a:schemeClr val="tx1"/>
                </a:solidFill>
              </a:rPr>
              <a:t>Estado de Avance: 7/13 (54%)</a:t>
            </a:r>
          </a:p>
        </p:txBody>
      </p:sp>
    </p:spTree>
    <p:extLst>
      <p:ext uri="{BB962C8B-B14F-4D97-AF65-F5344CB8AC3E}">
        <p14:creationId xmlns:p14="http://schemas.microsoft.com/office/powerpoint/2010/main" val="1669632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3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4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5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124E24CAF14D46B2DD609ACFD84C07" ma:contentTypeVersion="0" ma:contentTypeDescription="Create a new document." ma:contentTypeScope="" ma:versionID="9971b3b784abbe199b171e233c6d3889">
  <xsd:schema xmlns:xsd="http://www.w3.org/2001/XMLSchema" xmlns:xs="http://www.w3.org/2001/XMLSchema" xmlns:p="http://schemas.microsoft.com/office/2006/metadata/properties" xmlns:ns2="01eb4bd6-a8ff-4439-b7eb-fe0a650fbd8a" targetNamespace="http://schemas.microsoft.com/office/2006/metadata/properties" ma:root="true" ma:fieldsID="9a36e787f936117f0a8f63b0cc0186e7" ns2:_="">
    <xsd:import namespace="01eb4bd6-a8ff-4439-b7eb-fe0a650fbd8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b4bd6-a8ff-4439-b7eb-fe0a650fb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1eb4bd6-a8ff-4439-b7eb-fe0a650fbd8a">FWJASSSE55TN-275-89</_dlc_DocId>
    <_dlc_DocIdUrl xmlns="01eb4bd6-a8ff-4439-b7eb-fe0a650fbd8a">
      <Url>https://portal.smrey.net/areas/it/_layouts/15/DocIdRedir.aspx?ID=FWJASSSE55TN-275-89</Url>
      <Description>FWJASSSE55TN-275-89</Description>
    </_dlc_DocIdUrl>
  </documentManagement>
</p:properties>
</file>

<file path=customXml/itemProps1.xml><?xml version="1.0" encoding="utf-8"?>
<ds:datastoreItem xmlns:ds="http://schemas.openxmlformats.org/officeDocument/2006/customXml" ds:itemID="{DB829AFC-3782-4D2D-8542-5E6C64387F0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7CCABAD-9D4B-42FB-80F1-5D032DA057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CA153A-738A-46A0-99D9-95D181851B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b4bd6-a8ff-4439-b7eb-fe0a650fbd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60382EE-287C-4A6D-BC9A-747A508B6B29}">
  <ds:schemaRefs>
    <ds:schemaRef ds:uri="01eb4bd6-a8ff-4439-b7eb-fe0a650fbd8a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9287</TotalTime>
  <Words>247</Words>
  <Application>Microsoft Office PowerPoint</Application>
  <PresentationFormat>Presentación en pantalla (4:3)</PresentationFormat>
  <Paragraphs>35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5</vt:i4>
      </vt:variant>
    </vt:vector>
  </HeadingPairs>
  <TitlesOfParts>
    <vt:vector size="15" baseType="lpstr">
      <vt:lpstr>Arial</vt:lpstr>
      <vt:lpstr>Arial Nova</vt:lpstr>
      <vt:lpstr>Calibri</vt:lpstr>
      <vt:lpstr>Century Gothic</vt:lpstr>
      <vt:lpstr>Wingdings 3</vt:lpstr>
      <vt:lpstr>1_Tema de Office</vt:lpstr>
      <vt:lpstr>Diseño personalizado</vt:lpstr>
      <vt:lpstr>2_Tema de Office</vt:lpstr>
      <vt:lpstr>1_Diseño personalizado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hbravo-consultorge@innovacion.gob.pa</dc:creator>
  <cp:lastModifiedBy>Dany PAE</cp:lastModifiedBy>
  <cp:revision>259</cp:revision>
  <dcterms:created xsi:type="dcterms:W3CDTF">2012-03-27T19:44:46Z</dcterms:created>
  <dcterms:modified xsi:type="dcterms:W3CDTF">2025-10-04T07:26:43Z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ad5b9eb1-3f56-4f57-9c5a-78d9eb8422d9</vt:lpwstr>
  </property>
</Properties>
</file>