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B7FCE-7AED-4F70-92FB-0B6713A91856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CA78-44E3-458A-BA86-814CEFF6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5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EA362-CBCC-4B7C-9718-17CBFAD9F0C9}" type="slidenum">
              <a:rPr lang="en-US" smtClean="0"/>
              <a:pPr/>
              <a:t>4</a:t>
            </a:fld>
            <a:r>
              <a:rPr lang="en-US" dirty="0" smtClean="0"/>
              <a:t>##</a:t>
            </a: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140938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28</a:t>
            </a:fld>
            <a:r>
              <a:rPr lang="en-US" dirty="0" smtClean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433765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698B4-99AE-40A0-971E-0F083F5CCAB3}" type="slidenum">
              <a:rPr lang="en-US" smtClean="0"/>
              <a:pPr/>
              <a:t>29</a:t>
            </a:fld>
            <a:r>
              <a:rPr lang="en-US" dirty="0" smtClean="0"/>
              <a:t>##</a:t>
            </a: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89105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30</a:t>
            </a:fld>
            <a:r>
              <a:rPr lang="en-US" dirty="0" smtClean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22563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5C42F-AF06-4EB7-AED8-336ED4E070AB}" type="slidenum">
              <a:rPr lang="en-US" smtClean="0"/>
              <a:pPr/>
              <a:t>31</a:t>
            </a:fld>
            <a:r>
              <a:rPr lang="en-US" dirty="0" smtClean="0"/>
              <a:t>##</a:t>
            </a: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652645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81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6033D-A158-4643-B0CB-9A46D0DC77BD}" type="slidenum">
              <a:rPr lang="en-US" smtClean="0"/>
              <a:pPr/>
              <a:t>5</a:t>
            </a:fld>
            <a:r>
              <a:rPr lang="en-US" dirty="0" smtClean="0"/>
              <a:t>##</a:t>
            </a: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72695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57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20</a:t>
            </a:fld>
            <a:r>
              <a:rPr lang="en-US" dirty="0" smtClean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152974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21</a:t>
            </a:fld>
            <a:r>
              <a:rPr lang="en-US" dirty="0" smtClean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54299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22</a:t>
            </a:fld>
            <a:r>
              <a:rPr lang="en-US" dirty="0" smtClean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928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23</a:t>
            </a:fld>
            <a:r>
              <a:rPr lang="en-US" dirty="0" smtClean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25761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24</a:t>
            </a:fld>
            <a:r>
              <a:rPr lang="en-US" dirty="0" smtClean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27546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  <a:pPr/>
              <a:t>27</a:t>
            </a:fld>
            <a:r>
              <a:rPr lang="en-US" dirty="0" smtClean="0"/>
              <a:t>##</a:t>
            </a: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10539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458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A01E00C-350D-493E-B140-69306DC3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0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A01E00C-350D-493E-B140-69306DC3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1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552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325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083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511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gif"/><Relationship Id="rId4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://html5course.telerik.com/" TargetMode="External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://www.facebook.com/telerikacadem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academy.telerik.com/" TargetMode="External"/><Relationship Id="rId9" Type="http://schemas.openxmlformats.org/officeDocument/2006/relationships/hyperlink" Target="http://facebook.com/TelerikAcadem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TML5#Plan_201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past, the present, the future</a:t>
            </a:r>
            <a:endParaRPr lang="en-US" noProof="1"/>
          </a:p>
        </p:txBody>
      </p:sp>
      <p:pic>
        <p:nvPicPr>
          <p:cNvPr id="1026" name="Picture 2" descr="HT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4419600"/>
            <a:ext cx="2138190" cy="1990724"/>
          </a:xfrm>
          <a:prstGeom prst="rect">
            <a:avLst/>
          </a:prstGeom>
          <a:noFill/>
          <a:effectLst>
            <a:glow rad="139700">
              <a:schemeClr val="tx2">
                <a:lumMod val="60000"/>
                <a:lumOff val="4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lobsangrampa.org/images/html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>
            <a:off x="4514850" y="4419600"/>
            <a:ext cx="1528763" cy="1924050"/>
          </a:xfrm>
          <a:prstGeom prst="rect">
            <a:avLst/>
          </a:prstGeom>
          <a:noFill/>
          <a:effectLst>
            <a:glow rad="139700">
              <a:schemeClr val="tx2">
                <a:lumMod val="60000"/>
                <a:lumOff val="4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bcomputered.com/blog/wp-content/uploads/2011/11/html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290286"/>
            <a:ext cx="4881390" cy="1781628"/>
          </a:xfrm>
          <a:prstGeom prst="roundRect">
            <a:avLst>
              <a:gd name="adj" fmla="val 616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1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/>
        </p:nvSpPr>
        <p:spPr>
          <a:xfrm>
            <a:off x="429087" y="5352025"/>
            <a:ext cx="437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HTML5</a:t>
            </a:r>
            <a:endParaRPr lang="en-US" dirty="0"/>
          </a:p>
        </p:txBody>
      </p:sp>
      <p:pic>
        <p:nvPicPr>
          <p:cNvPr id="13" name="Picture 2" descr="http://www.iconarchive.com/icons/babasse/imod/256/html-ico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78199" y="2242958"/>
            <a:ext cx="1636644" cy="144780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863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are properties of HTML Elements</a:t>
            </a:r>
          </a:p>
          <a:p>
            <a:pPr lvl="1"/>
            <a:r>
              <a:rPr lang="en-US" dirty="0" smtClean="0"/>
              <a:t>Used to set size, color, border, etc…</a:t>
            </a:r>
          </a:p>
          <a:p>
            <a:pPr lvl="1"/>
            <a:r>
              <a:rPr lang="en-US" dirty="0" smtClean="0"/>
              <a:t>Put directly in the tags</a:t>
            </a:r>
          </a:p>
          <a:p>
            <a:pPr lvl="1"/>
            <a:r>
              <a:rPr lang="en-US" dirty="0" smtClean="0"/>
              <a:t>Has value surrounded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' '</a:t>
            </a:r>
          </a:p>
          <a:p>
            <a:pPr lvl="2"/>
            <a:r>
              <a:rPr lang="en-US" dirty="0" smtClean="0"/>
              <a:t>The value is always a string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343400"/>
            <a:ext cx="73152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makes 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hyperlink to Google 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href="http://google.com"&gt; go to Google&lt;/a&gt;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makes 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horizontal line --&gt;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 width="95%" size="3px"/&gt;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adds an image in the web page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src="images/SEB-Ninja.png"/&gt;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520543" y="5181600"/>
            <a:ext cx="2209799" cy="783193"/>
          </a:xfrm>
          <a:prstGeom prst="wedgeRoundRectCallout">
            <a:avLst>
              <a:gd name="adj1" fmla="val -108175"/>
              <a:gd name="adj2" fmla="val -149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 tags don't have closing tag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20543" y="5181600"/>
            <a:ext cx="2209799" cy="783193"/>
          </a:xfrm>
          <a:prstGeom prst="wedgeRoundRectCallout">
            <a:avLst>
              <a:gd name="adj1" fmla="val -76156"/>
              <a:gd name="adj2" fmla="val 712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 tags don't have closing tag</a:t>
            </a:r>
          </a:p>
        </p:txBody>
      </p:sp>
    </p:spTree>
    <p:extLst>
      <p:ext uri="{BB962C8B-B14F-4D97-AF65-F5344CB8AC3E}">
        <p14:creationId xmlns:p14="http://schemas.microsoft.com/office/powerpoint/2010/main" val="1927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r>
              <a:rPr lang="en-US" dirty="0" smtClean="0"/>
              <a:t>There are some attributes that are common for every HTML element</a:t>
            </a:r>
          </a:p>
          <a:p>
            <a:pPr lvl="1"/>
            <a:r>
              <a:rPr lang="en-US" dirty="0" smtClean="0"/>
              <a:t>Id, class, name, style</a:t>
            </a:r>
            <a:endParaRPr lang="en-US" dirty="0"/>
          </a:p>
          <a:p>
            <a:r>
              <a:rPr lang="en-US" dirty="0" smtClean="0"/>
              <a:t>And some attributes are specific</a:t>
            </a:r>
          </a:p>
          <a:p>
            <a:pPr lvl="1"/>
            <a:r>
              <a:rPr lang="en-US" dirty="0" smtClean="0"/>
              <a:t>For example the attribute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element</a:t>
            </a:r>
          </a:p>
          <a:p>
            <a:pPr lvl="2"/>
            <a:r>
              <a:rPr lang="en-US" dirty="0" smtClean="0"/>
              <a:t>Shows the path to the image to be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2406134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Elements </a:t>
            </a:r>
            <a:r>
              <a:rPr lang="en-US" dirty="0" smtClean="0"/>
              <a:t>are combination of tags and attributes</a:t>
            </a:r>
          </a:p>
          <a:p>
            <a:pPr lvl="1"/>
            <a:r>
              <a:rPr lang="en-US" dirty="0" smtClean="0"/>
              <a:t>Opening tag with some or none attributes and a closing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126468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href="http://google.com"&gt; go to Google&lt;/a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4659868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&lt;html&gt;…&lt;/html&gt;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32181" y="1905000"/>
            <a:ext cx="5479638" cy="685800"/>
          </a:xfrm>
        </p:spPr>
        <p:txBody>
          <a:bodyPr/>
          <a:lstStyle/>
          <a:p>
            <a:r>
              <a:rPr lang="en-US" dirty="0"/>
              <a:t>HTML Terminology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15611" y="2707479"/>
            <a:ext cx="4912778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www.hospitality-school.com/wp-content/uploads/2010/07/front-office-terminology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733800"/>
            <a:ext cx="3005276" cy="232439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xacterm.files.wordpress.com/2009/05/terminology-management.jpg?w=450&amp;h=3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7703" y="3824115"/>
            <a:ext cx="3005276" cy="214376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4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1219200"/>
            <a:ext cx="8839200" cy="685800"/>
          </a:xfrm>
        </p:spPr>
        <p:txBody>
          <a:bodyPr/>
          <a:lstStyle/>
          <a:p>
            <a:r>
              <a:rPr lang="en-US" dirty="0"/>
              <a:t>HTML Document Structure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981199"/>
            <a:ext cx="7924800" cy="569120"/>
          </a:xfrm>
        </p:spPr>
        <p:txBody>
          <a:bodyPr/>
          <a:lstStyle/>
          <a:p>
            <a:r>
              <a:rPr lang="en-US" dirty="0" smtClean="0"/>
              <a:t>HTML Document, Doctype, Head, Body</a:t>
            </a:r>
            <a:endParaRPr lang="en-US" dirty="0"/>
          </a:p>
        </p:txBody>
      </p:sp>
      <p:pic>
        <p:nvPicPr>
          <p:cNvPr id="6146" name="Picture 2" descr="http://2.bp.blogspot.com/-Hs23xASquRQ/TvrKT8NdZGI/AAAAAAAAAAQ/vhsE5mNL0eM/s1600/commercial_steel_build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3983219" cy="2951594"/>
          </a:xfrm>
          <a:prstGeom prst="roundRect">
            <a:avLst>
              <a:gd name="adj" fmla="val 437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georgehart.com/sculpture/deep-structure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01752" y="2971800"/>
            <a:ext cx="2939142" cy="2951594"/>
          </a:xfrm>
          <a:prstGeom prst="ellipse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77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elements are essential to each HTML Document: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tml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 smtClean="0"/>
              <a:t> element</a:t>
            </a:r>
          </a:p>
          <a:p>
            <a:pPr lvl="1"/>
            <a:r>
              <a:rPr lang="en-US" dirty="0" smtClean="0"/>
              <a:t>Used to mark the beginning and ending of a HTML document</a:t>
            </a:r>
          </a:p>
          <a:p>
            <a:pPr lvl="1"/>
            <a:r>
              <a:rPr lang="en-US" dirty="0" smtClean="0"/>
              <a:t>All the content of the web page is inside this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400" y="5193268"/>
            <a:ext cx="73152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8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tag</a:t>
            </a:r>
            <a:r>
              <a:rPr lang="en-US" dirty="0" smtClean="0"/>
              <a:t> contains markup that is not visible to the user (i.e. the person using the browser)</a:t>
            </a:r>
          </a:p>
          <a:p>
            <a:pPr lvl="1"/>
            <a:r>
              <a:rPr lang="en-US" dirty="0" smtClean="0"/>
              <a:t>But helps the browser to render correctly the HTML document</a:t>
            </a:r>
          </a:p>
          <a:p>
            <a:r>
              <a:rPr lang="en-US" dirty="0" smtClean="0"/>
              <a:t>What is in there?</a:t>
            </a:r>
          </a:p>
          <a:p>
            <a:pPr lvl="1"/>
            <a:r>
              <a:rPr lang="en-US" dirty="0" smtClean="0"/>
              <a:t>Styles, scripts</a:t>
            </a:r>
          </a:p>
          <a:p>
            <a:pPr lvl="1"/>
            <a:r>
              <a:rPr lang="en-US" dirty="0" smtClean="0"/>
              <a:t>Declare encodings</a:t>
            </a:r>
          </a:p>
          <a:p>
            <a:pPr lvl="1"/>
            <a:r>
              <a:rPr lang="en-US" dirty="0" smtClean="0"/>
              <a:t>Etc..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 tag - the text in the tab of a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4098" name="Picture 2" descr="http://farm4.staticflickr.com/3243/2837029754_69f6f5aa44_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3246362" cy="2434772"/>
          </a:xfrm>
          <a:prstGeom prst="roundRect">
            <a:avLst>
              <a:gd name="adj" fmla="val 77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0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Element and 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dirty="0" smtClean="0"/>
              <a:t> element contains all the visible to the user markup</a:t>
            </a:r>
          </a:p>
          <a:p>
            <a:pPr lvl="1"/>
            <a:r>
              <a:rPr lang="en-US" dirty="0" smtClean="0"/>
              <a:t>Headings, text, hyperlinks, images, etc…</a:t>
            </a:r>
          </a:p>
          <a:p>
            <a:pPr lvl="1"/>
            <a:r>
              <a:rPr lang="en-US" dirty="0" smtClean="0"/>
              <a:t>Textboxes, sliders, buttons…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 smtClean="0"/>
              <a:t> is kind of the validator of the page</a:t>
            </a:r>
          </a:p>
          <a:p>
            <a:pPr lvl="1"/>
            <a:r>
              <a:rPr lang="en-US" dirty="0" smtClean="0"/>
              <a:t>Tells the browser in which version of HTML the page is written</a:t>
            </a:r>
          </a:p>
          <a:p>
            <a:pPr lvl="1"/>
            <a:r>
              <a:rPr lang="en-US" dirty="0" smtClean="0"/>
              <a:t>HTML 5 </a:t>
            </a:r>
            <a:r>
              <a:rPr lang="en-US" dirty="0" err="1" smtClean="0"/>
              <a:t>Doctype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3882" y="5629386"/>
            <a:ext cx="799623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78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4364248"/>
            <a:ext cx="8839200" cy="685800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Document Structure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516672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www.architecture.com/Images/RIBATrust/RIBALibrary/Exhibitions/2007/ArchitectureGallery/Structures/CantileverStructure_530x42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1447801"/>
            <a:ext cx="2971800" cy="2383047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t1.gstatic.com/images?q=tbn:ANd9GcTVr_Vo7od63JeKkHCFxTdkaed7Uo0_mED8j3-tPRRxn7y6vTMBcmGjW_rzR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48111" y="1447800"/>
            <a:ext cx="3181489" cy="2383047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6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Common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Used in 90% of all the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7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Hypertext </a:t>
            </a:r>
            <a:r>
              <a:rPr lang="en-US" dirty="0"/>
              <a:t>Markup Language</a:t>
            </a:r>
          </a:p>
          <a:p>
            <a:r>
              <a:rPr lang="en-US" dirty="0"/>
              <a:t>HTML Concepts</a:t>
            </a:r>
          </a:p>
          <a:p>
            <a:r>
              <a:rPr lang="en-US" dirty="0"/>
              <a:t>HTML Document Structure</a:t>
            </a:r>
          </a:p>
          <a:p>
            <a:r>
              <a:rPr lang="en-US" dirty="0"/>
              <a:t>HTML Common Elements</a:t>
            </a:r>
          </a:p>
          <a:p>
            <a:r>
              <a:rPr lang="en-US" dirty="0"/>
              <a:t>Section Elements</a:t>
            </a:r>
          </a:p>
          <a:p>
            <a:r>
              <a:rPr lang="en-US" dirty="0"/>
              <a:t>Semantic Structural </a:t>
            </a:r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www.scientificamerican.com/media/inline/facts-about-the-webs-creation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0600" y="3505200"/>
            <a:ext cx="2438400" cy="2438400"/>
          </a:xfrm>
          <a:prstGeom prst="roundRect">
            <a:avLst>
              <a:gd name="adj" fmla="val 416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8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776" y="887412"/>
            <a:ext cx="8683624" cy="154507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Text formatting tags modify the text between the opening tag and the closing tag</a:t>
            </a:r>
          </a:p>
          <a:p>
            <a:pPr lvl="1">
              <a:defRPr/>
            </a:pPr>
            <a:r>
              <a:rPr lang="en-US" dirty="0" smtClean="0"/>
              <a:t>Ex.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 smtClean="0"/>
              <a:t> makes "Hello" bold</a:t>
            </a:r>
          </a:p>
        </p:txBody>
      </p:sp>
      <p:graphicFrame>
        <p:nvGraphicFramePr>
          <p:cNvPr id="909375" name="Group 6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40580163"/>
              </p:ext>
            </p:extLst>
          </p:nvPr>
        </p:nvGraphicFramePr>
        <p:xfrm>
          <a:off x="762000" y="2445058"/>
          <a:ext cx="7543800" cy="3048000"/>
        </p:xfrm>
        <a:graphic>
          <a:graphicData uri="http://schemas.openxmlformats.org/drawingml/2006/table">
            <a:tbl>
              <a:tblPr/>
              <a:tblGrid>
                <a:gridCol w="3886200"/>
                <a:gridCol w="36576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&lt;b&gt;&lt;/b&gt;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bold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&lt;i&gt;&lt;/i&gt;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italicized</a:t>
                      </a:r>
                      <a:endParaRPr kumimoji="1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&lt;u&gt;&lt;/u&gt;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underlined</a:t>
                      </a:r>
                      <a:endParaRPr kumimoji="1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&lt;sup&gt;&lt;/sup&gt;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30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&lt;sub&gt;&lt;/sub&gt;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-25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000" b="0" i="0" u="none" strike="noStrike" cap="none" normalizeH="0" baseline="-2500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&lt;strong&gt;&lt;/strong&gt;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&lt;em&gt;&lt;/em&gt;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emphasized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&lt;pre&gt;&lt;/pre&gt;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1776" y="5594058"/>
            <a:ext cx="8683624" cy="1028683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 smtClean="0"/>
              <a:t>Many of the formatting tags are deprecated</a:t>
            </a:r>
          </a:p>
          <a:p>
            <a:pPr lvl="2">
              <a:defRPr/>
            </a:pPr>
            <a:r>
              <a:rPr lang="en-US" dirty="0" smtClean="0"/>
              <a:t>Use CSS instead</a:t>
            </a:r>
          </a:p>
        </p:txBody>
      </p:sp>
    </p:spTree>
    <p:extLst>
      <p:ext uri="{BB962C8B-B14F-4D97-AF65-F5344CB8AC3E}">
        <p14:creationId xmlns:p14="http://schemas.microsoft.com/office/powerpoint/2010/main" val="40638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Some Simple Tags</a:t>
            </a:r>
            <a:endParaRPr lang="en-US" dirty="0" smtClean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 smtClean="0"/>
              <a:t>Hyperlink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Image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ZA" dirty="0" smtClean="0"/>
              <a:t>Text formatting tags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611188" y="1524000"/>
            <a:ext cx="799147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www.telerik.com/"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title="Telerik"&gt;Link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Web site&lt;/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612775" y="3387602"/>
            <a:ext cx="799147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612775" y="4861072"/>
            <a:ext cx="7991475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  <p:extLst>
      <p:ext uri="{BB962C8B-B14F-4D97-AF65-F5344CB8AC3E}">
        <p14:creationId xmlns:p14="http://schemas.microsoft.com/office/powerpoint/2010/main" val="3591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 smtClean="0"/>
              <a:t>Headings and Paragraphs</a:t>
            </a:r>
            <a:endParaRPr lang="en-US" sz="3800" dirty="0" smtClean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7613"/>
            <a:ext cx="8496300" cy="532923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Heading Tags (h1 – h6)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 smtClean="0"/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3600"/>
              </a:spcBef>
              <a:defRPr/>
            </a:pPr>
            <a:r>
              <a:rPr lang="en-ZA" dirty="0" smtClean="0"/>
              <a:t>Sections: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ZA" dirty="0" smtClean="0"/>
              <a:t> and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9672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847671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5674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div&lt;/div&gt;</a:t>
            </a:r>
          </a:p>
        </p:txBody>
      </p:sp>
    </p:spTree>
    <p:extLst>
      <p:ext uri="{BB962C8B-B14F-4D97-AF65-F5344CB8AC3E}">
        <p14:creationId xmlns:p14="http://schemas.microsoft.com/office/powerpoint/2010/main" val="36406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92500" y="4937125"/>
            <a:ext cx="201689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Ordered Lists: </a:t>
            </a:r>
            <a:r>
              <a:rPr lang="en-US" noProof="1" smtClean="0"/>
              <a:t>&lt;ol&gt;</a:t>
            </a:r>
            <a:r>
              <a:rPr lang="en-US" dirty="0" smtClean="0"/>
              <a:t> Tag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Create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</a:t>
            </a:r>
            <a:r>
              <a:rPr lang="en-US" sz="3000" dirty="0" smtClean="0"/>
              <a:t>rdered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sz="3000" dirty="0" smtClean="0"/>
              <a:t>ist using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000" dirty="0" smtClean="0"/>
              <a:t>: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000" noProof="1" smtClean="0">
              <a:latin typeface="Courier New" pitchFamily="49" charset="0"/>
            </a:endParaRPr>
          </a:p>
          <a:p>
            <a:pPr>
              <a:defRPr/>
            </a:pPr>
            <a:endParaRPr lang="en-US" sz="3000" dirty="0" smtClean="0">
              <a:latin typeface="Courier New" pitchFamily="49" charset="0"/>
            </a:endParaRPr>
          </a:p>
          <a:p>
            <a:pPr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000" dirty="0" smtClean="0"/>
              <a:t>Attribute values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000" dirty="0" smtClean="0"/>
              <a:t> are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dirty="0" smtClean="0"/>
              <a:t>, 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57200" y="4041775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479550" y="5370513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601613" y="5297488"/>
            <a:ext cx="217078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6885548" y="4114800"/>
            <a:ext cx="205537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914399" y="3859619"/>
            <a:ext cx="4465673" cy="10207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347332" y="4000500"/>
            <a:ext cx="539750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1889089" y="3886200"/>
            <a:ext cx="3902109" cy="151981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1408653" y="5294313"/>
            <a:ext cx="56082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3868613" y="3859619"/>
            <a:ext cx="2351433" cy="118465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3394598" y="4941906"/>
            <a:ext cx="577850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 flipH="1">
            <a:off x="5908431" y="3886200"/>
            <a:ext cx="797168" cy="13489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5506496" y="5221288"/>
            <a:ext cx="63976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 flipH="1">
            <a:off x="7219507" y="3912781"/>
            <a:ext cx="244548" cy="2232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6781800" y="4122738"/>
            <a:ext cx="612776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538163" y="1586354"/>
            <a:ext cx="8066087" cy="1766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3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dirty="0" smtClean="0"/>
              <a:t>Unordered Lists: </a:t>
            </a:r>
            <a:r>
              <a:rPr lang="en-US" sz="3900" noProof="1" smtClean="0"/>
              <a:t>&lt;</a:t>
            </a:r>
            <a:r>
              <a:rPr lang="en-US" sz="3900" dirty="0" smtClean="0"/>
              <a:t>u</a:t>
            </a:r>
            <a:r>
              <a:rPr lang="en-US" sz="3900" noProof="1" smtClean="0"/>
              <a:t>l&gt;</a:t>
            </a:r>
            <a:r>
              <a:rPr lang="en-US" sz="3900" dirty="0" smtClean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dirty="0" smtClean="0"/>
              <a:t>Create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</a:t>
            </a:r>
            <a:r>
              <a:rPr lang="en-US" dirty="0" smtClean="0"/>
              <a:t>nordered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/>
              <a:t>ist 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 smtClean="0"/>
              <a:t>:</a:t>
            </a:r>
            <a:endParaRPr lang="en-US" noProof="1" smtClean="0"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noProof="1" smtClean="0">
              <a:solidFill>
                <a:srgbClr val="426790"/>
              </a:solidFill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 smtClean="0">
              <a:solidFill>
                <a:srgbClr val="426790"/>
              </a:solidFill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 smtClean="0"/>
          </a:p>
          <a:p>
            <a:pPr>
              <a:lnSpc>
                <a:spcPts val="3600"/>
              </a:lnSpc>
              <a:defRPr/>
            </a:pPr>
            <a:r>
              <a:rPr lang="en-US" dirty="0" smtClean="0"/>
              <a:t>Attribute values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are:</a:t>
            </a:r>
          </a:p>
          <a:p>
            <a:pPr lvl="1">
              <a:lnSpc>
                <a:spcPts val="36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disc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782096" y="4419600"/>
            <a:ext cx="3810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>
            <a:off x="4571207" y="4419600"/>
            <a:ext cx="1657097" cy="61964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>
            <a:off x="2667000" y="4419600"/>
            <a:ext cx="818104" cy="685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63544" y="4876800"/>
            <a:ext cx="167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485104" y="4876800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227763" y="4945063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533400" y="4868863"/>
            <a:ext cx="358776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6172200" y="4868863"/>
            <a:ext cx="44767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3449096" y="4884233"/>
            <a:ext cx="4318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608013" y="1524000"/>
            <a:ext cx="79263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Definition lists: &lt;dl&gt; tag</a:t>
            </a:r>
            <a:endParaRPr lang="bg-BG" smtClean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Create definition lists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 smtClean="0"/>
              <a:t>Pairs of text and associated definition; text is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 smtClean="0"/>
              <a:t> tag, definition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 smtClean="0"/>
              <a:t> tag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Renders without bullets</a:t>
            </a:r>
          </a:p>
          <a:p>
            <a:pPr lvl="1">
              <a:defRPr/>
            </a:pPr>
            <a:r>
              <a:rPr lang="en-US" dirty="0" smtClean="0"/>
              <a:t>Definition is indented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719931" y="2731699"/>
            <a:ext cx="7704138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1187907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Common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41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9600" y="4495801"/>
            <a:ext cx="7924800" cy="685800"/>
          </a:xfrm>
        </p:spPr>
        <p:txBody>
          <a:bodyPr/>
          <a:lstStyle/>
          <a:p>
            <a:r>
              <a:rPr lang="en-US" dirty="0" smtClean="0"/>
              <a:t>Section Elements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/>
          <a:lstStyle/>
          <a:p>
            <a:r>
              <a:rPr lang="en-US" dirty="0" smtClean="0"/>
              <a:t>The &lt;div&gt; and The &lt;span&gt;</a:t>
            </a:r>
            <a:endParaRPr lang="en-US" dirty="0"/>
          </a:p>
        </p:txBody>
      </p:sp>
      <p:pic>
        <p:nvPicPr>
          <p:cNvPr id="13314" name="Picture 2" descr="http://www.instantshift.com/wp-content/uploads/2009/11/cssbm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08321">
            <a:off x="4773825" y="1210905"/>
            <a:ext cx="3657600" cy="25854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4338" name="Picture 2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8508">
            <a:off x="699797" y="1212846"/>
            <a:ext cx="3532943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956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creates logical divisions within a page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Block element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Used with CSS</a:t>
            </a:r>
          </a:p>
          <a:p>
            <a:pPr>
              <a:spcBef>
                <a:spcPct val="30000"/>
              </a:spcBef>
              <a:defRPr/>
            </a:pPr>
            <a:endParaRPr lang="bg-BG" dirty="0" smtClean="0"/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612775" y="4623040"/>
            <a:ext cx="784701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font-size:24px;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color:red"&gt;DIV example&lt;/div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3734" name="Picture 6" descr="div-and-sp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6114" y="1752600"/>
            <a:ext cx="3968589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37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4038600"/>
            <a:ext cx="3048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&lt;DIV&gt;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0" y="4764879"/>
            <a:ext cx="30480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8194" name="Picture 2" descr="http://www.insofta.com/stock-icons/xp-artistic-icons/preview/insert-di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1028700"/>
            <a:ext cx="4114800" cy="2628900"/>
          </a:xfrm>
          <a:prstGeom prst="roundRect">
            <a:avLst>
              <a:gd name="adj" fmla="val 47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8196" name="Picture 4" descr="http://www.russellheimlich.com/blog/wp-content/uploads/2009/09/death-to-di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55755">
            <a:off x="826923" y="1249677"/>
            <a:ext cx="3426976" cy="2373911"/>
          </a:xfrm>
          <a:prstGeom prst="roundRect">
            <a:avLst>
              <a:gd name="adj" fmla="val 6275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html5doctor.com/wp-content/uploads/2009/06/html5-after1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88101">
            <a:off x="6587406" y="4710421"/>
            <a:ext cx="1514900" cy="1518686"/>
          </a:xfrm>
          <a:prstGeom prst="roundRect">
            <a:avLst>
              <a:gd name="adj" fmla="val 484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558684">
            <a:off x="676859" y="5160259"/>
            <a:ext cx="2388410" cy="1009125"/>
          </a:xfrm>
          <a:prstGeom prst="roundRect">
            <a:avLst>
              <a:gd name="adj" fmla="val 2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latin typeface="Consolas" pitchFamily="49" charset="0"/>
                <a:cs typeface="Consolas" pitchFamily="49" charset="0"/>
              </a:rPr>
              <a:t>&lt;DIV&gt;</a:t>
            </a:r>
            <a:endParaRPr lang="en-US" sz="4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23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8686800" cy="1447802"/>
          </a:xfrm>
        </p:spPr>
        <p:txBody>
          <a:bodyPr/>
          <a:lstStyle/>
          <a:p>
            <a:r>
              <a:rPr lang="en-US" dirty="0" smtClean="0"/>
              <a:t>Hypertext Markup Language</a:t>
            </a:r>
            <a:endParaRPr lang="en-US" dirty="0"/>
          </a:p>
        </p:txBody>
      </p:sp>
      <p:pic>
        <p:nvPicPr>
          <p:cNvPr id="5122" name="Picture 2" descr="http://sp.life123.com/bm.pix/htmlpic.s600x600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6248400" cy="3276600"/>
          </a:xfrm>
          <a:prstGeom prst="roundRect">
            <a:avLst>
              <a:gd name="adj" fmla="val 416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50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4297"/>
            <a:ext cx="8686800" cy="53739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Inline style element</a:t>
            </a:r>
          </a:p>
          <a:p>
            <a:pPr>
              <a:defRPr/>
            </a:pPr>
            <a:r>
              <a:rPr lang="en-US" dirty="0" smtClean="0"/>
              <a:t>Useful for modifying a specific portion of text </a:t>
            </a:r>
          </a:p>
          <a:p>
            <a:pPr lvl="1">
              <a:defRPr/>
            </a:pPr>
            <a:r>
              <a:rPr lang="en-US" dirty="0" smtClean="0"/>
              <a:t>Don't create a separate area			 (paragraph) in the document</a:t>
            </a:r>
          </a:p>
          <a:p>
            <a:pPr>
              <a:defRPr/>
            </a:pPr>
            <a:r>
              <a:rPr lang="en-US" dirty="0" smtClean="0"/>
              <a:t>Mainly used to style parts of a text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467518" y="4296301"/>
            <a:ext cx="820896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p&gt;This one is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style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="font-size:32px;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"&gt;TEST&lt;/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2080" y="2481795"/>
            <a:ext cx="1644401" cy="1495398"/>
          </a:xfrm>
          <a:prstGeom prst="roundRect">
            <a:avLst>
              <a:gd name="adj" fmla="val 42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3274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2895600"/>
            <a:ext cx="5486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&lt;SPAN&gt;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28800" y="3621879"/>
            <a:ext cx="5486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97776">
            <a:off x="5135154" y="839061"/>
            <a:ext cx="3276600" cy="1695450"/>
          </a:xfrm>
          <a:prstGeom prst="roundRect">
            <a:avLst>
              <a:gd name="adj" fmla="val 851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1" y="1219200"/>
            <a:ext cx="4805352" cy="1299167"/>
          </a:xfrm>
          <a:prstGeom prst="round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ContrastingRightFacing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4876800"/>
            <a:ext cx="7939826" cy="1131496"/>
          </a:xfrm>
          <a:prstGeom prst="roundRect">
            <a:avLst>
              <a:gd name="adj" fmla="val 23886"/>
            </a:avLst>
          </a:prstGeom>
          <a:ln w="38100">
            <a:solidFill>
              <a:schemeClr val="accent5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solidFill>
                  <a:srgbClr val="F6AF2E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&lt;SPAN&gt;some text&lt;/span&gt;</a:t>
            </a:r>
            <a:endParaRPr lang="en-US" sz="4400" b="1" dirty="0">
              <a:solidFill>
                <a:srgbClr val="F6AF2E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23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0"/>
            <a:ext cx="7924800" cy="685800"/>
          </a:xfrm>
        </p:spPr>
        <p:txBody>
          <a:bodyPr/>
          <a:lstStyle/>
          <a:p>
            <a:r>
              <a:rPr lang="en-US" dirty="0" smtClean="0"/>
              <a:t>Semantic Structural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9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Structure of a Web 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sample layout structure of a Web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4250" y="1828800"/>
            <a:ext cx="7175500" cy="4432300"/>
          </a:xfrm>
          <a:prstGeom prst="roundRect">
            <a:avLst>
              <a:gd name="adj" fmla="val 64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5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"HTML 4 and Before"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divs</a:t>
            </a:r>
            <a:r>
              <a:rPr lang="en-US" dirty="0" smtClean="0"/>
              <a:t> with IDs</a:t>
            </a:r>
          </a:p>
          <a:p>
            <a:pPr lvl="1"/>
            <a:r>
              <a:rPr lang="en-US" dirty="0" smtClean="0"/>
              <a:t>The IDs are needed for styling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6725" y="2431971"/>
            <a:ext cx="82089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id="header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id="navigation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id="sidebar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id="content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="footer"&gt;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530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95500" y="2819400"/>
            <a:ext cx="4953000" cy="685800"/>
          </a:xfrm>
        </p:spPr>
        <p:txBody>
          <a:bodyPr/>
          <a:lstStyle/>
          <a:p>
            <a:r>
              <a:rPr lang="en-US" dirty="0" smtClean="0"/>
              <a:t>The HTML 4 Way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95500" y="3545679"/>
            <a:ext cx="4953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1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5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HTML 5 there are semantic tags for layout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Work only on </a:t>
            </a:r>
            <a:r>
              <a:rPr lang="en-US" dirty="0" smtClean="0"/>
              <a:t>newer </a:t>
            </a:r>
            <a:r>
              <a:rPr lang="en-US" dirty="0"/>
              <a:t>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518" y="2327703"/>
            <a:ext cx="82089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&lt;header&gt; … &lt;/header&gt;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&lt;nav&gt; … &lt;/nav&gt;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&lt;aside&gt; … &lt;/aside&gt;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&lt;section&gt; … &lt;/section&gt;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&lt;footer&gt; … &lt;/footer&gt;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671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Semantic Structural Tags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740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designscollage.com/wp-content/uploads/2010/07/main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07770"/>
            <a:ext cx="4724400" cy="3100924"/>
          </a:xfrm>
          <a:prstGeom prst="roundRect">
            <a:avLst>
              <a:gd name="adj" fmla="val 6370"/>
            </a:avLst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7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important to have the correct vision and attitude towards HTML</a:t>
            </a:r>
          </a:p>
          <a:p>
            <a:pPr lvl="1"/>
            <a:r>
              <a:rPr lang="en-US" dirty="0" smtClean="0"/>
              <a:t>HTML is only about structure, not appearance</a:t>
            </a:r>
          </a:p>
          <a:p>
            <a:pPr lvl="1"/>
            <a:r>
              <a:rPr lang="en-US" dirty="0" smtClean="0"/>
              <a:t>Browsers tolerate invalid HTML code and parse errors – you should not</a:t>
            </a:r>
          </a:p>
          <a:p>
            <a:pPr lvl="1"/>
            <a:r>
              <a:rPr lang="en-US" dirty="0" smtClean="0"/>
              <a:t>Always think about semantics</a:t>
            </a:r>
          </a:p>
          <a:p>
            <a:r>
              <a:rPr lang="en-US" dirty="0" smtClean="0"/>
              <a:t>The W3C HTML Validator is a way to validate your HTML</a:t>
            </a:r>
          </a:p>
          <a:p>
            <a:pPr lvl="1"/>
            <a:r>
              <a:rPr lang="en-US" dirty="0">
                <a:hlinkClick r:id="rId2"/>
              </a:rPr>
              <a:t>http://validator.w3.org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9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721577" y="6400800"/>
            <a:ext cx="3304110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http://html5course.telerik.com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33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Hypertext Markup Language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–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</a:t>
            </a:r>
            <a:r>
              <a:rPr lang="en-US" dirty="0" smtClean="0"/>
              <a:t>yper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/>
              <a:t>ext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/>
              <a:t>anguage</a:t>
            </a:r>
          </a:p>
          <a:p>
            <a:pPr lvl="1">
              <a:defRPr/>
            </a:pPr>
            <a:r>
              <a:rPr lang="en-US" dirty="0" smtClean="0"/>
              <a:t>A notation for describing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structure</a:t>
            </a:r>
            <a:r>
              <a:rPr lang="en-US" dirty="0" smtClean="0"/>
              <a:t> (semantic markup)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formatting</a:t>
            </a:r>
            <a:r>
              <a:rPr lang="en-US" dirty="0" smtClean="0"/>
              <a:t> (presentation markup)</a:t>
            </a:r>
          </a:p>
          <a:p>
            <a:pPr lvl="1">
              <a:defRPr/>
            </a:pPr>
            <a:r>
              <a:rPr lang="en-US" dirty="0" smtClean="0"/>
              <a:t>Looks (looked?) like:</a:t>
            </a:r>
          </a:p>
          <a:p>
            <a:pPr lvl="2">
              <a:defRPr/>
            </a:pPr>
            <a:r>
              <a:rPr lang="en-US" dirty="0" smtClean="0"/>
              <a:t>A Microsoft Word document</a:t>
            </a:r>
          </a:p>
          <a:p>
            <a:pPr>
              <a:defRPr/>
            </a:pPr>
            <a:r>
              <a:rPr lang="en-US" dirty="0" smtClean="0"/>
              <a:t>The markup tags provide information about the page content structure</a:t>
            </a:r>
          </a:p>
          <a:p>
            <a:pPr>
              <a:defRPr/>
            </a:pPr>
            <a:r>
              <a:rPr lang="en-US" dirty="0" smtClean="0"/>
              <a:t>A HTML document consists of many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6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4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3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1026915"/>
            <a:ext cx="1314452" cy="104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75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Creating HTML Pages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An HTML document must have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.html</a:t>
            </a:r>
            <a:r>
              <a:rPr lang="en-US" dirty="0" smtClean="0"/>
              <a:t> file extension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HTML files can be created with text editors: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/>
              <a:t>Notepad, Notepad++, Sublime Text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Or HTML editors (WYSIWYG Editors</a:t>
            </a:r>
            <a:r>
              <a:rPr lang="en-US" dirty="0"/>
              <a:t>):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Microsoft </a:t>
            </a:r>
            <a:r>
              <a:rPr lang="en-US" dirty="0" smtClean="0"/>
              <a:t>WebMatrix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</a:t>
            </a:r>
            <a:r>
              <a:rPr lang="en-US" dirty="0"/>
              <a:t>Expression Web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Microsoft Visual Studio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Adobe Dreamweaver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0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Past, Present,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1991 </a:t>
            </a:r>
            <a:r>
              <a:rPr lang="en-US" sz="2400" dirty="0" smtClean="0"/>
              <a:t>– HTML first mentioned </a:t>
            </a:r>
            <a:r>
              <a:rPr lang="en-US" sz="2400" dirty="0"/>
              <a:t>– Tim Berners-Lee – HTML </a:t>
            </a:r>
            <a:r>
              <a:rPr lang="en-US" sz="2400" dirty="0" smtClean="0"/>
              <a:t>tags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(first public version, published at IETF)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– W3C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 </a:t>
            </a:r>
            <a:r>
              <a:rPr lang="en-US" sz="2400" dirty="0" smtClean="0"/>
              <a:t>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3.2 – “Wilbur”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4 </a:t>
            </a:r>
            <a:r>
              <a:rPr lang="en-US" sz="2400" dirty="0" smtClean="0"/>
              <a:t>– ”</a:t>
            </a:r>
            <a:r>
              <a:rPr lang="en-US" sz="2400" dirty="0"/>
              <a:t>Cougar” </a:t>
            </a:r>
            <a:r>
              <a:rPr lang="en-US" sz="2400" dirty="0" smtClean="0"/>
              <a:t>– CSS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1999</a:t>
            </a:r>
            <a:r>
              <a:rPr lang="en-US" sz="2400" dirty="0"/>
              <a:t> – </a:t>
            </a:r>
            <a:r>
              <a:rPr lang="en-US" sz="2400" dirty="0" smtClean="0"/>
              <a:t>HTML 4.01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2000</a:t>
            </a:r>
            <a:r>
              <a:rPr lang="en-US" sz="2400" dirty="0"/>
              <a:t> – </a:t>
            </a:r>
            <a:r>
              <a:rPr lang="en-US" sz="2400" dirty="0" smtClean="0"/>
              <a:t>XHTML 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2001</a:t>
            </a:r>
            <a:r>
              <a:rPr lang="en-US" sz="2400" dirty="0"/>
              <a:t> – </a:t>
            </a:r>
            <a:r>
              <a:rPr lang="en-US" sz="2400" dirty="0" smtClean="0"/>
              <a:t>XHTML 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2008</a:t>
            </a:r>
            <a:r>
              <a:rPr lang="en-US" sz="2400" dirty="0"/>
              <a:t> – </a:t>
            </a:r>
            <a:r>
              <a:rPr lang="en-US" sz="2400" dirty="0" smtClean="0"/>
              <a:t>HTML5 </a:t>
            </a:r>
            <a:r>
              <a:rPr lang="en-US" sz="2400" dirty="0"/>
              <a:t>/ XHTML5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2011</a:t>
            </a:r>
            <a:r>
              <a:rPr lang="en-US" sz="2400" dirty="0"/>
              <a:t> – </a:t>
            </a:r>
            <a:r>
              <a:rPr lang="en-US" sz="2400" dirty="0" smtClean="0"/>
              <a:t>feature </a:t>
            </a:r>
            <a:r>
              <a:rPr lang="en-US" sz="2400" dirty="0"/>
              <a:t>complete HTML5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en.wikipedia.org/wiki/HTML5#Plan_2014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170" name="Picture 2" descr="http://www.karmapsychicboutique.com/page/_files/past_life_regression_hypnosis_health_info%5B1%5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57400"/>
            <a:ext cx="2667000" cy="399383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1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685800"/>
          </a:xfrm>
        </p:spPr>
        <p:txBody>
          <a:bodyPr/>
          <a:lstStyle/>
          <a:p>
            <a:r>
              <a:rPr lang="en-US" dirty="0" smtClean="0"/>
              <a:t>HTML Terminology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133599"/>
            <a:ext cx="7924800" cy="569120"/>
          </a:xfrm>
        </p:spPr>
        <p:txBody>
          <a:bodyPr/>
          <a:lstStyle/>
          <a:p>
            <a:r>
              <a:rPr lang="en-US" dirty="0" smtClean="0"/>
              <a:t>Tags, Attributes and Elements</a:t>
            </a:r>
            <a:endParaRPr lang="en-US" dirty="0"/>
          </a:p>
        </p:txBody>
      </p:sp>
      <p:pic>
        <p:nvPicPr>
          <p:cNvPr id="1030" name="Picture 6" descr="http://nayleon.com/wp-content/uploads/2011/06/earth-air-fire-water-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3302789" cy="2394806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29.media.tumblr.com/tumblr_lyme6pW4wA1r3pofqo1_128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4657" y="3124200"/>
            <a:ext cx="3594100" cy="2394806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Terminology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Concepts in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Tags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Opening tag and closing tag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smallest piece in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Attributes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Properties of the tag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Size, color, etc…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Combination of opening, closing tag and attributes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82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181600"/>
          </a:xfrm>
        </p:spPr>
        <p:txBody>
          <a:bodyPr/>
          <a:lstStyle/>
          <a:p>
            <a:r>
              <a:rPr lang="en-US" dirty="0" smtClean="0"/>
              <a:t>Tags are the smallest piece in HTML Document</a:t>
            </a:r>
          </a:p>
          <a:p>
            <a:pPr lvl="1"/>
            <a:r>
              <a:rPr lang="en-US" dirty="0" smtClean="0"/>
              <a:t>Start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" and end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"</a:t>
            </a:r>
          </a:p>
          <a:p>
            <a:r>
              <a:rPr lang="en-US" dirty="0"/>
              <a:t>Two kinds of tags</a:t>
            </a:r>
          </a:p>
          <a:p>
            <a:pPr lvl="1"/>
            <a:r>
              <a:rPr lang="en-US" dirty="0"/>
              <a:t>Opening</a:t>
            </a:r>
          </a:p>
          <a:p>
            <a:pPr lvl="2"/>
            <a:r>
              <a:rPr lang="en-US" dirty="0"/>
              <a:t>Mark the start of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</a:t>
            </a:r>
            <a:r>
              <a:rPr lang="en-US" dirty="0"/>
              <a:t>element</a:t>
            </a:r>
          </a:p>
          <a:p>
            <a:pPr lvl="1"/>
            <a:r>
              <a:rPr lang="en-US" dirty="0"/>
              <a:t>Closing</a:t>
            </a:r>
          </a:p>
          <a:p>
            <a:pPr lvl="2"/>
            <a:r>
              <a:rPr lang="en-US" dirty="0"/>
              <a:t>Mark the end of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element</a:t>
            </a:r>
          </a:p>
          <a:p>
            <a:pPr lvl="2"/>
            <a:r>
              <a:rPr lang="en-US" dirty="0" smtClean="0"/>
              <a:t>Start in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5176" y="3200400"/>
            <a:ext cx="4191000" cy="1615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h1&gt;Hello Pesho!&lt;/h1&gt;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324599" y="2901196"/>
            <a:ext cx="2209799" cy="527804"/>
          </a:xfrm>
          <a:prstGeom prst="wedgeRoundRectCallout">
            <a:avLst>
              <a:gd name="adj1" fmla="val -80097"/>
              <a:gd name="adj2" fmla="val 4701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13718" y="4815836"/>
            <a:ext cx="2209799" cy="527804"/>
          </a:xfrm>
          <a:prstGeom prst="wedgeRoundRectCallout">
            <a:avLst>
              <a:gd name="adj1" fmla="val -70737"/>
              <a:gd name="adj2" fmla="val -1551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4601" y="2901196"/>
            <a:ext cx="2209799" cy="527804"/>
          </a:xfrm>
          <a:prstGeom prst="wedgeRoundRectCallout">
            <a:avLst>
              <a:gd name="adj1" fmla="val -80096"/>
              <a:gd name="adj2" fmla="val 903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24600" y="2901196"/>
            <a:ext cx="2209799" cy="527804"/>
          </a:xfrm>
          <a:prstGeom prst="wedgeRoundRectCallout">
            <a:avLst>
              <a:gd name="adj1" fmla="val -76894"/>
              <a:gd name="adj2" fmla="val 1271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313718" y="4816227"/>
            <a:ext cx="2209799" cy="527804"/>
          </a:xfrm>
          <a:prstGeom prst="wedgeRoundRectCallout">
            <a:avLst>
              <a:gd name="adj1" fmla="val 30741"/>
              <a:gd name="adj2" fmla="val -1716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15076" y="4813296"/>
            <a:ext cx="2209799" cy="527804"/>
          </a:xfrm>
          <a:prstGeom prst="wedgeRoundRectCallout">
            <a:avLst>
              <a:gd name="adj1" fmla="val -72707"/>
              <a:gd name="adj2" fmla="val -705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</p:spTree>
    <p:extLst>
      <p:ext uri="{BB962C8B-B14F-4D97-AF65-F5344CB8AC3E}">
        <p14:creationId xmlns:p14="http://schemas.microsoft.com/office/powerpoint/2010/main" val="109509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343</TotalTime>
  <Words>1994</Words>
  <Application>Microsoft Office PowerPoint</Application>
  <PresentationFormat>On-screen Show (4:3)</PresentationFormat>
  <Paragraphs>400</Paragraphs>
  <Slides>40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Cambria</vt:lpstr>
      <vt:lpstr>Consolas</vt:lpstr>
      <vt:lpstr>Corbel</vt:lpstr>
      <vt:lpstr>Courier New</vt:lpstr>
      <vt:lpstr>Times New Roman</vt:lpstr>
      <vt:lpstr>Wingdings</vt:lpstr>
      <vt:lpstr>Wingdings 2</vt:lpstr>
      <vt:lpstr>Telerik Academy theme</vt:lpstr>
      <vt:lpstr>HTML 5</vt:lpstr>
      <vt:lpstr>Table of Contents</vt:lpstr>
      <vt:lpstr>Hypertext Markup Language</vt:lpstr>
      <vt:lpstr>Hypertext Markup Language</vt:lpstr>
      <vt:lpstr>Creating HTML Pages</vt:lpstr>
      <vt:lpstr>HTML – Past, Present, Future</vt:lpstr>
      <vt:lpstr>HTML Terminology</vt:lpstr>
      <vt:lpstr>HTML Terminology</vt:lpstr>
      <vt:lpstr>HTML Tags</vt:lpstr>
      <vt:lpstr>Attributes</vt:lpstr>
      <vt:lpstr>Most Common Attributes</vt:lpstr>
      <vt:lpstr>HTML Elements</vt:lpstr>
      <vt:lpstr>HTML Terminology</vt:lpstr>
      <vt:lpstr>HTML Document Structure</vt:lpstr>
      <vt:lpstr>HTML Document Structure</vt:lpstr>
      <vt:lpstr>Head Element</vt:lpstr>
      <vt:lpstr>Body Element and Doctype</vt:lpstr>
      <vt:lpstr>HTML Document Structure</vt:lpstr>
      <vt:lpstr>HTML Common Elements</vt:lpstr>
      <vt:lpstr>Text Formatting</vt:lpstr>
      <vt:lpstr>Some Simple Tags</vt:lpstr>
      <vt:lpstr>Headings and Paragraphs</vt:lpstr>
      <vt:lpstr>Ordered Lists: &lt;ol&gt; Tag</vt:lpstr>
      <vt:lpstr>Unordered Lists: &lt;ul&gt; Tag</vt:lpstr>
      <vt:lpstr>Definition lists: &lt;dl&gt; tag</vt:lpstr>
      <vt:lpstr>HTML Common Elements</vt:lpstr>
      <vt:lpstr>Section Elements</vt:lpstr>
      <vt:lpstr>The &lt;div&gt; Tag</vt:lpstr>
      <vt:lpstr>&lt;DIV&gt;</vt:lpstr>
      <vt:lpstr>The &lt;span&gt; Tag</vt:lpstr>
      <vt:lpstr>&lt;SPAN&gt;</vt:lpstr>
      <vt:lpstr>Semantic Structural Tags</vt:lpstr>
      <vt:lpstr>The Structure of a Web Page</vt:lpstr>
      <vt:lpstr>The "HTML 4 and Before" Way</vt:lpstr>
      <vt:lpstr>The HTML 4 Way</vt:lpstr>
      <vt:lpstr>The HTML 5 Way</vt:lpstr>
      <vt:lpstr>Semantic Structural Tags</vt:lpstr>
      <vt:lpstr>Remember</vt:lpstr>
      <vt:lpstr>HTML 5</vt:lpstr>
      <vt:lpstr>Free Trainings @ Telerik Academy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Telerik Academy</dc:creator>
  <cp:lastModifiedBy>Evlogi Hristov</cp:lastModifiedBy>
  <cp:revision>25</cp:revision>
  <dcterms:created xsi:type="dcterms:W3CDTF">2014-03-13T07:54:00Z</dcterms:created>
  <dcterms:modified xsi:type="dcterms:W3CDTF">2015-04-07T12:17:33Z</dcterms:modified>
</cp:coreProperties>
</file>