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theme/themeOverride1.xml" ContentType="application/vnd.openxmlformats-officedocument.themeOverr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2" r:id="rId1"/>
  </p:sldMasterIdLst>
  <p:sldIdLst>
    <p:sldId id="256" r:id="rId2"/>
    <p:sldId id="257" r:id="rId3"/>
    <p:sldId id="271" r:id="rId4"/>
    <p:sldId id="272" r:id="rId5"/>
    <p:sldId id="273" r:id="rId6"/>
    <p:sldId id="270" r:id="rId7"/>
    <p:sldId id="283" r:id="rId8"/>
    <p:sldId id="266" r:id="rId9"/>
    <p:sldId id="285" r:id="rId10"/>
    <p:sldId id="284" r:id="rId11"/>
    <p:sldId id="258" r:id="rId12"/>
    <p:sldId id="259" r:id="rId13"/>
    <p:sldId id="265" r:id="rId14"/>
    <p:sldId id="268" r:id="rId15"/>
    <p:sldId id="274" r:id="rId16"/>
    <p:sldId id="275" r:id="rId17"/>
    <p:sldId id="318" r:id="rId18"/>
    <p:sldId id="280" r:id="rId19"/>
    <p:sldId id="317" r:id="rId20"/>
    <p:sldId id="277" r:id="rId21"/>
    <p:sldId id="316" r:id="rId22"/>
    <p:sldId id="281" r:id="rId23"/>
    <p:sldId id="315" r:id="rId24"/>
    <p:sldId id="286" r:id="rId25"/>
    <p:sldId id="288" r:id="rId26"/>
    <p:sldId id="289" r:id="rId27"/>
    <p:sldId id="290" r:id="rId28"/>
    <p:sldId id="291" r:id="rId29"/>
    <p:sldId id="292" r:id="rId30"/>
    <p:sldId id="293" r:id="rId31"/>
    <p:sldId id="294" r:id="rId32"/>
    <p:sldId id="295" r:id="rId33"/>
    <p:sldId id="296" r:id="rId34"/>
    <p:sldId id="303" r:id="rId35"/>
    <p:sldId id="304" r:id="rId36"/>
    <p:sldId id="305" r:id="rId37"/>
    <p:sldId id="306" r:id="rId38"/>
    <p:sldId id="297" r:id="rId39"/>
    <p:sldId id="298" r:id="rId40"/>
    <p:sldId id="299" r:id="rId41"/>
    <p:sldId id="302" r:id="rId42"/>
    <p:sldId id="307" r:id="rId43"/>
    <p:sldId id="309" r:id="rId44"/>
    <p:sldId id="310" r:id="rId45"/>
    <p:sldId id="312" r:id="rId46"/>
    <p:sldId id="313" r:id="rId47"/>
    <p:sldId id="319"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3" d="100"/>
          <a:sy n="73" d="100"/>
        </p:scale>
        <p:origin x="-57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F18A029-35EC-4FEF-9246-098D854AB476}" type="datetimeFigureOut">
              <a:rPr lang="en-US" smtClean="0"/>
              <a:pPr/>
              <a:t>29-Jan-18</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F952829-8345-4D04-828F-0FCF30B1FBEC}" type="slidenum">
              <a:rPr lang="en-US" smtClean="0"/>
              <a:pPr/>
              <a:t>‹#›</a:t>
            </a:fld>
            <a:endParaRPr lang="en-US"/>
          </a:p>
        </p:txBody>
      </p:sp>
      <p:sp>
        <p:nvSpPr>
          <p:cNvPr id="13" name="Rectangle 12"/>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1194699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18A029-35EC-4FEF-9246-098D854AB476}" type="datetimeFigureOut">
              <a:rPr lang="en-US" smtClean="0"/>
              <a:pPr/>
              <a:t>29-Jan-18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52829-8345-4D04-828F-0FCF30B1FBEC}" type="slidenum">
              <a:rPr lang="en-US" smtClean="0"/>
              <a:pPr/>
              <a:t>‹#›</a:t>
            </a:fld>
            <a:endParaRPr lang="en-US"/>
          </a:p>
        </p:txBody>
      </p:sp>
    </p:spTree>
    <p:extLst>
      <p:ext uri="{BB962C8B-B14F-4D97-AF65-F5344CB8AC3E}">
        <p14:creationId xmlns:p14="http://schemas.microsoft.com/office/powerpoint/2010/main" xmlns="" val="3802432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18A029-35EC-4FEF-9246-098D854AB476}" type="datetimeFigureOut">
              <a:rPr lang="en-US" smtClean="0"/>
              <a:pPr/>
              <a:t>29-Jan-18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52829-8345-4D04-828F-0FCF30B1FBEC}" type="slidenum">
              <a:rPr lang="en-US" smtClean="0"/>
              <a:pPr/>
              <a:t>‹#›</a:t>
            </a:fld>
            <a:endParaRPr lang="en-US"/>
          </a:p>
        </p:txBody>
      </p:sp>
    </p:spTree>
    <p:extLst>
      <p:ext uri="{BB962C8B-B14F-4D97-AF65-F5344CB8AC3E}">
        <p14:creationId xmlns:p14="http://schemas.microsoft.com/office/powerpoint/2010/main" xmlns="" val="4286666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18A029-35EC-4FEF-9246-098D854AB476}" type="datetimeFigureOut">
              <a:rPr lang="en-US" smtClean="0"/>
              <a:pPr/>
              <a:t>29-Jan-18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52829-8345-4D04-828F-0FCF30B1FBEC}" type="slidenum">
              <a:rPr lang="en-US" smtClean="0"/>
              <a:pPr/>
              <a:t>‹#›</a:t>
            </a:fld>
            <a:endParaRPr lang="en-US"/>
          </a:p>
        </p:txBody>
      </p:sp>
    </p:spTree>
    <p:extLst>
      <p:ext uri="{BB962C8B-B14F-4D97-AF65-F5344CB8AC3E}">
        <p14:creationId xmlns:p14="http://schemas.microsoft.com/office/powerpoint/2010/main" xmlns="" val="1667317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F18A029-35EC-4FEF-9246-098D854AB476}" type="datetimeFigureOut">
              <a:rPr lang="en-US" smtClean="0"/>
              <a:pPr/>
              <a:t>29-Jan-18</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F952829-8345-4D04-828F-0FCF30B1FBEC}" type="slidenum">
              <a:rPr lang="en-US" smtClean="0"/>
              <a:pPr/>
              <a:t>‹#›</a:t>
            </a:fld>
            <a:endParaRPr lang="en-US"/>
          </a:p>
        </p:txBody>
      </p:sp>
      <p:grpSp>
        <p:nvGrpSpPr>
          <p:cNvPr id="7" name="Group 6"/>
          <p:cNvGrpSpPr/>
          <p:nvPr/>
        </p:nvGrpSpPr>
        <p:grpSpPr>
          <a:xfrm>
            <a:off x="0" y="0"/>
            <a:ext cx="2814638" cy="6858000"/>
            <a:chOff x="0" y="0"/>
            <a:chExt cx="2814638" cy="6858000"/>
          </a:xfrm>
        </p:grpSpPr>
        <p:sp>
          <p:nvSpPr>
            <p:cNvPr id="11" name="Freeform 6"/>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xmlns="" val="257301176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18A029-35EC-4FEF-9246-098D854AB476}" type="datetimeFigureOut">
              <a:rPr lang="en-US" smtClean="0"/>
              <a:pPr/>
              <a:t>29-Jan-18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952829-8345-4D04-828F-0FCF30B1FBEC}" type="slidenum">
              <a:rPr lang="en-US" smtClean="0"/>
              <a:pPr/>
              <a:t>‹#›</a:t>
            </a:fld>
            <a:endParaRPr lang="en-US"/>
          </a:p>
        </p:txBody>
      </p:sp>
    </p:spTree>
    <p:extLst>
      <p:ext uri="{BB962C8B-B14F-4D97-AF65-F5344CB8AC3E}">
        <p14:creationId xmlns:p14="http://schemas.microsoft.com/office/powerpoint/2010/main" xmlns="" val="3730748860"/>
      </p:ext>
    </p:extLst>
  </p:cSld>
  <p:clrMapOvr>
    <a:masterClrMapping/>
  </p:clrMapOvr>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18A029-35EC-4FEF-9246-098D854AB476}" type="datetimeFigureOut">
              <a:rPr lang="en-US" smtClean="0"/>
              <a:pPr/>
              <a:t>29-Jan-18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952829-8345-4D04-828F-0FCF30B1FBEC}" type="slidenum">
              <a:rPr lang="en-US" smtClean="0"/>
              <a:pPr/>
              <a:t>‹#›</a:t>
            </a:fld>
            <a:endParaRPr lang="en-US"/>
          </a:p>
        </p:txBody>
      </p:sp>
    </p:spTree>
    <p:extLst>
      <p:ext uri="{BB962C8B-B14F-4D97-AF65-F5344CB8AC3E}">
        <p14:creationId xmlns:p14="http://schemas.microsoft.com/office/powerpoint/2010/main" xmlns="" val="4150457920"/>
      </p:ext>
    </p:extLst>
  </p:cSld>
  <p:clrMapOvr>
    <a:masterClrMapping/>
  </p:clrMapOvr>
  <p:extLst mod="1">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18A029-35EC-4FEF-9246-098D854AB476}" type="datetimeFigureOut">
              <a:rPr lang="en-US" smtClean="0"/>
              <a:pPr/>
              <a:t>29-Jan-18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952829-8345-4D04-828F-0FCF30B1FBEC}" type="slidenum">
              <a:rPr lang="en-US" smtClean="0"/>
              <a:pPr/>
              <a:t>‹#›</a:t>
            </a:fld>
            <a:endParaRPr lang="en-US"/>
          </a:p>
        </p:txBody>
      </p:sp>
    </p:spTree>
    <p:extLst>
      <p:ext uri="{BB962C8B-B14F-4D97-AF65-F5344CB8AC3E}">
        <p14:creationId xmlns:p14="http://schemas.microsoft.com/office/powerpoint/2010/main" xmlns="" val="3247931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18A029-35EC-4FEF-9246-098D854AB476}" type="datetimeFigureOut">
              <a:rPr lang="en-US" smtClean="0"/>
              <a:pPr/>
              <a:t>29-Jan-18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952829-8345-4D04-828F-0FCF30B1FBEC}" type="slidenum">
              <a:rPr lang="en-US" smtClean="0"/>
              <a:pPr/>
              <a:t>‹#›</a:t>
            </a:fld>
            <a:endParaRPr lang="en-US"/>
          </a:p>
        </p:txBody>
      </p:sp>
    </p:spTree>
    <p:extLst>
      <p:ext uri="{BB962C8B-B14F-4D97-AF65-F5344CB8AC3E}">
        <p14:creationId xmlns:p14="http://schemas.microsoft.com/office/powerpoint/2010/main" xmlns="" val="2155573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9F18A029-35EC-4FEF-9246-098D854AB476}" type="datetimeFigureOut">
              <a:rPr lang="en-US" smtClean="0"/>
              <a:pPr/>
              <a:t>29-Jan-18</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DF952829-8345-4D04-828F-0FCF30B1FBEC}" type="slidenum">
              <a:rPr lang="en-US" smtClean="0"/>
              <a:pPr/>
              <a:t>‹#›</a:t>
            </a:fld>
            <a:endParaRPr lang="en-US"/>
          </a:p>
        </p:txBody>
      </p:sp>
      <p:sp>
        <p:nvSpPr>
          <p:cNvPr id="8" name="Rectangle 7"/>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3003657932"/>
      </p:ext>
    </p:extLst>
  </p:cSld>
  <p:clrMapOvr>
    <a:masterClrMapping/>
  </p:clrMapOvr>
  <p:extLst mod="1">
    <p:ext uri="{DCECCB84-F9BA-43D5-87BE-67443E8EF086}">
      <p15:sldGuideLst xmlns:p15="http://schemas.microsoft.com/office/powerpoint/2012/main" xmlns="">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9F18A029-35EC-4FEF-9246-098D854AB476}" type="datetimeFigureOut">
              <a:rPr lang="en-US" smtClean="0"/>
              <a:pPr/>
              <a:t>29-Jan-18</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DF952829-8345-4D04-828F-0FCF30B1FBEC}" type="slidenum">
              <a:rPr lang="en-US" smtClean="0"/>
              <a:pPr/>
              <a:t>‹#›</a:t>
            </a:fld>
            <a:endParaRPr lang="en-US"/>
          </a:p>
        </p:txBody>
      </p:sp>
    </p:spTree>
    <p:extLst>
      <p:ext uri="{BB962C8B-B14F-4D97-AF65-F5344CB8AC3E}">
        <p14:creationId xmlns:p14="http://schemas.microsoft.com/office/powerpoint/2010/main" xmlns="" val="634818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F18A029-35EC-4FEF-9246-098D854AB476}" type="datetimeFigureOut">
              <a:rPr lang="en-US" smtClean="0"/>
              <a:pPr/>
              <a:t>29-Jan-18</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F952829-8345-4D04-828F-0FCF30B1FBEC}" type="slidenum">
              <a:rPr lang="en-US" smtClean="0"/>
              <a:pPr/>
              <a:t>‹#›</a:t>
            </a:fld>
            <a:endParaRPr lang="en-US"/>
          </a:p>
        </p:txBody>
      </p:sp>
      <p:sp>
        <p:nvSpPr>
          <p:cNvPr id="11" name="Freeform 6"/>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249460068"/>
      </p:ext>
    </p:extLst>
  </p:cSld>
  <p:clrMap bg1="lt1" tx1="dk1" bg2="lt2" tx2="dk2" accent1="accent1" accent2="accent2" accent3="accent3" accent4="accent4" accent5="accent5" accent6="accent6" hlink="hlink" folHlink="folHlink"/>
  <p:sldLayoutIdLst>
    <p:sldLayoutId id="2147484193" r:id="rId1"/>
    <p:sldLayoutId id="2147484194" r:id="rId2"/>
    <p:sldLayoutId id="2147484195" r:id="rId3"/>
    <p:sldLayoutId id="2147484196" r:id="rId4"/>
    <p:sldLayoutId id="2147484197" r:id="rId5"/>
    <p:sldLayoutId id="2147484198" r:id="rId6"/>
    <p:sldLayoutId id="2147484199" r:id="rId7"/>
    <p:sldLayoutId id="2147484200" r:id="rId8"/>
    <p:sldLayoutId id="2147484201" r:id="rId9"/>
    <p:sldLayoutId id="2147484202" r:id="rId10"/>
    <p:sldLayoutId id="214748420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java2s.com/Tutorials/Java/java.time/" TargetMode="External"/><Relationship Id="rId2" Type="http://schemas.openxmlformats.org/officeDocument/2006/relationships/hyperlink" Target="https://dzone.com/articles/deeper-look-java-8-date-and" TargetMode="External"/><Relationship Id="rId1" Type="http://schemas.openxmlformats.org/officeDocument/2006/relationships/slideLayout" Target="../slideLayouts/slideLayout2.xml"/><Relationship Id="rId6" Type="http://schemas.openxmlformats.org/officeDocument/2006/relationships/hyperlink" Target="https://www.boraji.com/" TargetMode="External"/><Relationship Id="rId5" Type="http://schemas.openxmlformats.org/officeDocument/2006/relationships/hyperlink" Target="http://www.baeldung.com/java-8-streams" TargetMode="External"/><Relationship Id="rId4" Type="http://schemas.openxmlformats.org/officeDocument/2006/relationships/hyperlink" Target="http://winterbe.com/posts/2014/07/31/java8-stream-tutorial-exampl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hyperlink" Target="https://docs.oracle.com/javase/8/docs/api/java/util/function/package-summary.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u="sng" dirty="0"/>
              <a:t>Java 8</a:t>
            </a:r>
          </a:p>
        </p:txBody>
      </p:sp>
      <p:sp>
        <p:nvSpPr>
          <p:cNvPr id="3" name="Subtitle 2"/>
          <p:cNvSpPr>
            <a:spLocks noGrp="1"/>
          </p:cNvSpPr>
          <p:nvPr>
            <p:ph type="subTitle" idx="1"/>
          </p:nvPr>
        </p:nvSpPr>
        <p:spPr>
          <a:xfrm>
            <a:off x="1709530" y="3959604"/>
            <a:ext cx="8767860" cy="1533772"/>
          </a:xfrm>
        </p:spPr>
        <p:txBody>
          <a:bodyPr>
            <a:normAutofit fontScale="47500" lnSpcReduction="20000"/>
          </a:bodyPr>
          <a:lstStyle/>
          <a:p>
            <a:r>
              <a:rPr lang="en-US" dirty="0"/>
              <a:t>Default and static Methods</a:t>
            </a:r>
          </a:p>
          <a:p>
            <a:r>
              <a:rPr lang="en-US" dirty="0"/>
              <a:t>Functional Interfaces</a:t>
            </a:r>
          </a:p>
          <a:p>
            <a:r>
              <a:rPr lang="en-US" dirty="0"/>
              <a:t>Lambda Expressions</a:t>
            </a:r>
          </a:p>
          <a:p>
            <a:r>
              <a:rPr lang="en-US" dirty="0"/>
              <a:t>METHOD Reference</a:t>
            </a:r>
          </a:p>
          <a:p>
            <a:r>
              <a:rPr lang="en-US" dirty="0"/>
              <a:t>Date and time </a:t>
            </a:r>
            <a:r>
              <a:rPr lang="en-US" dirty="0" err="1"/>
              <a:t>api</a:t>
            </a:r>
            <a:endParaRPr lang="en-US" dirty="0"/>
          </a:p>
          <a:p>
            <a:r>
              <a:rPr lang="en-US" dirty="0" err="1"/>
              <a:t>FOReacH</a:t>
            </a:r>
            <a:endParaRPr lang="en-US" dirty="0"/>
          </a:p>
          <a:p>
            <a:r>
              <a:rPr lang="en-US" dirty="0"/>
              <a:t>Streams</a:t>
            </a:r>
          </a:p>
        </p:txBody>
      </p:sp>
    </p:spTree>
    <p:extLst>
      <p:ext uri="{BB962C8B-B14F-4D97-AF65-F5344CB8AC3E}">
        <p14:creationId xmlns:p14="http://schemas.microsoft.com/office/powerpoint/2010/main" xmlns="" val="351310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621" y="83890"/>
            <a:ext cx="10997968" cy="637563"/>
          </a:xfrm>
        </p:spPr>
        <p:txBody>
          <a:bodyPr>
            <a:normAutofit fontScale="90000"/>
          </a:bodyPr>
          <a:lstStyle/>
          <a:p>
            <a:r>
              <a:rPr lang="en-US" dirty="0"/>
              <a:t>Lambda EXPRESSIONS</a:t>
            </a:r>
          </a:p>
        </p:txBody>
      </p:sp>
      <p:sp>
        <p:nvSpPr>
          <p:cNvPr id="3" name="Content Placeholder 2"/>
          <p:cNvSpPr>
            <a:spLocks noGrp="1"/>
          </p:cNvSpPr>
          <p:nvPr>
            <p:ph idx="1"/>
          </p:nvPr>
        </p:nvSpPr>
        <p:spPr>
          <a:xfrm>
            <a:off x="897621" y="721453"/>
            <a:ext cx="10997969" cy="5998129"/>
          </a:xfrm>
        </p:spPr>
        <p:txBody>
          <a:bodyPr>
            <a:normAutofit/>
          </a:bodyPr>
          <a:lstStyle/>
          <a:p>
            <a:pPr marL="45720" indent="0">
              <a:buClrTx/>
              <a:buNone/>
            </a:pPr>
            <a:r>
              <a:rPr lang="en-US" sz="1600" b="1" dirty="0"/>
              <a:t>Introduction</a:t>
            </a:r>
            <a:endParaRPr lang="en-US" sz="1400" b="1" dirty="0"/>
          </a:p>
          <a:p>
            <a:pPr marL="217170" indent="-171450">
              <a:buClrTx/>
            </a:pPr>
            <a:r>
              <a:rPr lang="en-US" sz="1400" dirty="0"/>
              <a:t>Lambda expression is a new and important feature of Java which is introduced in Java SE 8.</a:t>
            </a:r>
          </a:p>
          <a:p>
            <a:pPr marL="217170" indent="-171450">
              <a:buClrTx/>
            </a:pPr>
            <a:r>
              <a:rPr lang="en-US" sz="1400" dirty="0"/>
              <a:t>It provides a clear and concise way to represent one method interface using an expression.</a:t>
            </a:r>
          </a:p>
          <a:p>
            <a:pPr marL="217170" indent="-171450">
              <a:buClrTx/>
            </a:pPr>
            <a:r>
              <a:rPr lang="en-US" sz="1400" dirty="0"/>
              <a:t>It is a replacement of java inner anonymous class (partly true).</a:t>
            </a:r>
          </a:p>
          <a:p>
            <a:pPr marL="217170" indent="-171450">
              <a:buClrTx/>
            </a:pPr>
            <a:r>
              <a:rPr lang="en-US" sz="1400" dirty="0"/>
              <a:t>Treated as a function, so compiler does not create .class file.</a:t>
            </a:r>
          </a:p>
          <a:p>
            <a:pPr marL="217170" indent="-171450">
              <a:buClrTx/>
            </a:pPr>
            <a:r>
              <a:rPr lang="en-US" sz="1400" dirty="0"/>
              <a:t>To provide the implementation of Functional interface.</a:t>
            </a:r>
          </a:p>
          <a:p>
            <a:pPr marL="217170" indent="-171450">
              <a:buClrTx/>
            </a:pPr>
            <a:r>
              <a:rPr lang="en-US" sz="1400" dirty="0"/>
              <a:t>Less coding.</a:t>
            </a:r>
          </a:p>
          <a:p>
            <a:pPr marL="217170" indent="-171450">
              <a:buClrTx/>
            </a:pPr>
            <a:endParaRPr lang="en-US" sz="1400" dirty="0"/>
          </a:p>
          <a:p>
            <a:pPr marL="45720" indent="0">
              <a:buClrTx/>
              <a:buNone/>
            </a:pPr>
            <a:r>
              <a:rPr lang="en-US" sz="1600" b="1" dirty="0"/>
              <a:t>Syntax					</a:t>
            </a:r>
          </a:p>
          <a:p>
            <a:pPr marL="45720" indent="0">
              <a:buClrTx/>
              <a:buNone/>
            </a:pPr>
            <a:r>
              <a:rPr lang="en-US" sz="1600" b="1" dirty="0">
                <a:latin typeface="Consolas" panose="020B0609020204030204" pitchFamily="49" charset="0"/>
              </a:rPr>
              <a:t>				</a:t>
            </a:r>
            <a:r>
              <a:rPr lang="en-US" sz="1400" dirty="0">
                <a:latin typeface="Consolas" panose="020B0609020204030204" pitchFamily="49" charset="0"/>
              </a:rPr>
              <a:t>(argument-list) -&gt; {body}  </a:t>
            </a:r>
          </a:p>
          <a:p>
            <a:pPr marL="45720" indent="0">
              <a:buNone/>
            </a:pPr>
            <a:endParaRPr lang="en-US" sz="1600" dirty="0"/>
          </a:p>
          <a:p>
            <a:pPr marL="45720" indent="0">
              <a:buNone/>
            </a:pPr>
            <a:r>
              <a:rPr lang="en-US" sz="1600" b="1" dirty="0"/>
              <a:t>Java lambda expression is consisted of three components:</a:t>
            </a:r>
          </a:p>
          <a:p>
            <a:pPr marL="45720" indent="0">
              <a:buNone/>
            </a:pPr>
            <a:r>
              <a:rPr lang="en-US" sz="1400" dirty="0"/>
              <a:t>1) Argument-list: It can be empty or non-empty as well.</a:t>
            </a:r>
          </a:p>
          <a:p>
            <a:pPr marL="45720" indent="0">
              <a:buNone/>
            </a:pPr>
            <a:r>
              <a:rPr lang="en-US" sz="1400" dirty="0"/>
              <a:t>2) Arrow-token: It is used to link arguments-list and body of expression.</a:t>
            </a:r>
          </a:p>
          <a:p>
            <a:pPr marL="45720" indent="0">
              <a:buNone/>
            </a:pPr>
            <a:r>
              <a:rPr lang="en-US" sz="1400" dirty="0"/>
              <a:t>3) Body: It contains expressions and statements for lambda expression.</a:t>
            </a:r>
          </a:p>
          <a:p>
            <a:pPr marL="217170" indent="-171450">
              <a:buClrTx/>
            </a:pPr>
            <a:endParaRPr lang="en-US" sz="1400" dirty="0"/>
          </a:p>
        </p:txBody>
      </p:sp>
      <p:sp>
        <p:nvSpPr>
          <p:cNvPr id="4" name="Rectangle 3">
            <a:extLst>
              <a:ext uri="{FF2B5EF4-FFF2-40B4-BE49-F238E27FC236}">
                <a16:creationId xmlns:a16="http://schemas.microsoft.com/office/drawing/2014/main" xmlns="" id="{DB4BC0FB-75C8-4357-97BE-41FE9008B3E9}"/>
              </a:ext>
            </a:extLst>
          </p:cNvPr>
          <p:cNvSpPr/>
          <p:nvPr/>
        </p:nvSpPr>
        <p:spPr>
          <a:xfrm>
            <a:off x="4379052" y="3716324"/>
            <a:ext cx="3431098" cy="310392"/>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327424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7621" y="796834"/>
            <a:ext cx="10997969" cy="5922748"/>
          </a:xfrm>
        </p:spPr>
        <p:txBody>
          <a:bodyPr>
            <a:normAutofit/>
          </a:bodyPr>
          <a:lstStyle/>
          <a:p>
            <a:pPr marL="45720" indent="0">
              <a:buNone/>
            </a:pPr>
            <a:r>
              <a:rPr lang="en-US" sz="1600" b="1" dirty="0"/>
              <a:t>Features</a:t>
            </a:r>
          </a:p>
          <a:p>
            <a:r>
              <a:rPr lang="en-US" sz="1400" b="1" dirty="0"/>
              <a:t>Optional type declaration</a:t>
            </a:r>
            <a:r>
              <a:rPr lang="en-US" sz="1400" dirty="0"/>
              <a:t> − No need to declare the type of a parameter. The compiler can inference the same from the value of the parameter.</a:t>
            </a:r>
          </a:p>
          <a:p>
            <a:r>
              <a:rPr lang="en-US" sz="1400" b="1" dirty="0"/>
              <a:t>Optional parenthesis around parameter</a:t>
            </a:r>
            <a:r>
              <a:rPr lang="en-US" sz="1400" dirty="0"/>
              <a:t> − No need to declare a single parameter in parenthesis. For no and multiple parameters, parentheses are required.</a:t>
            </a:r>
          </a:p>
          <a:p>
            <a:r>
              <a:rPr lang="en-US" sz="1400" b="1" dirty="0"/>
              <a:t>Optional curly braces</a:t>
            </a:r>
            <a:r>
              <a:rPr lang="en-US" sz="1400" dirty="0"/>
              <a:t> − No need to use curly braces in expression body if the body contains a single statement.</a:t>
            </a:r>
          </a:p>
          <a:p>
            <a:r>
              <a:rPr lang="en-US" sz="1400" b="1" dirty="0"/>
              <a:t>Optional return keyword</a:t>
            </a:r>
            <a:r>
              <a:rPr lang="en-US" sz="1400" dirty="0"/>
              <a:t> − The compiler automatically returns the value if the body has a single expression to return the value. Curly braces are required to indicate that expression returns a value.</a:t>
            </a:r>
          </a:p>
        </p:txBody>
      </p:sp>
      <p:sp>
        <p:nvSpPr>
          <p:cNvPr id="9" name="Title 1">
            <a:extLst>
              <a:ext uri="{FF2B5EF4-FFF2-40B4-BE49-F238E27FC236}">
                <a16:creationId xmlns:a16="http://schemas.microsoft.com/office/drawing/2014/main" xmlns="" id="{52E13F6F-F007-4F29-BE42-D060E3217C00}"/>
              </a:ext>
            </a:extLst>
          </p:cNvPr>
          <p:cNvSpPr>
            <a:spLocks noGrp="1"/>
          </p:cNvSpPr>
          <p:nvPr>
            <p:ph type="title"/>
          </p:nvPr>
        </p:nvSpPr>
        <p:spPr>
          <a:xfrm>
            <a:off x="897621" y="83890"/>
            <a:ext cx="10997968" cy="637563"/>
          </a:xfrm>
        </p:spPr>
        <p:txBody>
          <a:bodyPr>
            <a:normAutofit fontScale="90000"/>
          </a:bodyPr>
          <a:lstStyle/>
          <a:p>
            <a:r>
              <a:rPr lang="en-US" dirty="0"/>
              <a:t>Lambda EXPRESSIONS</a:t>
            </a:r>
          </a:p>
        </p:txBody>
      </p:sp>
    </p:spTree>
    <p:extLst>
      <p:ext uri="{BB962C8B-B14F-4D97-AF65-F5344CB8AC3E}">
        <p14:creationId xmlns:p14="http://schemas.microsoft.com/office/powerpoint/2010/main" xmlns="" val="2552697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621" y="55903"/>
            <a:ext cx="11065082" cy="654341"/>
          </a:xfrm>
        </p:spPr>
        <p:txBody>
          <a:bodyPr vert="horz" lIns="91440" tIns="45720" rIns="91440" bIns="45720" rtlCol="0" anchor="t">
            <a:noAutofit/>
          </a:bodyPr>
          <a:lstStyle/>
          <a:p>
            <a:pPr marL="45720"/>
            <a:r>
              <a:rPr lang="en-US" sz="4600" dirty="0"/>
              <a:t>Lambda expressions</a:t>
            </a:r>
          </a:p>
        </p:txBody>
      </p:sp>
      <p:sp>
        <p:nvSpPr>
          <p:cNvPr id="3" name="Content Placeholder 2"/>
          <p:cNvSpPr>
            <a:spLocks noGrp="1"/>
          </p:cNvSpPr>
          <p:nvPr>
            <p:ph idx="1"/>
          </p:nvPr>
        </p:nvSpPr>
        <p:spPr>
          <a:xfrm>
            <a:off x="897621" y="901335"/>
            <a:ext cx="10997969" cy="5700679"/>
          </a:xfrm>
          <a:solidFill>
            <a:schemeClr val="bg2"/>
          </a:solidFill>
        </p:spPr>
        <p:txBody>
          <a:bodyPr>
            <a:normAutofit/>
          </a:bodyPr>
          <a:lstStyle/>
          <a:p>
            <a:pPr marL="45720" indent="0">
              <a:buNone/>
            </a:pPr>
            <a:r>
              <a:rPr lang="en-US" sz="1800" dirty="0"/>
              <a:t>Without Lambda Expression example –</a:t>
            </a:r>
          </a:p>
          <a:p>
            <a:pPr marL="45720" indent="0">
              <a:buNone/>
            </a:pPr>
            <a:endParaRPr lang="en-US" sz="1600" dirty="0">
              <a:latin typeface="Consolas" panose="020B0609020204030204" pitchFamily="49" charset="0"/>
            </a:endParaRPr>
          </a:p>
          <a:p>
            <a:pPr marL="45720" indent="0">
              <a:buNone/>
            </a:pPr>
            <a:r>
              <a:rPr lang="en-US" sz="1600" dirty="0">
                <a:latin typeface="Consolas" panose="020B0609020204030204" pitchFamily="49" charset="0"/>
              </a:rPr>
              <a:t>public interface </a:t>
            </a:r>
            <a:r>
              <a:rPr lang="en-US" sz="1600" dirty="0" err="1">
                <a:latin typeface="Consolas" panose="020B0609020204030204" pitchFamily="49" charset="0"/>
              </a:rPr>
              <a:t>FunctionalInterface</a:t>
            </a:r>
            <a:r>
              <a:rPr lang="en-US" sz="1600" dirty="0">
                <a:latin typeface="Consolas" panose="020B0609020204030204" pitchFamily="49" charset="0"/>
              </a:rPr>
              <a:t> {</a:t>
            </a:r>
          </a:p>
          <a:p>
            <a:pPr marL="45720" indent="0">
              <a:buNone/>
            </a:pPr>
            <a:r>
              <a:rPr lang="en-US" sz="1600" dirty="0">
                <a:latin typeface="Consolas" panose="020B0609020204030204" pitchFamily="49" charset="0"/>
              </a:rPr>
              <a:t>	String </a:t>
            </a:r>
            <a:r>
              <a:rPr lang="en-US" sz="1600" dirty="0" err="1">
                <a:latin typeface="Consolas" panose="020B0609020204030204" pitchFamily="49" charset="0"/>
              </a:rPr>
              <a:t>returnsString</a:t>
            </a:r>
            <a:r>
              <a:rPr lang="en-US" sz="1600" dirty="0">
                <a:latin typeface="Consolas" panose="020B0609020204030204" pitchFamily="49" charset="0"/>
              </a:rPr>
              <a:t>(</a:t>
            </a:r>
            <a:r>
              <a:rPr lang="en-US" sz="1600" dirty="0" err="1">
                <a:latin typeface="Consolas" panose="020B0609020204030204" pitchFamily="49" charset="0"/>
              </a:rPr>
              <a:t>int</a:t>
            </a:r>
            <a:r>
              <a:rPr lang="en-US" sz="1600" dirty="0">
                <a:latin typeface="Consolas" panose="020B0609020204030204" pitchFamily="49" charset="0"/>
              </a:rPr>
              <a:t> x);</a:t>
            </a:r>
          </a:p>
          <a:p>
            <a:pPr marL="45720" indent="0">
              <a:buNone/>
            </a:pPr>
            <a:r>
              <a:rPr lang="en-US" sz="1600" dirty="0">
                <a:latin typeface="Consolas" panose="020B0609020204030204" pitchFamily="49" charset="0"/>
              </a:rPr>
              <a:t>}</a:t>
            </a:r>
          </a:p>
          <a:p>
            <a:pPr marL="45720" indent="0">
              <a:buNone/>
            </a:pPr>
            <a:endParaRPr lang="en-US" sz="1800" dirty="0">
              <a:latin typeface="Consolas" panose="020B0609020204030204" pitchFamily="49" charset="0"/>
            </a:endParaRPr>
          </a:p>
          <a:p>
            <a:pPr marL="45720" indent="0">
              <a:buNone/>
            </a:pPr>
            <a:r>
              <a:rPr lang="en-US" sz="1600" dirty="0">
                <a:latin typeface="Consolas" panose="020B0609020204030204" pitchFamily="49" charset="0"/>
              </a:rPr>
              <a:t>public static void main(String </a:t>
            </a:r>
            <a:r>
              <a:rPr lang="en-US" sz="1600" dirty="0" err="1">
                <a:latin typeface="Consolas" panose="020B0609020204030204" pitchFamily="49" charset="0"/>
              </a:rPr>
              <a:t>args</a:t>
            </a:r>
            <a:r>
              <a:rPr lang="en-US" sz="1600" dirty="0">
                <a:latin typeface="Consolas" panose="020B0609020204030204" pitchFamily="49" charset="0"/>
              </a:rPr>
              <a:t>[]) {</a:t>
            </a:r>
          </a:p>
          <a:p>
            <a:pPr marL="45720" indent="0">
              <a:buNone/>
            </a:pPr>
            <a:r>
              <a:rPr lang="en-US" sz="1600" dirty="0">
                <a:latin typeface="Consolas" panose="020B0609020204030204" pitchFamily="49" charset="0"/>
              </a:rPr>
              <a:t>	</a:t>
            </a:r>
            <a:r>
              <a:rPr lang="en-US" sz="1600" dirty="0" err="1">
                <a:latin typeface="Consolas" panose="020B0609020204030204" pitchFamily="49" charset="0"/>
              </a:rPr>
              <a:t>FunctionalInterface</a:t>
            </a:r>
            <a:r>
              <a:rPr lang="en-US" sz="1600" dirty="0">
                <a:latin typeface="Consolas" panose="020B0609020204030204" pitchFamily="49" charset="0"/>
              </a:rPr>
              <a:t> object = new </a:t>
            </a:r>
            <a:r>
              <a:rPr lang="en-US" sz="1600" dirty="0" err="1">
                <a:latin typeface="Consolas" panose="020B0609020204030204" pitchFamily="49" charset="0"/>
              </a:rPr>
              <a:t>FunctionalInterface</a:t>
            </a:r>
            <a:r>
              <a:rPr lang="en-US" sz="1600" dirty="0">
                <a:latin typeface="Consolas" panose="020B0609020204030204" pitchFamily="49" charset="0"/>
              </a:rPr>
              <a:t>() {</a:t>
            </a:r>
          </a:p>
          <a:p>
            <a:pPr marL="45720" indent="0">
              <a:buNone/>
            </a:pPr>
            <a:r>
              <a:rPr lang="en-US" sz="1600" dirty="0">
                <a:latin typeface="Consolas" panose="020B0609020204030204" pitchFamily="49" charset="0"/>
              </a:rPr>
              <a:t>		public String </a:t>
            </a:r>
            <a:r>
              <a:rPr lang="en-US" sz="1600" dirty="0" err="1">
                <a:latin typeface="Consolas" panose="020B0609020204030204" pitchFamily="49" charset="0"/>
              </a:rPr>
              <a:t>returnsString</a:t>
            </a:r>
            <a:r>
              <a:rPr lang="en-US" sz="1600" dirty="0">
                <a:latin typeface="Consolas" panose="020B0609020204030204" pitchFamily="49" charset="0"/>
              </a:rPr>
              <a:t>(</a:t>
            </a:r>
            <a:r>
              <a:rPr lang="en-US" sz="1600" dirty="0" err="1">
                <a:latin typeface="Consolas" panose="020B0609020204030204" pitchFamily="49" charset="0"/>
              </a:rPr>
              <a:t>int</a:t>
            </a:r>
            <a:r>
              <a:rPr lang="en-US" sz="1600" dirty="0">
                <a:latin typeface="Consolas" panose="020B0609020204030204" pitchFamily="49" charset="0"/>
              </a:rPr>
              <a:t> x) {</a:t>
            </a:r>
          </a:p>
          <a:p>
            <a:pPr marL="45720" indent="0">
              <a:buNone/>
            </a:pPr>
            <a:r>
              <a:rPr lang="en-US" sz="1600" dirty="0">
                <a:latin typeface="Consolas" panose="020B0609020204030204" pitchFamily="49" charset="0"/>
              </a:rPr>
              <a:t>			return </a:t>
            </a:r>
            <a:r>
              <a:rPr lang="en-US" sz="1600" dirty="0" err="1">
                <a:latin typeface="Consolas" panose="020B0609020204030204" pitchFamily="49" charset="0"/>
              </a:rPr>
              <a:t>String.valueOf</a:t>
            </a:r>
            <a:r>
              <a:rPr lang="en-US" sz="1600" dirty="0">
                <a:latin typeface="Consolas" panose="020B0609020204030204" pitchFamily="49" charset="0"/>
              </a:rPr>
              <a:t>(x);</a:t>
            </a:r>
          </a:p>
          <a:p>
            <a:pPr marL="45720" indent="0">
              <a:buNone/>
            </a:pPr>
            <a:r>
              <a:rPr lang="en-US" sz="1600" dirty="0">
                <a:latin typeface="Consolas" panose="020B0609020204030204" pitchFamily="49" charset="0"/>
              </a:rPr>
              <a:t>		}</a:t>
            </a:r>
          </a:p>
          <a:p>
            <a:pPr marL="45720" indent="0">
              <a:buNone/>
            </a:pPr>
            <a:r>
              <a:rPr lang="en-US" sz="1600" dirty="0">
                <a:latin typeface="Consolas" panose="020B0609020204030204" pitchFamily="49" charset="0"/>
              </a:rPr>
              <a:t>	} 	</a:t>
            </a:r>
          </a:p>
          <a:p>
            <a:pPr marL="45720" indent="0">
              <a:buNone/>
            </a:pPr>
            <a:r>
              <a:rPr lang="en-US" sz="1600" dirty="0">
                <a:latin typeface="Consolas" panose="020B0609020204030204" pitchFamily="49" charset="0"/>
              </a:rPr>
              <a:t>	</a:t>
            </a:r>
            <a:r>
              <a:rPr lang="en-US" sz="1600" dirty="0" err="1">
                <a:latin typeface="Consolas" panose="020B0609020204030204" pitchFamily="49" charset="0"/>
              </a:rPr>
              <a:t>System.out.println</a:t>
            </a:r>
            <a:r>
              <a:rPr lang="en-US" sz="1600" dirty="0">
                <a:latin typeface="Consolas" panose="020B0609020204030204" pitchFamily="49" charset="0"/>
              </a:rPr>
              <a:t>(</a:t>
            </a:r>
            <a:r>
              <a:rPr lang="en-US" sz="1600" dirty="0" err="1">
                <a:latin typeface="Consolas" panose="020B0609020204030204" pitchFamily="49" charset="0"/>
              </a:rPr>
              <a:t>object.returnString</a:t>
            </a:r>
            <a:r>
              <a:rPr lang="en-US" sz="1600" dirty="0">
                <a:latin typeface="Consolas" panose="020B0609020204030204" pitchFamily="49" charset="0"/>
              </a:rPr>
              <a:t>(10));</a:t>
            </a:r>
          </a:p>
          <a:p>
            <a:pPr marL="45720" indent="0">
              <a:buNone/>
            </a:pPr>
            <a:r>
              <a:rPr lang="en-US" sz="1600" dirty="0">
                <a:latin typeface="Consolas" panose="020B0609020204030204" pitchFamily="49" charset="0"/>
              </a:rPr>
              <a:t>}</a:t>
            </a:r>
          </a:p>
          <a:p>
            <a:pPr marL="45720" indent="0">
              <a:buNone/>
            </a:pPr>
            <a:endParaRPr lang="en-US" sz="1800" dirty="0"/>
          </a:p>
        </p:txBody>
      </p:sp>
      <p:sp>
        <p:nvSpPr>
          <p:cNvPr id="9" name="Rectangle 8"/>
          <p:cNvSpPr/>
          <p:nvPr/>
        </p:nvSpPr>
        <p:spPr>
          <a:xfrm>
            <a:off x="964735" y="1677798"/>
            <a:ext cx="10838576" cy="1132513"/>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Single Corner Snipped 6"/>
          <p:cNvSpPr/>
          <p:nvPr/>
        </p:nvSpPr>
        <p:spPr>
          <a:xfrm>
            <a:off x="973124" y="1426128"/>
            <a:ext cx="2416028" cy="268449"/>
          </a:xfrm>
          <a:prstGeom prst="snip1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FunctionalInterface.java</a:t>
            </a:r>
          </a:p>
        </p:txBody>
      </p:sp>
      <p:sp>
        <p:nvSpPr>
          <p:cNvPr id="11" name="Rectangle 10"/>
          <p:cNvSpPr/>
          <p:nvPr/>
        </p:nvSpPr>
        <p:spPr>
          <a:xfrm>
            <a:off x="964735" y="3129093"/>
            <a:ext cx="10838576" cy="2869035"/>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Single Corner Snipped 7"/>
          <p:cNvSpPr/>
          <p:nvPr/>
        </p:nvSpPr>
        <p:spPr>
          <a:xfrm>
            <a:off x="973124" y="2876587"/>
            <a:ext cx="1157680" cy="268449"/>
          </a:xfrm>
          <a:prstGeom prst="snip1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Main.java</a:t>
            </a:r>
          </a:p>
        </p:txBody>
      </p:sp>
    </p:spTree>
    <p:extLst>
      <p:ext uri="{BB962C8B-B14F-4D97-AF65-F5344CB8AC3E}">
        <p14:creationId xmlns:p14="http://schemas.microsoft.com/office/powerpoint/2010/main" xmlns="" val="283821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622" y="65315"/>
            <a:ext cx="10997968" cy="654341"/>
          </a:xfrm>
        </p:spPr>
        <p:txBody>
          <a:bodyPr vert="horz" lIns="91440" tIns="45720" rIns="91440" bIns="45720" rtlCol="0" anchor="t">
            <a:noAutofit/>
          </a:bodyPr>
          <a:lstStyle/>
          <a:p>
            <a:pPr marL="45720"/>
            <a:r>
              <a:rPr lang="en-US" sz="4600" dirty="0"/>
              <a:t>Lambda expressions Example</a:t>
            </a:r>
          </a:p>
        </p:txBody>
      </p:sp>
      <p:sp>
        <p:nvSpPr>
          <p:cNvPr id="3" name="Content Placeholder 2"/>
          <p:cNvSpPr>
            <a:spLocks noGrp="1"/>
          </p:cNvSpPr>
          <p:nvPr>
            <p:ph idx="1"/>
          </p:nvPr>
        </p:nvSpPr>
        <p:spPr>
          <a:xfrm>
            <a:off x="897621" y="888274"/>
            <a:ext cx="10997969" cy="5818245"/>
          </a:xfrm>
          <a:ln>
            <a:noFill/>
          </a:ln>
        </p:spPr>
        <p:txBody>
          <a:bodyPr>
            <a:normAutofit/>
          </a:bodyPr>
          <a:lstStyle/>
          <a:p>
            <a:pPr marL="45720" indent="0">
              <a:buNone/>
            </a:pPr>
            <a:endParaRPr lang="en-US" sz="1800" dirty="0"/>
          </a:p>
          <a:p>
            <a:pPr marL="45720" indent="0">
              <a:buNone/>
            </a:pPr>
            <a:r>
              <a:rPr lang="en-US" sz="1600" dirty="0">
                <a:latin typeface="Consolas" panose="020B0609020204030204" pitchFamily="49" charset="0"/>
              </a:rPr>
              <a:t>public interface FunctionalInterface {</a:t>
            </a:r>
          </a:p>
          <a:p>
            <a:pPr marL="45720" indent="0">
              <a:buNone/>
            </a:pPr>
            <a:r>
              <a:rPr lang="en-US" sz="1600" dirty="0">
                <a:latin typeface="Consolas" panose="020B0609020204030204" pitchFamily="49" charset="0"/>
              </a:rPr>
              <a:t>	String </a:t>
            </a:r>
            <a:r>
              <a:rPr lang="en-US" sz="1600" dirty="0" err="1">
                <a:latin typeface="Consolas" panose="020B0609020204030204" pitchFamily="49" charset="0"/>
              </a:rPr>
              <a:t>returnsString</a:t>
            </a:r>
            <a:r>
              <a:rPr lang="en-US" sz="1600" dirty="0">
                <a:latin typeface="Consolas" panose="020B0609020204030204" pitchFamily="49" charset="0"/>
              </a:rPr>
              <a:t>(</a:t>
            </a:r>
            <a:r>
              <a:rPr lang="en-US" sz="1600" dirty="0" err="1">
                <a:latin typeface="Consolas" panose="020B0609020204030204" pitchFamily="49" charset="0"/>
              </a:rPr>
              <a:t>int</a:t>
            </a:r>
            <a:r>
              <a:rPr lang="en-US" sz="1600" dirty="0">
                <a:latin typeface="Consolas" panose="020B0609020204030204" pitchFamily="49" charset="0"/>
              </a:rPr>
              <a:t> x);</a:t>
            </a:r>
          </a:p>
          <a:p>
            <a:pPr marL="45720" indent="0">
              <a:buNone/>
            </a:pPr>
            <a:r>
              <a:rPr lang="en-US" sz="1600" dirty="0">
                <a:latin typeface="Consolas" panose="020B0609020204030204" pitchFamily="49" charset="0"/>
              </a:rPr>
              <a:t>}</a:t>
            </a:r>
          </a:p>
          <a:p>
            <a:pPr marL="45720" indent="0">
              <a:buNone/>
            </a:pPr>
            <a:endParaRPr lang="en-US" sz="1800" dirty="0"/>
          </a:p>
          <a:p>
            <a:pPr marL="45720" indent="0">
              <a:buNone/>
            </a:pPr>
            <a:r>
              <a:rPr lang="en-US" sz="1600" dirty="0">
                <a:latin typeface="Consolas" panose="020B0609020204030204" pitchFamily="49" charset="0"/>
              </a:rPr>
              <a:t>public static void main(String </a:t>
            </a:r>
            <a:r>
              <a:rPr lang="en-US" sz="1600" dirty="0" err="1">
                <a:latin typeface="Consolas" panose="020B0609020204030204" pitchFamily="49" charset="0"/>
              </a:rPr>
              <a:t>args</a:t>
            </a:r>
            <a:r>
              <a:rPr lang="en-US" sz="1600" dirty="0">
                <a:latin typeface="Consolas" panose="020B0609020204030204" pitchFamily="49" charset="0"/>
              </a:rPr>
              <a:t>[]) {</a:t>
            </a:r>
          </a:p>
          <a:p>
            <a:pPr marL="45720" indent="0">
              <a:buNone/>
            </a:pPr>
            <a:r>
              <a:rPr lang="en-US" sz="1600" dirty="0">
                <a:latin typeface="Consolas" panose="020B0609020204030204" pitchFamily="49" charset="0"/>
              </a:rPr>
              <a:t>	FunctionalInterface object = </a:t>
            </a:r>
          </a:p>
          <a:p>
            <a:pPr marL="45720" indent="0">
              <a:buNone/>
            </a:pPr>
            <a:r>
              <a:rPr lang="en-US" sz="1600" dirty="0">
                <a:latin typeface="Consolas" panose="020B0609020204030204" pitchFamily="49" charset="0"/>
              </a:rPr>
              <a:t>		</a:t>
            </a:r>
          </a:p>
          <a:p>
            <a:pPr marL="45720" indent="0">
              <a:buNone/>
            </a:pPr>
            <a:endParaRPr lang="en-US" sz="1600" dirty="0">
              <a:latin typeface="Consolas" panose="020B0609020204030204" pitchFamily="49" charset="0"/>
            </a:endParaRPr>
          </a:p>
          <a:p>
            <a:pPr marL="45720" indent="0">
              <a:buNone/>
            </a:pPr>
            <a:r>
              <a:rPr lang="en-US" sz="1600" dirty="0">
                <a:latin typeface="Consolas" panose="020B0609020204030204" pitchFamily="49" charset="0"/>
              </a:rPr>
              <a:t>		</a:t>
            </a:r>
          </a:p>
          <a:p>
            <a:pPr marL="45720" indent="0">
              <a:buNone/>
            </a:pPr>
            <a:r>
              <a:rPr lang="en-US" sz="1600" dirty="0">
                <a:latin typeface="Consolas" panose="020B0609020204030204" pitchFamily="49" charset="0"/>
              </a:rPr>
              <a:t>	 	</a:t>
            </a:r>
          </a:p>
          <a:p>
            <a:pPr marL="45720" indent="0">
              <a:buNone/>
            </a:pPr>
            <a:endParaRPr lang="en-US" sz="1600" dirty="0">
              <a:latin typeface="Consolas" panose="020B0609020204030204" pitchFamily="49" charset="0"/>
            </a:endParaRPr>
          </a:p>
          <a:p>
            <a:pPr marL="45720" indent="0">
              <a:buNone/>
            </a:pPr>
            <a:r>
              <a:rPr lang="en-US" sz="1600" dirty="0">
                <a:latin typeface="Consolas" panose="020B0609020204030204" pitchFamily="49" charset="0"/>
              </a:rPr>
              <a:t>}</a:t>
            </a:r>
          </a:p>
        </p:txBody>
      </p:sp>
      <p:sp>
        <p:nvSpPr>
          <p:cNvPr id="4" name="Rectangle 3"/>
          <p:cNvSpPr/>
          <p:nvPr/>
        </p:nvSpPr>
        <p:spPr>
          <a:xfrm>
            <a:off x="964735" y="1272129"/>
            <a:ext cx="10838576" cy="1098958"/>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64735" y="2708444"/>
            <a:ext cx="10838576" cy="2973899"/>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Single Corner Snipped 6"/>
          <p:cNvSpPr/>
          <p:nvPr/>
        </p:nvSpPr>
        <p:spPr>
          <a:xfrm>
            <a:off x="973124" y="1012069"/>
            <a:ext cx="2416028" cy="268449"/>
          </a:xfrm>
          <a:prstGeom prst="snip1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FunctionalInterface.java</a:t>
            </a:r>
          </a:p>
        </p:txBody>
      </p:sp>
      <p:sp>
        <p:nvSpPr>
          <p:cNvPr id="8" name="Rectangle: Single Corner Snipped 7"/>
          <p:cNvSpPr/>
          <p:nvPr/>
        </p:nvSpPr>
        <p:spPr>
          <a:xfrm>
            <a:off x="973124" y="2448385"/>
            <a:ext cx="1157680" cy="268449"/>
          </a:xfrm>
          <a:prstGeom prst="snip1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Main.java</a:t>
            </a:r>
          </a:p>
        </p:txBody>
      </p:sp>
      <p:sp>
        <p:nvSpPr>
          <p:cNvPr id="11" name="Rectangle 10"/>
          <p:cNvSpPr/>
          <p:nvPr/>
        </p:nvSpPr>
        <p:spPr>
          <a:xfrm>
            <a:off x="5075850" y="3141025"/>
            <a:ext cx="3219060" cy="3020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65000"/>
                    <a:lumOff val="35000"/>
                  </a:schemeClr>
                </a:solidFill>
                <a:latin typeface="Consolas" panose="020B0609020204030204" pitchFamily="49" charset="0"/>
              </a:rPr>
              <a:t>new FunctionalInterface() {</a:t>
            </a:r>
          </a:p>
        </p:txBody>
      </p:sp>
      <p:sp>
        <p:nvSpPr>
          <p:cNvPr id="12" name="Rectangle 11"/>
          <p:cNvSpPr/>
          <p:nvPr/>
        </p:nvSpPr>
        <p:spPr>
          <a:xfrm>
            <a:off x="2578949" y="3485866"/>
            <a:ext cx="3193730" cy="3020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65000"/>
                    <a:lumOff val="35000"/>
                  </a:schemeClr>
                </a:solidFill>
                <a:latin typeface="Consolas" panose="020B0609020204030204" pitchFamily="49" charset="0"/>
              </a:rPr>
              <a:t>public String </a:t>
            </a:r>
            <a:r>
              <a:rPr lang="en-US" sz="1600" dirty="0" err="1">
                <a:solidFill>
                  <a:schemeClr val="tx1">
                    <a:lumMod val="65000"/>
                    <a:lumOff val="35000"/>
                  </a:schemeClr>
                </a:solidFill>
                <a:latin typeface="Consolas" panose="020B0609020204030204" pitchFamily="49" charset="0"/>
              </a:rPr>
              <a:t>returnsString</a:t>
            </a:r>
            <a:endParaRPr lang="en-US" sz="1600" dirty="0">
              <a:solidFill>
                <a:schemeClr val="tx1">
                  <a:lumMod val="65000"/>
                  <a:lumOff val="35000"/>
                </a:schemeClr>
              </a:solidFill>
              <a:latin typeface="Consolas" panose="020B0609020204030204" pitchFamily="49" charset="0"/>
            </a:endParaRPr>
          </a:p>
        </p:txBody>
      </p:sp>
      <p:sp>
        <p:nvSpPr>
          <p:cNvPr id="13" name="Rectangle 12"/>
          <p:cNvSpPr/>
          <p:nvPr/>
        </p:nvSpPr>
        <p:spPr>
          <a:xfrm>
            <a:off x="1845577" y="4769142"/>
            <a:ext cx="218115" cy="3020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lumMod val="65000"/>
                  <a:lumOff val="35000"/>
                </a:schemeClr>
              </a:solidFill>
              <a:latin typeface="Consolas" panose="020B0609020204030204" pitchFamily="49" charset="0"/>
            </a:endParaRPr>
          </a:p>
        </p:txBody>
      </p:sp>
      <p:sp>
        <p:nvSpPr>
          <p:cNvPr id="14" name="Rectangle 13"/>
          <p:cNvSpPr/>
          <p:nvPr/>
        </p:nvSpPr>
        <p:spPr>
          <a:xfrm>
            <a:off x="6635692" y="3700942"/>
            <a:ext cx="369116" cy="3020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lumMod val="65000"/>
                  <a:lumOff val="35000"/>
                </a:schemeClr>
              </a:solidFill>
              <a:latin typeface="Consolas" panose="020B0609020204030204" pitchFamily="49" charset="0"/>
            </a:endParaRPr>
          </a:p>
        </p:txBody>
      </p:sp>
      <p:sp>
        <p:nvSpPr>
          <p:cNvPr id="15" name="Rectangle 14"/>
          <p:cNvSpPr/>
          <p:nvPr/>
        </p:nvSpPr>
        <p:spPr>
          <a:xfrm>
            <a:off x="5924028" y="3699546"/>
            <a:ext cx="367715" cy="3020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lumMod val="65000"/>
                  <a:lumOff val="35000"/>
                </a:schemeClr>
              </a:solidFill>
              <a:latin typeface="Consolas" panose="020B0609020204030204" pitchFamily="49" charset="0"/>
            </a:endParaRPr>
          </a:p>
        </p:txBody>
      </p:sp>
      <p:sp>
        <p:nvSpPr>
          <p:cNvPr id="16" name="Rectangle 15"/>
          <p:cNvSpPr/>
          <p:nvPr/>
        </p:nvSpPr>
        <p:spPr>
          <a:xfrm>
            <a:off x="5819865" y="3699546"/>
            <a:ext cx="104164" cy="3020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lumMod val="65000"/>
                  <a:lumOff val="35000"/>
                </a:schemeClr>
              </a:solidFill>
              <a:latin typeface="Consolas" panose="020B0609020204030204" pitchFamily="49" charset="0"/>
            </a:endParaRPr>
          </a:p>
        </p:txBody>
      </p:sp>
      <p:sp>
        <p:nvSpPr>
          <p:cNvPr id="17" name="Rectangle 16"/>
          <p:cNvSpPr/>
          <p:nvPr/>
        </p:nvSpPr>
        <p:spPr>
          <a:xfrm>
            <a:off x="6492734" y="3699546"/>
            <a:ext cx="104164" cy="3020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lumMod val="65000"/>
                  <a:lumOff val="35000"/>
                </a:schemeClr>
              </a:solidFill>
              <a:latin typeface="Consolas" panose="020B0609020204030204" pitchFamily="49" charset="0"/>
            </a:endParaRPr>
          </a:p>
        </p:txBody>
      </p:sp>
      <p:sp>
        <p:nvSpPr>
          <p:cNvPr id="18" name="Rectangle 17"/>
          <p:cNvSpPr/>
          <p:nvPr/>
        </p:nvSpPr>
        <p:spPr>
          <a:xfrm>
            <a:off x="7051994" y="3699546"/>
            <a:ext cx="104164" cy="3020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lumMod val="65000"/>
                  <a:lumOff val="35000"/>
                </a:schemeClr>
              </a:solidFill>
              <a:latin typeface="Consolas" panose="020B0609020204030204" pitchFamily="49" charset="0"/>
            </a:endParaRPr>
          </a:p>
        </p:txBody>
      </p:sp>
      <p:sp>
        <p:nvSpPr>
          <p:cNvPr id="19" name="Rectangle 18"/>
          <p:cNvSpPr/>
          <p:nvPr/>
        </p:nvSpPr>
        <p:spPr>
          <a:xfrm>
            <a:off x="2825341" y="4404222"/>
            <a:ext cx="104164" cy="3020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lumMod val="65000"/>
                  <a:lumOff val="35000"/>
                </a:schemeClr>
              </a:solidFill>
              <a:latin typeface="Consolas" panose="020B0609020204030204" pitchFamily="49" charset="0"/>
            </a:endParaRPr>
          </a:p>
        </p:txBody>
      </p:sp>
      <p:sp>
        <p:nvSpPr>
          <p:cNvPr id="20" name="Rectangle 19"/>
          <p:cNvSpPr/>
          <p:nvPr/>
        </p:nvSpPr>
        <p:spPr>
          <a:xfrm>
            <a:off x="3682767" y="4060275"/>
            <a:ext cx="2809967" cy="3020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lumMod val="65000"/>
                  <a:lumOff val="35000"/>
                </a:schemeClr>
              </a:solidFill>
              <a:latin typeface="Consolas" panose="020B0609020204030204" pitchFamily="49" charset="0"/>
            </a:endParaRPr>
          </a:p>
        </p:txBody>
      </p:sp>
      <p:sp>
        <p:nvSpPr>
          <p:cNvPr id="21" name="Rectangle 20"/>
          <p:cNvSpPr/>
          <p:nvPr/>
        </p:nvSpPr>
        <p:spPr>
          <a:xfrm>
            <a:off x="6316564" y="3699546"/>
            <a:ext cx="183160" cy="3020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lumMod val="65000"/>
                  <a:lumOff val="35000"/>
                </a:schemeClr>
              </a:solidFill>
              <a:latin typeface="Consolas" panose="020B0609020204030204" pitchFamily="49" charset="0"/>
            </a:endParaRPr>
          </a:p>
        </p:txBody>
      </p:sp>
      <p:sp>
        <p:nvSpPr>
          <p:cNvPr id="23" name="Rectangle 22"/>
          <p:cNvSpPr/>
          <p:nvPr/>
        </p:nvSpPr>
        <p:spPr>
          <a:xfrm>
            <a:off x="2617936" y="4067343"/>
            <a:ext cx="188754" cy="3020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65000"/>
                    <a:lumOff val="35000"/>
                  </a:schemeClr>
                </a:solidFill>
                <a:latin typeface="Consolas" panose="020B0609020204030204" pitchFamily="49" charset="0"/>
              </a:rPr>
              <a:t>}</a:t>
            </a:r>
          </a:p>
        </p:txBody>
      </p:sp>
      <p:sp>
        <p:nvSpPr>
          <p:cNvPr id="24" name="Rectangle 23"/>
          <p:cNvSpPr/>
          <p:nvPr/>
        </p:nvSpPr>
        <p:spPr>
          <a:xfrm>
            <a:off x="1846440" y="4394799"/>
            <a:ext cx="188754" cy="3020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65000"/>
                    <a:lumOff val="35000"/>
                  </a:schemeClr>
                </a:solidFill>
                <a:latin typeface="Consolas" panose="020B0609020204030204" pitchFamily="49" charset="0"/>
              </a:rPr>
              <a:t>}</a:t>
            </a:r>
          </a:p>
        </p:txBody>
      </p:sp>
      <p:sp>
        <p:nvSpPr>
          <p:cNvPr id="25" name="Rectangle 24"/>
          <p:cNvSpPr/>
          <p:nvPr/>
        </p:nvSpPr>
        <p:spPr>
          <a:xfrm>
            <a:off x="5891735" y="3479773"/>
            <a:ext cx="529777" cy="3020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lumMod val="65000"/>
                    <a:lumOff val="35000"/>
                  </a:schemeClr>
                </a:solidFill>
                <a:latin typeface="Consolas" panose="020B0609020204030204" pitchFamily="49" charset="0"/>
              </a:rPr>
              <a:t>int</a:t>
            </a:r>
            <a:endParaRPr lang="en-US" sz="1600" dirty="0">
              <a:solidFill>
                <a:schemeClr val="tx1">
                  <a:lumMod val="65000"/>
                  <a:lumOff val="35000"/>
                </a:schemeClr>
              </a:solidFill>
              <a:latin typeface="Consolas" panose="020B0609020204030204" pitchFamily="49" charset="0"/>
            </a:endParaRPr>
          </a:p>
        </p:txBody>
      </p:sp>
      <p:sp>
        <p:nvSpPr>
          <p:cNvPr id="26" name="Rectangle 25"/>
          <p:cNvSpPr/>
          <p:nvPr/>
        </p:nvSpPr>
        <p:spPr>
          <a:xfrm>
            <a:off x="5768579" y="3485865"/>
            <a:ext cx="130737" cy="3055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65000"/>
                    <a:lumOff val="35000"/>
                  </a:schemeClr>
                </a:solidFill>
                <a:latin typeface="Consolas" panose="020B0609020204030204" pitchFamily="49" charset="0"/>
              </a:rPr>
              <a:t>(</a:t>
            </a:r>
          </a:p>
        </p:txBody>
      </p:sp>
      <p:sp>
        <p:nvSpPr>
          <p:cNvPr id="28" name="Rectangle 27"/>
          <p:cNvSpPr/>
          <p:nvPr/>
        </p:nvSpPr>
        <p:spPr>
          <a:xfrm>
            <a:off x="6660978" y="3499869"/>
            <a:ext cx="417924" cy="301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65000"/>
                    <a:lumOff val="35000"/>
                  </a:schemeClr>
                </a:solidFill>
                <a:latin typeface="Consolas" panose="020B0609020204030204" pitchFamily="49" charset="0"/>
              </a:rPr>
              <a:t>-&gt;</a:t>
            </a:r>
          </a:p>
        </p:txBody>
      </p:sp>
      <p:sp>
        <p:nvSpPr>
          <p:cNvPr id="29" name="Rectangle 28"/>
          <p:cNvSpPr/>
          <p:nvPr/>
        </p:nvSpPr>
        <p:spPr>
          <a:xfrm>
            <a:off x="6411968" y="3487836"/>
            <a:ext cx="146701" cy="3062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65000"/>
                    <a:lumOff val="35000"/>
                  </a:schemeClr>
                </a:solidFill>
                <a:latin typeface="Consolas" panose="020B0609020204030204" pitchFamily="49" charset="0"/>
              </a:rPr>
              <a:t>x</a:t>
            </a:r>
          </a:p>
        </p:txBody>
      </p:sp>
      <p:sp>
        <p:nvSpPr>
          <p:cNvPr id="30" name="Rectangle 29"/>
          <p:cNvSpPr/>
          <p:nvPr/>
        </p:nvSpPr>
        <p:spPr>
          <a:xfrm>
            <a:off x="6542809" y="3492090"/>
            <a:ext cx="125311" cy="302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65000"/>
                    <a:lumOff val="35000"/>
                  </a:schemeClr>
                </a:solidFill>
                <a:latin typeface="Consolas" panose="020B0609020204030204" pitchFamily="49" charset="0"/>
              </a:rPr>
              <a:t>)</a:t>
            </a:r>
          </a:p>
        </p:txBody>
      </p:sp>
      <p:sp>
        <p:nvSpPr>
          <p:cNvPr id="31" name="Rectangle 30"/>
          <p:cNvSpPr/>
          <p:nvPr/>
        </p:nvSpPr>
        <p:spPr>
          <a:xfrm>
            <a:off x="7110939" y="3515850"/>
            <a:ext cx="188754" cy="301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65000"/>
                    <a:lumOff val="35000"/>
                  </a:schemeClr>
                </a:solidFill>
                <a:latin typeface="Consolas" panose="020B0609020204030204" pitchFamily="49" charset="0"/>
              </a:rPr>
              <a:t>{</a:t>
            </a:r>
          </a:p>
        </p:txBody>
      </p:sp>
      <p:sp>
        <p:nvSpPr>
          <p:cNvPr id="32" name="Rectangle 31"/>
          <p:cNvSpPr/>
          <p:nvPr/>
        </p:nvSpPr>
        <p:spPr>
          <a:xfrm>
            <a:off x="3368392" y="3819575"/>
            <a:ext cx="862949" cy="3020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65000"/>
                    <a:lumOff val="35000"/>
                  </a:schemeClr>
                </a:solidFill>
                <a:latin typeface="Consolas" panose="020B0609020204030204" pitchFamily="49" charset="0"/>
              </a:rPr>
              <a:t>return</a:t>
            </a:r>
          </a:p>
        </p:txBody>
      </p:sp>
      <p:sp>
        <p:nvSpPr>
          <p:cNvPr id="33" name="Rectangle 32"/>
          <p:cNvSpPr/>
          <p:nvPr/>
        </p:nvSpPr>
        <p:spPr>
          <a:xfrm>
            <a:off x="4194607" y="3828688"/>
            <a:ext cx="2191235" cy="3020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lumMod val="65000"/>
                    <a:lumOff val="35000"/>
                  </a:schemeClr>
                </a:solidFill>
                <a:latin typeface="Consolas" panose="020B0609020204030204" pitchFamily="49" charset="0"/>
              </a:rPr>
              <a:t>String.valueOf</a:t>
            </a:r>
            <a:r>
              <a:rPr lang="en-US" sz="1600" dirty="0">
                <a:solidFill>
                  <a:schemeClr val="tx1">
                    <a:lumMod val="65000"/>
                    <a:lumOff val="35000"/>
                  </a:schemeClr>
                </a:solidFill>
                <a:latin typeface="Consolas" panose="020B0609020204030204" pitchFamily="49" charset="0"/>
              </a:rPr>
              <a:t>(x);</a:t>
            </a:r>
          </a:p>
        </p:txBody>
      </p:sp>
      <p:sp>
        <p:nvSpPr>
          <p:cNvPr id="34" name="Rectangle 33"/>
          <p:cNvSpPr/>
          <p:nvPr/>
        </p:nvSpPr>
        <p:spPr>
          <a:xfrm>
            <a:off x="1768221" y="4813601"/>
            <a:ext cx="5079773" cy="3353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lumMod val="65000"/>
                    <a:lumOff val="35000"/>
                  </a:schemeClr>
                </a:solidFill>
                <a:latin typeface="Consolas" panose="020B0609020204030204" pitchFamily="49" charset="0"/>
              </a:rPr>
              <a:t>System.out.println</a:t>
            </a:r>
            <a:r>
              <a:rPr lang="en-US" sz="1600" dirty="0">
                <a:solidFill>
                  <a:schemeClr val="tx1">
                    <a:lumMod val="65000"/>
                    <a:lumOff val="35000"/>
                  </a:schemeClr>
                </a:solidFill>
                <a:latin typeface="Consolas" panose="020B0609020204030204" pitchFamily="49" charset="0"/>
              </a:rPr>
              <a:t>(</a:t>
            </a:r>
            <a:r>
              <a:rPr lang="en-US" sz="1600" dirty="0" err="1">
                <a:solidFill>
                  <a:schemeClr val="tx1">
                    <a:lumMod val="65000"/>
                    <a:lumOff val="35000"/>
                  </a:schemeClr>
                </a:solidFill>
                <a:latin typeface="Consolas" panose="020B0609020204030204" pitchFamily="49" charset="0"/>
              </a:rPr>
              <a:t>object.returnString</a:t>
            </a:r>
            <a:r>
              <a:rPr lang="en-US" sz="1600" dirty="0">
                <a:solidFill>
                  <a:schemeClr val="tx1">
                    <a:lumMod val="65000"/>
                    <a:lumOff val="35000"/>
                  </a:schemeClr>
                </a:solidFill>
                <a:latin typeface="Consolas" panose="020B0609020204030204" pitchFamily="49" charset="0"/>
              </a:rPr>
              <a:t>(10));</a:t>
            </a:r>
          </a:p>
        </p:txBody>
      </p:sp>
    </p:spTree>
    <p:extLst>
      <p:ext uri="{BB962C8B-B14F-4D97-AF65-F5344CB8AC3E}">
        <p14:creationId xmlns:p14="http://schemas.microsoft.com/office/powerpoint/2010/main" xmlns="" val="2846528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11"/>
                                        </p:tgtEl>
                                      </p:cBhvr>
                                    </p:animEffect>
                                    <p:anim calcmode="lin" valueType="num">
                                      <p:cBhvr>
                                        <p:cTn id="7" dur="1000"/>
                                        <p:tgtEl>
                                          <p:spTgt spid="11"/>
                                        </p:tgtEl>
                                        <p:attrNameLst>
                                          <p:attrName>ppt_x</p:attrName>
                                        </p:attrNameLst>
                                      </p:cBhvr>
                                      <p:tavLst>
                                        <p:tav tm="0">
                                          <p:val>
                                            <p:strVal val="ppt_x"/>
                                          </p:val>
                                        </p:tav>
                                        <p:tav tm="100000">
                                          <p:val>
                                            <p:strVal val="ppt_x"/>
                                          </p:val>
                                        </p:tav>
                                      </p:tavLst>
                                    </p:anim>
                                    <p:anim calcmode="lin" valueType="num">
                                      <p:cBhvr>
                                        <p:cTn id="8" dur="1000"/>
                                        <p:tgtEl>
                                          <p:spTgt spid="11"/>
                                        </p:tgtEl>
                                        <p:attrNameLst>
                                          <p:attrName>ppt_y</p:attrName>
                                        </p:attrNameLst>
                                      </p:cBhvr>
                                      <p:tavLst>
                                        <p:tav tm="0">
                                          <p:val>
                                            <p:strVal val="ppt_y"/>
                                          </p:val>
                                        </p:tav>
                                        <p:tav tm="100000">
                                          <p:val>
                                            <p:strVal val="ppt_y+.1"/>
                                          </p:val>
                                        </p:tav>
                                      </p:tavLst>
                                    </p:anim>
                                    <p:set>
                                      <p:cBhvr>
                                        <p:cTn id="9" dur="1" fill="hold">
                                          <p:stCondLst>
                                            <p:cond delay="999"/>
                                          </p:stCondLst>
                                        </p:cTn>
                                        <p:tgtEl>
                                          <p:spTgt spid="11"/>
                                        </p:tgtEl>
                                        <p:attrNameLst>
                                          <p:attrName>style.visibility</p:attrName>
                                        </p:attrNameLst>
                                      </p:cBhvr>
                                      <p:to>
                                        <p:strVal val="hidden"/>
                                      </p:to>
                                    </p:set>
                                  </p:childTnLst>
                                </p:cTn>
                              </p:par>
                              <p:par>
                                <p:cTn id="10" presetID="42" presetClass="exit" presetSubtype="0" fill="hold" grpId="0" nodeType="withEffect">
                                  <p:stCondLst>
                                    <p:cond delay="0"/>
                                  </p:stCondLst>
                                  <p:childTnLst>
                                    <p:animEffect transition="out" filter="fade">
                                      <p:cBhvr>
                                        <p:cTn id="11" dur="1000"/>
                                        <p:tgtEl>
                                          <p:spTgt spid="24"/>
                                        </p:tgtEl>
                                      </p:cBhvr>
                                    </p:animEffect>
                                    <p:anim calcmode="lin" valueType="num">
                                      <p:cBhvr>
                                        <p:cTn id="12" dur="1000"/>
                                        <p:tgtEl>
                                          <p:spTgt spid="24"/>
                                        </p:tgtEl>
                                        <p:attrNameLst>
                                          <p:attrName>ppt_x</p:attrName>
                                        </p:attrNameLst>
                                      </p:cBhvr>
                                      <p:tavLst>
                                        <p:tav tm="0">
                                          <p:val>
                                            <p:strVal val="ppt_x"/>
                                          </p:val>
                                        </p:tav>
                                        <p:tav tm="100000">
                                          <p:val>
                                            <p:strVal val="ppt_x"/>
                                          </p:val>
                                        </p:tav>
                                      </p:tavLst>
                                    </p:anim>
                                    <p:anim calcmode="lin" valueType="num">
                                      <p:cBhvr>
                                        <p:cTn id="13" dur="1000"/>
                                        <p:tgtEl>
                                          <p:spTgt spid="24"/>
                                        </p:tgtEl>
                                        <p:attrNameLst>
                                          <p:attrName>ppt_y</p:attrName>
                                        </p:attrNameLst>
                                      </p:cBhvr>
                                      <p:tavLst>
                                        <p:tav tm="0">
                                          <p:val>
                                            <p:strVal val="ppt_y"/>
                                          </p:val>
                                        </p:tav>
                                        <p:tav tm="100000">
                                          <p:val>
                                            <p:strVal val="ppt_y+.1"/>
                                          </p:val>
                                        </p:tav>
                                      </p:tavLst>
                                    </p:anim>
                                    <p:set>
                                      <p:cBhvr>
                                        <p:cTn id="14" dur="1" fill="hold">
                                          <p:stCondLst>
                                            <p:cond delay="999"/>
                                          </p:stCondLst>
                                        </p:cTn>
                                        <p:tgtEl>
                                          <p:spTgt spid="2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2" presetClass="exit" presetSubtype="0" fill="hold" grpId="0" nodeType="clickEffect">
                                  <p:stCondLst>
                                    <p:cond delay="0"/>
                                  </p:stCondLst>
                                  <p:childTnLst>
                                    <p:animEffect transition="out" filter="fade">
                                      <p:cBhvr>
                                        <p:cTn id="18" dur="1000"/>
                                        <p:tgtEl>
                                          <p:spTgt spid="12"/>
                                        </p:tgtEl>
                                      </p:cBhvr>
                                    </p:animEffect>
                                    <p:anim calcmode="lin" valueType="num">
                                      <p:cBhvr>
                                        <p:cTn id="19" dur="1000"/>
                                        <p:tgtEl>
                                          <p:spTgt spid="12"/>
                                        </p:tgtEl>
                                        <p:attrNameLst>
                                          <p:attrName>ppt_x</p:attrName>
                                        </p:attrNameLst>
                                      </p:cBhvr>
                                      <p:tavLst>
                                        <p:tav tm="0">
                                          <p:val>
                                            <p:strVal val="ppt_x"/>
                                          </p:val>
                                        </p:tav>
                                        <p:tav tm="100000">
                                          <p:val>
                                            <p:strVal val="ppt_x"/>
                                          </p:val>
                                        </p:tav>
                                      </p:tavLst>
                                    </p:anim>
                                    <p:anim calcmode="lin" valueType="num">
                                      <p:cBhvr>
                                        <p:cTn id="20" dur="1000"/>
                                        <p:tgtEl>
                                          <p:spTgt spid="12"/>
                                        </p:tgtEl>
                                        <p:attrNameLst>
                                          <p:attrName>ppt_y</p:attrName>
                                        </p:attrNameLst>
                                      </p:cBhvr>
                                      <p:tavLst>
                                        <p:tav tm="0">
                                          <p:val>
                                            <p:strVal val="ppt_y"/>
                                          </p:val>
                                        </p:tav>
                                        <p:tav tm="100000">
                                          <p:val>
                                            <p:strVal val="ppt_y+.1"/>
                                          </p:val>
                                        </p:tav>
                                      </p:tavLst>
                                    </p:anim>
                                    <p:set>
                                      <p:cBhvr>
                                        <p:cTn id="21" dur="1" fill="hold">
                                          <p:stCondLst>
                                            <p:cond delay="999"/>
                                          </p:stCondLst>
                                        </p:cTn>
                                        <p:tgtEl>
                                          <p:spTgt spid="12"/>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1000"/>
                                        <p:tgtEl>
                                          <p:spTgt spid="28"/>
                                        </p:tgtEl>
                                      </p:cBhvr>
                                    </p:animEffect>
                                    <p:anim calcmode="lin" valueType="num">
                                      <p:cBhvr>
                                        <p:cTn id="27" dur="1000" fill="hold"/>
                                        <p:tgtEl>
                                          <p:spTgt spid="28"/>
                                        </p:tgtEl>
                                        <p:attrNameLst>
                                          <p:attrName>ppt_x</p:attrName>
                                        </p:attrNameLst>
                                      </p:cBhvr>
                                      <p:tavLst>
                                        <p:tav tm="0">
                                          <p:val>
                                            <p:strVal val="#ppt_x"/>
                                          </p:val>
                                        </p:tav>
                                        <p:tav tm="100000">
                                          <p:val>
                                            <p:strVal val="#ppt_x"/>
                                          </p:val>
                                        </p:tav>
                                      </p:tavLst>
                                    </p:anim>
                                    <p:anim calcmode="lin" valueType="num">
                                      <p:cBhvr>
                                        <p:cTn id="2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xit" presetSubtype="0" fill="hold" grpId="0" nodeType="clickEffect">
                                  <p:stCondLst>
                                    <p:cond delay="0"/>
                                  </p:stCondLst>
                                  <p:childTnLst>
                                    <p:animEffect transition="out" filter="fade">
                                      <p:cBhvr>
                                        <p:cTn id="32" dur="1000"/>
                                        <p:tgtEl>
                                          <p:spTgt spid="26"/>
                                        </p:tgtEl>
                                      </p:cBhvr>
                                    </p:animEffect>
                                    <p:anim calcmode="lin" valueType="num">
                                      <p:cBhvr>
                                        <p:cTn id="33" dur="1000"/>
                                        <p:tgtEl>
                                          <p:spTgt spid="26"/>
                                        </p:tgtEl>
                                        <p:attrNameLst>
                                          <p:attrName>ppt_x</p:attrName>
                                        </p:attrNameLst>
                                      </p:cBhvr>
                                      <p:tavLst>
                                        <p:tav tm="0">
                                          <p:val>
                                            <p:strVal val="ppt_x"/>
                                          </p:val>
                                        </p:tav>
                                        <p:tav tm="100000">
                                          <p:val>
                                            <p:strVal val="ppt_x"/>
                                          </p:val>
                                        </p:tav>
                                      </p:tavLst>
                                    </p:anim>
                                    <p:anim calcmode="lin" valueType="num">
                                      <p:cBhvr>
                                        <p:cTn id="34" dur="1000"/>
                                        <p:tgtEl>
                                          <p:spTgt spid="26"/>
                                        </p:tgtEl>
                                        <p:attrNameLst>
                                          <p:attrName>ppt_y</p:attrName>
                                        </p:attrNameLst>
                                      </p:cBhvr>
                                      <p:tavLst>
                                        <p:tav tm="0">
                                          <p:val>
                                            <p:strVal val="ppt_y"/>
                                          </p:val>
                                        </p:tav>
                                        <p:tav tm="100000">
                                          <p:val>
                                            <p:strVal val="ppt_y+.1"/>
                                          </p:val>
                                        </p:tav>
                                      </p:tavLst>
                                    </p:anim>
                                    <p:set>
                                      <p:cBhvr>
                                        <p:cTn id="35" dur="1" fill="hold">
                                          <p:stCondLst>
                                            <p:cond delay="999"/>
                                          </p:stCondLst>
                                        </p:cTn>
                                        <p:tgtEl>
                                          <p:spTgt spid="26"/>
                                        </p:tgtEl>
                                        <p:attrNameLst>
                                          <p:attrName>style.visibility</p:attrName>
                                        </p:attrNameLst>
                                      </p:cBhvr>
                                      <p:to>
                                        <p:strVal val="hidden"/>
                                      </p:to>
                                    </p:set>
                                  </p:childTnLst>
                                </p:cTn>
                              </p:par>
                              <p:par>
                                <p:cTn id="36" presetID="42" presetClass="exit" presetSubtype="0" fill="hold" grpId="0" nodeType="withEffect">
                                  <p:stCondLst>
                                    <p:cond delay="0"/>
                                  </p:stCondLst>
                                  <p:childTnLst>
                                    <p:animEffect transition="out" filter="fade">
                                      <p:cBhvr>
                                        <p:cTn id="37" dur="1000"/>
                                        <p:tgtEl>
                                          <p:spTgt spid="25"/>
                                        </p:tgtEl>
                                      </p:cBhvr>
                                    </p:animEffect>
                                    <p:anim calcmode="lin" valueType="num">
                                      <p:cBhvr>
                                        <p:cTn id="38" dur="1000"/>
                                        <p:tgtEl>
                                          <p:spTgt spid="25"/>
                                        </p:tgtEl>
                                        <p:attrNameLst>
                                          <p:attrName>ppt_x</p:attrName>
                                        </p:attrNameLst>
                                      </p:cBhvr>
                                      <p:tavLst>
                                        <p:tav tm="0">
                                          <p:val>
                                            <p:strVal val="ppt_x"/>
                                          </p:val>
                                        </p:tav>
                                        <p:tav tm="100000">
                                          <p:val>
                                            <p:strVal val="ppt_x"/>
                                          </p:val>
                                        </p:tav>
                                      </p:tavLst>
                                    </p:anim>
                                    <p:anim calcmode="lin" valueType="num">
                                      <p:cBhvr>
                                        <p:cTn id="39" dur="1000"/>
                                        <p:tgtEl>
                                          <p:spTgt spid="25"/>
                                        </p:tgtEl>
                                        <p:attrNameLst>
                                          <p:attrName>ppt_y</p:attrName>
                                        </p:attrNameLst>
                                      </p:cBhvr>
                                      <p:tavLst>
                                        <p:tav tm="0">
                                          <p:val>
                                            <p:strVal val="ppt_y"/>
                                          </p:val>
                                        </p:tav>
                                        <p:tav tm="100000">
                                          <p:val>
                                            <p:strVal val="ppt_y+.1"/>
                                          </p:val>
                                        </p:tav>
                                      </p:tavLst>
                                    </p:anim>
                                    <p:set>
                                      <p:cBhvr>
                                        <p:cTn id="40" dur="1" fill="hold">
                                          <p:stCondLst>
                                            <p:cond delay="999"/>
                                          </p:stCondLst>
                                        </p:cTn>
                                        <p:tgtEl>
                                          <p:spTgt spid="25"/>
                                        </p:tgtEl>
                                        <p:attrNameLst>
                                          <p:attrName>style.visibility</p:attrName>
                                        </p:attrNameLst>
                                      </p:cBhvr>
                                      <p:to>
                                        <p:strVal val="hidden"/>
                                      </p:to>
                                    </p:set>
                                  </p:childTnLst>
                                </p:cTn>
                              </p:par>
                              <p:par>
                                <p:cTn id="41" presetID="42" presetClass="exit" presetSubtype="0" fill="hold" grpId="0" nodeType="withEffect">
                                  <p:stCondLst>
                                    <p:cond delay="0"/>
                                  </p:stCondLst>
                                  <p:childTnLst>
                                    <p:animEffect transition="out" filter="fade">
                                      <p:cBhvr>
                                        <p:cTn id="42" dur="1000"/>
                                        <p:tgtEl>
                                          <p:spTgt spid="30"/>
                                        </p:tgtEl>
                                      </p:cBhvr>
                                    </p:animEffect>
                                    <p:anim calcmode="lin" valueType="num">
                                      <p:cBhvr>
                                        <p:cTn id="43" dur="1000"/>
                                        <p:tgtEl>
                                          <p:spTgt spid="30"/>
                                        </p:tgtEl>
                                        <p:attrNameLst>
                                          <p:attrName>ppt_x</p:attrName>
                                        </p:attrNameLst>
                                      </p:cBhvr>
                                      <p:tavLst>
                                        <p:tav tm="0">
                                          <p:val>
                                            <p:strVal val="ppt_x"/>
                                          </p:val>
                                        </p:tav>
                                        <p:tav tm="100000">
                                          <p:val>
                                            <p:strVal val="ppt_x"/>
                                          </p:val>
                                        </p:tav>
                                      </p:tavLst>
                                    </p:anim>
                                    <p:anim calcmode="lin" valueType="num">
                                      <p:cBhvr>
                                        <p:cTn id="44" dur="1000"/>
                                        <p:tgtEl>
                                          <p:spTgt spid="30"/>
                                        </p:tgtEl>
                                        <p:attrNameLst>
                                          <p:attrName>ppt_y</p:attrName>
                                        </p:attrNameLst>
                                      </p:cBhvr>
                                      <p:tavLst>
                                        <p:tav tm="0">
                                          <p:val>
                                            <p:strVal val="ppt_y"/>
                                          </p:val>
                                        </p:tav>
                                        <p:tav tm="100000">
                                          <p:val>
                                            <p:strVal val="ppt_y+.1"/>
                                          </p:val>
                                        </p:tav>
                                      </p:tavLst>
                                    </p:anim>
                                    <p:set>
                                      <p:cBhvr>
                                        <p:cTn id="45" dur="1" fill="hold">
                                          <p:stCondLst>
                                            <p:cond delay="999"/>
                                          </p:stCondLst>
                                        </p:cTn>
                                        <p:tgtEl>
                                          <p:spTgt spid="30"/>
                                        </p:tgtEl>
                                        <p:attrNameLst>
                                          <p:attrName>style.visibility</p:attrName>
                                        </p:attrNameLst>
                                      </p:cBhvr>
                                      <p:to>
                                        <p:strVal val="hidden"/>
                                      </p:to>
                                    </p:set>
                                  </p:childTnLst>
                                </p:cTn>
                              </p:par>
                              <p:par>
                                <p:cTn id="46" presetID="42" presetClass="exit" presetSubtype="0" fill="hold" grpId="0" nodeType="withEffect">
                                  <p:stCondLst>
                                    <p:cond delay="0"/>
                                  </p:stCondLst>
                                  <p:childTnLst>
                                    <p:animEffect transition="out" filter="fade">
                                      <p:cBhvr>
                                        <p:cTn id="47" dur="1000"/>
                                        <p:tgtEl>
                                          <p:spTgt spid="31"/>
                                        </p:tgtEl>
                                      </p:cBhvr>
                                    </p:animEffect>
                                    <p:anim calcmode="lin" valueType="num">
                                      <p:cBhvr>
                                        <p:cTn id="48" dur="1000"/>
                                        <p:tgtEl>
                                          <p:spTgt spid="31"/>
                                        </p:tgtEl>
                                        <p:attrNameLst>
                                          <p:attrName>ppt_x</p:attrName>
                                        </p:attrNameLst>
                                      </p:cBhvr>
                                      <p:tavLst>
                                        <p:tav tm="0">
                                          <p:val>
                                            <p:strVal val="ppt_x"/>
                                          </p:val>
                                        </p:tav>
                                        <p:tav tm="100000">
                                          <p:val>
                                            <p:strVal val="ppt_x"/>
                                          </p:val>
                                        </p:tav>
                                      </p:tavLst>
                                    </p:anim>
                                    <p:anim calcmode="lin" valueType="num">
                                      <p:cBhvr>
                                        <p:cTn id="49" dur="1000"/>
                                        <p:tgtEl>
                                          <p:spTgt spid="31"/>
                                        </p:tgtEl>
                                        <p:attrNameLst>
                                          <p:attrName>ppt_y</p:attrName>
                                        </p:attrNameLst>
                                      </p:cBhvr>
                                      <p:tavLst>
                                        <p:tav tm="0">
                                          <p:val>
                                            <p:strVal val="ppt_y"/>
                                          </p:val>
                                        </p:tav>
                                        <p:tav tm="100000">
                                          <p:val>
                                            <p:strVal val="ppt_y+.1"/>
                                          </p:val>
                                        </p:tav>
                                      </p:tavLst>
                                    </p:anim>
                                    <p:set>
                                      <p:cBhvr>
                                        <p:cTn id="50" dur="1" fill="hold">
                                          <p:stCondLst>
                                            <p:cond delay="999"/>
                                          </p:stCondLst>
                                        </p:cTn>
                                        <p:tgtEl>
                                          <p:spTgt spid="31"/>
                                        </p:tgtEl>
                                        <p:attrNameLst>
                                          <p:attrName>style.visibility</p:attrName>
                                        </p:attrNameLst>
                                      </p:cBhvr>
                                      <p:to>
                                        <p:strVal val="hidden"/>
                                      </p:to>
                                    </p:set>
                                  </p:childTnLst>
                                </p:cTn>
                              </p:par>
                              <p:par>
                                <p:cTn id="51" presetID="42" presetClass="exit" presetSubtype="0" fill="hold" grpId="0" nodeType="withEffect">
                                  <p:stCondLst>
                                    <p:cond delay="0"/>
                                  </p:stCondLst>
                                  <p:childTnLst>
                                    <p:animEffect transition="out" filter="fade">
                                      <p:cBhvr>
                                        <p:cTn id="52" dur="1000"/>
                                        <p:tgtEl>
                                          <p:spTgt spid="32"/>
                                        </p:tgtEl>
                                      </p:cBhvr>
                                    </p:animEffect>
                                    <p:anim calcmode="lin" valueType="num">
                                      <p:cBhvr>
                                        <p:cTn id="53" dur="1000"/>
                                        <p:tgtEl>
                                          <p:spTgt spid="32"/>
                                        </p:tgtEl>
                                        <p:attrNameLst>
                                          <p:attrName>ppt_x</p:attrName>
                                        </p:attrNameLst>
                                      </p:cBhvr>
                                      <p:tavLst>
                                        <p:tav tm="0">
                                          <p:val>
                                            <p:strVal val="ppt_x"/>
                                          </p:val>
                                        </p:tav>
                                        <p:tav tm="100000">
                                          <p:val>
                                            <p:strVal val="ppt_x"/>
                                          </p:val>
                                        </p:tav>
                                      </p:tavLst>
                                    </p:anim>
                                    <p:anim calcmode="lin" valueType="num">
                                      <p:cBhvr>
                                        <p:cTn id="54" dur="1000"/>
                                        <p:tgtEl>
                                          <p:spTgt spid="32"/>
                                        </p:tgtEl>
                                        <p:attrNameLst>
                                          <p:attrName>ppt_y</p:attrName>
                                        </p:attrNameLst>
                                      </p:cBhvr>
                                      <p:tavLst>
                                        <p:tav tm="0">
                                          <p:val>
                                            <p:strVal val="ppt_y"/>
                                          </p:val>
                                        </p:tav>
                                        <p:tav tm="100000">
                                          <p:val>
                                            <p:strVal val="ppt_y+.1"/>
                                          </p:val>
                                        </p:tav>
                                      </p:tavLst>
                                    </p:anim>
                                    <p:set>
                                      <p:cBhvr>
                                        <p:cTn id="55" dur="1" fill="hold">
                                          <p:stCondLst>
                                            <p:cond delay="999"/>
                                          </p:stCondLst>
                                        </p:cTn>
                                        <p:tgtEl>
                                          <p:spTgt spid="32"/>
                                        </p:tgtEl>
                                        <p:attrNameLst>
                                          <p:attrName>style.visibility</p:attrName>
                                        </p:attrNameLst>
                                      </p:cBhvr>
                                      <p:to>
                                        <p:strVal val="hidden"/>
                                      </p:to>
                                    </p:set>
                                  </p:childTnLst>
                                </p:cTn>
                              </p:par>
                              <p:par>
                                <p:cTn id="56" presetID="42" presetClass="exit" presetSubtype="0" fill="hold" grpId="0" nodeType="withEffect">
                                  <p:stCondLst>
                                    <p:cond delay="0"/>
                                  </p:stCondLst>
                                  <p:childTnLst>
                                    <p:animEffect transition="out" filter="fade">
                                      <p:cBhvr>
                                        <p:cTn id="57" dur="1000"/>
                                        <p:tgtEl>
                                          <p:spTgt spid="23"/>
                                        </p:tgtEl>
                                      </p:cBhvr>
                                    </p:animEffect>
                                    <p:anim calcmode="lin" valueType="num">
                                      <p:cBhvr>
                                        <p:cTn id="58" dur="1000"/>
                                        <p:tgtEl>
                                          <p:spTgt spid="23"/>
                                        </p:tgtEl>
                                        <p:attrNameLst>
                                          <p:attrName>ppt_x</p:attrName>
                                        </p:attrNameLst>
                                      </p:cBhvr>
                                      <p:tavLst>
                                        <p:tav tm="0">
                                          <p:val>
                                            <p:strVal val="ppt_x"/>
                                          </p:val>
                                        </p:tav>
                                        <p:tav tm="100000">
                                          <p:val>
                                            <p:strVal val="ppt_x"/>
                                          </p:val>
                                        </p:tav>
                                      </p:tavLst>
                                    </p:anim>
                                    <p:anim calcmode="lin" valueType="num">
                                      <p:cBhvr>
                                        <p:cTn id="59" dur="1000"/>
                                        <p:tgtEl>
                                          <p:spTgt spid="23"/>
                                        </p:tgtEl>
                                        <p:attrNameLst>
                                          <p:attrName>ppt_y</p:attrName>
                                        </p:attrNameLst>
                                      </p:cBhvr>
                                      <p:tavLst>
                                        <p:tav tm="0">
                                          <p:val>
                                            <p:strVal val="ppt_y"/>
                                          </p:val>
                                        </p:tav>
                                        <p:tav tm="100000">
                                          <p:val>
                                            <p:strVal val="ppt_y+.1"/>
                                          </p:val>
                                        </p:tav>
                                      </p:tavLst>
                                    </p:anim>
                                    <p:set>
                                      <p:cBhvr>
                                        <p:cTn id="60" dur="1" fill="hold">
                                          <p:stCondLst>
                                            <p:cond delay="999"/>
                                          </p:stCondLst>
                                        </p:cTn>
                                        <p:tgtEl>
                                          <p:spTgt spid="23"/>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grpId="0" nodeType="clickEffect">
                                  <p:stCondLst>
                                    <p:cond delay="0"/>
                                  </p:stCondLst>
                                  <p:childTnLst>
                                    <p:animMotion origin="layout" path="M -1.04167E-6 -4.44444E-6 L -0.10911 -0.05347 " pathEditMode="relative" rAng="0" ptsTypes="AA">
                                      <p:cBhvr>
                                        <p:cTn id="64" dur="2000" fill="hold"/>
                                        <p:tgtEl>
                                          <p:spTgt spid="29"/>
                                        </p:tgtEl>
                                        <p:attrNameLst>
                                          <p:attrName>ppt_x</p:attrName>
                                          <p:attrName>ppt_y</p:attrName>
                                        </p:attrNameLst>
                                      </p:cBhvr>
                                      <p:rCtr x="-5456" y="-2685"/>
                                    </p:animMotion>
                                  </p:childTnLst>
                                </p:cTn>
                              </p:par>
                              <p:par>
                                <p:cTn id="65" presetID="42" presetClass="path" presetSubtype="0" accel="50000" decel="50000" fill="hold" grpId="1" nodeType="withEffect">
                                  <p:stCondLst>
                                    <p:cond delay="0"/>
                                  </p:stCondLst>
                                  <p:childTnLst>
                                    <p:animMotion origin="layout" path="M 0.00169 0.00371 L -0.12226 -0.05301 " pathEditMode="relative" rAng="0" ptsTypes="AA">
                                      <p:cBhvr>
                                        <p:cTn id="66" dur="2000" fill="hold"/>
                                        <p:tgtEl>
                                          <p:spTgt spid="28"/>
                                        </p:tgtEl>
                                        <p:attrNameLst>
                                          <p:attrName>ppt_x</p:attrName>
                                          <p:attrName>ppt_y</p:attrName>
                                        </p:attrNameLst>
                                      </p:cBhvr>
                                      <p:rCtr x="-6198" y="-2847"/>
                                    </p:animMotion>
                                  </p:childTnLst>
                                </p:cTn>
                              </p:par>
                              <p:par>
                                <p:cTn id="67" presetID="42" presetClass="path" presetSubtype="0" accel="50000" decel="50000" fill="hold" grpId="0" nodeType="withEffect">
                                  <p:stCondLst>
                                    <p:cond delay="0"/>
                                  </p:stCondLst>
                                  <p:childTnLst>
                                    <p:animMotion origin="layout" path="M 2.29167E-6 -1.48148E-6 L 0.10039 -0.10023 " pathEditMode="relative" rAng="0" ptsTypes="AA">
                                      <p:cBhvr>
                                        <p:cTn id="68" dur="2000" fill="hold"/>
                                        <p:tgtEl>
                                          <p:spTgt spid="33"/>
                                        </p:tgtEl>
                                        <p:attrNameLst>
                                          <p:attrName>ppt_x</p:attrName>
                                          <p:attrName>ppt_y</p:attrName>
                                        </p:attrNameLst>
                                      </p:cBhvr>
                                      <p:rCtr x="5013" y="-5023"/>
                                    </p:animMotion>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grpId="0" nodeType="clickEffect">
                                  <p:stCondLst>
                                    <p:cond delay="0"/>
                                  </p:stCondLst>
                                  <p:childTnLst>
                                    <p:animMotion origin="layout" path="M -2.08333E-7 -3.7037E-6 L 0.00352 -0.21064 " pathEditMode="relative" rAng="0" ptsTypes="AA">
                                      <p:cBhvr>
                                        <p:cTn id="72" dur="2000" fill="hold"/>
                                        <p:tgtEl>
                                          <p:spTgt spid="34"/>
                                        </p:tgtEl>
                                        <p:attrNameLst>
                                          <p:attrName>ppt_x</p:attrName>
                                          <p:attrName>ppt_y</p:attrName>
                                        </p:attrNameLst>
                                      </p:cBhvr>
                                      <p:rCtr x="169" y="-1053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3" grpId="0"/>
      <p:bldP spid="24" grpId="0"/>
      <p:bldP spid="25" grpId="0"/>
      <p:bldP spid="26" grpId="0"/>
      <p:bldP spid="28" grpId="0"/>
      <p:bldP spid="28" grpId="1"/>
      <p:bldP spid="29" grpId="0"/>
      <p:bldP spid="30" grpId="0"/>
      <p:bldP spid="31" grpId="0"/>
      <p:bldP spid="32" grpId="0"/>
      <p:bldP spid="33" grpId="0"/>
      <p:bldP spid="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C7DE58-1CD0-48C0-A939-C21A685DBD08}"/>
              </a:ext>
            </a:extLst>
          </p:cNvPr>
          <p:cNvSpPr>
            <a:spLocks noGrp="1"/>
          </p:cNvSpPr>
          <p:nvPr>
            <p:ph type="title"/>
          </p:nvPr>
        </p:nvSpPr>
        <p:spPr>
          <a:xfrm>
            <a:off x="901337" y="68873"/>
            <a:ext cx="10998926" cy="658368"/>
          </a:xfrm>
        </p:spPr>
        <p:txBody>
          <a:bodyPr vert="horz" lIns="91440" tIns="45720" rIns="91440" bIns="45720" rtlCol="0" anchor="t">
            <a:noAutofit/>
          </a:bodyPr>
          <a:lstStyle/>
          <a:p>
            <a:pPr marL="45720"/>
            <a:r>
              <a:rPr lang="en-US" sz="4600" dirty="0"/>
              <a:t>Method Reference</a:t>
            </a:r>
          </a:p>
        </p:txBody>
      </p:sp>
      <p:sp>
        <p:nvSpPr>
          <p:cNvPr id="3" name="Content Placeholder 2">
            <a:extLst>
              <a:ext uri="{FF2B5EF4-FFF2-40B4-BE49-F238E27FC236}">
                <a16:creationId xmlns:a16="http://schemas.microsoft.com/office/drawing/2014/main" xmlns="" id="{F1A42539-3D9D-473C-BA83-F418310C0909}"/>
              </a:ext>
            </a:extLst>
          </p:cNvPr>
          <p:cNvSpPr>
            <a:spLocks noGrp="1"/>
          </p:cNvSpPr>
          <p:nvPr>
            <p:ph idx="1"/>
          </p:nvPr>
        </p:nvSpPr>
        <p:spPr>
          <a:xfrm>
            <a:off x="940526" y="992777"/>
            <a:ext cx="10855234" cy="5695406"/>
          </a:xfrm>
        </p:spPr>
        <p:txBody>
          <a:bodyPr>
            <a:noAutofit/>
          </a:bodyPr>
          <a:lstStyle/>
          <a:p>
            <a:pPr marL="45720" indent="0">
              <a:buNone/>
            </a:pPr>
            <a:r>
              <a:rPr lang="en-US" sz="1600" b="1" dirty="0"/>
              <a:t>Introduction</a:t>
            </a:r>
          </a:p>
          <a:p>
            <a:pPr marL="331470" indent="-285750"/>
            <a:r>
              <a:rPr lang="en-US" sz="1400" dirty="0"/>
              <a:t>A method reference is the shorthand syntax for a lambda expression that executes just ONE method.</a:t>
            </a:r>
          </a:p>
          <a:p>
            <a:pPr marL="331470" indent="-285750"/>
            <a:r>
              <a:rPr lang="en-US" sz="1400" dirty="0"/>
              <a:t>In a method reference,  the object (or class) that contains the method is placed before the :: operator and the name of the method after it without arguments.</a:t>
            </a:r>
          </a:p>
          <a:p>
            <a:pPr marL="331470" indent="-285750"/>
            <a:r>
              <a:rPr lang="en-US" sz="1400" dirty="0"/>
              <a:t>General syntax of a method reference:</a:t>
            </a:r>
          </a:p>
          <a:p>
            <a:pPr marL="45720" indent="0" algn="ctr">
              <a:buNone/>
            </a:pPr>
            <a:r>
              <a:rPr lang="en-US" sz="1400" dirty="0">
                <a:latin typeface="Consolas" pitchFamily="49" charset="0"/>
              </a:rPr>
              <a:t>Object :: </a:t>
            </a:r>
            <a:r>
              <a:rPr lang="en-US" sz="1400" dirty="0" err="1">
                <a:latin typeface="Consolas" pitchFamily="49" charset="0"/>
              </a:rPr>
              <a:t>methodName</a:t>
            </a:r>
            <a:endParaRPr lang="en-US" sz="1400" dirty="0">
              <a:latin typeface="Consolas" pitchFamily="49" charset="0"/>
            </a:endParaRPr>
          </a:p>
          <a:p>
            <a:pPr marL="331470" indent="-285750"/>
            <a:r>
              <a:rPr lang="en-US" sz="1400" dirty="0"/>
              <a:t>Method referencing can be used when lambda expression just a calls to some method, for example:</a:t>
            </a:r>
          </a:p>
          <a:p>
            <a:pPr marL="45720" indent="0" algn="ctr">
              <a:buNone/>
            </a:pPr>
            <a:r>
              <a:rPr lang="en-US" sz="1400" dirty="0">
                <a:latin typeface="Consolas" pitchFamily="49" charset="0"/>
              </a:rPr>
              <a:t>Consumer&lt;String&gt; c = s -&gt; </a:t>
            </a:r>
            <a:r>
              <a:rPr lang="en-US" sz="1400" dirty="0" err="1">
                <a:latin typeface="Consolas" pitchFamily="49" charset="0"/>
              </a:rPr>
              <a:t>System.out.println</a:t>
            </a:r>
            <a:r>
              <a:rPr lang="en-US" sz="1400" dirty="0">
                <a:latin typeface="Consolas" pitchFamily="49" charset="0"/>
              </a:rPr>
              <a:t>(s);</a:t>
            </a:r>
          </a:p>
          <a:p>
            <a:pPr marL="331470" indent="-285750"/>
            <a:r>
              <a:rPr lang="en-US" sz="1400" dirty="0"/>
              <a:t>This lambda expression can replaced with following method reference:</a:t>
            </a:r>
          </a:p>
          <a:p>
            <a:pPr marL="45720" indent="0" algn="ctr">
              <a:buNone/>
            </a:pPr>
            <a:r>
              <a:rPr lang="en-US" sz="1400" dirty="0">
                <a:latin typeface="Consolas" pitchFamily="49" charset="0"/>
              </a:rPr>
              <a:t>Consumer&lt;String&gt; c = </a:t>
            </a:r>
            <a:r>
              <a:rPr lang="en-US" sz="1400" dirty="0" err="1">
                <a:latin typeface="Consolas" pitchFamily="49" charset="0"/>
              </a:rPr>
              <a:t>System.out</a:t>
            </a:r>
            <a:r>
              <a:rPr lang="en-US" sz="1400" dirty="0">
                <a:latin typeface="Consolas" pitchFamily="49" charset="0"/>
              </a:rPr>
              <a:t>::</a:t>
            </a:r>
            <a:r>
              <a:rPr lang="en-US" sz="1400" dirty="0" err="1">
                <a:latin typeface="Consolas" pitchFamily="49" charset="0"/>
              </a:rPr>
              <a:t>println</a:t>
            </a:r>
            <a:r>
              <a:rPr lang="en-US" sz="1400" dirty="0">
                <a:latin typeface="Consolas" pitchFamily="49" charset="0"/>
              </a:rPr>
              <a:t>;</a:t>
            </a:r>
          </a:p>
          <a:p>
            <a:pPr marL="45720" indent="0">
              <a:buNone/>
            </a:pPr>
            <a:endParaRPr lang="en-US" sz="1400" dirty="0"/>
          </a:p>
          <a:p>
            <a:pPr marL="45720" indent="0">
              <a:buNone/>
            </a:pPr>
            <a:r>
              <a:rPr lang="en-US" sz="1400" dirty="0"/>
              <a:t>Note:  A method reference can't be used for any method.  They can only be used to replace a single-method lambda expression.</a:t>
            </a:r>
          </a:p>
        </p:txBody>
      </p:sp>
      <p:sp>
        <p:nvSpPr>
          <p:cNvPr id="4" name="Rectangle 3"/>
          <p:cNvSpPr/>
          <p:nvPr/>
        </p:nvSpPr>
        <p:spPr>
          <a:xfrm>
            <a:off x="5055326" y="2595338"/>
            <a:ext cx="2664824" cy="265307"/>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280525" y="3247494"/>
            <a:ext cx="6176984" cy="252354"/>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668059" y="3897731"/>
            <a:ext cx="5319187" cy="24643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626057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C7DE58-1CD0-48C0-A939-C21A685DBD08}"/>
              </a:ext>
            </a:extLst>
          </p:cNvPr>
          <p:cNvSpPr>
            <a:spLocks noGrp="1"/>
          </p:cNvSpPr>
          <p:nvPr>
            <p:ph type="title"/>
          </p:nvPr>
        </p:nvSpPr>
        <p:spPr>
          <a:xfrm>
            <a:off x="901337" y="55810"/>
            <a:ext cx="11025052" cy="658368"/>
          </a:xfrm>
        </p:spPr>
        <p:txBody>
          <a:bodyPr vert="horz" lIns="91440" tIns="45720" rIns="91440" bIns="45720" rtlCol="0" anchor="t">
            <a:noAutofit/>
          </a:bodyPr>
          <a:lstStyle/>
          <a:p>
            <a:pPr marL="45720"/>
            <a:r>
              <a:rPr lang="en-US" sz="4600" dirty="0"/>
              <a:t>Method Reference</a:t>
            </a:r>
          </a:p>
        </p:txBody>
      </p:sp>
      <p:sp>
        <p:nvSpPr>
          <p:cNvPr id="3" name="Content Placeholder 2">
            <a:extLst>
              <a:ext uri="{FF2B5EF4-FFF2-40B4-BE49-F238E27FC236}">
                <a16:creationId xmlns:a16="http://schemas.microsoft.com/office/drawing/2014/main" xmlns="" id="{F1A42539-3D9D-473C-BA83-F418310C0909}"/>
              </a:ext>
            </a:extLst>
          </p:cNvPr>
          <p:cNvSpPr>
            <a:spLocks noGrp="1"/>
          </p:cNvSpPr>
          <p:nvPr>
            <p:ph idx="1"/>
          </p:nvPr>
        </p:nvSpPr>
        <p:spPr>
          <a:xfrm>
            <a:off x="940526" y="992777"/>
            <a:ext cx="10855234" cy="5695406"/>
          </a:xfrm>
        </p:spPr>
        <p:txBody>
          <a:bodyPr>
            <a:normAutofit/>
          </a:bodyPr>
          <a:lstStyle/>
          <a:p>
            <a:pPr>
              <a:buNone/>
            </a:pPr>
            <a:r>
              <a:rPr lang="en-US" sz="1600" b="1" dirty="0"/>
              <a:t>There are four types of method references:</a:t>
            </a:r>
          </a:p>
          <a:p>
            <a:r>
              <a:rPr lang="en-US" sz="1400" dirty="0"/>
              <a:t>A method reference to a </a:t>
            </a:r>
            <a:r>
              <a:rPr lang="en-US" sz="1400" i="1" dirty="0"/>
              <a:t>static method</a:t>
            </a:r>
            <a:r>
              <a:rPr lang="en-US" sz="1400" dirty="0"/>
              <a:t>.</a:t>
            </a:r>
          </a:p>
          <a:p>
            <a:r>
              <a:rPr lang="en-US" sz="1400" dirty="0"/>
              <a:t>A method reference to an </a:t>
            </a:r>
            <a:r>
              <a:rPr lang="en-US" sz="1400" i="1" dirty="0"/>
              <a:t>instance method of an object of a particular type</a:t>
            </a:r>
            <a:r>
              <a:rPr lang="en-US" sz="1400" dirty="0"/>
              <a:t>.</a:t>
            </a:r>
          </a:p>
          <a:p>
            <a:r>
              <a:rPr lang="en-US" sz="1400" dirty="0"/>
              <a:t>A method reference to an </a:t>
            </a:r>
            <a:r>
              <a:rPr lang="en-US" sz="1400" i="1" dirty="0"/>
              <a:t>instance method of an existing object</a:t>
            </a:r>
            <a:r>
              <a:rPr lang="en-US" sz="1400" dirty="0"/>
              <a:t>.</a:t>
            </a:r>
          </a:p>
          <a:p>
            <a:r>
              <a:rPr lang="en-US" sz="1400" dirty="0"/>
              <a:t>A method reference to a </a:t>
            </a:r>
            <a:r>
              <a:rPr lang="en-US" sz="1400" i="1" dirty="0"/>
              <a:t>constructor</a:t>
            </a:r>
            <a:r>
              <a:rPr lang="en-US" sz="1400" dirty="0"/>
              <a:t>.</a:t>
            </a:r>
            <a:endParaRPr lang="en-US" sz="1600" dirty="0"/>
          </a:p>
          <a:p>
            <a:endParaRPr lang="en-US" sz="1600" dirty="0"/>
          </a:p>
          <a:p>
            <a:endParaRPr lang="en-US" sz="1600" dirty="0"/>
          </a:p>
        </p:txBody>
      </p:sp>
      <p:graphicFrame>
        <p:nvGraphicFramePr>
          <p:cNvPr id="7" name="Table 6"/>
          <p:cNvGraphicFramePr>
            <a:graphicFrameLocks noGrp="1"/>
          </p:cNvGraphicFramePr>
          <p:nvPr>
            <p:extLst>
              <p:ext uri="{D42A27DB-BD31-4B8C-83A1-F6EECF244321}">
                <p14:modId xmlns:p14="http://schemas.microsoft.com/office/powerpoint/2010/main" xmlns="" val="779074116"/>
              </p:ext>
            </p:extLst>
          </p:nvPr>
        </p:nvGraphicFramePr>
        <p:xfrm>
          <a:off x="1191237" y="2870750"/>
          <a:ext cx="10174827" cy="2389146"/>
        </p:xfrm>
        <a:graphic>
          <a:graphicData uri="http://schemas.openxmlformats.org/drawingml/2006/table">
            <a:tbl>
              <a:tblPr firstRow="1" bandRow="1">
                <a:tableStyleId>{69012ECD-51FC-41F1-AA8D-1B2483CD663E}</a:tableStyleId>
              </a:tblPr>
              <a:tblGrid>
                <a:gridCol w="3699545">
                  <a:extLst>
                    <a:ext uri="{9D8B030D-6E8A-4147-A177-3AD203B41FA5}">
                      <a16:colId xmlns:a16="http://schemas.microsoft.com/office/drawing/2014/main" xmlns="" val="20000"/>
                    </a:ext>
                  </a:extLst>
                </a:gridCol>
                <a:gridCol w="2172748">
                  <a:extLst>
                    <a:ext uri="{9D8B030D-6E8A-4147-A177-3AD203B41FA5}">
                      <a16:colId xmlns:a16="http://schemas.microsoft.com/office/drawing/2014/main" xmlns="" val="20001"/>
                    </a:ext>
                  </a:extLst>
                </a:gridCol>
                <a:gridCol w="1895912">
                  <a:extLst>
                    <a:ext uri="{9D8B030D-6E8A-4147-A177-3AD203B41FA5}">
                      <a16:colId xmlns:a16="http://schemas.microsoft.com/office/drawing/2014/main" xmlns="" val="20002"/>
                    </a:ext>
                  </a:extLst>
                </a:gridCol>
                <a:gridCol w="2406622">
                  <a:extLst>
                    <a:ext uri="{9D8B030D-6E8A-4147-A177-3AD203B41FA5}">
                      <a16:colId xmlns:a16="http://schemas.microsoft.com/office/drawing/2014/main" xmlns="" val="20003"/>
                    </a:ext>
                  </a:extLst>
                </a:gridCol>
              </a:tblGrid>
              <a:tr h="403459">
                <a:tc>
                  <a:txBody>
                    <a:bodyPr/>
                    <a:lstStyle/>
                    <a:p>
                      <a:r>
                        <a:rPr lang="en-US" sz="1400" dirty="0"/>
                        <a:t>Type</a:t>
                      </a:r>
                    </a:p>
                  </a:txBody>
                  <a:tcPr anchor="ctr"/>
                </a:tc>
                <a:tc>
                  <a:txBody>
                    <a:bodyPr/>
                    <a:lstStyle/>
                    <a:p>
                      <a:r>
                        <a:rPr lang="en-US" sz="1400" dirty="0"/>
                        <a:t>Syntax</a:t>
                      </a:r>
                    </a:p>
                  </a:txBody>
                  <a:tcPr anchor="ctr"/>
                </a:tc>
                <a:tc>
                  <a:txBody>
                    <a:bodyPr/>
                    <a:lstStyle/>
                    <a:p>
                      <a:r>
                        <a:rPr lang="en-US" sz="1400"/>
                        <a:t>Method Reference</a:t>
                      </a:r>
                    </a:p>
                  </a:txBody>
                  <a:tcPr anchor="ctr"/>
                </a:tc>
                <a:tc>
                  <a:txBody>
                    <a:bodyPr/>
                    <a:lstStyle/>
                    <a:p>
                      <a:r>
                        <a:rPr lang="en-US" sz="1400" dirty="0"/>
                        <a:t>Lambda expression</a:t>
                      </a:r>
                    </a:p>
                  </a:txBody>
                  <a:tcPr anchor="ctr"/>
                </a:tc>
                <a:extLst>
                  <a:ext uri="{0D108BD9-81ED-4DB2-BD59-A6C34878D82A}">
                    <a16:rowId xmlns:a16="http://schemas.microsoft.com/office/drawing/2014/main" xmlns="" val="10000"/>
                  </a:ext>
                </a:extLst>
              </a:tr>
              <a:tr h="375026">
                <a:tc>
                  <a:txBody>
                    <a:bodyPr/>
                    <a:lstStyle/>
                    <a:p>
                      <a:r>
                        <a:rPr lang="en-US" sz="1400" dirty="0"/>
                        <a:t>Static method</a:t>
                      </a:r>
                    </a:p>
                  </a:txBody>
                  <a:tcPr anchor="ctr"/>
                </a:tc>
                <a:tc>
                  <a:txBody>
                    <a:bodyPr/>
                    <a:lstStyle/>
                    <a:p>
                      <a:r>
                        <a:rPr lang="en-US" sz="1400"/>
                        <a:t>Class::staticMethod</a:t>
                      </a:r>
                    </a:p>
                  </a:txBody>
                  <a:tcPr anchor="ctr"/>
                </a:tc>
                <a:tc>
                  <a:txBody>
                    <a:bodyPr/>
                    <a:lstStyle/>
                    <a:p>
                      <a:r>
                        <a:rPr lang="en-US" sz="1400"/>
                        <a:t>String::valueOf</a:t>
                      </a:r>
                    </a:p>
                  </a:txBody>
                  <a:tcPr anchor="ctr"/>
                </a:tc>
                <a:tc>
                  <a:txBody>
                    <a:bodyPr/>
                    <a:lstStyle/>
                    <a:p>
                      <a:r>
                        <a:rPr lang="en-US" sz="1400"/>
                        <a:t> s -&gt; String.valueOf(s)</a:t>
                      </a:r>
                    </a:p>
                  </a:txBody>
                  <a:tcPr anchor="ctr"/>
                </a:tc>
                <a:extLst>
                  <a:ext uri="{0D108BD9-81ED-4DB2-BD59-A6C34878D82A}">
                    <a16:rowId xmlns:a16="http://schemas.microsoft.com/office/drawing/2014/main" xmlns="" val="10001"/>
                  </a:ext>
                </a:extLst>
              </a:tr>
              <a:tr h="607707">
                <a:tc>
                  <a:txBody>
                    <a:bodyPr/>
                    <a:lstStyle/>
                    <a:p>
                      <a:r>
                        <a:rPr lang="en-US" sz="1400" dirty="0"/>
                        <a:t>An instance method</a:t>
                      </a:r>
                      <a:br>
                        <a:rPr lang="en-US" sz="1400" dirty="0"/>
                      </a:br>
                      <a:r>
                        <a:rPr lang="en-US" sz="1400" dirty="0"/>
                        <a:t>of a particular object</a:t>
                      </a:r>
                    </a:p>
                  </a:txBody>
                  <a:tcPr anchor="ctr"/>
                </a:tc>
                <a:tc>
                  <a:txBody>
                    <a:bodyPr/>
                    <a:lstStyle/>
                    <a:p>
                      <a:r>
                        <a:rPr lang="en-US" sz="1400"/>
                        <a:t>instance::instanceMethod</a:t>
                      </a:r>
                    </a:p>
                  </a:txBody>
                  <a:tcPr anchor="ctr"/>
                </a:tc>
                <a:tc>
                  <a:txBody>
                    <a:bodyPr/>
                    <a:lstStyle/>
                    <a:p>
                      <a:r>
                        <a:rPr lang="en-US" sz="1400"/>
                        <a:t>s:toString</a:t>
                      </a:r>
                    </a:p>
                  </a:txBody>
                  <a:tcPr anchor="ctr"/>
                </a:tc>
                <a:tc>
                  <a:txBody>
                    <a:bodyPr/>
                    <a:lstStyle/>
                    <a:p>
                      <a:r>
                        <a:rPr lang="en-US" sz="1400"/>
                        <a:t> () -&gt; “string”.toString()</a:t>
                      </a:r>
                    </a:p>
                  </a:txBody>
                  <a:tcPr anchor="ctr"/>
                </a:tc>
                <a:extLst>
                  <a:ext uri="{0D108BD9-81ED-4DB2-BD59-A6C34878D82A}">
                    <a16:rowId xmlns:a16="http://schemas.microsoft.com/office/drawing/2014/main" xmlns="" val="10002"/>
                  </a:ext>
                </a:extLst>
              </a:tr>
              <a:tr h="599495">
                <a:tc>
                  <a:txBody>
                    <a:bodyPr/>
                    <a:lstStyle/>
                    <a:p>
                      <a:r>
                        <a:rPr lang="en-US" sz="1400" dirty="0"/>
                        <a:t>An instance method</a:t>
                      </a:r>
                      <a:br>
                        <a:rPr lang="en-US" sz="1400" dirty="0"/>
                      </a:br>
                      <a:r>
                        <a:rPr lang="en-US" sz="1400" dirty="0"/>
                        <a:t>of an arbitrary object of a particular type</a:t>
                      </a:r>
                    </a:p>
                  </a:txBody>
                  <a:tcPr anchor="ctr"/>
                </a:tc>
                <a:tc>
                  <a:txBody>
                    <a:bodyPr/>
                    <a:lstStyle/>
                    <a:p>
                      <a:r>
                        <a:rPr lang="en-US" sz="1400"/>
                        <a:t>Class:instanceMethod</a:t>
                      </a:r>
                    </a:p>
                  </a:txBody>
                  <a:tcPr anchor="ctr"/>
                </a:tc>
                <a:tc>
                  <a:txBody>
                    <a:bodyPr/>
                    <a:lstStyle/>
                    <a:p>
                      <a:r>
                        <a:rPr lang="en-US" sz="1400"/>
                        <a:t>String::toString</a:t>
                      </a:r>
                    </a:p>
                  </a:txBody>
                  <a:tcPr anchor="ctr"/>
                </a:tc>
                <a:tc>
                  <a:txBody>
                    <a:bodyPr/>
                    <a:lstStyle/>
                    <a:p>
                      <a:r>
                        <a:rPr lang="en-US" sz="1400"/>
                        <a:t> s -&gt; s.toString()</a:t>
                      </a:r>
                    </a:p>
                  </a:txBody>
                  <a:tcPr anchor="ctr"/>
                </a:tc>
                <a:extLst>
                  <a:ext uri="{0D108BD9-81ED-4DB2-BD59-A6C34878D82A}">
                    <a16:rowId xmlns:a16="http://schemas.microsoft.com/office/drawing/2014/main" xmlns="" val="10003"/>
                  </a:ext>
                </a:extLst>
              </a:tr>
              <a:tr h="403459">
                <a:tc>
                  <a:txBody>
                    <a:bodyPr/>
                    <a:lstStyle/>
                    <a:p>
                      <a:r>
                        <a:rPr lang="en-US" sz="1400" dirty="0"/>
                        <a:t>A constructor</a:t>
                      </a:r>
                    </a:p>
                  </a:txBody>
                  <a:tcPr anchor="ctr"/>
                </a:tc>
                <a:tc>
                  <a:txBody>
                    <a:bodyPr/>
                    <a:lstStyle/>
                    <a:p>
                      <a:r>
                        <a:rPr lang="en-US" sz="1400"/>
                        <a:t>Class::new</a:t>
                      </a:r>
                    </a:p>
                  </a:txBody>
                  <a:tcPr anchor="ctr"/>
                </a:tc>
                <a:tc>
                  <a:txBody>
                    <a:bodyPr/>
                    <a:lstStyle/>
                    <a:p>
                      <a:r>
                        <a:rPr lang="en-US" sz="1400"/>
                        <a:t>String::new</a:t>
                      </a:r>
                    </a:p>
                  </a:txBody>
                  <a:tcPr anchor="ctr"/>
                </a:tc>
                <a:tc>
                  <a:txBody>
                    <a:bodyPr/>
                    <a:lstStyle/>
                    <a:p>
                      <a:r>
                        <a:rPr lang="en-US" sz="1400" dirty="0"/>
                        <a:t> () -&gt; new String()</a:t>
                      </a:r>
                    </a:p>
                  </a:txBody>
                  <a:tcPr anchor="ct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xmlns="" val="1626057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C7DE58-1CD0-48C0-A939-C21A685DBD08}"/>
              </a:ext>
            </a:extLst>
          </p:cNvPr>
          <p:cNvSpPr>
            <a:spLocks noGrp="1"/>
          </p:cNvSpPr>
          <p:nvPr>
            <p:ph type="title"/>
          </p:nvPr>
        </p:nvSpPr>
        <p:spPr>
          <a:xfrm>
            <a:off x="901337" y="55810"/>
            <a:ext cx="10985863" cy="658368"/>
          </a:xfrm>
        </p:spPr>
        <p:txBody>
          <a:bodyPr vert="horz" lIns="91440" tIns="45720" rIns="91440" bIns="45720" rtlCol="0" anchor="t">
            <a:noAutofit/>
          </a:bodyPr>
          <a:lstStyle/>
          <a:p>
            <a:pPr marL="45720"/>
            <a:r>
              <a:rPr lang="en-US" sz="4600" dirty="0"/>
              <a:t>Method Reference</a:t>
            </a:r>
          </a:p>
        </p:txBody>
      </p:sp>
      <p:sp>
        <p:nvSpPr>
          <p:cNvPr id="3" name="Content Placeholder 2">
            <a:extLst>
              <a:ext uri="{FF2B5EF4-FFF2-40B4-BE49-F238E27FC236}">
                <a16:creationId xmlns:a16="http://schemas.microsoft.com/office/drawing/2014/main" xmlns="" id="{F1A42539-3D9D-473C-BA83-F418310C0909}"/>
              </a:ext>
            </a:extLst>
          </p:cNvPr>
          <p:cNvSpPr>
            <a:spLocks noGrp="1"/>
          </p:cNvSpPr>
          <p:nvPr>
            <p:ph idx="1"/>
          </p:nvPr>
        </p:nvSpPr>
        <p:spPr>
          <a:xfrm>
            <a:off x="940526" y="992777"/>
            <a:ext cx="10855234" cy="5695406"/>
          </a:xfrm>
        </p:spPr>
        <p:txBody>
          <a:bodyPr>
            <a:normAutofit/>
          </a:bodyPr>
          <a:lstStyle/>
          <a:p>
            <a:pPr marL="0" indent="0">
              <a:buNone/>
            </a:pPr>
            <a:r>
              <a:rPr lang="en-US" sz="1800" b="1" dirty="0"/>
              <a:t>Static method reference</a:t>
            </a:r>
          </a:p>
          <a:p>
            <a:r>
              <a:rPr lang="en-US" sz="1400" dirty="0"/>
              <a:t>In this case, we have a lambda expression like the one below:</a:t>
            </a:r>
          </a:p>
          <a:p>
            <a:pPr algn="ctr">
              <a:buNone/>
            </a:pPr>
            <a:r>
              <a:rPr lang="en-US" sz="1400" dirty="0">
                <a:latin typeface="Consolas" pitchFamily="49" charset="0"/>
              </a:rPr>
              <a:t>(</a:t>
            </a:r>
            <a:r>
              <a:rPr lang="en-US" sz="1400" dirty="0" err="1">
                <a:latin typeface="Consolas" pitchFamily="49" charset="0"/>
              </a:rPr>
              <a:t>args</a:t>
            </a:r>
            <a:r>
              <a:rPr lang="en-US" sz="1400" dirty="0">
                <a:latin typeface="Consolas" pitchFamily="49" charset="0"/>
              </a:rPr>
              <a:t>) -&gt; </a:t>
            </a:r>
            <a:r>
              <a:rPr lang="en-US" sz="1400" dirty="0" err="1">
                <a:latin typeface="Consolas" pitchFamily="49" charset="0"/>
              </a:rPr>
              <a:t>Class.staticMethod</a:t>
            </a:r>
            <a:r>
              <a:rPr lang="en-US" sz="1400" dirty="0">
                <a:latin typeface="Consolas" pitchFamily="49" charset="0"/>
              </a:rPr>
              <a:t>(</a:t>
            </a:r>
            <a:r>
              <a:rPr lang="en-US" sz="1400" dirty="0" err="1">
                <a:latin typeface="Consolas" pitchFamily="49" charset="0"/>
              </a:rPr>
              <a:t>args</a:t>
            </a:r>
            <a:r>
              <a:rPr lang="en-US" sz="1400" dirty="0">
                <a:latin typeface="Consolas" pitchFamily="49" charset="0"/>
              </a:rPr>
              <a:t>)</a:t>
            </a:r>
          </a:p>
          <a:p>
            <a:pPr>
              <a:buNone/>
            </a:pPr>
            <a:endParaRPr lang="en-US" sz="1400" dirty="0"/>
          </a:p>
          <a:p>
            <a:pPr>
              <a:buNone/>
            </a:pPr>
            <a:r>
              <a:rPr lang="en-US" sz="1400" dirty="0"/>
              <a:t>	This can be turned into the following method reference:</a:t>
            </a:r>
          </a:p>
          <a:p>
            <a:pPr algn="ctr">
              <a:buNone/>
            </a:pPr>
            <a:r>
              <a:rPr lang="en-US" sz="1400" dirty="0">
                <a:latin typeface="Consolas" pitchFamily="49" charset="0"/>
              </a:rPr>
              <a:t>Class::</a:t>
            </a:r>
            <a:r>
              <a:rPr lang="en-US" sz="1400" dirty="0" err="1">
                <a:latin typeface="Consolas" pitchFamily="49" charset="0"/>
              </a:rPr>
              <a:t>staticMethod</a:t>
            </a:r>
            <a:endParaRPr lang="en-US" sz="1400" dirty="0">
              <a:latin typeface="Consolas" pitchFamily="49" charset="0"/>
            </a:endParaRPr>
          </a:p>
          <a:p>
            <a:pPr>
              <a:buNone/>
            </a:pPr>
            <a:endParaRPr lang="en-US" sz="1400" b="1" dirty="0"/>
          </a:p>
          <a:p>
            <a:r>
              <a:rPr lang="en-US" sz="1400" dirty="0"/>
              <a:t>Difference between a static method and a static method reference is instead of the . operator the :: operator is used and arguments are not passed to the method reference.</a:t>
            </a:r>
          </a:p>
          <a:p>
            <a:r>
              <a:rPr lang="en-US" sz="1400" dirty="0"/>
              <a:t>In this case, arguments (if any) taken by the method are passed automatically behind the curtains.</a:t>
            </a:r>
          </a:p>
          <a:p>
            <a:r>
              <a:rPr lang="en-US" sz="1400" dirty="0"/>
              <a:t>Wherever a lambda expression that just calls a static method,  a method reference can be used.</a:t>
            </a:r>
            <a:endParaRPr lang="en-US" sz="1400" b="1" dirty="0"/>
          </a:p>
        </p:txBody>
      </p:sp>
      <p:sp>
        <p:nvSpPr>
          <p:cNvPr id="4" name="Rectangle 3"/>
          <p:cNvSpPr/>
          <p:nvPr/>
        </p:nvSpPr>
        <p:spPr>
          <a:xfrm>
            <a:off x="4140915" y="1731616"/>
            <a:ext cx="4454445" cy="306909"/>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998717" y="2701594"/>
            <a:ext cx="2656117" cy="301665"/>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626057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19148A9-FA32-41C9-918D-5C232F46CFFD}"/>
              </a:ext>
            </a:extLst>
          </p:cNvPr>
          <p:cNvSpPr>
            <a:spLocks noGrp="1"/>
          </p:cNvSpPr>
          <p:nvPr>
            <p:ph idx="1"/>
          </p:nvPr>
        </p:nvSpPr>
        <p:spPr>
          <a:xfrm>
            <a:off x="901337" y="727241"/>
            <a:ext cx="10985863" cy="6130759"/>
          </a:xfrm>
        </p:spPr>
        <p:txBody>
          <a:bodyPr/>
          <a:lstStyle/>
          <a:p>
            <a:pPr marL="0" indent="0">
              <a:buNone/>
            </a:pPr>
            <a:r>
              <a:rPr lang="en-US" b="1" dirty="0"/>
              <a:t>Static method reference example - </a:t>
            </a:r>
          </a:p>
          <a:p>
            <a:endParaRPr lang="en-US" dirty="0"/>
          </a:p>
        </p:txBody>
      </p:sp>
      <p:sp>
        <p:nvSpPr>
          <p:cNvPr id="4" name="Title 1">
            <a:extLst>
              <a:ext uri="{FF2B5EF4-FFF2-40B4-BE49-F238E27FC236}">
                <a16:creationId xmlns:a16="http://schemas.microsoft.com/office/drawing/2014/main" xmlns="" id="{AF3F7394-1963-45BF-8E53-9746FE841B45}"/>
              </a:ext>
            </a:extLst>
          </p:cNvPr>
          <p:cNvSpPr>
            <a:spLocks noGrp="1"/>
          </p:cNvSpPr>
          <p:nvPr>
            <p:ph type="title"/>
          </p:nvPr>
        </p:nvSpPr>
        <p:spPr>
          <a:xfrm>
            <a:off x="901337" y="68873"/>
            <a:ext cx="10985863" cy="658368"/>
          </a:xfrm>
        </p:spPr>
        <p:txBody>
          <a:bodyPr vert="horz" lIns="91440" tIns="45720" rIns="91440" bIns="45720" rtlCol="0" anchor="t">
            <a:noAutofit/>
          </a:bodyPr>
          <a:lstStyle/>
          <a:p>
            <a:pPr marL="45720"/>
            <a:r>
              <a:rPr lang="en-US" sz="4600" dirty="0"/>
              <a:t>Method Reference</a:t>
            </a:r>
          </a:p>
        </p:txBody>
      </p:sp>
      <p:sp>
        <p:nvSpPr>
          <p:cNvPr id="5" name="Content Placeholder 2">
            <a:extLst>
              <a:ext uri="{FF2B5EF4-FFF2-40B4-BE49-F238E27FC236}">
                <a16:creationId xmlns:a16="http://schemas.microsoft.com/office/drawing/2014/main" xmlns="" id="{4E7CA4B0-AEDD-498A-8FF6-82F898DAA8C1}"/>
              </a:ext>
            </a:extLst>
          </p:cNvPr>
          <p:cNvSpPr txBox="1">
            <a:spLocks/>
          </p:cNvSpPr>
          <p:nvPr/>
        </p:nvSpPr>
        <p:spPr>
          <a:xfrm>
            <a:off x="1313805" y="1185315"/>
            <a:ext cx="10160926" cy="3933384"/>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eaLnBrk="0" fontAlgn="base" hangingPunct="0">
              <a:lnSpc>
                <a:spcPct val="130000"/>
              </a:lnSpc>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public class StaticMethodReference {</a:t>
            </a:r>
          </a:p>
          <a:p>
            <a:pPr marL="0" eaLnBrk="0" fontAlgn="base" hangingPunct="0">
              <a:lnSpc>
                <a:spcPct val="130000"/>
              </a:lnSpc>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public static void main(String args[]) {</a:t>
            </a:r>
          </a:p>
          <a:p>
            <a:pPr marL="0" eaLnBrk="0" fontAlgn="base" hangingPunct="0">
              <a:lnSpc>
                <a:spcPct val="130000"/>
              </a:lnSpc>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List&lt;Integer&gt; list = Arrays.asList(1, 2, 3, 4, 5, 6, 7, 8, 9, 10);</a:t>
            </a:r>
          </a:p>
          <a:p>
            <a:pPr marL="0" eaLnBrk="0" fontAlgn="base" hangingPunct="0">
              <a:lnSpc>
                <a:spcPct val="130000"/>
              </a:lnSpc>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 normal</a:t>
            </a:r>
          </a:p>
          <a:p>
            <a:pPr marL="0" eaLnBrk="0" fontAlgn="base" hangingPunct="0">
              <a:lnSpc>
                <a:spcPct val="130000"/>
              </a:lnSpc>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for(int number : list) {</a:t>
            </a:r>
          </a:p>
          <a:p>
            <a:pPr marL="0" eaLnBrk="0" fontAlgn="base" hangingPunct="0">
              <a:lnSpc>
                <a:spcPct val="130000"/>
              </a:lnSpc>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StaticMethodReference.print(number);</a:t>
            </a:r>
          </a:p>
          <a:p>
            <a:pPr marL="0" eaLnBrk="0" fontAlgn="base" hangingPunct="0">
              <a:lnSpc>
                <a:spcPct val="130000"/>
              </a:lnSpc>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a:t>
            </a:r>
          </a:p>
          <a:p>
            <a:pPr marL="0" eaLnBrk="0" fontAlgn="base" hangingPunct="0">
              <a:lnSpc>
                <a:spcPct val="130000"/>
              </a:lnSpc>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 Lambda expression</a:t>
            </a:r>
          </a:p>
          <a:p>
            <a:pPr marL="0" eaLnBrk="0" fontAlgn="base" hangingPunct="0">
              <a:lnSpc>
                <a:spcPct val="130000"/>
              </a:lnSpc>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list.forEach(number -&gt; StaticMethodReference.print(number));</a:t>
            </a:r>
          </a:p>
          <a:p>
            <a:pPr marL="0" eaLnBrk="0" fontAlgn="base" hangingPunct="0">
              <a:lnSpc>
                <a:spcPct val="130000"/>
              </a:lnSpc>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 Method reference</a:t>
            </a:r>
          </a:p>
          <a:p>
            <a:pPr marL="0" eaLnBrk="0" fontAlgn="base" hangingPunct="0">
              <a:lnSpc>
                <a:spcPct val="130000"/>
              </a:lnSpc>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list.forEach(StaticMethodReference::print);</a:t>
            </a:r>
          </a:p>
          <a:p>
            <a:pPr marL="0" eaLnBrk="0" fontAlgn="base" hangingPunct="0">
              <a:lnSpc>
                <a:spcPct val="130000"/>
              </a:lnSpc>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a:t>
            </a:r>
          </a:p>
          <a:p>
            <a:pPr marL="0" eaLnBrk="0" fontAlgn="base" hangingPunct="0">
              <a:lnSpc>
                <a:spcPct val="130000"/>
              </a:lnSpc>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public static void print(final int number) {</a:t>
            </a:r>
          </a:p>
          <a:p>
            <a:pPr marL="0" eaLnBrk="0" fontAlgn="base" hangingPunct="0">
              <a:lnSpc>
                <a:spcPct val="130000"/>
              </a:lnSpc>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System.out.println("Printing: " + number);</a:t>
            </a:r>
          </a:p>
          <a:p>
            <a:pPr marL="0" eaLnBrk="0" fontAlgn="base" hangingPunct="0">
              <a:lnSpc>
                <a:spcPct val="130000"/>
              </a:lnSpc>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a:t>
            </a:r>
          </a:p>
          <a:p>
            <a:pPr marL="0" eaLnBrk="0" fontAlgn="base" hangingPunct="0">
              <a:lnSpc>
                <a:spcPct val="130000"/>
              </a:lnSpc>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a:t>
            </a:r>
            <a:endParaRPr lang="en-US" altLang="en-US" sz="12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2540538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C7DE58-1CD0-48C0-A939-C21A685DBD08}"/>
              </a:ext>
            </a:extLst>
          </p:cNvPr>
          <p:cNvSpPr>
            <a:spLocks noGrp="1"/>
          </p:cNvSpPr>
          <p:nvPr>
            <p:ph type="title"/>
          </p:nvPr>
        </p:nvSpPr>
        <p:spPr>
          <a:xfrm>
            <a:off x="901337" y="68873"/>
            <a:ext cx="11011989" cy="658368"/>
          </a:xfrm>
        </p:spPr>
        <p:txBody>
          <a:bodyPr vert="horz" lIns="91440" tIns="45720" rIns="91440" bIns="45720" rtlCol="0" anchor="t">
            <a:noAutofit/>
          </a:bodyPr>
          <a:lstStyle/>
          <a:p>
            <a:pPr marL="45720"/>
            <a:r>
              <a:rPr lang="en-US" sz="4600" dirty="0"/>
              <a:t>Method Reference</a:t>
            </a:r>
          </a:p>
        </p:txBody>
      </p:sp>
      <p:sp>
        <p:nvSpPr>
          <p:cNvPr id="3" name="Content Placeholder 2">
            <a:extLst>
              <a:ext uri="{FF2B5EF4-FFF2-40B4-BE49-F238E27FC236}">
                <a16:creationId xmlns:a16="http://schemas.microsoft.com/office/drawing/2014/main" xmlns="" id="{F1A42539-3D9D-473C-BA83-F418310C0909}"/>
              </a:ext>
            </a:extLst>
          </p:cNvPr>
          <p:cNvSpPr>
            <a:spLocks noGrp="1"/>
          </p:cNvSpPr>
          <p:nvPr>
            <p:ph idx="1"/>
          </p:nvPr>
        </p:nvSpPr>
        <p:spPr>
          <a:xfrm>
            <a:off x="940526" y="992777"/>
            <a:ext cx="10855234" cy="5695406"/>
          </a:xfrm>
        </p:spPr>
        <p:txBody>
          <a:bodyPr>
            <a:normAutofit/>
          </a:bodyPr>
          <a:lstStyle/>
          <a:p>
            <a:pPr>
              <a:buNone/>
            </a:pPr>
            <a:r>
              <a:rPr lang="en-US" sz="1600" b="1" dirty="0"/>
              <a:t>Instance method reference of an existing object</a:t>
            </a:r>
          </a:p>
          <a:p>
            <a:r>
              <a:rPr lang="en-US" sz="1400" dirty="0"/>
              <a:t>In this case,  a lambda expression like the following:</a:t>
            </a:r>
          </a:p>
          <a:p>
            <a:pPr algn="ctr">
              <a:buNone/>
            </a:pPr>
            <a:r>
              <a:rPr lang="en-US" sz="1400" dirty="0">
                <a:latin typeface="Consolas" pitchFamily="49" charset="0"/>
              </a:rPr>
              <a:t>(</a:t>
            </a:r>
            <a:r>
              <a:rPr lang="en-US" sz="1400" dirty="0" err="1">
                <a:latin typeface="Consolas" pitchFamily="49" charset="0"/>
              </a:rPr>
              <a:t>args</a:t>
            </a:r>
            <a:r>
              <a:rPr lang="en-US" sz="1400" dirty="0">
                <a:latin typeface="Consolas" pitchFamily="49" charset="0"/>
              </a:rPr>
              <a:t>) -&gt; </a:t>
            </a:r>
            <a:r>
              <a:rPr lang="en-US" sz="1400" dirty="0" err="1">
                <a:latin typeface="Consolas" pitchFamily="49" charset="0"/>
              </a:rPr>
              <a:t>obj.instanceMethod</a:t>
            </a:r>
            <a:r>
              <a:rPr lang="en-US" sz="1400" dirty="0">
                <a:latin typeface="Consolas" pitchFamily="49" charset="0"/>
              </a:rPr>
              <a:t>(</a:t>
            </a:r>
            <a:r>
              <a:rPr lang="en-US" sz="1400" dirty="0" err="1">
                <a:latin typeface="Consolas" pitchFamily="49" charset="0"/>
              </a:rPr>
              <a:t>args</a:t>
            </a:r>
            <a:r>
              <a:rPr lang="en-US" sz="1400" dirty="0">
                <a:latin typeface="Consolas" pitchFamily="49" charset="0"/>
              </a:rPr>
              <a:t>)</a:t>
            </a:r>
          </a:p>
          <a:p>
            <a:pPr>
              <a:buNone/>
            </a:pPr>
            <a:r>
              <a:rPr lang="en-US" sz="1400" dirty="0"/>
              <a:t>	Where an instance of an object is passed, and one of its methods is executed with some optional(s) parameter(s).</a:t>
            </a:r>
          </a:p>
          <a:p>
            <a:pPr>
              <a:buNone/>
            </a:pPr>
            <a:r>
              <a:rPr lang="en-US" sz="1400" dirty="0"/>
              <a:t>	This can be turned into the following method reference:</a:t>
            </a:r>
          </a:p>
          <a:p>
            <a:pPr algn="ctr">
              <a:buNone/>
            </a:pPr>
            <a:r>
              <a:rPr lang="en-US" sz="1400" dirty="0" err="1">
                <a:latin typeface="Consolas" pitchFamily="49" charset="0"/>
              </a:rPr>
              <a:t>obj</a:t>
            </a:r>
            <a:r>
              <a:rPr lang="en-US" sz="1400" dirty="0">
                <a:latin typeface="Consolas" pitchFamily="49" charset="0"/>
              </a:rPr>
              <a:t>::</a:t>
            </a:r>
            <a:r>
              <a:rPr lang="en-US" sz="1400" dirty="0" err="1">
                <a:latin typeface="Consolas" pitchFamily="49" charset="0"/>
              </a:rPr>
              <a:t>instanceMethod</a:t>
            </a:r>
            <a:endParaRPr lang="en-US" sz="1400" dirty="0">
              <a:latin typeface="Consolas" pitchFamily="49" charset="0"/>
            </a:endParaRPr>
          </a:p>
          <a:p>
            <a:pPr>
              <a:buNone/>
            </a:pPr>
            <a:endParaRPr lang="en-US" sz="1400" dirty="0"/>
          </a:p>
          <a:p>
            <a:r>
              <a:rPr lang="en-US" sz="1400" dirty="0"/>
              <a:t>The arguments (if any) are passed behind the curtains like in the static method case.</a:t>
            </a:r>
          </a:p>
          <a:p>
            <a:pPr>
              <a:buNone/>
            </a:pPr>
            <a:endParaRPr lang="en-US" sz="1400" b="1" dirty="0"/>
          </a:p>
        </p:txBody>
      </p:sp>
      <p:sp>
        <p:nvSpPr>
          <p:cNvPr id="4" name="Rectangle 3"/>
          <p:cNvSpPr/>
          <p:nvPr/>
        </p:nvSpPr>
        <p:spPr>
          <a:xfrm>
            <a:off x="4062549" y="1689671"/>
            <a:ext cx="4571999" cy="306909"/>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924698" y="2667442"/>
            <a:ext cx="2899954" cy="319039"/>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626057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B3E6E7B-0114-4C62-98D3-520F7BEB4376}"/>
              </a:ext>
            </a:extLst>
          </p:cNvPr>
          <p:cNvSpPr>
            <a:spLocks noGrp="1"/>
          </p:cNvSpPr>
          <p:nvPr>
            <p:ph idx="1"/>
          </p:nvPr>
        </p:nvSpPr>
        <p:spPr>
          <a:xfrm>
            <a:off x="901337" y="727241"/>
            <a:ext cx="11011989" cy="6130759"/>
          </a:xfrm>
        </p:spPr>
        <p:txBody>
          <a:bodyPr/>
          <a:lstStyle/>
          <a:p>
            <a:pPr marL="0" indent="0">
              <a:buNone/>
            </a:pPr>
            <a:r>
              <a:rPr lang="en-US" b="1" dirty="0"/>
              <a:t>Instance method reference of an existing object example –</a:t>
            </a:r>
          </a:p>
          <a:p>
            <a:pPr marL="0" indent="0">
              <a:buNone/>
            </a:pPr>
            <a:endParaRPr lang="en-US" b="1" dirty="0"/>
          </a:p>
          <a:p>
            <a:endParaRPr lang="en-US" dirty="0"/>
          </a:p>
        </p:txBody>
      </p:sp>
      <p:sp>
        <p:nvSpPr>
          <p:cNvPr id="4" name="Title 1">
            <a:extLst>
              <a:ext uri="{FF2B5EF4-FFF2-40B4-BE49-F238E27FC236}">
                <a16:creationId xmlns:a16="http://schemas.microsoft.com/office/drawing/2014/main" xmlns="" id="{27C8FDCE-F9EE-47AF-8A28-3DFCBBE72189}"/>
              </a:ext>
            </a:extLst>
          </p:cNvPr>
          <p:cNvSpPr>
            <a:spLocks noGrp="1"/>
          </p:cNvSpPr>
          <p:nvPr>
            <p:ph type="title"/>
          </p:nvPr>
        </p:nvSpPr>
        <p:spPr>
          <a:xfrm>
            <a:off x="901337" y="68873"/>
            <a:ext cx="11011989" cy="658368"/>
          </a:xfrm>
        </p:spPr>
        <p:txBody>
          <a:bodyPr vert="horz" lIns="91440" tIns="45720" rIns="91440" bIns="45720" rtlCol="0" anchor="t">
            <a:noAutofit/>
          </a:bodyPr>
          <a:lstStyle/>
          <a:p>
            <a:pPr marL="45720"/>
            <a:r>
              <a:rPr lang="en-US" sz="4600" dirty="0"/>
              <a:t>Method Reference</a:t>
            </a:r>
          </a:p>
        </p:txBody>
      </p:sp>
      <p:sp>
        <p:nvSpPr>
          <p:cNvPr id="5" name="Content Placeholder 2">
            <a:extLst>
              <a:ext uri="{FF2B5EF4-FFF2-40B4-BE49-F238E27FC236}">
                <a16:creationId xmlns:a16="http://schemas.microsoft.com/office/drawing/2014/main" xmlns="" id="{1B1608EB-A950-4521-92C5-CD2F9D844E57}"/>
              </a:ext>
            </a:extLst>
          </p:cNvPr>
          <p:cNvSpPr txBox="1">
            <a:spLocks/>
          </p:cNvSpPr>
          <p:nvPr/>
        </p:nvSpPr>
        <p:spPr>
          <a:xfrm>
            <a:off x="1202502" y="1246642"/>
            <a:ext cx="10409658" cy="3134704"/>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public class ParticularInstanceMethodReference {</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public static void main(String args[]) {</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final List&lt;Integer&gt; list = Arrays.asList(1, 2, 3, 4, 5, 6, 7, 8, 9, 10);</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final MyComparator myComparator = new MyComparator();</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 Lambda expression</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Collections.sort(list, (a,b) -&gt; myComparator.compare(a,b));</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 Method reference</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Collections.sort(list, myComparator::compare);</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private static class MyComparator {</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public int compare(final Integer a, final Integer b) {</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return a.compareTo(b);</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a:t>
            </a:r>
            <a:endParaRPr lang="en-US" altLang="en-US" sz="12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996861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4109"/>
            <a:ext cx="10972800" cy="640080"/>
          </a:xfrm>
        </p:spPr>
        <p:txBody>
          <a:bodyPr vert="horz" lIns="91440" tIns="45720" rIns="91440" bIns="45720" rtlCol="0" anchor="t">
            <a:normAutofit fontScale="90000"/>
          </a:bodyPr>
          <a:lstStyle/>
          <a:p>
            <a:r>
              <a:rPr lang="en-US" dirty="0"/>
              <a:t>Default methods</a:t>
            </a:r>
          </a:p>
        </p:txBody>
      </p:sp>
      <p:sp>
        <p:nvSpPr>
          <p:cNvPr id="3" name="Content Placeholder 2"/>
          <p:cNvSpPr>
            <a:spLocks noGrp="1"/>
          </p:cNvSpPr>
          <p:nvPr>
            <p:ph idx="1"/>
          </p:nvPr>
        </p:nvSpPr>
        <p:spPr>
          <a:xfrm>
            <a:off x="897623" y="746620"/>
            <a:ext cx="11006356" cy="5998129"/>
          </a:xfrm>
        </p:spPr>
        <p:txBody>
          <a:bodyPr>
            <a:noAutofit/>
          </a:bodyPr>
          <a:lstStyle/>
          <a:p>
            <a:pPr marL="217170" indent="-171450">
              <a:buClrTx/>
            </a:pPr>
            <a:r>
              <a:rPr lang="en-US" sz="1200" dirty="0"/>
              <a:t>Prior to </a:t>
            </a:r>
            <a:r>
              <a:rPr lang="en-US" sz="1200" i="1" dirty="0"/>
              <a:t>Java 8,</a:t>
            </a:r>
            <a:r>
              <a:rPr lang="en-US" sz="1200" dirty="0"/>
              <a:t> all the methods in </a:t>
            </a:r>
            <a:r>
              <a:rPr lang="en-US" sz="1200" i="1" dirty="0"/>
              <a:t>interface</a:t>
            </a:r>
            <a:r>
              <a:rPr lang="en-US" sz="1200" dirty="0"/>
              <a:t> are abstract by default.</a:t>
            </a:r>
          </a:p>
          <a:p>
            <a:pPr marL="217170" indent="-171450">
              <a:buClrTx/>
            </a:pPr>
            <a:r>
              <a:rPr lang="en-US" sz="1200" dirty="0"/>
              <a:t>With </a:t>
            </a:r>
            <a:r>
              <a:rPr lang="en-US" sz="1200" i="1" dirty="0"/>
              <a:t>Java 8</a:t>
            </a:r>
            <a:r>
              <a:rPr lang="en-US" sz="1200" dirty="0"/>
              <a:t> an interface can have </a:t>
            </a:r>
            <a:r>
              <a:rPr lang="en-US" sz="1200" i="1" dirty="0"/>
              <a:t>default</a:t>
            </a:r>
            <a:r>
              <a:rPr lang="en-US" sz="1200" dirty="0"/>
              <a:t> methods i.e. method with body.</a:t>
            </a:r>
          </a:p>
          <a:p>
            <a:pPr marL="217170" indent="-171450">
              <a:buClrTx/>
            </a:pPr>
            <a:r>
              <a:rPr lang="en-US" sz="1200" dirty="0"/>
              <a:t>The main reason for adding </a:t>
            </a:r>
            <a:r>
              <a:rPr lang="en-US" sz="1200" i="1" dirty="0"/>
              <a:t>default</a:t>
            </a:r>
            <a:r>
              <a:rPr lang="en-US" sz="1200" dirty="0"/>
              <a:t> methods to interfaces was to support </a:t>
            </a:r>
            <a:r>
              <a:rPr lang="en-US" sz="1200" i="1" dirty="0"/>
              <a:t>interface </a:t>
            </a:r>
            <a:r>
              <a:rPr lang="en-US" sz="1200" dirty="0"/>
              <a:t>evolution, to add new functionality to interfaces and at the same time, ensuring compatibility with the code written for older versions.</a:t>
            </a:r>
          </a:p>
          <a:p>
            <a:pPr marL="217170" indent="-171450">
              <a:buClrTx/>
            </a:pPr>
            <a:r>
              <a:rPr lang="en-US" sz="1200" dirty="0"/>
              <a:t>Design interfaces with </a:t>
            </a:r>
            <a:r>
              <a:rPr lang="en-US" sz="1200" i="1" dirty="0"/>
              <a:t>optional</a:t>
            </a:r>
            <a:r>
              <a:rPr lang="en-US" sz="1200" dirty="0"/>
              <a:t> methods.</a:t>
            </a:r>
          </a:p>
          <a:p>
            <a:pPr marL="217170" indent="-171450">
              <a:buClrTx/>
            </a:pPr>
            <a:r>
              <a:rPr lang="en-US" sz="1200" i="1" dirty="0"/>
              <a:t>Utility</a:t>
            </a:r>
            <a:r>
              <a:rPr lang="en-US" sz="1200" dirty="0"/>
              <a:t> methods directly in the </a:t>
            </a:r>
            <a:r>
              <a:rPr lang="en-US" sz="1200" i="1" dirty="0"/>
              <a:t>interface.</a:t>
            </a:r>
          </a:p>
          <a:p>
            <a:pPr marL="217170" indent="-171450">
              <a:buClrTx/>
            </a:pPr>
            <a:r>
              <a:rPr lang="en-US" sz="1200" dirty="0"/>
              <a:t>Like abstract methods </a:t>
            </a:r>
            <a:r>
              <a:rPr lang="en-US" sz="1200" i="1" dirty="0"/>
              <a:t>interface </a:t>
            </a:r>
            <a:r>
              <a:rPr lang="en-US" sz="1200" dirty="0"/>
              <a:t>can have any number of </a:t>
            </a:r>
            <a:r>
              <a:rPr lang="en-US" sz="1200" i="1" dirty="0"/>
              <a:t>default</a:t>
            </a:r>
            <a:r>
              <a:rPr lang="en-US" sz="1200" dirty="0"/>
              <a:t> methods</a:t>
            </a:r>
            <a:r>
              <a:rPr lang="en-US" sz="1200" i="1" dirty="0"/>
              <a:t>.</a:t>
            </a:r>
          </a:p>
          <a:p>
            <a:pPr marL="217170" indent="-171450">
              <a:buClrTx/>
            </a:pPr>
            <a:r>
              <a:rPr lang="en-US" sz="1200" dirty="0"/>
              <a:t>Default methods are always public.</a:t>
            </a:r>
          </a:p>
          <a:p>
            <a:pPr marL="217170" indent="-171450">
              <a:buClrTx/>
            </a:pPr>
            <a:r>
              <a:rPr lang="en-US" sz="1200" dirty="0"/>
              <a:t>Default methods cannot be final.</a:t>
            </a:r>
          </a:p>
          <a:p>
            <a:pPr marL="217170" indent="-171450">
              <a:buClrTx/>
            </a:pPr>
            <a:r>
              <a:rPr lang="en-US" sz="1200" dirty="0"/>
              <a:t>Default methods cannot be synchronized.</a:t>
            </a:r>
          </a:p>
          <a:p>
            <a:pPr marL="217170" indent="-171450">
              <a:buClrTx/>
            </a:pPr>
            <a:r>
              <a:rPr lang="en-US" sz="1200" dirty="0"/>
              <a:t>You cannot have default methods for the </a:t>
            </a:r>
            <a:r>
              <a:rPr lang="en-US" sz="1200" b="1" dirty="0"/>
              <a:t>Object's</a:t>
            </a:r>
            <a:r>
              <a:rPr lang="en-US" sz="1200" dirty="0"/>
              <a:t> class methods. If an interface has methods with those signatures, the compiler will throw an error.  The reason is that those methods are all about the object's state. Since interfaces do not have a state, these methods should be in the implementing classes.</a:t>
            </a:r>
          </a:p>
          <a:p>
            <a:pPr marL="0" indent="0">
              <a:buNone/>
            </a:pPr>
            <a:r>
              <a:rPr lang="en-US" sz="1200" b="1" i="1" u="sng" dirty="0"/>
              <a:t>Defining a default method</a:t>
            </a:r>
          </a:p>
          <a:p>
            <a:pPr marL="0" indent="0">
              <a:buNone/>
            </a:pPr>
            <a:endParaRPr lang="en-US" sz="1200" b="1" dirty="0"/>
          </a:p>
          <a:p>
            <a:pPr marL="45720" indent="0">
              <a:buNone/>
            </a:pPr>
            <a:endParaRPr lang="en-US" sz="1200" dirty="0"/>
          </a:p>
          <a:p>
            <a:pPr marL="45720" indent="0">
              <a:buNone/>
            </a:pPr>
            <a:endParaRPr lang="en-US" sz="1200" dirty="0"/>
          </a:p>
          <a:p>
            <a:pPr marL="0" indent="0">
              <a:buNone/>
            </a:pPr>
            <a:endParaRPr lang="en-US" sz="1200" i="1" dirty="0"/>
          </a:p>
          <a:p>
            <a:pPr marL="0" indent="0">
              <a:buNone/>
            </a:pPr>
            <a:r>
              <a:rPr lang="en-US" sz="1200" b="1" i="1" dirty="0"/>
              <a:t>Difference between an abstract class and interface:</a:t>
            </a:r>
          </a:p>
          <a:p>
            <a:pPr marL="217170" indent="-171450">
              <a:buClrTx/>
            </a:pPr>
            <a:r>
              <a:rPr lang="en-US" sz="1200" dirty="0"/>
              <a:t>A class can only extend from ONE abstract class, but it can implement MULTIPLE interfaces.</a:t>
            </a:r>
          </a:p>
          <a:p>
            <a:pPr marL="217170" indent="-171450">
              <a:buClrTx/>
            </a:pPr>
            <a:r>
              <a:rPr lang="en-US" sz="1200" dirty="0"/>
              <a:t>An abstract class can have a state through INSTANCE variables (fields).  An interface CAN'T.</a:t>
            </a:r>
          </a:p>
        </p:txBody>
      </p:sp>
      <p:sp>
        <p:nvSpPr>
          <p:cNvPr id="12" name="Rectangle 7"/>
          <p:cNvSpPr>
            <a:spLocks noChangeArrowheads="1"/>
          </p:cNvSpPr>
          <p:nvPr/>
        </p:nvSpPr>
        <p:spPr bwMode="auto">
          <a:xfrm>
            <a:off x="1302519" y="4368439"/>
            <a:ext cx="10240732" cy="1015663"/>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interface</a:t>
            </a:r>
            <a: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0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Processable</a:t>
            </a:r>
            <a:r>
              <a:rPr kumimoji="0" lang="en-US" altLang="en-US" sz="1000" b="0" i="0" u="none" strike="noStrike" cap="none" normalizeH="0" baseline="0" dirty="0">
                <a:ln>
                  <a:noFill/>
                </a:ln>
                <a:solidFill>
                  <a:schemeClr val="tx1"/>
                </a:solidFill>
                <a:effectLst/>
                <a:latin typeface="Arial Unicode MS" panose="020B0604020202020204" pitchFamily="34" charset="-128"/>
                <a:ea typeface="Calibri" panose="020F0502020204030204" pitchFamily="34" charset="0"/>
                <a:cs typeface="Courier New" panose="02070309020205020404" pitchFamily="49" charset="0"/>
              </a:rPr>
              <a:t> {</a:t>
            </a:r>
            <a: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r>
            <a:b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br>
            <a:r>
              <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urier New" panose="02070309020205020404" pitchFamily="49" charset="0"/>
              </a:rPr>
              <a:t> </a:t>
            </a:r>
            <a: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urier New" panose="02070309020205020404" pitchFamily="49" charset="0"/>
              </a:rPr>
              <a:t> </a:t>
            </a:r>
            <a: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000" b="1"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void</a:t>
            </a:r>
            <a: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0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processInSequence</a:t>
            </a:r>
            <a: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a:t>
            </a:r>
            <a:r>
              <a:rPr kumimoji="0" lang="en-US" altLang="en-US" sz="1000" b="0" i="0" u="none" strike="noStrike" cap="none" normalizeH="0" baseline="0" dirty="0">
                <a:ln>
                  <a:noFill/>
                </a:ln>
                <a:solidFill>
                  <a:schemeClr val="tx1"/>
                </a:solidFill>
                <a:effectLst/>
                <a:latin typeface="Arial Unicode MS" panose="020B0604020202020204" pitchFamily="34" charset="-128"/>
                <a:ea typeface="Calibri" panose="020F0502020204030204" pitchFamily="34" charset="0"/>
                <a:cs typeface="Courier New" panose="02070309020205020404" pitchFamily="49" charset="0"/>
              </a:rPr>
              <a:t>;</a:t>
            </a:r>
            <a: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r>
            <a:b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br>
            <a:r>
              <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urier New" panose="02070309020205020404" pitchFamily="49" charset="0"/>
              </a:rPr>
              <a:t> </a:t>
            </a:r>
            <a: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urier New" panose="02070309020205020404" pitchFamily="49" charset="0"/>
              </a:rPr>
              <a:t> </a:t>
            </a:r>
            <a: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000" b="1"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default</a:t>
            </a:r>
            <a: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000" b="1"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void</a:t>
            </a:r>
            <a: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0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processInParallel</a:t>
            </a:r>
            <a: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a:t>
            </a:r>
            <a:r>
              <a:rPr kumimoji="0" lang="en-US" altLang="en-US" sz="1000" b="0" i="0" u="none" strike="noStrike" cap="none" normalizeH="0" baseline="0" dirty="0">
                <a:ln>
                  <a:noFill/>
                </a:ln>
                <a:solidFill>
                  <a:schemeClr val="tx1"/>
                </a:solidFill>
                <a:effectLst/>
                <a:latin typeface="Arial Unicode MS" panose="020B0604020202020204" pitchFamily="34" charset="-128"/>
                <a:ea typeface="Calibri" panose="020F0502020204030204" pitchFamily="34" charset="0"/>
                <a:cs typeface="Courier New" panose="02070309020205020404" pitchFamily="49" charset="0"/>
              </a:rPr>
              <a:t> {</a:t>
            </a:r>
            <a: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r>
            <a:b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br>
            <a: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000" b="0" i="0" u="none" strike="noStrike" cap="none" normalizeH="0" baseline="0" dirty="0">
                <a:ln>
                  <a:noFill/>
                </a:ln>
                <a:solidFill>
                  <a:schemeClr val="tx1"/>
                </a:solidFill>
                <a:effectLst/>
                <a:latin typeface="Arial Unicode MS" panose="020B0604020202020204" pitchFamily="34" charset="-128"/>
                <a:ea typeface="Calibri" panose="020F0502020204030204" pitchFamily="34" charset="0"/>
                <a:cs typeface="Courier New" panose="02070309020205020404" pitchFamily="49" charset="0"/>
              </a:rPr>
              <a:t> </a:t>
            </a:r>
            <a: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000" b="0" i="0" u="none" strike="noStrike" cap="none" normalizeH="0" baseline="0" dirty="0">
                <a:ln>
                  <a:noFill/>
                </a:ln>
                <a:solidFill>
                  <a:schemeClr val="tx1"/>
                </a:solidFill>
                <a:effectLst/>
                <a:latin typeface="Arial Unicode MS" panose="020B0604020202020204" pitchFamily="34" charset="-128"/>
                <a:ea typeface="Calibri" panose="020F0502020204030204" pitchFamily="34" charset="0"/>
                <a:cs typeface="Courier New" panose="02070309020205020404" pitchFamily="49" charset="0"/>
              </a:rPr>
              <a:t> </a:t>
            </a:r>
            <a: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000" b="0" i="0" u="none" strike="noStrike" cap="none" normalizeH="0" baseline="0" dirty="0">
                <a:ln>
                  <a:noFill/>
                </a:ln>
                <a:solidFill>
                  <a:schemeClr val="tx1"/>
                </a:solidFill>
                <a:effectLst/>
                <a:latin typeface="Arial Unicode MS" panose="020B0604020202020204" pitchFamily="34" charset="-128"/>
                <a:ea typeface="Calibri" panose="020F0502020204030204" pitchFamily="34" charset="0"/>
                <a:cs typeface="Courier New" panose="02070309020205020404" pitchFamily="49" charset="0"/>
              </a:rPr>
              <a:t> </a:t>
            </a:r>
            <a: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 Default implementation goes here */</a:t>
            </a:r>
            <a:b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br>
            <a: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000" b="0" i="0" u="none" strike="noStrike" cap="none" normalizeH="0" baseline="0" dirty="0">
                <a:ln>
                  <a:noFill/>
                </a:ln>
                <a:solidFill>
                  <a:schemeClr val="tx1"/>
                </a:solidFill>
                <a:effectLst/>
                <a:latin typeface="Arial Unicode MS" panose="020B0604020202020204" pitchFamily="34" charset="-128"/>
                <a:ea typeface="Calibri" panose="020F0502020204030204" pitchFamily="34" charset="0"/>
                <a:cs typeface="Courier New" panose="02070309020205020404" pitchFamily="49" charset="0"/>
              </a:rPr>
              <a:t> </a:t>
            </a:r>
            <a: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000" b="0" i="0" u="none" strike="noStrike" cap="none" normalizeH="0" baseline="0" dirty="0">
                <a:ln>
                  <a:noFill/>
                </a:ln>
                <a:solidFill>
                  <a:schemeClr val="tx1"/>
                </a:solidFill>
                <a:effectLst/>
                <a:latin typeface="Arial Unicode MS" panose="020B0604020202020204" pitchFamily="34" charset="-128"/>
                <a:ea typeface="Calibri" panose="020F0502020204030204" pitchFamily="34" charset="0"/>
                <a:cs typeface="Courier New" panose="02070309020205020404" pitchFamily="49" charset="0"/>
              </a:rPr>
              <a:t> }</a:t>
            </a:r>
            <a: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r>
            <a:b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br>
            <a:r>
              <a:rPr kumimoji="0" lang="en-US" altLang="en-US" sz="1000" b="0" i="0" u="none" strike="noStrike" cap="none" normalizeH="0" baseline="0" dirty="0">
                <a:ln>
                  <a:noFill/>
                </a:ln>
                <a:solidFill>
                  <a:schemeClr val="tx1"/>
                </a:solidFill>
                <a:effectLst/>
                <a:latin typeface="Arial Unicode MS" panose="020B0604020202020204" pitchFamily="34" charset="-128"/>
                <a:ea typeface="Calibri" panose="020F0502020204030204" pitchFamily="34"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671730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C7DE58-1CD0-48C0-A939-C21A685DBD08}"/>
              </a:ext>
            </a:extLst>
          </p:cNvPr>
          <p:cNvSpPr>
            <a:spLocks noGrp="1"/>
          </p:cNvSpPr>
          <p:nvPr>
            <p:ph type="title"/>
          </p:nvPr>
        </p:nvSpPr>
        <p:spPr>
          <a:xfrm>
            <a:off x="901337" y="53054"/>
            <a:ext cx="10998926" cy="658368"/>
          </a:xfrm>
        </p:spPr>
        <p:txBody>
          <a:bodyPr vert="horz" lIns="91440" tIns="45720" rIns="91440" bIns="45720" rtlCol="0" anchor="t">
            <a:noAutofit/>
          </a:bodyPr>
          <a:lstStyle/>
          <a:p>
            <a:pPr marL="45720"/>
            <a:r>
              <a:rPr lang="en-US" sz="4600" dirty="0"/>
              <a:t>Method Reference</a:t>
            </a:r>
          </a:p>
        </p:txBody>
      </p:sp>
      <p:sp>
        <p:nvSpPr>
          <p:cNvPr id="3" name="Content Placeholder 2">
            <a:extLst>
              <a:ext uri="{FF2B5EF4-FFF2-40B4-BE49-F238E27FC236}">
                <a16:creationId xmlns:a16="http://schemas.microsoft.com/office/drawing/2014/main" xmlns="" id="{F1A42539-3D9D-473C-BA83-F418310C0909}"/>
              </a:ext>
            </a:extLst>
          </p:cNvPr>
          <p:cNvSpPr>
            <a:spLocks noGrp="1"/>
          </p:cNvSpPr>
          <p:nvPr>
            <p:ph idx="1"/>
          </p:nvPr>
        </p:nvSpPr>
        <p:spPr>
          <a:xfrm>
            <a:off x="901337" y="711422"/>
            <a:ext cx="10998925" cy="6146578"/>
          </a:xfrm>
        </p:spPr>
        <p:txBody>
          <a:bodyPr>
            <a:normAutofit/>
          </a:bodyPr>
          <a:lstStyle/>
          <a:p>
            <a:pPr>
              <a:buNone/>
            </a:pPr>
            <a:r>
              <a:rPr lang="en-US" sz="1600" b="1" dirty="0"/>
              <a:t>Instance method reference of an object</a:t>
            </a:r>
          </a:p>
          <a:p>
            <a:r>
              <a:rPr lang="en-US" sz="1400" dirty="0"/>
              <a:t>A lambda expression like the following:</a:t>
            </a:r>
          </a:p>
          <a:p>
            <a:pPr>
              <a:buNone/>
            </a:pPr>
            <a:endParaRPr lang="en-US" sz="1400" dirty="0"/>
          </a:p>
          <a:p>
            <a:pPr>
              <a:buNone/>
            </a:pPr>
            <a:r>
              <a:rPr lang="en-US" sz="1400" dirty="0"/>
              <a:t>	Where an instance of an object is passed, and one of its methods is executed with some optional(s) parameter(s).</a:t>
            </a:r>
          </a:p>
          <a:p>
            <a:pPr>
              <a:buNone/>
            </a:pPr>
            <a:r>
              <a:rPr lang="en-US" sz="1400" dirty="0"/>
              <a:t>	This can be turned into the following method reference:</a:t>
            </a:r>
          </a:p>
          <a:p>
            <a:pPr>
              <a:buNone/>
            </a:pPr>
            <a:endParaRPr lang="en-US" sz="1400" dirty="0"/>
          </a:p>
          <a:p>
            <a:r>
              <a:rPr lang="en-US" sz="1400" dirty="0"/>
              <a:t>This conversion is not that straightforward.  </a:t>
            </a:r>
          </a:p>
          <a:p>
            <a:pPr>
              <a:buNone/>
            </a:pPr>
            <a:r>
              <a:rPr lang="en-US" sz="1400" dirty="0"/>
              <a:t>	First, in the method reference, we don't use the instance itself - we use its type.</a:t>
            </a:r>
          </a:p>
          <a:p>
            <a:pPr>
              <a:buNone/>
            </a:pPr>
            <a:r>
              <a:rPr lang="en-US" sz="1400" dirty="0"/>
              <a:t>	Second, the other argument of the lambda expression, if any, is not used in the method reference, but it's passed behind the curtains like in the static method case.</a:t>
            </a:r>
          </a:p>
        </p:txBody>
      </p:sp>
      <p:sp>
        <p:nvSpPr>
          <p:cNvPr id="4" name="Rectangle 3"/>
          <p:cNvSpPr/>
          <p:nvPr/>
        </p:nvSpPr>
        <p:spPr>
          <a:xfrm>
            <a:off x="3833943" y="1367088"/>
            <a:ext cx="5133710" cy="279539"/>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ctr" defTabSz="914400">
              <a:lnSpc>
                <a:spcPct val="110000"/>
              </a:lnSpc>
              <a:spcBef>
                <a:spcPts val="700"/>
              </a:spcBef>
              <a:buClr>
                <a:srgbClr val="171312"/>
              </a:buClr>
            </a:pPr>
            <a:r>
              <a:rPr lang="en-US" sz="1400" dirty="0">
                <a:solidFill>
                  <a:prstClr val="black">
                    <a:lumMod val="65000"/>
                    <a:lumOff val="35000"/>
                  </a:prstClr>
                </a:solidFill>
                <a:latin typeface="Consolas" pitchFamily="49" charset="0"/>
              </a:rPr>
              <a:t>(</a:t>
            </a:r>
            <a:r>
              <a:rPr lang="en-US" sz="1400" dirty="0" err="1">
                <a:solidFill>
                  <a:prstClr val="black">
                    <a:lumMod val="65000"/>
                    <a:lumOff val="35000"/>
                  </a:prstClr>
                </a:solidFill>
                <a:latin typeface="Consolas" pitchFamily="49" charset="0"/>
              </a:rPr>
              <a:t>obj</a:t>
            </a:r>
            <a:r>
              <a:rPr lang="en-US" sz="1400" dirty="0">
                <a:solidFill>
                  <a:prstClr val="black">
                    <a:lumMod val="65000"/>
                    <a:lumOff val="35000"/>
                  </a:prstClr>
                </a:solidFill>
                <a:latin typeface="Consolas" pitchFamily="49" charset="0"/>
              </a:rPr>
              <a:t>, </a:t>
            </a:r>
            <a:r>
              <a:rPr lang="en-US" sz="1400" dirty="0" err="1">
                <a:solidFill>
                  <a:prstClr val="black">
                    <a:lumMod val="65000"/>
                    <a:lumOff val="35000"/>
                  </a:prstClr>
                </a:solidFill>
                <a:latin typeface="Consolas" pitchFamily="49" charset="0"/>
              </a:rPr>
              <a:t>args</a:t>
            </a:r>
            <a:r>
              <a:rPr lang="en-US" sz="1400" dirty="0">
                <a:solidFill>
                  <a:prstClr val="black">
                    <a:lumMod val="65000"/>
                    <a:lumOff val="35000"/>
                  </a:prstClr>
                </a:solidFill>
                <a:latin typeface="Consolas" pitchFamily="49" charset="0"/>
              </a:rPr>
              <a:t>) -&gt; </a:t>
            </a:r>
            <a:r>
              <a:rPr lang="en-US" sz="1400" dirty="0" err="1">
                <a:solidFill>
                  <a:prstClr val="black">
                    <a:lumMod val="65000"/>
                    <a:lumOff val="35000"/>
                  </a:prstClr>
                </a:solidFill>
                <a:latin typeface="Consolas" pitchFamily="49" charset="0"/>
              </a:rPr>
              <a:t>obj.instanceMethod</a:t>
            </a:r>
            <a:r>
              <a:rPr lang="en-US" sz="1400" dirty="0">
                <a:solidFill>
                  <a:prstClr val="black">
                    <a:lumMod val="65000"/>
                    <a:lumOff val="35000"/>
                  </a:prstClr>
                </a:solidFill>
                <a:latin typeface="Consolas" pitchFamily="49" charset="0"/>
              </a:rPr>
              <a:t>(</a:t>
            </a:r>
            <a:r>
              <a:rPr lang="en-US" sz="1400" dirty="0" err="1">
                <a:solidFill>
                  <a:prstClr val="black">
                    <a:lumMod val="65000"/>
                    <a:lumOff val="35000"/>
                  </a:prstClr>
                </a:solidFill>
                <a:latin typeface="Consolas" pitchFamily="49" charset="0"/>
              </a:rPr>
              <a:t>args</a:t>
            </a:r>
            <a:r>
              <a:rPr lang="en-US" sz="1400" dirty="0">
                <a:solidFill>
                  <a:prstClr val="black">
                    <a:lumMod val="65000"/>
                    <a:lumOff val="35000"/>
                  </a:prstClr>
                </a:solidFill>
                <a:latin typeface="Consolas" pitchFamily="49" charset="0"/>
              </a:rPr>
              <a:t>)</a:t>
            </a:r>
          </a:p>
        </p:txBody>
      </p:sp>
      <p:sp>
        <p:nvSpPr>
          <p:cNvPr id="5" name="Rectangle 4"/>
          <p:cNvSpPr/>
          <p:nvPr/>
        </p:nvSpPr>
        <p:spPr>
          <a:xfrm>
            <a:off x="4630780" y="2343715"/>
            <a:ext cx="3540037" cy="27673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gn="ctr" defTabSz="914400">
              <a:lnSpc>
                <a:spcPct val="110000"/>
              </a:lnSpc>
              <a:spcBef>
                <a:spcPts val="700"/>
              </a:spcBef>
              <a:buClr>
                <a:srgbClr val="171312"/>
              </a:buClr>
            </a:pPr>
            <a:r>
              <a:rPr lang="en-US" sz="1400" dirty="0" err="1">
                <a:solidFill>
                  <a:prstClr val="black">
                    <a:lumMod val="65000"/>
                    <a:lumOff val="35000"/>
                  </a:prstClr>
                </a:solidFill>
                <a:latin typeface="Consolas" pitchFamily="49" charset="0"/>
              </a:rPr>
              <a:t>ObjectType</a:t>
            </a:r>
            <a:r>
              <a:rPr lang="en-US" sz="1400" dirty="0">
                <a:solidFill>
                  <a:prstClr val="black">
                    <a:lumMod val="65000"/>
                    <a:lumOff val="35000"/>
                  </a:prstClr>
                </a:solidFill>
                <a:latin typeface="Consolas" pitchFamily="49" charset="0"/>
              </a:rPr>
              <a:t>::</a:t>
            </a:r>
            <a:r>
              <a:rPr lang="en-US" sz="1400" dirty="0" err="1">
                <a:solidFill>
                  <a:prstClr val="black">
                    <a:lumMod val="65000"/>
                    <a:lumOff val="35000"/>
                  </a:prstClr>
                </a:solidFill>
                <a:latin typeface="Consolas" pitchFamily="49" charset="0"/>
              </a:rPr>
              <a:t>instanceMethod</a:t>
            </a:r>
            <a:endParaRPr lang="en-US" sz="1400" dirty="0">
              <a:solidFill>
                <a:prstClr val="black">
                  <a:lumMod val="65000"/>
                  <a:lumOff val="35000"/>
                </a:prstClr>
              </a:solidFill>
              <a:latin typeface="Consolas" pitchFamily="49" charset="0"/>
            </a:endParaRPr>
          </a:p>
        </p:txBody>
      </p:sp>
    </p:spTree>
    <p:extLst>
      <p:ext uri="{BB962C8B-B14F-4D97-AF65-F5344CB8AC3E}">
        <p14:creationId xmlns:p14="http://schemas.microsoft.com/office/powerpoint/2010/main" xmlns="" val="1626057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1472E7D-FB28-496A-846C-50D3D3C245D5}"/>
              </a:ext>
            </a:extLst>
          </p:cNvPr>
          <p:cNvSpPr>
            <a:spLocks noGrp="1"/>
          </p:cNvSpPr>
          <p:nvPr>
            <p:ph idx="1"/>
          </p:nvPr>
        </p:nvSpPr>
        <p:spPr>
          <a:xfrm>
            <a:off x="901337" y="740304"/>
            <a:ext cx="10998926" cy="6117695"/>
          </a:xfrm>
        </p:spPr>
        <p:txBody>
          <a:bodyPr/>
          <a:lstStyle/>
          <a:p>
            <a:pPr marL="0" indent="0">
              <a:buNone/>
            </a:pPr>
            <a:r>
              <a:rPr lang="en-US" b="1" dirty="0"/>
              <a:t>Instance method reference of an object example –</a:t>
            </a:r>
          </a:p>
          <a:p>
            <a:pPr marL="0" indent="0">
              <a:buNone/>
            </a:pPr>
            <a:endParaRPr lang="en-US" b="1" dirty="0"/>
          </a:p>
        </p:txBody>
      </p:sp>
      <p:sp>
        <p:nvSpPr>
          <p:cNvPr id="4" name="Title 1">
            <a:extLst>
              <a:ext uri="{FF2B5EF4-FFF2-40B4-BE49-F238E27FC236}">
                <a16:creationId xmlns:a16="http://schemas.microsoft.com/office/drawing/2014/main" xmlns="" id="{B6BF131B-43D9-4492-894D-A1409E97BEB7}"/>
              </a:ext>
            </a:extLst>
          </p:cNvPr>
          <p:cNvSpPr>
            <a:spLocks noGrp="1"/>
          </p:cNvSpPr>
          <p:nvPr>
            <p:ph type="title"/>
          </p:nvPr>
        </p:nvSpPr>
        <p:spPr>
          <a:xfrm>
            <a:off x="901337" y="81936"/>
            <a:ext cx="10998926" cy="658368"/>
          </a:xfrm>
        </p:spPr>
        <p:txBody>
          <a:bodyPr vert="horz" lIns="91440" tIns="45720" rIns="91440" bIns="45720" rtlCol="0" anchor="t">
            <a:noAutofit/>
          </a:bodyPr>
          <a:lstStyle/>
          <a:p>
            <a:pPr marL="45720"/>
            <a:r>
              <a:rPr lang="en-US" sz="4600" dirty="0"/>
              <a:t>Method Reference</a:t>
            </a:r>
          </a:p>
        </p:txBody>
      </p:sp>
      <p:sp>
        <p:nvSpPr>
          <p:cNvPr id="5" name="Content Placeholder 2">
            <a:extLst>
              <a:ext uri="{FF2B5EF4-FFF2-40B4-BE49-F238E27FC236}">
                <a16:creationId xmlns:a16="http://schemas.microsoft.com/office/drawing/2014/main" xmlns="" id="{E7E50A1B-2E0B-4828-BE33-86910ABBBCA5}"/>
              </a:ext>
            </a:extLst>
          </p:cNvPr>
          <p:cNvSpPr txBox="1">
            <a:spLocks/>
          </p:cNvSpPr>
          <p:nvPr/>
        </p:nvSpPr>
        <p:spPr>
          <a:xfrm>
            <a:off x="1153067" y="1336948"/>
            <a:ext cx="10495466" cy="3748719"/>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public class ArbitraryInstanceMethodReference {</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public static void main(String args[]) {</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final List&lt;Person&gt; people = Arrays.asList(new Person("dan"), new Person("laura"));</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 normal</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for (final Person person : people) {</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person.printName();</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 Lambda expression</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people.forEach(person -&gt; person.printName());</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 Method reference</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people.forEach(Person::printName);</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private static class Person {</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private String name;</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public Person(final String name) { this.name = name;}</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public void printName() { System.out.println(name);  }</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a:t>
            </a:r>
            <a:endParaRPr lang="en-US" altLang="en-US" sz="12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2063926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C7DE58-1CD0-48C0-A939-C21A685DBD08}"/>
              </a:ext>
            </a:extLst>
          </p:cNvPr>
          <p:cNvSpPr>
            <a:spLocks noGrp="1"/>
          </p:cNvSpPr>
          <p:nvPr>
            <p:ph type="title"/>
          </p:nvPr>
        </p:nvSpPr>
        <p:spPr>
          <a:xfrm>
            <a:off x="901337" y="81936"/>
            <a:ext cx="11011989" cy="658368"/>
          </a:xfrm>
        </p:spPr>
        <p:txBody>
          <a:bodyPr vert="horz" lIns="91440" tIns="45720" rIns="91440" bIns="45720" rtlCol="0" anchor="t">
            <a:noAutofit/>
          </a:bodyPr>
          <a:lstStyle/>
          <a:p>
            <a:pPr marL="45720"/>
            <a:r>
              <a:rPr lang="en-US" sz="4600" dirty="0"/>
              <a:t>Method Reference</a:t>
            </a:r>
          </a:p>
        </p:txBody>
      </p:sp>
      <p:sp>
        <p:nvSpPr>
          <p:cNvPr id="3" name="Content Placeholder 2">
            <a:extLst>
              <a:ext uri="{FF2B5EF4-FFF2-40B4-BE49-F238E27FC236}">
                <a16:creationId xmlns:a16="http://schemas.microsoft.com/office/drawing/2014/main" xmlns="" id="{F1A42539-3D9D-473C-BA83-F418310C0909}"/>
              </a:ext>
            </a:extLst>
          </p:cNvPr>
          <p:cNvSpPr>
            <a:spLocks noGrp="1"/>
          </p:cNvSpPr>
          <p:nvPr>
            <p:ph idx="1"/>
          </p:nvPr>
        </p:nvSpPr>
        <p:spPr>
          <a:xfrm>
            <a:off x="940526" y="740304"/>
            <a:ext cx="10855234" cy="6117696"/>
          </a:xfrm>
        </p:spPr>
        <p:txBody>
          <a:bodyPr>
            <a:normAutofit/>
          </a:bodyPr>
          <a:lstStyle/>
          <a:p>
            <a:pPr>
              <a:buNone/>
            </a:pPr>
            <a:r>
              <a:rPr lang="en-US" sz="1600" b="1" dirty="0"/>
              <a:t>Constructor method reference</a:t>
            </a:r>
          </a:p>
          <a:p>
            <a:r>
              <a:rPr lang="en-US" sz="1400" dirty="0"/>
              <a:t>A lambda expression like the following:</a:t>
            </a:r>
          </a:p>
          <a:p>
            <a:pPr algn="ctr">
              <a:buClr>
                <a:srgbClr val="171312"/>
              </a:buClr>
              <a:buNone/>
            </a:pPr>
            <a:r>
              <a:rPr lang="en-US" sz="1400" dirty="0">
                <a:solidFill>
                  <a:prstClr val="black">
                    <a:lumMod val="65000"/>
                    <a:lumOff val="35000"/>
                  </a:prstClr>
                </a:solidFill>
                <a:latin typeface="Consolas" pitchFamily="49" charset="0"/>
              </a:rPr>
              <a:t>(</a:t>
            </a:r>
            <a:r>
              <a:rPr lang="en-US" sz="1400" dirty="0" err="1">
                <a:solidFill>
                  <a:prstClr val="black">
                    <a:lumMod val="65000"/>
                    <a:lumOff val="35000"/>
                  </a:prstClr>
                </a:solidFill>
                <a:latin typeface="Consolas" pitchFamily="49" charset="0"/>
              </a:rPr>
              <a:t>args</a:t>
            </a:r>
            <a:r>
              <a:rPr lang="en-US" sz="1400" dirty="0">
                <a:solidFill>
                  <a:prstClr val="black">
                    <a:lumMod val="65000"/>
                    <a:lumOff val="35000"/>
                  </a:prstClr>
                </a:solidFill>
                <a:latin typeface="Consolas" pitchFamily="49" charset="0"/>
              </a:rPr>
              <a:t>) -&gt; new </a:t>
            </a:r>
            <a:r>
              <a:rPr lang="en-US" sz="1400" dirty="0" err="1">
                <a:solidFill>
                  <a:prstClr val="black">
                    <a:lumMod val="65000"/>
                    <a:lumOff val="35000"/>
                  </a:prstClr>
                </a:solidFill>
                <a:latin typeface="Consolas" pitchFamily="49" charset="0"/>
              </a:rPr>
              <a:t>ClassName</a:t>
            </a:r>
            <a:r>
              <a:rPr lang="en-US" sz="1400" dirty="0">
                <a:solidFill>
                  <a:prstClr val="black">
                    <a:lumMod val="65000"/>
                    <a:lumOff val="35000"/>
                  </a:prstClr>
                </a:solidFill>
                <a:latin typeface="Consolas" pitchFamily="49" charset="0"/>
              </a:rPr>
              <a:t>(</a:t>
            </a:r>
            <a:r>
              <a:rPr lang="en-US" sz="1400" dirty="0" err="1">
                <a:solidFill>
                  <a:prstClr val="black">
                    <a:lumMod val="65000"/>
                    <a:lumOff val="35000"/>
                  </a:prstClr>
                </a:solidFill>
                <a:latin typeface="Consolas" pitchFamily="49" charset="0"/>
              </a:rPr>
              <a:t>args</a:t>
            </a:r>
            <a:r>
              <a:rPr lang="en-US" sz="1400" dirty="0">
                <a:solidFill>
                  <a:prstClr val="black">
                    <a:lumMod val="65000"/>
                    <a:lumOff val="35000"/>
                  </a:prstClr>
                </a:solidFill>
                <a:latin typeface="Consolas" pitchFamily="49" charset="0"/>
              </a:rPr>
              <a:t>)</a:t>
            </a:r>
          </a:p>
          <a:p>
            <a:pPr>
              <a:buNone/>
            </a:pPr>
            <a:endParaRPr lang="en-US" sz="1600" dirty="0"/>
          </a:p>
          <a:p>
            <a:pPr>
              <a:buNone/>
            </a:pPr>
            <a:r>
              <a:rPr lang="en-US" sz="1400" dirty="0"/>
              <a:t>	This can be turned into the following method reference:</a:t>
            </a:r>
          </a:p>
          <a:p>
            <a:pPr algn="ctr">
              <a:buClr>
                <a:srgbClr val="171312"/>
              </a:buClr>
              <a:buNone/>
            </a:pPr>
            <a:r>
              <a:rPr lang="en-US" sz="1400" dirty="0" err="1">
                <a:solidFill>
                  <a:prstClr val="black">
                    <a:lumMod val="65000"/>
                    <a:lumOff val="35000"/>
                  </a:prstClr>
                </a:solidFill>
                <a:latin typeface="Consolas" pitchFamily="49" charset="0"/>
              </a:rPr>
              <a:t>ClassName</a:t>
            </a:r>
            <a:r>
              <a:rPr lang="en-US" sz="1400" dirty="0">
                <a:solidFill>
                  <a:prstClr val="black">
                    <a:lumMod val="65000"/>
                    <a:lumOff val="35000"/>
                  </a:prstClr>
                </a:solidFill>
                <a:latin typeface="Consolas" pitchFamily="49" charset="0"/>
              </a:rPr>
              <a:t>::new</a:t>
            </a:r>
          </a:p>
          <a:p>
            <a:pPr>
              <a:buNone/>
            </a:pPr>
            <a:endParaRPr lang="en-US" sz="1800" b="1" dirty="0"/>
          </a:p>
        </p:txBody>
      </p:sp>
      <p:sp>
        <p:nvSpPr>
          <p:cNvPr id="4" name="Rectangle 3"/>
          <p:cNvSpPr/>
          <p:nvPr/>
        </p:nvSpPr>
        <p:spPr>
          <a:xfrm>
            <a:off x="4480560" y="1441716"/>
            <a:ext cx="3788229" cy="29013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924698" y="2454598"/>
            <a:ext cx="2899954" cy="275539"/>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626057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FB6A963-B736-4D02-98DB-07935568DA89}"/>
              </a:ext>
            </a:extLst>
          </p:cNvPr>
          <p:cNvSpPr>
            <a:spLocks noGrp="1"/>
          </p:cNvSpPr>
          <p:nvPr>
            <p:ph idx="1"/>
          </p:nvPr>
        </p:nvSpPr>
        <p:spPr>
          <a:xfrm>
            <a:off x="901337" y="706748"/>
            <a:ext cx="10998926" cy="6151251"/>
          </a:xfrm>
        </p:spPr>
        <p:txBody>
          <a:bodyPr/>
          <a:lstStyle/>
          <a:p>
            <a:pPr marL="0" indent="0">
              <a:buNone/>
            </a:pPr>
            <a:r>
              <a:rPr lang="en-US" b="1" dirty="0"/>
              <a:t>Constructor Reference example –</a:t>
            </a:r>
          </a:p>
          <a:p>
            <a:endParaRPr lang="en-US" dirty="0"/>
          </a:p>
        </p:txBody>
      </p:sp>
      <p:sp>
        <p:nvSpPr>
          <p:cNvPr id="4" name="Title 1">
            <a:extLst>
              <a:ext uri="{FF2B5EF4-FFF2-40B4-BE49-F238E27FC236}">
                <a16:creationId xmlns:a16="http://schemas.microsoft.com/office/drawing/2014/main" xmlns="" id="{52C82903-755D-4468-AB2B-057429ED8FBB}"/>
              </a:ext>
            </a:extLst>
          </p:cNvPr>
          <p:cNvSpPr>
            <a:spLocks noGrp="1"/>
          </p:cNvSpPr>
          <p:nvPr>
            <p:ph type="title"/>
          </p:nvPr>
        </p:nvSpPr>
        <p:spPr>
          <a:xfrm>
            <a:off x="901337" y="48380"/>
            <a:ext cx="10998926" cy="658368"/>
          </a:xfrm>
        </p:spPr>
        <p:txBody>
          <a:bodyPr vert="horz" lIns="91440" tIns="45720" rIns="91440" bIns="45720" rtlCol="0" anchor="t">
            <a:noAutofit/>
          </a:bodyPr>
          <a:lstStyle/>
          <a:p>
            <a:pPr marL="45720"/>
            <a:r>
              <a:rPr lang="en-US" sz="4600" dirty="0"/>
              <a:t>Method Reference</a:t>
            </a:r>
          </a:p>
        </p:txBody>
      </p:sp>
      <p:sp>
        <p:nvSpPr>
          <p:cNvPr id="5" name="Content Placeholder 2">
            <a:extLst>
              <a:ext uri="{FF2B5EF4-FFF2-40B4-BE49-F238E27FC236}">
                <a16:creationId xmlns:a16="http://schemas.microsoft.com/office/drawing/2014/main" xmlns="" id="{4652BF3F-B916-48F0-9F06-C69FCBCD52D6}"/>
              </a:ext>
            </a:extLst>
          </p:cNvPr>
          <p:cNvSpPr txBox="1">
            <a:spLocks/>
          </p:cNvSpPr>
          <p:nvPr/>
        </p:nvSpPr>
        <p:spPr>
          <a:xfrm>
            <a:off x="953589" y="1220142"/>
            <a:ext cx="10855234" cy="2529923"/>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eaLnBrk="0" fontAlgn="base" hangingPunct="0">
              <a:spcBef>
                <a:spcPct val="0"/>
              </a:spcBef>
              <a:spcAft>
                <a:spcPct val="0"/>
              </a:spcAft>
              <a:buFont typeface="Arial" panose="020B0604020202020204" pitchFamily="34" charset="0"/>
              <a:buNone/>
            </a:pPr>
            <a:r>
              <a:rPr lang="en-US" sz="1200">
                <a:solidFill>
                  <a:schemeClr val="tx1"/>
                </a:solidFill>
                <a:latin typeface="Courier New" pitchFamily="49" charset="0"/>
                <a:cs typeface="Courier New" pitchFamily="49" charset="0"/>
              </a:rPr>
              <a:t>// Using an anonymous </a:t>
            </a:r>
          </a:p>
          <a:p>
            <a:pPr marL="0" eaLnBrk="0" fontAlgn="base" hangingPunct="0">
              <a:spcBef>
                <a:spcPct val="0"/>
              </a:spcBef>
              <a:spcAft>
                <a:spcPct val="0"/>
              </a:spcAft>
              <a:buFont typeface="Arial" panose="020B0604020202020204" pitchFamily="34" charset="0"/>
              <a:buNone/>
            </a:pPr>
            <a:r>
              <a:rPr lang="en-US" sz="1200">
                <a:solidFill>
                  <a:schemeClr val="tx1"/>
                </a:solidFill>
                <a:latin typeface="Courier New" pitchFamily="49" charset="0"/>
                <a:cs typeface="Courier New" pitchFamily="49" charset="0"/>
              </a:rPr>
              <a:t>class Function&lt;String, Integer&gt; f = new Function&lt;String, Integer&gt;() { </a:t>
            </a:r>
          </a:p>
          <a:p>
            <a:pPr marL="0" eaLnBrk="0" fontAlgn="base" hangingPunct="0">
              <a:spcBef>
                <a:spcPct val="0"/>
              </a:spcBef>
              <a:spcAft>
                <a:spcPct val="0"/>
              </a:spcAft>
              <a:buFont typeface="Arial" panose="020B0604020202020204" pitchFamily="34" charset="0"/>
              <a:buNone/>
            </a:pPr>
            <a:r>
              <a:rPr lang="en-US" sz="1200">
                <a:solidFill>
                  <a:schemeClr val="tx1"/>
                </a:solidFill>
                <a:latin typeface="Courier New" pitchFamily="49" charset="0"/>
                <a:cs typeface="Courier New" pitchFamily="49" charset="0"/>
              </a:rPr>
              <a:t>	public Integer apply(String s) { </a:t>
            </a:r>
          </a:p>
          <a:p>
            <a:pPr marL="0" eaLnBrk="0" fontAlgn="base" hangingPunct="0">
              <a:spcBef>
                <a:spcPct val="0"/>
              </a:spcBef>
              <a:spcAft>
                <a:spcPct val="0"/>
              </a:spcAft>
              <a:buFont typeface="Arial" panose="020B0604020202020204" pitchFamily="34" charset="0"/>
              <a:buNone/>
            </a:pPr>
            <a:r>
              <a:rPr lang="en-US" sz="1200">
                <a:solidFill>
                  <a:schemeClr val="tx1"/>
                </a:solidFill>
                <a:latin typeface="Courier New" pitchFamily="49" charset="0"/>
                <a:cs typeface="Courier New" pitchFamily="49" charset="0"/>
              </a:rPr>
              <a:t>		return new Integer(s); </a:t>
            </a:r>
          </a:p>
          <a:p>
            <a:pPr marL="0" eaLnBrk="0" fontAlgn="base" hangingPunct="0">
              <a:spcBef>
                <a:spcPct val="0"/>
              </a:spcBef>
              <a:spcAft>
                <a:spcPct val="0"/>
              </a:spcAft>
              <a:buFont typeface="Arial" panose="020B0604020202020204" pitchFamily="34" charset="0"/>
              <a:buNone/>
            </a:pPr>
            <a:r>
              <a:rPr lang="en-US" sz="1200">
                <a:solidFill>
                  <a:schemeClr val="tx1"/>
                </a:solidFill>
                <a:latin typeface="Courier New" pitchFamily="49" charset="0"/>
                <a:cs typeface="Courier New" pitchFamily="49" charset="0"/>
              </a:rPr>
              <a:t>	} </a:t>
            </a:r>
          </a:p>
          <a:p>
            <a:pPr marL="0" eaLnBrk="0" fontAlgn="base" hangingPunct="0">
              <a:spcBef>
                <a:spcPct val="0"/>
              </a:spcBef>
              <a:spcAft>
                <a:spcPct val="0"/>
              </a:spcAft>
              <a:buFont typeface="Arial" panose="020B0604020202020204" pitchFamily="34" charset="0"/>
              <a:buNone/>
            </a:pPr>
            <a:r>
              <a:rPr lang="en-US" sz="1200">
                <a:solidFill>
                  <a:schemeClr val="tx1"/>
                </a:solidFill>
                <a:latin typeface="Courier New" pitchFamily="49" charset="0"/>
                <a:cs typeface="Courier New" pitchFamily="49" charset="0"/>
              </a:rPr>
              <a:t>}; </a:t>
            </a:r>
          </a:p>
          <a:p>
            <a:pPr marL="0" eaLnBrk="0" fontAlgn="base" hangingPunct="0">
              <a:spcBef>
                <a:spcPct val="0"/>
              </a:spcBef>
              <a:spcAft>
                <a:spcPct val="0"/>
              </a:spcAft>
              <a:buFont typeface="Arial" panose="020B0604020202020204" pitchFamily="34" charset="0"/>
              <a:buNone/>
            </a:pPr>
            <a:r>
              <a:rPr lang="en-US" sz="1200">
                <a:solidFill>
                  <a:schemeClr val="tx1"/>
                </a:solidFill>
                <a:latin typeface="Courier New" pitchFamily="49" charset="0"/>
                <a:cs typeface="Courier New" pitchFamily="49" charset="0"/>
              </a:rPr>
              <a:t>Integer i = f.apply(100); </a:t>
            </a:r>
          </a:p>
          <a:p>
            <a:pPr marL="0" eaLnBrk="0" fontAlgn="base" hangingPunct="0">
              <a:spcBef>
                <a:spcPct val="0"/>
              </a:spcBef>
              <a:spcAft>
                <a:spcPct val="0"/>
              </a:spcAft>
              <a:buFont typeface="Arial" panose="020B0604020202020204" pitchFamily="34" charset="0"/>
              <a:buNone/>
            </a:pPr>
            <a:r>
              <a:rPr lang="en-US" sz="1200">
                <a:solidFill>
                  <a:schemeClr val="tx1"/>
                </a:solidFill>
                <a:latin typeface="Courier New" pitchFamily="49" charset="0"/>
                <a:cs typeface="Courier New" pitchFamily="49" charset="0"/>
              </a:rPr>
              <a:t>// Using a lambda expression </a:t>
            </a:r>
          </a:p>
          <a:p>
            <a:pPr marL="0" eaLnBrk="0" fontAlgn="base" hangingPunct="0">
              <a:spcBef>
                <a:spcPct val="0"/>
              </a:spcBef>
              <a:spcAft>
                <a:spcPct val="0"/>
              </a:spcAft>
              <a:buFont typeface="Arial" panose="020B0604020202020204" pitchFamily="34" charset="0"/>
              <a:buNone/>
            </a:pPr>
            <a:r>
              <a:rPr lang="en-US" sz="1200">
                <a:solidFill>
                  <a:schemeClr val="tx1"/>
                </a:solidFill>
                <a:latin typeface="Courier New" pitchFamily="49" charset="0"/>
                <a:cs typeface="Courier New" pitchFamily="49" charset="0"/>
              </a:rPr>
              <a:t>Function&lt;String, Integer&gt; f = s -&gt; new Integer(s); </a:t>
            </a:r>
          </a:p>
          <a:p>
            <a:pPr marL="0" eaLnBrk="0" fontAlgn="base" hangingPunct="0">
              <a:spcBef>
                <a:spcPct val="0"/>
              </a:spcBef>
              <a:spcAft>
                <a:spcPct val="0"/>
              </a:spcAft>
              <a:buFont typeface="Arial" panose="020B0604020202020204" pitchFamily="34" charset="0"/>
              <a:buNone/>
            </a:pPr>
            <a:r>
              <a:rPr lang="en-US" sz="1200">
                <a:solidFill>
                  <a:schemeClr val="tx1"/>
                </a:solidFill>
                <a:latin typeface="Courier New" pitchFamily="49" charset="0"/>
                <a:cs typeface="Courier New" pitchFamily="49" charset="0"/>
              </a:rPr>
              <a:t>Integer i = f.apply(100); </a:t>
            </a:r>
          </a:p>
          <a:p>
            <a:pPr marL="0" eaLnBrk="0" fontAlgn="base" hangingPunct="0">
              <a:spcBef>
                <a:spcPct val="0"/>
              </a:spcBef>
              <a:spcAft>
                <a:spcPct val="0"/>
              </a:spcAft>
              <a:buFont typeface="Arial" panose="020B0604020202020204" pitchFamily="34" charset="0"/>
              <a:buNone/>
            </a:pPr>
            <a:r>
              <a:rPr lang="en-US" sz="1200">
                <a:solidFill>
                  <a:schemeClr val="tx1"/>
                </a:solidFill>
                <a:latin typeface="Courier New" pitchFamily="49" charset="0"/>
                <a:cs typeface="Courier New" pitchFamily="49" charset="0"/>
              </a:rPr>
              <a:t>// Using a method reference Function&lt;String, Integer&gt; f = Integer::new; </a:t>
            </a:r>
          </a:p>
          <a:p>
            <a:pPr marL="0" eaLnBrk="0" fontAlgn="base" hangingPunct="0">
              <a:spcBef>
                <a:spcPct val="0"/>
              </a:spcBef>
              <a:spcAft>
                <a:spcPct val="0"/>
              </a:spcAft>
              <a:buFont typeface="Arial" panose="020B0604020202020204" pitchFamily="34" charset="0"/>
              <a:buNone/>
            </a:pPr>
            <a:r>
              <a:rPr lang="en-US" sz="1200">
                <a:solidFill>
                  <a:schemeClr val="tx1"/>
                </a:solidFill>
                <a:latin typeface="Courier New" pitchFamily="49" charset="0"/>
                <a:cs typeface="Courier New" pitchFamily="49" charset="0"/>
              </a:rPr>
              <a:t>Integer i = f.apply(100);</a:t>
            </a:r>
            <a:endParaRPr lang="en-US" sz="1200" dirty="0">
              <a:solidFill>
                <a:schemeClr val="tx1"/>
              </a:solidFill>
              <a:latin typeface="Courier New" pitchFamily="49" charset="0"/>
              <a:cs typeface="Courier New" pitchFamily="49" charset="0"/>
            </a:endParaRPr>
          </a:p>
        </p:txBody>
      </p:sp>
      <p:sp>
        <p:nvSpPr>
          <p:cNvPr id="6" name="Content Placeholder 2">
            <a:extLst>
              <a:ext uri="{FF2B5EF4-FFF2-40B4-BE49-F238E27FC236}">
                <a16:creationId xmlns:a16="http://schemas.microsoft.com/office/drawing/2014/main" xmlns="" id="{5680EFEE-6925-43B7-A5A9-8AB108C48AC6}"/>
              </a:ext>
            </a:extLst>
          </p:cNvPr>
          <p:cNvSpPr txBox="1">
            <a:spLocks/>
          </p:cNvSpPr>
          <p:nvPr/>
        </p:nvSpPr>
        <p:spPr>
          <a:xfrm>
            <a:off x="949235" y="3869250"/>
            <a:ext cx="10855234" cy="2733056"/>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lvl="0" indent="-228600" defTabSz="914400" eaLnBrk="0" fontAlgn="base" hangingPunct="0">
              <a:lnSpc>
                <a:spcPct val="110000"/>
              </a:lnSpc>
              <a:spcBef>
                <a:spcPct val="0"/>
              </a:spcBef>
              <a:spcAft>
                <a:spcPct val="0"/>
              </a:spcAft>
              <a:buClr>
                <a:schemeClr val="tx2"/>
              </a:buClr>
            </a:pPr>
            <a:r>
              <a:rPr lang="en-US" sz="1200" dirty="0">
                <a:latin typeface="Courier New" pitchFamily="49" charset="0"/>
                <a:cs typeface="Courier New" pitchFamily="49" charset="0"/>
              </a:rPr>
              <a:t>// Using a anonymous </a:t>
            </a:r>
          </a:p>
          <a:p>
            <a:pPr lvl="0" indent="-228600" defTabSz="914400" eaLnBrk="0" fontAlgn="base" hangingPunct="0">
              <a:lnSpc>
                <a:spcPct val="110000"/>
              </a:lnSpc>
              <a:spcBef>
                <a:spcPct val="0"/>
              </a:spcBef>
              <a:spcAft>
                <a:spcPct val="0"/>
              </a:spcAft>
              <a:buClr>
                <a:schemeClr val="tx2"/>
              </a:buClr>
            </a:pPr>
            <a:r>
              <a:rPr lang="en-US" sz="1200" dirty="0">
                <a:latin typeface="Courier New" pitchFamily="49" charset="0"/>
                <a:cs typeface="Courier New" pitchFamily="49" charset="0"/>
              </a:rPr>
              <a:t>class </a:t>
            </a:r>
            <a:r>
              <a:rPr lang="en-US" sz="1200" dirty="0" err="1">
                <a:latin typeface="Courier New" pitchFamily="49" charset="0"/>
                <a:cs typeface="Courier New" pitchFamily="49" charset="0"/>
              </a:rPr>
              <a:t>BiFunction</a:t>
            </a:r>
            <a:r>
              <a:rPr lang="en-US" sz="1200" dirty="0">
                <a:latin typeface="Courier New" pitchFamily="49" charset="0"/>
                <a:cs typeface="Courier New" pitchFamily="49" charset="0"/>
              </a:rPr>
              <a:t>&lt;String, String, Locale&gt; f = new </a:t>
            </a:r>
            <a:r>
              <a:rPr lang="en-US" sz="1200" dirty="0" err="1">
                <a:latin typeface="Courier New" pitchFamily="49" charset="0"/>
                <a:cs typeface="Courier New" pitchFamily="49" charset="0"/>
              </a:rPr>
              <a:t>BiFunction</a:t>
            </a:r>
            <a:r>
              <a:rPr lang="en-US" sz="1200" dirty="0">
                <a:latin typeface="Courier New" pitchFamily="49" charset="0"/>
                <a:cs typeface="Courier New" pitchFamily="49" charset="0"/>
              </a:rPr>
              <a:t>&lt;String, String, Locale&gt;() { </a:t>
            </a:r>
          </a:p>
          <a:p>
            <a:pPr lvl="0" indent="-228600" defTabSz="914400" eaLnBrk="0" fontAlgn="base" hangingPunct="0">
              <a:lnSpc>
                <a:spcPct val="110000"/>
              </a:lnSpc>
              <a:spcBef>
                <a:spcPct val="0"/>
              </a:spcBef>
              <a:spcAft>
                <a:spcPct val="0"/>
              </a:spcAft>
              <a:buClr>
                <a:schemeClr val="tx2"/>
              </a:buClr>
            </a:pPr>
            <a:r>
              <a:rPr lang="en-US" sz="1200" dirty="0">
                <a:latin typeface="Courier New" pitchFamily="49" charset="0"/>
                <a:cs typeface="Courier New" pitchFamily="49" charset="0"/>
              </a:rPr>
              <a:t>	public Locale apply(String </a:t>
            </a:r>
            <a:r>
              <a:rPr lang="en-US" sz="1200" dirty="0" err="1">
                <a:latin typeface="Courier New" pitchFamily="49" charset="0"/>
                <a:cs typeface="Courier New" pitchFamily="49" charset="0"/>
              </a:rPr>
              <a:t>lang</a:t>
            </a:r>
            <a:r>
              <a:rPr lang="en-US" sz="1200" dirty="0">
                <a:latin typeface="Courier New" pitchFamily="49" charset="0"/>
                <a:cs typeface="Courier New" pitchFamily="49" charset="0"/>
              </a:rPr>
              <a:t>, String country) { </a:t>
            </a:r>
          </a:p>
          <a:p>
            <a:pPr lvl="0" indent="-228600" defTabSz="914400" eaLnBrk="0" fontAlgn="base" hangingPunct="0">
              <a:lnSpc>
                <a:spcPct val="110000"/>
              </a:lnSpc>
              <a:spcBef>
                <a:spcPct val="0"/>
              </a:spcBef>
              <a:spcAft>
                <a:spcPct val="0"/>
              </a:spcAft>
              <a:buClr>
                <a:schemeClr val="tx2"/>
              </a:buClr>
            </a:pPr>
            <a:r>
              <a:rPr lang="en-US" sz="1200" dirty="0">
                <a:latin typeface="Courier New" pitchFamily="49" charset="0"/>
                <a:cs typeface="Courier New" pitchFamily="49" charset="0"/>
              </a:rPr>
              <a:t>		return new Locale(</a:t>
            </a:r>
            <a:r>
              <a:rPr lang="en-US" sz="1200" dirty="0" err="1">
                <a:latin typeface="Courier New" pitchFamily="49" charset="0"/>
                <a:cs typeface="Courier New" pitchFamily="49" charset="0"/>
              </a:rPr>
              <a:t>lang</a:t>
            </a:r>
            <a:r>
              <a:rPr lang="en-US" sz="1200" dirty="0">
                <a:latin typeface="Courier New" pitchFamily="49" charset="0"/>
                <a:cs typeface="Courier New" pitchFamily="49" charset="0"/>
              </a:rPr>
              <a:t>, country); </a:t>
            </a:r>
          </a:p>
          <a:p>
            <a:pPr lvl="0" indent="-228600" defTabSz="914400" eaLnBrk="0" fontAlgn="base" hangingPunct="0">
              <a:lnSpc>
                <a:spcPct val="110000"/>
              </a:lnSpc>
              <a:spcBef>
                <a:spcPct val="0"/>
              </a:spcBef>
              <a:spcAft>
                <a:spcPct val="0"/>
              </a:spcAft>
              <a:buClr>
                <a:schemeClr val="tx2"/>
              </a:buClr>
            </a:pPr>
            <a:r>
              <a:rPr lang="en-US" sz="1200" dirty="0">
                <a:latin typeface="Courier New" pitchFamily="49" charset="0"/>
                <a:cs typeface="Courier New" pitchFamily="49" charset="0"/>
              </a:rPr>
              <a:t>	} </a:t>
            </a:r>
          </a:p>
          <a:p>
            <a:pPr lvl="0" indent="-228600" defTabSz="914400" eaLnBrk="0" fontAlgn="base" hangingPunct="0">
              <a:lnSpc>
                <a:spcPct val="110000"/>
              </a:lnSpc>
              <a:spcBef>
                <a:spcPct val="0"/>
              </a:spcBef>
              <a:spcAft>
                <a:spcPct val="0"/>
              </a:spcAft>
              <a:buClr>
                <a:schemeClr val="tx2"/>
              </a:buClr>
            </a:pPr>
            <a:r>
              <a:rPr lang="en-US" sz="1200" dirty="0">
                <a:latin typeface="Courier New" pitchFamily="49" charset="0"/>
                <a:cs typeface="Courier New" pitchFamily="49" charset="0"/>
              </a:rPr>
              <a:t>}; </a:t>
            </a:r>
          </a:p>
          <a:p>
            <a:pPr lvl="0" indent="-228600" defTabSz="914400" eaLnBrk="0" fontAlgn="base" hangingPunct="0">
              <a:lnSpc>
                <a:spcPct val="110000"/>
              </a:lnSpc>
              <a:spcBef>
                <a:spcPct val="0"/>
              </a:spcBef>
              <a:spcAft>
                <a:spcPct val="0"/>
              </a:spcAft>
              <a:buClr>
                <a:schemeClr val="tx2"/>
              </a:buClr>
            </a:pPr>
            <a:r>
              <a:rPr lang="en-US" sz="1200" dirty="0">
                <a:latin typeface="Courier New" pitchFamily="49" charset="0"/>
                <a:cs typeface="Courier New" pitchFamily="49" charset="0"/>
              </a:rPr>
              <a:t>Locale loc = </a:t>
            </a:r>
            <a:r>
              <a:rPr lang="en-US" sz="1200" dirty="0" err="1">
                <a:latin typeface="Courier New" pitchFamily="49" charset="0"/>
                <a:cs typeface="Courier New" pitchFamily="49" charset="0"/>
              </a:rPr>
              <a:t>f.apply</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en","UK</a:t>
            </a:r>
            <a:r>
              <a:rPr lang="en-US" sz="1200" dirty="0">
                <a:latin typeface="Courier New" pitchFamily="49" charset="0"/>
                <a:cs typeface="Courier New" pitchFamily="49" charset="0"/>
              </a:rPr>
              <a:t>"); </a:t>
            </a:r>
          </a:p>
          <a:p>
            <a:pPr lvl="0" indent="-228600" defTabSz="914400" eaLnBrk="0" fontAlgn="base" hangingPunct="0">
              <a:lnSpc>
                <a:spcPct val="110000"/>
              </a:lnSpc>
              <a:spcBef>
                <a:spcPct val="0"/>
              </a:spcBef>
              <a:spcAft>
                <a:spcPct val="0"/>
              </a:spcAft>
              <a:buClr>
                <a:schemeClr val="tx2"/>
              </a:buClr>
            </a:pPr>
            <a:r>
              <a:rPr lang="en-US" sz="1200" dirty="0">
                <a:latin typeface="Courier New" pitchFamily="49" charset="0"/>
                <a:cs typeface="Courier New" pitchFamily="49" charset="0"/>
              </a:rPr>
              <a:t>// Using a lambda expression </a:t>
            </a:r>
          </a:p>
          <a:p>
            <a:pPr lvl="0" indent="-228600" defTabSz="914400" eaLnBrk="0" fontAlgn="base" hangingPunct="0">
              <a:lnSpc>
                <a:spcPct val="110000"/>
              </a:lnSpc>
              <a:spcBef>
                <a:spcPct val="0"/>
              </a:spcBef>
              <a:spcAft>
                <a:spcPct val="0"/>
              </a:spcAft>
              <a:buClr>
                <a:schemeClr val="tx2"/>
              </a:buClr>
            </a:pPr>
            <a:r>
              <a:rPr lang="en-US" sz="1200" dirty="0" err="1">
                <a:latin typeface="Courier New" pitchFamily="49" charset="0"/>
                <a:cs typeface="Courier New" pitchFamily="49" charset="0"/>
              </a:rPr>
              <a:t>BiFunction</a:t>
            </a:r>
            <a:r>
              <a:rPr lang="en-US" sz="1200" dirty="0">
                <a:latin typeface="Courier New" pitchFamily="49" charset="0"/>
                <a:cs typeface="Courier New" pitchFamily="49" charset="0"/>
              </a:rPr>
              <a:t>&lt;String, String, Locale&gt; f = (</a:t>
            </a:r>
            <a:r>
              <a:rPr lang="en-US" sz="1200" dirty="0" err="1">
                <a:latin typeface="Courier New" pitchFamily="49" charset="0"/>
                <a:cs typeface="Courier New" pitchFamily="49" charset="0"/>
              </a:rPr>
              <a:t>lang</a:t>
            </a:r>
            <a:r>
              <a:rPr lang="en-US" sz="1200" dirty="0">
                <a:latin typeface="Courier New" pitchFamily="49" charset="0"/>
                <a:cs typeface="Courier New" pitchFamily="49" charset="0"/>
              </a:rPr>
              <a:t>, country) -&gt; new Locale(</a:t>
            </a:r>
            <a:r>
              <a:rPr lang="en-US" sz="1200" dirty="0" err="1">
                <a:latin typeface="Courier New" pitchFamily="49" charset="0"/>
                <a:cs typeface="Courier New" pitchFamily="49" charset="0"/>
              </a:rPr>
              <a:t>lang</a:t>
            </a:r>
            <a:r>
              <a:rPr lang="en-US" sz="1200" dirty="0">
                <a:latin typeface="Courier New" pitchFamily="49" charset="0"/>
                <a:cs typeface="Courier New" pitchFamily="49" charset="0"/>
              </a:rPr>
              <a:t>, country); </a:t>
            </a:r>
          </a:p>
          <a:p>
            <a:pPr lvl="0" indent="-228600" defTabSz="914400" eaLnBrk="0" fontAlgn="base" hangingPunct="0">
              <a:lnSpc>
                <a:spcPct val="110000"/>
              </a:lnSpc>
              <a:spcBef>
                <a:spcPct val="0"/>
              </a:spcBef>
              <a:spcAft>
                <a:spcPct val="0"/>
              </a:spcAft>
              <a:buClr>
                <a:schemeClr val="tx2"/>
              </a:buClr>
            </a:pPr>
            <a:r>
              <a:rPr lang="en-US" sz="1200" dirty="0">
                <a:latin typeface="Courier New" pitchFamily="49" charset="0"/>
                <a:cs typeface="Courier New" pitchFamily="49" charset="0"/>
              </a:rPr>
              <a:t>Locale loc = </a:t>
            </a:r>
            <a:r>
              <a:rPr lang="en-US" sz="1200" dirty="0" err="1">
                <a:latin typeface="Courier New" pitchFamily="49" charset="0"/>
                <a:cs typeface="Courier New" pitchFamily="49" charset="0"/>
              </a:rPr>
              <a:t>f.apply</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en","UK</a:t>
            </a:r>
            <a:r>
              <a:rPr lang="en-US" sz="1200" dirty="0">
                <a:latin typeface="Courier New" pitchFamily="49" charset="0"/>
                <a:cs typeface="Courier New" pitchFamily="49" charset="0"/>
              </a:rPr>
              <a:t>"); </a:t>
            </a:r>
          </a:p>
          <a:p>
            <a:pPr lvl="0" indent="-228600" defTabSz="914400" eaLnBrk="0" fontAlgn="base" hangingPunct="0">
              <a:lnSpc>
                <a:spcPct val="110000"/>
              </a:lnSpc>
              <a:spcBef>
                <a:spcPct val="0"/>
              </a:spcBef>
              <a:spcAft>
                <a:spcPct val="0"/>
              </a:spcAft>
              <a:buClr>
                <a:schemeClr val="tx2"/>
              </a:buClr>
            </a:pPr>
            <a:r>
              <a:rPr lang="en-US" sz="1200" dirty="0">
                <a:latin typeface="Courier New" pitchFamily="49" charset="0"/>
                <a:cs typeface="Courier New" pitchFamily="49" charset="0"/>
              </a:rPr>
              <a:t>// Using a method reference </a:t>
            </a:r>
          </a:p>
          <a:p>
            <a:pPr lvl="0" indent="-228600" defTabSz="914400" eaLnBrk="0" fontAlgn="base" hangingPunct="0">
              <a:lnSpc>
                <a:spcPct val="110000"/>
              </a:lnSpc>
              <a:spcBef>
                <a:spcPct val="0"/>
              </a:spcBef>
              <a:spcAft>
                <a:spcPct val="0"/>
              </a:spcAft>
              <a:buClr>
                <a:schemeClr val="tx2"/>
              </a:buClr>
            </a:pPr>
            <a:r>
              <a:rPr lang="en-US" sz="1200" dirty="0" err="1">
                <a:latin typeface="Courier New" pitchFamily="49" charset="0"/>
                <a:cs typeface="Courier New" pitchFamily="49" charset="0"/>
              </a:rPr>
              <a:t>BiFunction</a:t>
            </a:r>
            <a:r>
              <a:rPr lang="en-US" sz="1200" dirty="0">
                <a:latin typeface="Courier New" pitchFamily="49" charset="0"/>
                <a:cs typeface="Courier New" pitchFamily="49" charset="0"/>
              </a:rPr>
              <a:t>&lt;String, String, Locale&gt; f = Locale::new;</a:t>
            </a:r>
          </a:p>
          <a:p>
            <a:pPr lvl="0" indent="-228600" defTabSz="914400" eaLnBrk="0" fontAlgn="base" hangingPunct="0">
              <a:lnSpc>
                <a:spcPct val="110000"/>
              </a:lnSpc>
              <a:spcBef>
                <a:spcPct val="0"/>
              </a:spcBef>
              <a:spcAft>
                <a:spcPct val="0"/>
              </a:spcAft>
              <a:buClr>
                <a:schemeClr val="tx2"/>
              </a:buClr>
            </a:pPr>
            <a:r>
              <a:rPr lang="en-US" sz="1200" dirty="0">
                <a:latin typeface="Courier New" pitchFamily="49" charset="0"/>
                <a:cs typeface="Courier New" pitchFamily="49" charset="0"/>
              </a:rPr>
              <a:t>Locale loc = </a:t>
            </a:r>
            <a:r>
              <a:rPr lang="en-US" sz="1200" dirty="0" err="1">
                <a:latin typeface="Courier New" pitchFamily="49" charset="0"/>
                <a:cs typeface="Courier New" pitchFamily="49" charset="0"/>
              </a:rPr>
              <a:t>f.apply</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en</a:t>
            </a:r>
            <a:r>
              <a:rPr lang="en-US" sz="1200" dirty="0">
                <a:latin typeface="Courier New" pitchFamily="49" charset="0"/>
                <a:cs typeface="Courier New" pitchFamily="49" charset="0"/>
              </a:rPr>
              <a:t>","UK");</a:t>
            </a:r>
            <a:endParaRPr kumimoji="0" lang="en-US" sz="1200" b="0" i="0" u="none" strike="noStrike" kern="1200" cap="none" spc="0" normalizeH="0" baseline="0" noProof="0" dirty="0">
              <a:ln>
                <a:noFill/>
              </a:ln>
              <a:solidFill>
                <a:schemeClr val="tx1">
                  <a:lumMod val="65000"/>
                  <a:lumOff val="35000"/>
                </a:schemeClr>
              </a:solidFill>
              <a:effectLst/>
              <a:uLnTx/>
              <a:uFillTx/>
              <a:latin typeface="Courier New" pitchFamily="49" charset="0"/>
              <a:cs typeface="Courier New" pitchFamily="49" charset="0"/>
            </a:endParaRPr>
          </a:p>
        </p:txBody>
      </p:sp>
    </p:spTree>
    <p:extLst>
      <p:ext uri="{BB962C8B-B14F-4D97-AF65-F5344CB8AC3E}">
        <p14:creationId xmlns:p14="http://schemas.microsoft.com/office/powerpoint/2010/main" xmlns="" val="807310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C7DE58-1CD0-48C0-A939-C21A685DBD08}"/>
              </a:ext>
            </a:extLst>
          </p:cNvPr>
          <p:cNvSpPr>
            <a:spLocks noGrp="1"/>
          </p:cNvSpPr>
          <p:nvPr>
            <p:ph type="title"/>
          </p:nvPr>
        </p:nvSpPr>
        <p:spPr>
          <a:xfrm>
            <a:off x="901337" y="81936"/>
            <a:ext cx="10998926" cy="658368"/>
          </a:xfrm>
        </p:spPr>
        <p:txBody>
          <a:bodyPr vert="horz" lIns="91440" tIns="45720" rIns="91440" bIns="45720" rtlCol="0" anchor="t">
            <a:noAutofit/>
          </a:bodyPr>
          <a:lstStyle/>
          <a:p>
            <a:pPr marL="45720"/>
            <a:r>
              <a:rPr lang="en-US" sz="4600" dirty="0"/>
              <a:t>Date and Time API</a:t>
            </a:r>
          </a:p>
        </p:txBody>
      </p:sp>
      <p:sp>
        <p:nvSpPr>
          <p:cNvPr id="6" name="Content Placeholder 5">
            <a:extLst>
              <a:ext uri="{FF2B5EF4-FFF2-40B4-BE49-F238E27FC236}">
                <a16:creationId xmlns:a16="http://schemas.microsoft.com/office/drawing/2014/main" xmlns="" id="{C416AB10-0CC3-4A0B-B55C-B06B44349E93}"/>
              </a:ext>
            </a:extLst>
          </p:cNvPr>
          <p:cNvSpPr>
            <a:spLocks noGrp="1"/>
          </p:cNvSpPr>
          <p:nvPr>
            <p:ph idx="1"/>
          </p:nvPr>
        </p:nvSpPr>
        <p:spPr>
          <a:xfrm>
            <a:off x="901337" y="740304"/>
            <a:ext cx="10894423" cy="6117696"/>
          </a:xfrm>
        </p:spPr>
        <p:txBody>
          <a:bodyPr>
            <a:normAutofit/>
          </a:bodyPr>
          <a:lstStyle/>
          <a:p>
            <a:pPr marL="0" indent="0">
              <a:buNone/>
            </a:pPr>
            <a:r>
              <a:rPr lang="en-US" sz="1800" b="1" dirty="0"/>
              <a:t>Introduction</a:t>
            </a:r>
          </a:p>
          <a:p>
            <a:r>
              <a:rPr lang="en-US" sz="1400" dirty="0"/>
              <a:t>Java 8 introduced new APIs for </a:t>
            </a:r>
            <a:r>
              <a:rPr lang="en-US" sz="1400" i="1" dirty="0"/>
              <a:t>Date</a:t>
            </a:r>
            <a:r>
              <a:rPr lang="en-US" sz="1400" dirty="0"/>
              <a:t> and </a:t>
            </a:r>
            <a:r>
              <a:rPr lang="en-US" sz="1400" i="1" dirty="0"/>
              <a:t>Time</a:t>
            </a:r>
            <a:r>
              <a:rPr lang="en-US" sz="1400" dirty="0"/>
              <a:t> to address the shortcomings of the older </a:t>
            </a:r>
            <a:r>
              <a:rPr lang="en-US" sz="1400" i="1" dirty="0" err="1"/>
              <a:t>java.util.Date</a:t>
            </a:r>
            <a:r>
              <a:rPr lang="en-US" sz="1400" dirty="0"/>
              <a:t> and </a:t>
            </a:r>
            <a:r>
              <a:rPr lang="en-US" sz="1400" i="1" dirty="0" err="1"/>
              <a:t>java.util.Calendar</a:t>
            </a:r>
            <a:r>
              <a:rPr lang="en-US" sz="1400" dirty="0"/>
              <a:t>.</a:t>
            </a:r>
          </a:p>
          <a:p>
            <a:r>
              <a:rPr lang="en-US" sz="1400" dirty="0"/>
              <a:t>All classes of the Java 8 Date/Time API are located within the </a:t>
            </a:r>
            <a:r>
              <a:rPr lang="en-US" sz="1400" dirty="0" err="1"/>
              <a:t>java.time</a:t>
            </a:r>
            <a:r>
              <a:rPr lang="en-US" sz="1400" dirty="0"/>
              <a:t> package. </a:t>
            </a:r>
          </a:p>
          <a:p>
            <a:r>
              <a:rPr lang="en-US" sz="1400" dirty="0"/>
              <a:t>Java 8 </a:t>
            </a:r>
            <a:r>
              <a:rPr lang="en-US" sz="1400" i="1" dirty="0"/>
              <a:t>Date Time</a:t>
            </a:r>
            <a:r>
              <a:rPr lang="en-US" sz="1400" dirty="0"/>
              <a:t> APIs has been led jointly by the author of </a:t>
            </a:r>
            <a:r>
              <a:rPr lang="en-US" sz="1400" dirty="0" err="1"/>
              <a:t>Joda</a:t>
            </a:r>
            <a:r>
              <a:rPr lang="en-US" sz="1400" dirty="0"/>
              <a:t>-Time library (Stephen </a:t>
            </a:r>
            <a:r>
              <a:rPr lang="en-US" sz="1400" dirty="0" err="1"/>
              <a:t>Colebourne</a:t>
            </a:r>
            <a:r>
              <a:rPr lang="en-US" sz="1400" dirty="0"/>
              <a:t>) and Oracle.</a:t>
            </a:r>
          </a:p>
          <a:p>
            <a:pPr marL="0" indent="0">
              <a:buNone/>
            </a:pPr>
            <a:endParaRPr lang="en-US" b="1" dirty="0"/>
          </a:p>
          <a:p>
            <a:pPr marL="0" indent="0">
              <a:buNone/>
            </a:pPr>
            <a:r>
              <a:rPr lang="en-US" sz="1800" b="1" dirty="0"/>
              <a:t>Issues with the Existing </a:t>
            </a:r>
            <a:r>
              <a:rPr lang="en-US" sz="1800" b="1" i="1" dirty="0"/>
              <a:t>Date</a:t>
            </a:r>
            <a:r>
              <a:rPr lang="en-US" sz="1800" b="1" dirty="0"/>
              <a:t>/</a:t>
            </a:r>
            <a:r>
              <a:rPr lang="en-US" sz="1800" b="1" i="1" dirty="0"/>
              <a:t>Time </a:t>
            </a:r>
            <a:r>
              <a:rPr lang="en-US" sz="1800" b="1" dirty="0"/>
              <a:t>APIs</a:t>
            </a:r>
          </a:p>
          <a:p>
            <a:r>
              <a:rPr lang="en-US" sz="1400" b="1" dirty="0"/>
              <a:t>Thread Safety</a:t>
            </a:r>
            <a:r>
              <a:rPr lang="en-US" sz="1400" dirty="0"/>
              <a:t> – The </a:t>
            </a:r>
            <a:r>
              <a:rPr lang="en-US" sz="1400" i="1" dirty="0"/>
              <a:t>Date</a:t>
            </a:r>
            <a:r>
              <a:rPr lang="en-US" sz="1400" dirty="0"/>
              <a:t> and </a:t>
            </a:r>
            <a:r>
              <a:rPr lang="en-US" sz="1400" i="1" dirty="0"/>
              <a:t>Calendar</a:t>
            </a:r>
            <a:r>
              <a:rPr lang="en-US" sz="1400" dirty="0"/>
              <a:t> classes are not thread safe, leaving developers to deal with the headache of hard to debug concurrency issues and to write additional code to handle thread safety. On the contrary the new </a:t>
            </a:r>
            <a:r>
              <a:rPr lang="en-US" sz="1400" i="1" dirty="0"/>
              <a:t>Date</a:t>
            </a:r>
            <a:r>
              <a:rPr lang="en-US" sz="1400" dirty="0"/>
              <a:t> and </a:t>
            </a:r>
            <a:r>
              <a:rPr lang="en-US" sz="1400" i="1" dirty="0"/>
              <a:t>Time</a:t>
            </a:r>
            <a:r>
              <a:rPr lang="en-US" sz="1400" dirty="0"/>
              <a:t> APIs introduced in Java 8 are immutable and thread safe, thus taking that concurrency headache away from developers.</a:t>
            </a:r>
          </a:p>
          <a:p>
            <a:r>
              <a:rPr lang="en-US" sz="1400" b="1" dirty="0"/>
              <a:t>APIs Design and Ease of Understanding</a:t>
            </a:r>
            <a:r>
              <a:rPr lang="en-US" sz="1400" dirty="0"/>
              <a:t> – The </a:t>
            </a:r>
            <a:r>
              <a:rPr lang="en-US" sz="1400" i="1" dirty="0"/>
              <a:t>Date</a:t>
            </a:r>
            <a:r>
              <a:rPr lang="en-US" sz="1400" dirty="0"/>
              <a:t> and </a:t>
            </a:r>
            <a:r>
              <a:rPr lang="en-US" sz="1400" i="1" dirty="0"/>
              <a:t>Calendar</a:t>
            </a:r>
            <a:r>
              <a:rPr lang="en-US" sz="1400" dirty="0"/>
              <a:t> APIs are poorly designed with inadequate methods to perform day-to-day operations. The new </a:t>
            </a:r>
            <a:r>
              <a:rPr lang="en-US" sz="1400" i="1" dirty="0"/>
              <a:t>Date/Time </a:t>
            </a:r>
            <a:r>
              <a:rPr lang="en-US" sz="1400" dirty="0"/>
              <a:t>APIs is ISO centric and follows consistent domain models for date, time, duration and periods. There are a wide variety of utility methods that support the commonest operations.</a:t>
            </a:r>
          </a:p>
          <a:p>
            <a:r>
              <a:rPr lang="en-US" sz="1400" b="1" i="1" dirty="0"/>
              <a:t>Zoned </a:t>
            </a:r>
            <a:r>
              <a:rPr lang="en-US" sz="1400" b="1" dirty="0"/>
              <a:t>Date and Time </a:t>
            </a:r>
            <a:r>
              <a:rPr lang="en-US" sz="1400" dirty="0"/>
              <a:t>– The </a:t>
            </a:r>
            <a:r>
              <a:rPr lang="en-US" sz="1400" i="1" dirty="0"/>
              <a:t>Date</a:t>
            </a:r>
            <a:r>
              <a:rPr lang="en-US" sz="1400" dirty="0"/>
              <a:t> and </a:t>
            </a:r>
            <a:r>
              <a:rPr lang="en-US" sz="1400" i="1" dirty="0"/>
              <a:t>Calendar</a:t>
            </a:r>
            <a:r>
              <a:rPr lang="en-US" sz="1400" dirty="0"/>
              <a:t> classes are not thread safe, leaving developers to deal with the headache of hard to debug concurrency issues and to write additional code to handle thread safety. On the contrary the new </a:t>
            </a:r>
            <a:r>
              <a:rPr lang="en-US" sz="1400" i="1" dirty="0"/>
              <a:t>Date</a:t>
            </a:r>
            <a:r>
              <a:rPr lang="en-US" sz="1400" dirty="0"/>
              <a:t> and </a:t>
            </a:r>
            <a:r>
              <a:rPr lang="en-US" sz="1400" i="1" dirty="0"/>
              <a:t>Time</a:t>
            </a:r>
            <a:r>
              <a:rPr lang="en-US" sz="1400" dirty="0"/>
              <a:t> APIs introduced in Java 8 are immutable and thread safe, thus taking that concurrency headache away from developers.</a:t>
            </a:r>
            <a:endParaRPr lang="en-US" sz="1600" dirty="0"/>
          </a:p>
        </p:txBody>
      </p:sp>
    </p:spTree>
    <p:extLst>
      <p:ext uri="{BB962C8B-B14F-4D97-AF65-F5344CB8AC3E}">
        <p14:creationId xmlns:p14="http://schemas.microsoft.com/office/powerpoint/2010/main" xmlns="" val="3937679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C7DE58-1CD0-48C0-A939-C21A685DBD08}"/>
              </a:ext>
            </a:extLst>
          </p:cNvPr>
          <p:cNvSpPr>
            <a:spLocks noGrp="1"/>
          </p:cNvSpPr>
          <p:nvPr>
            <p:ph type="title"/>
          </p:nvPr>
        </p:nvSpPr>
        <p:spPr>
          <a:xfrm>
            <a:off x="901337" y="68873"/>
            <a:ext cx="11011989" cy="658368"/>
          </a:xfrm>
        </p:spPr>
        <p:txBody>
          <a:bodyPr vert="horz" lIns="91440" tIns="45720" rIns="91440" bIns="45720" rtlCol="0" anchor="t">
            <a:noAutofit/>
          </a:bodyPr>
          <a:lstStyle/>
          <a:p>
            <a:pPr marL="45720"/>
            <a:r>
              <a:rPr lang="en-US" sz="4600" dirty="0"/>
              <a:t>Date and Time API</a:t>
            </a:r>
          </a:p>
        </p:txBody>
      </p:sp>
      <p:sp>
        <p:nvSpPr>
          <p:cNvPr id="6" name="Content Placeholder 5">
            <a:extLst>
              <a:ext uri="{FF2B5EF4-FFF2-40B4-BE49-F238E27FC236}">
                <a16:creationId xmlns:a16="http://schemas.microsoft.com/office/drawing/2014/main" xmlns="" id="{C416AB10-0CC3-4A0B-B55C-B06B44349E93}"/>
              </a:ext>
            </a:extLst>
          </p:cNvPr>
          <p:cNvSpPr>
            <a:spLocks noGrp="1"/>
          </p:cNvSpPr>
          <p:nvPr>
            <p:ph idx="1"/>
          </p:nvPr>
        </p:nvSpPr>
        <p:spPr>
          <a:xfrm>
            <a:off x="901337" y="727240"/>
            <a:ext cx="11011989" cy="6130759"/>
          </a:xfrm>
        </p:spPr>
        <p:txBody>
          <a:bodyPr>
            <a:normAutofit/>
          </a:bodyPr>
          <a:lstStyle/>
          <a:p>
            <a:pPr marL="0" indent="0">
              <a:buNone/>
            </a:pPr>
            <a:r>
              <a:rPr lang="en-US" sz="1600" b="1" dirty="0" err="1"/>
              <a:t>java.time.LocalDate</a:t>
            </a:r>
            <a:endParaRPr lang="en-US" sz="1600" b="1" dirty="0"/>
          </a:p>
          <a:p>
            <a:pPr marL="0" indent="0"/>
            <a:r>
              <a:rPr lang="en-US" sz="1600" dirty="0" smtClean="0"/>
              <a:t> </a:t>
            </a:r>
            <a:r>
              <a:rPr lang="en-US" sz="1400" dirty="0" smtClean="0"/>
              <a:t>The</a:t>
            </a:r>
            <a:r>
              <a:rPr lang="en-US" sz="1400" i="1" dirty="0" smtClean="0"/>
              <a:t> </a:t>
            </a:r>
            <a:r>
              <a:rPr lang="en-US" sz="1400" i="1" dirty="0" err="1"/>
              <a:t>LocalDate</a:t>
            </a:r>
            <a:r>
              <a:rPr lang="en-US" sz="1400" dirty="0"/>
              <a:t> represents </a:t>
            </a:r>
            <a:r>
              <a:rPr lang="en-US" sz="1400" b="1" dirty="0"/>
              <a:t>a date in ISO format (</a:t>
            </a:r>
            <a:r>
              <a:rPr lang="en-US" sz="1400" b="1" dirty="0" err="1"/>
              <a:t>yyyy</a:t>
            </a:r>
            <a:r>
              <a:rPr lang="en-US" sz="1400" b="1" dirty="0"/>
              <a:t>-MM-</a:t>
            </a:r>
            <a:r>
              <a:rPr lang="en-US" sz="1400" b="1" dirty="0" err="1"/>
              <a:t>dd</a:t>
            </a:r>
            <a:r>
              <a:rPr lang="en-US" sz="1400" b="1" dirty="0"/>
              <a:t>) without time</a:t>
            </a:r>
            <a:r>
              <a:rPr lang="en-US" sz="1400" dirty="0"/>
              <a:t>.</a:t>
            </a:r>
            <a:endParaRPr lang="en-US" sz="1400" b="1" dirty="0"/>
          </a:p>
          <a:p>
            <a:endParaRPr lang="en-US" sz="1600" dirty="0"/>
          </a:p>
          <a:p>
            <a:pPr marL="0" indent="0">
              <a:buNone/>
            </a:pPr>
            <a:endParaRPr lang="en-US" dirty="0"/>
          </a:p>
        </p:txBody>
      </p:sp>
      <p:sp>
        <p:nvSpPr>
          <p:cNvPr id="3" name="Rectangle 1">
            <a:extLst>
              <a:ext uri="{FF2B5EF4-FFF2-40B4-BE49-F238E27FC236}">
                <a16:creationId xmlns:a16="http://schemas.microsoft.com/office/drawing/2014/main" xmlns="" id="{CE74CEC1-E575-4B91-BE60-8E0B3EB24952}"/>
              </a:ext>
            </a:extLst>
          </p:cNvPr>
          <p:cNvSpPr>
            <a:spLocks noChangeArrowheads="1"/>
          </p:cNvSpPr>
          <p:nvPr/>
        </p:nvSpPr>
        <p:spPr bwMode="auto">
          <a:xfrm>
            <a:off x="1134850" y="1534468"/>
            <a:ext cx="10544961" cy="5170646"/>
          </a:xfrm>
          <a:prstGeom prst="rect">
            <a:avLst/>
          </a:prstGeom>
          <a:solidFill>
            <a:schemeClr val="bg2">
              <a:lumMod val="90000"/>
            </a:schemeClr>
          </a:solidFill>
          <a:ln>
            <a:solidFill>
              <a:schemeClr val="bg2">
                <a:lumMod val="75000"/>
              </a:schemeClr>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LocalDate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localDate</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LocalDate.now</a:t>
            </a:r>
            <a:r>
              <a:rPr lang="en-US" altLang="en-US" sz="1200" dirty="0">
                <a:latin typeface="Courier New" pitchFamily="49" charset="0"/>
                <a:cs typeface="Courier New" pitchFamily="49" charset="0"/>
              </a:rPr>
              <a:t>();				// Current Date</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LocalDate.of</a:t>
            </a:r>
            <a:r>
              <a:rPr lang="en-US" altLang="en-US" sz="1200" dirty="0">
                <a:latin typeface="Courier New" pitchFamily="49" charset="0"/>
                <a:cs typeface="Courier New" pitchFamily="49" charset="0"/>
              </a:rPr>
              <a:t>(2015, 02, 20);               			// 2015-02-20</a:t>
            </a:r>
          </a:p>
          <a:p>
            <a:pPr indent="-228600" defTabSz="914400" eaLnBrk="0" fontAlgn="base" hangingPunct="0">
              <a:lnSpc>
                <a:spcPct val="110000"/>
              </a:lnSpc>
              <a:spcBef>
                <a:spcPct val="0"/>
              </a:spcBef>
              <a:spcAft>
                <a:spcPct val="0"/>
              </a:spcAft>
              <a:buClr>
                <a:schemeClr val="tx2"/>
              </a:buClr>
            </a:pPr>
            <a:endParaRPr 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sz="1200" dirty="0" err="1">
                <a:latin typeface="Courier New" pitchFamily="49" charset="0"/>
                <a:cs typeface="Courier New" pitchFamily="49" charset="0"/>
              </a:rPr>
              <a:t>LocalDate</a:t>
            </a:r>
            <a:r>
              <a:rPr lang="en-US" sz="1200" dirty="0">
                <a:latin typeface="Courier New" pitchFamily="49" charset="0"/>
                <a:cs typeface="Courier New" pitchFamily="49" charset="0"/>
              </a:rPr>
              <a:t> date = </a:t>
            </a:r>
            <a:r>
              <a:rPr lang="en-US" altLang="en-US" sz="1200" dirty="0" err="1">
                <a:latin typeface="Courier New" pitchFamily="49" charset="0"/>
                <a:cs typeface="Courier New" pitchFamily="49" charset="0"/>
              </a:rPr>
              <a:t>LocalDate.parse</a:t>
            </a:r>
            <a:r>
              <a:rPr lang="en-US" altLang="en-US" sz="1200" dirty="0">
                <a:latin typeface="Courier New" pitchFamily="49" charset="0"/>
                <a:cs typeface="Courier New" pitchFamily="49" charset="0"/>
              </a:rPr>
              <a:t>("2015-02-15");			// 2015-02-15</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LocalDate</a:t>
            </a:r>
            <a:r>
              <a:rPr lang="en-US" altLang="en-US" sz="1200" dirty="0">
                <a:latin typeface="Courier New" pitchFamily="49" charset="0"/>
                <a:cs typeface="Courier New" pitchFamily="49" charset="0"/>
              </a:rPr>
              <a:t> sixtyFifthDayOf2010 = </a:t>
            </a:r>
            <a:r>
              <a:rPr lang="en-US" altLang="en-US" sz="1200" dirty="0" err="1">
                <a:latin typeface="Courier New" pitchFamily="49" charset="0"/>
                <a:cs typeface="Courier New" pitchFamily="49" charset="0"/>
              </a:rPr>
              <a:t>LocalDate.ofYearDay</a:t>
            </a:r>
            <a:r>
              <a:rPr lang="en-US" altLang="en-US" sz="1200" dirty="0">
                <a:latin typeface="Courier New" pitchFamily="49" charset="0"/>
                <a:cs typeface="Courier New" pitchFamily="49" charset="0"/>
              </a:rPr>
              <a:t>(2010, 65);	// 2010-03-06</a:t>
            </a:r>
          </a:p>
          <a:p>
            <a:pPr indent="-228600" defTabSz="914400" eaLnBrk="0" fontAlgn="base" hangingPunct="0">
              <a:lnSpc>
                <a:spcPct val="110000"/>
              </a:lnSpc>
              <a:spcBef>
                <a:spcPct val="0"/>
              </a:spcBef>
              <a:spcAft>
                <a:spcPct val="0"/>
              </a:spcAft>
              <a:buClr>
                <a:schemeClr val="tx2"/>
              </a:buClr>
            </a:pPr>
            <a:endParaRPr 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sz="1200" dirty="0">
                <a:latin typeface="Courier New" pitchFamily="49" charset="0"/>
                <a:cs typeface="Courier New" pitchFamily="49" charset="0"/>
              </a:rPr>
              <a:t>Month </a:t>
            </a:r>
            <a:r>
              <a:rPr lang="en-US" sz="1200" dirty="0" err="1">
                <a:latin typeface="Courier New" pitchFamily="49" charset="0"/>
                <a:cs typeface="Courier New" pitchFamily="49" charset="0"/>
              </a:rPr>
              <a:t>february</a:t>
            </a:r>
            <a:r>
              <a:rPr lang="en-US" sz="1200" dirty="0">
                <a:latin typeface="Courier New" pitchFamily="49" charset="0"/>
                <a:cs typeface="Courier New" pitchFamily="49" charset="0"/>
              </a:rPr>
              <a:t> = </a:t>
            </a:r>
            <a:r>
              <a:rPr lang="en-US" sz="1200" dirty="0" err="1">
                <a:latin typeface="Courier New" pitchFamily="49" charset="0"/>
                <a:cs typeface="Courier New" pitchFamily="49" charset="0"/>
              </a:rPr>
              <a:t>date.getMonth</a:t>
            </a:r>
            <a:r>
              <a:rPr lang="en-US" sz="1200" dirty="0">
                <a:latin typeface="Courier New" pitchFamily="49" charset="0"/>
                <a:cs typeface="Courier New" pitchFamily="49" charset="0"/>
              </a:rPr>
              <a:t>(); 				// FEBRUARY</a:t>
            </a:r>
          </a:p>
          <a:p>
            <a:pPr indent="-228600" defTabSz="914400" eaLnBrk="0" fontAlgn="base" hangingPunct="0">
              <a:lnSpc>
                <a:spcPct val="110000"/>
              </a:lnSpc>
              <a:spcBef>
                <a:spcPct val="0"/>
              </a:spcBef>
              <a:spcAft>
                <a:spcPct val="0"/>
              </a:spcAft>
              <a:buClr>
                <a:schemeClr val="tx2"/>
              </a:buClr>
            </a:pPr>
            <a:r>
              <a:rPr lang="en-US" sz="1200" dirty="0" err="1">
                <a:latin typeface="Courier New" pitchFamily="49" charset="0"/>
                <a:cs typeface="Courier New" pitchFamily="49" charset="0"/>
              </a:rPr>
              <a:t>int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februaryIntValue</a:t>
            </a:r>
            <a:r>
              <a:rPr lang="en-US" sz="1200" dirty="0">
                <a:latin typeface="Courier New" pitchFamily="49" charset="0"/>
                <a:cs typeface="Courier New" pitchFamily="49" charset="0"/>
              </a:rPr>
              <a:t> = </a:t>
            </a:r>
            <a:r>
              <a:rPr lang="en-US" sz="1200" dirty="0" err="1">
                <a:latin typeface="Courier New" pitchFamily="49" charset="0"/>
                <a:cs typeface="Courier New" pitchFamily="49" charset="0"/>
              </a:rPr>
              <a:t>february.getValue</a:t>
            </a:r>
            <a:r>
              <a:rPr lang="en-US" sz="1200" dirty="0">
                <a:latin typeface="Courier New" pitchFamily="49" charset="0"/>
                <a:cs typeface="Courier New" pitchFamily="49" charset="0"/>
              </a:rPr>
              <a:t>(); 			// 2</a:t>
            </a:r>
          </a:p>
          <a:p>
            <a:pPr indent="-228600" defTabSz="914400" eaLnBrk="0" fontAlgn="base" hangingPunct="0">
              <a:lnSpc>
                <a:spcPct val="110000"/>
              </a:lnSpc>
              <a:spcBef>
                <a:spcPct val="0"/>
              </a:spcBef>
              <a:spcAft>
                <a:spcPct val="0"/>
              </a:spcAft>
              <a:buClr>
                <a:schemeClr val="tx2"/>
              </a:buClr>
            </a:pPr>
            <a:r>
              <a:rPr lang="en-US" sz="1200" dirty="0" err="1">
                <a:latin typeface="Courier New" pitchFamily="49" charset="0"/>
                <a:cs typeface="Courier New" pitchFamily="49" charset="0"/>
              </a:rPr>
              <a:t>int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minLength</a:t>
            </a:r>
            <a:r>
              <a:rPr lang="en-US" sz="1200" dirty="0">
                <a:latin typeface="Courier New" pitchFamily="49" charset="0"/>
                <a:cs typeface="Courier New" pitchFamily="49" charset="0"/>
              </a:rPr>
              <a:t> = </a:t>
            </a:r>
            <a:r>
              <a:rPr lang="en-US" sz="1200" dirty="0" err="1">
                <a:latin typeface="Courier New" pitchFamily="49" charset="0"/>
                <a:cs typeface="Courier New" pitchFamily="49" charset="0"/>
              </a:rPr>
              <a:t>february.minLength</a:t>
            </a:r>
            <a:r>
              <a:rPr lang="en-US" sz="1200" dirty="0">
                <a:latin typeface="Courier New" pitchFamily="49" charset="0"/>
                <a:cs typeface="Courier New" pitchFamily="49" charset="0"/>
              </a:rPr>
              <a:t>(); 				// 28</a:t>
            </a:r>
          </a:p>
          <a:p>
            <a:pPr indent="-228600" defTabSz="914400" eaLnBrk="0" fontAlgn="base" hangingPunct="0">
              <a:lnSpc>
                <a:spcPct val="110000"/>
              </a:lnSpc>
              <a:spcBef>
                <a:spcPct val="0"/>
              </a:spcBef>
              <a:spcAft>
                <a:spcPct val="0"/>
              </a:spcAft>
              <a:buClr>
                <a:schemeClr val="tx2"/>
              </a:buClr>
            </a:pPr>
            <a:r>
              <a:rPr lang="en-US" sz="1200" dirty="0" err="1">
                <a:latin typeface="Courier New" pitchFamily="49" charset="0"/>
                <a:cs typeface="Courier New" pitchFamily="49" charset="0"/>
              </a:rPr>
              <a:t>int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maxLength</a:t>
            </a:r>
            <a:r>
              <a:rPr lang="en-US" sz="1200" dirty="0">
                <a:latin typeface="Courier New" pitchFamily="49" charset="0"/>
                <a:cs typeface="Courier New" pitchFamily="49" charset="0"/>
              </a:rPr>
              <a:t> = </a:t>
            </a:r>
            <a:r>
              <a:rPr lang="en-US" sz="1200" dirty="0" err="1">
                <a:latin typeface="Courier New" pitchFamily="49" charset="0"/>
                <a:cs typeface="Courier New" pitchFamily="49" charset="0"/>
              </a:rPr>
              <a:t>february.maxLength</a:t>
            </a:r>
            <a:r>
              <a:rPr lang="en-US" sz="1200" dirty="0">
                <a:latin typeface="Courier New" pitchFamily="49" charset="0"/>
                <a:cs typeface="Courier New" pitchFamily="49" charset="0"/>
              </a:rPr>
              <a:t>(); 				// 29</a:t>
            </a:r>
          </a:p>
          <a:p>
            <a:pPr indent="-228600" defTabSz="914400" eaLnBrk="0" fontAlgn="base" hangingPunct="0">
              <a:lnSpc>
                <a:spcPct val="110000"/>
              </a:lnSpc>
              <a:spcBef>
                <a:spcPct val="0"/>
              </a:spcBef>
              <a:spcAft>
                <a:spcPct val="0"/>
              </a:spcAft>
              <a:buClr>
                <a:schemeClr val="tx2"/>
              </a:buClr>
            </a:pPr>
            <a:r>
              <a:rPr lang="en-US" sz="1200" dirty="0">
                <a:latin typeface="Courier New" pitchFamily="49" charset="0"/>
                <a:cs typeface="Courier New" pitchFamily="49" charset="0"/>
              </a:rPr>
              <a:t>Month </a:t>
            </a:r>
            <a:r>
              <a:rPr lang="en-US" sz="1200" dirty="0" err="1">
                <a:latin typeface="Courier New" pitchFamily="49" charset="0"/>
                <a:cs typeface="Courier New" pitchFamily="49" charset="0"/>
              </a:rPr>
              <a:t>firstMonthOfQuarter</a:t>
            </a:r>
            <a:r>
              <a:rPr lang="en-US" sz="1200" dirty="0">
                <a:latin typeface="Courier New" pitchFamily="49" charset="0"/>
                <a:cs typeface="Courier New" pitchFamily="49" charset="0"/>
              </a:rPr>
              <a:t> = </a:t>
            </a:r>
            <a:r>
              <a:rPr lang="en-US" sz="1200" dirty="0" err="1">
                <a:latin typeface="Courier New" pitchFamily="49" charset="0"/>
                <a:cs typeface="Courier New" pitchFamily="49" charset="0"/>
              </a:rPr>
              <a:t>february.firstMonthOfQuarter</a:t>
            </a:r>
            <a:r>
              <a:rPr lang="en-US" sz="1200" dirty="0">
                <a:latin typeface="Courier New" pitchFamily="49" charset="0"/>
                <a:cs typeface="Courier New" pitchFamily="49" charset="0"/>
              </a:rPr>
              <a:t>(); 	// JANUARY</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LocalDate</a:t>
            </a:r>
            <a:r>
              <a:rPr lang="en-US" altLang="en-US" sz="1200" dirty="0">
                <a:latin typeface="Courier New" pitchFamily="49" charset="0"/>
                <a:cs typeface="Courier New" pitchFamily="49" charset="0"/>
              </a:rPr>
              <a:t> tomorrow = </a:t>
            </a:r>
            <a:r>
              <a:rPr lang="en-US" altLang="en-US" sz="1200" dirty="0" err="1">
                <a:latin typeface="Courier New" pitchFamily="49" charset="0"/>
                <a:cs typeface="Courier New" pitchFamily="49" charset="0"/>
              </a:rPr>
              <a:t>LocalDate.now</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plusDays</a:t>
            </a:r>
            <a:r>
              <a:rPr lang="en-US" altLang="en-US" sz="1200" dirty="0">
                <a:latin typeface="Courier New" pitchFamily="49" charset="0"/>
                <a:cs typeface="Courier New" pitchFamily="49" charset="0"/>
              </a:rPr>
              <a:t>(1); 		// Take current date and add 1 day to it</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LocalDate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previousMonthSameDay</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LocalDate.now</a:t>
            </a:r>
            <a:r>
              <a:rPr lang="en-US" altLang="en-US" sz="1200" dirty="0">
                <a:latin typeface="Courier New" pitchFamily="49" charset="0"/>
                <a:cs typeface="Courier New" pitchFamily="49" charset="0"/>
              </a:rPr>
              <a:t>().minus(1, </a:t>
            </a:r>
            <a:r>
              <a:rPr lang="en-US" altLang="en-US" sz="1200" dirty="0" err="1">
                <a:latin typeface="Courier New" pitchFamily="49" charset="0"/>
                <a:cs typeface="Courier New" pitchFamily="49" charset="0"/>
              </a:rPr>
              <a:t>ChronoUnit.MONTHS</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DayOfWeek</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sunday</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LocalDate.parse</a:t>
            </a:r>
            <a:r>
              <a:rPr lang="en-US" altLang="en-US" sz="1200" dirty="0">
                <a:latin typeface="Courier New" pitchFamily="49" charset="0"/>
                <a:cs typeface="Courier New" pitchFamily="49" charset="0"/>
              </a:rPr>
              <a:t>("2016-06-12").</a:t>
            </a:r>
            <a:r>
              <a:rPr lang="en-US" altLang="en-US" sz="1200" dirty="0" err="1">
                <a:latin typeface="Courier New" pitchFamily="49" charset="0"/>
                <a:cs typeface="Courier New" pitchFamily="49" charset="0"/>
              </a:rPr>
              <a:t>getDayOfWeek</a:t>
            </a:r>
            <a:r>
              <a:rPr lang="en-US" altLang="en-US" sz="1200" dirty="0">
                <a:latin typeface="Courier New" pitchFamily="49" charset="0"/>
                <a:cs typeface="Courier New" pitchFamily="49" charset="0"/>
              </a:rPr>
              <a:t>(); 	// SUNDAY</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int</a:t>
            </a:r>
            <a:r>
              <a:rPr lang="en-US" altLang="en-US" sz="1200" dirty="0">
                <a:latin typeface="Courier New" pitchFamily="49" charset="0"/>
                <a:cs typeface="Courier New" pitchFamily="49" charset="0"/>
              </a:rPr>
              <a:t> twelve = </a:t>
            </a:r>
            <a:r>
              <a:rPr lang="en-US" altLang="en-US" sz="1200" dirty="0" err="1">
                <a:latin typeface="Courier New" pitchFamily="49" charset="0"/>
                <a:cs typeface="Courier New" pitchFamily="49" charset="0"/>
              </a:rPr>
              <a:t>LocalDate.parse</a:t>
            </a:r>
            <a:r>
              <a:rPr lang="en-US" altLang="en-US" sz="1200" dirty="0">
                <a:latin typeface="Courier New" pitchFamily="49" charset="0"/>
                <a:cs typeface="Courier New" pitchFamily="49" charset="0"/>
              </a:rPr>
              <a:t>("2016-06-12").</a:t>
            </a:r>
            <a:r>
              <a:rPr lang="en-US" altLang="en-US" sz="1200" dirty="0" err="1">
                <a:latin typeface="Courier New" pitchFamily="49" charset="0"/>
                <a:cs typeface="Courier New" pitchFamily="49" charset="0"/>
              </a:rPr>
              <a:t>getDayOfMonth</a:t>
            </a:r>
            <a:r>
              <a:rPr lang="en-US" altLang="en-US" sz="1200" dirty="0">
                <a:latin typeface="Courier New" pitchFamily="49" charset="0"/>
                <a:cs typeface="Courier New" pitchFamily="49" charset="0"/>
              </a:rPr>
              <a:t>();		// 12</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boolean</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leapYear</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LocalDate.now</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isLeapYear</a:t>
            </a:r>
            <a:r>
              <a:rPr lang="en-US" altLang="en-US" sz="1200" dirty="0">
                <a:latin typeface="Courier New" pitchFamily="49" charset="0"/>
                <a:cs typeface="Courier New" pitchFamily="49" charset="0"/>
              </a:rPr>
              <a:t>();			// true</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boolean</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notBefore</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LocalDate.parse</a:t>
            </a:r>
            <a:r>
              <a:rPr lang="en-US" altLang="en-US" sz="1200" dirty="0">
                <a:latin typeface="Courier New" pitchFamily="49" charset="0"/>
                <a:cs typeface="Courier New" pitchFamily="49" charset="0"/>
              </a:rPr>
              <a:t>("2016-06-12")</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isBefore</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LocalDate.parse</a:t>
            </a:r>
            <a:r>
              <a:rPr lang="en-US" altLang="en-US" sz="1200" dirty="0">
                <a:latin typeface="Courier New" pitchFamily="49" charset="0"/>
                <a:cs typeface="Courier New" pitchFamily="49" charset="0"/>
              </a:rPr>
              <a:t>("2016-06-11"));  	// false</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boolean</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isAfter</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LocalDate.parse</a:t>
            </a:r>
            <a:r>
              <a:rPr lang="en-US" altLang="en-US" sz="1200" dirty="0">
                <a:latin typeface="Courier New" pitchFamily="49" charset="0"/>
                <a:cs typeface="Courier New" pitchFamily="49" charset="0"/>
              </a:rPr>
              <a:t>("2016-06-12")</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isAfter</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LocalDate.parse</a:t>
            </a:r>
            <a:r>
              <a:rPr lang="en-US" altLang="en-US" sz="1200" dirty="0">
                <a:latin typeface="Courier New" pitchFamily="49" charset="0"/>
                <a:cs typeface="Courier New" pitchFamily="49" charset="0"/>
              </a:rPr>
              <a:t>("2016-06-11"));	// true</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p:txBody>
      </p:sp>
    </p:spTree>
    <p:extLst>
      <p:ext uri="{BB962C8B-B14F-4D97-AF65-F5344CB8AC3E}">
        <p14:creationId xmlns:p14="http://schemas.microsoft.com/office/powerpoint/2010/main" xmlns="" val="3824740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C7DE58-1CD0-48C0-A939-C21A685DBD08}"/>
              </a:ext>
            </a:extLst>
          </p:cNvPr>
          <p:cNvSpPr>
            <a:spLocks noGrp="1"/>
          </p:cNvSpPr>
          <p:nvPr>
            <p:ph type="title"/>
          </p:nvPr>
        </p:nvSpPr>
        <p:spPr>
          <a:xfrm>
            <a:off x="901337" y="68873"/>
            <a:ext cx="11011030" cy="658368"/>
          </a:xfrm>
        </p:spPr>
        <p:txBody>
          <a:bodyPr vert="horz" lIns="91440" tIns="45720" rIns="91440" bIns="45720" rtlCol="0" anchor="t">
            <a:noAutofit/>
          </a:bodyPr>
          <a:lstStyle/>
          <a:p>
            <a:pPr marL="45720"/>
            <a:r>
              <a:rPr lang="en-US" sz="4600" dirty="0"/>
              <a:t>Date and Time API</a:t>
            </a:r>
          </a:p>
        </p:txBody>
      </p:sp>
      <p:sp>
        <p:nvSpPr>
          <p:cNvPr id="6" name="Content Placeholder 5">
            <a:extLst>
              <a:ext uri="{FF2B5EF4-FFF2-40B4-BE49-F238E27FC236}">
                <a16:creationId xmlns:a16="http://schemas.microsoft.com/office/drawing/2014/main" xmlns="" id="{C416AB10-0CC3-4A0B-B55C-B06B44349E93}"/>
              </a:ext>
            </a:extLst>
          </p:cNvPr>
          <p:cNvSpPr>
            <a:spLocks noGrp="1"/>
          </p:cNvSpPr>
          <p:nvPr>
            <p:ph idx="1"/>
          </p:nvPr>
        </p:nvSpPr>
        <p:spPr>
          <a:xfrm>
            <a:off x="901337" y="727240"/>
            <a:ext cx="11011030" cy="6130759"/>
          </a:xfrm>
        </p:spPr>
        <p:txBody>
          <a:bodyPr>
            <a:normAutofit/>
          </a:bodyPr>
          <a:lstStyle/>
          <a:p>
            <a:pPr marL="0" indent="0">
              <a:buNone/>
            </a:pPr>
            <a:r>
              <a:rPr lang="en-US" sz="1600" b="1" dirty="0" err="1"/>
              <a:t>java.time.LocalTime</a:t>
            </a:r>
            <a:endParaRPr lang="en-US" sz="1600" b="1" dirty="0"/>
          </a:p>
          <a:p>
            <a:r>
              <a:rPr lang="en-US" sz="1400" dirty="0"/>
              <a:t>The</a:t>
            </a:r>
            <a:r>
              <a:rPr lang="en-US" sz="1400" i="1" dirty="0"/>
              <a:t> </a:t>
            </a:r>
            <a:r>
              <a:rPr lang="en-US" sz="1400" i="1" dirty="0" err="1"/>
              <a:t>LocalTime</a:t>
            </a:r>
            <a:r>
              <a:rPr lang="en-US" sz="1400" dirty="0"/>
              <a:t> represents </a:t>
            </a:r>
            <a:r>
              <a:rPr lang="en-US" sz="1400" b="1" dirty="0"/>
              <a:t>time without a date</a:t>
            </a:r>
            <a:r>
              <a:rPr lang="en-US" sz="1400" dirty="0"/>
              <a:t>.</a:t>
            </a:r>
          </a:p>
          <a:p>
            <a:pPr marL="0" indent="0">
              <a:buNone/>
            </a:pPr>
            <a:endParaRPr lang="en-US" dirty="0"/>
          </a:p>
        </p:txBody>
      </p:sp>
      <p:sp>
        <p:nvSpPr>
          <p:cNvPr id="3" name="Rectangle 1">
            <a:extLst>
              <a:ext uri="{FF2B5EF4-FFF2-40B4-BE49-F238E27FC236}">
                <a16:creationId xmlns:a16="http://schemas.microsoft.com/office/drawing/2014/main" xmlns="" id="{CE74CEC1-E575-4B91-BE60-8E0B3EB24952}"/>
              </a:ext>
            </a:extLst>
          </p:cNvPr>
          <p:cNvSpPr>
            <a:spLocks noChangeArrowheads="1"/>
          </p:cNvSpPr>
          <p:nvPr/>
        </p:nvSpPr>
        <p:spPr bwMode="auto">
          <a:xfrm>
            <a:off x="1015068" y="1518869"/>
            <a:ext cx="10780692" cy="3342453"/>
          </a:xfrm>
          <a:prstGeom prst="rect">
            <a:avLst/>
          </a:prstGeom>
          <a:solidFill>
            <a:schemeClr val="bg2">
              <a:lumMod val="90000"/>
            </a:schemeClr>
          </a:solidFill>
          <a:ln>
            <a:solidFill>
              <a:schemeClr val="bg2">
                <a:lumMod val="75000"/>
              </a:schemeClr>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LocalTime</a:t>
            </a:r>
            <a:r>
              <a:rPr lang="en-US" altLang="en-US" sz="1200" dirty="0">
                <a:latin typeface="Courier New" pitchFamily="49" charset="0"/>
                <a:cs typeface="Courier New" pitchFamily="49" charset="0"/>
              </a:rPr>
              <a:t> now = </a:t>
            </a:r>
            <a:r>
              <a:rPr lang="en-US" altLang="en-US" sz="1200" dirty="0" err="1">
                <a:latin typeface="Courier New" pitchFamily="49" charset="0"/>
                <a:cs typeface="Courier New" pitchFamily="49" charset="0"/>
              </a:rPr>
              <a:t>LocalTime.now</a:t>
            </a:r>
            <a:r>
              <a:rPr lang="en-US" altLang="en-US" sz="1200" dirty="0">
                <a:latin typeface="Courier New" pitchFamily="49" charset="0"/>
                <a:cs typeface="Courier New" pitchFamily="49" charset="0"/>
              </a:rPr>
              <a:t>();					// Current time - 02:52:34.876</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LocalTime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sixThirty</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LocalTime.parse</a:t>
            </a:r>
            <a:r>
              <a:rPr lang="en-US" altLang="en-US" sz="1200" dirty="0">
                <a:latin typeface="Courier New" pitchFamily="49" charset="0"/>
                <a:cs typeface="Courier New" pitchFamily="49" charset="0"/>
              </a:rPr>
              <a:t>("06:30");				// 06:30</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LocalTime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sixThirty</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LocalTime.of</a:t>
            </a:r>
            <a:r>
              <a:rPr lang="en-US" altLang="en-US" sz="1200" dirty="0">
                <a:latin typeface="Courier New" pitchFamily="49" charset="0"/>
                <a:cs typeface="Courier New" pitchFamily="49" charset="0"/>
              </a:rPr>
              <a:t>(6, 30);				// 06:30</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LocalTime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afterMidday</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LocalTime.of</a:t>
            </a:r>
            <a:r>
              <a:rPr lang="en-US" altLang="en-US" sz="1200" dirty="0">
                <a:latin typeface="Courier New" pitchFamily="49" charset="0"/>
                <a:cs typeface="Courier New" pitchFamily="49" charset="0"/>
              </a:rPr>
              <a:t>(13, 30, 15); 			// 13:30:15</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LocalTime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fromSecondsOfDay</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LocalTime.ofSecondOfDay</a:t>
            </a:r>
            <a:r>
              <a:rPr lang="en-US" altLang="en-US" sz="1200" dirty="0">
                <a:latin typeface="Courier New" pitchFamily="49" charset="0"/>
                <a:cs typeface="Courier New" pitchFamily="49" charset="0"/>
              </a:rPr>
              <a:t>(12345); 		// 12345th second of day (03:25:45)</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LocalTime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sevenThirty</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LocalTime.parse</a:t>
            </a:r>
            <a:r>
              <a:rPr lang="en-US" altLang="en-US" sz="1200" dirty="0">
                <a:latin typeface="Courier New" pitchFamily="49" charset="0"/>
                <a:cs typeface="Courier New" pitchFamily="49" charset="0"/>
              </a:rPr>
              <a:t>("06:30").plus(1, </a:t>
            </a:r>
            <a:r>
              <a:rPr lang="en-US" altLang="en-US" sz="1200" dirty="0" err="1">
                <a:latin typeface="Courier New" pitchFamily="49" charset="0"/>
                <a:cs typeface="Courier New" pitchFamily="49" charset="0"/>
              </a:rPr>
              <a:t>ChronoUnit.HOURS</a:t>
            </a:r>
            <a:r>
              <a:rPr lang="en-US" altLang="en-US" sz="1200" dirty="0">
                <a:latin typeface="Courier New" pitchFamily="49" charset="0"/>
                <a:cs typeface="Courier New" pitchFamily="49" charset="0"/>
              </a:rPr>
              <a:t>);	// 07:30</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int</a:t>
            </a:r>
            <a:r>
              <a:rPr lang="en-US" altLang="en-US" sz="1200" dirty="0">
                <a:latin typeface="Courier New" pitchFamily="49" charset="0"/>
                <a:cs typeface="Courier New" pitchFamily="49" charset="0"/>
              </a:rPr>
              <a:t> six = </a:t>
            </a:r>
            <a:r>
              <a:rPr lang="en-US" altLang="en-US" sz="1200" dirty="0" err="1">
                <a:latin typeface="Courier New" pitchFamily="49" charset="0"/>
                <a:cs typeface="Courier New" pitchFamily="49" charset="0"/>
              </a:rPr>
              <a:t>LocalTime.parse</a:t>
            </a:r>
            <a:r>
              <a:rPr lang="en-US" altLang="en-US" sz="1200" dirty="0">
                <a:latin typeface="Courier New" pitchFamily="49" charset="0"/>
                <a:cs typeface="Courier New" pitchFamily="49" charset="0"/>
              </a:rPr>
              <a:t>("06:30").</a:t>
            </a:r>
            <a:r>
              <a:rPr lang="en-US" altLang="en-US" sz="1200" dirty="0" err="1">
                <a:latin typeface="Courier New" pitchFamily="49" charset="0"/>
                <a:cs typeface="Courier New" pitchFamily="49" charset="0"/>
              </a:rPr>
              <a:t>getHour</a:t>
            </a:r>
            <a:r>
              <a:rPr lang="en-US" altLang="en-US" sz="1200" dirty="0">
                <a:latin typeface="Courier New" pitchFamily="49" charset="0"/>
                <a:cs typeface="Courier New" pitchFamily="49" charset="0"/>
              </a:rPr>
              <a:t>();				// 6</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boolean</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isbefore</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LocalTime.parse</a:t>
            </a:r>
            <a:r>
              <a:rPr lang="en-US" altLang="en-US" sz="1200" dirty="0">
                <a:latin typeface="Courier New" pitchFamily="49" charset="0"/>
                <a:cs typeface="Courier New" pitchFamily="49" charset="0"/>
              </a:rPr>
              <a:t>("06:30").</a:t>
            </a:r>
            <a:r>
              <a:rPr lang="en-US" altLang="en-US" sz="1200" dirty="0" err="1">
                <a:latin typeface="Courier New" pitchFamily="49" charset="0"/>
                <a:cs typeface="Courier New" pitchFamily="49" charset="0"/>
              </a:rPr>
              <a:t>isBefore</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LocalTime.parse</a:t>
            </a:r>
            <a:r>
              <a:rPr lang="en-US" altLang="en-US" sz="1200" dirty="0">
                <a:latin typeface="Courier New" pitchFamily="49" charset="0"/>
                <a:cs typeface="Courier New" pitchFamily="49" charset="0"/>
              </a:rPr>
              <a:t>("07:30"));	// true</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LocalTime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maxTime</a:t>
            </a:r>
            <a:r>
              <a:rPr lang="en-US" altLang="en-US" sz="1200" dirty="0">
                <a:latin typeface="Courier New" pitchFamily="49" charset="0"/>
                <a:cs typeface="Courier New" pitchFamily="49" charset="0"/>
              </a:rPr>
              <a:t> = </a:t>
            </a:r>
            <a:r>
              <a:rPr lang="en-US" altLang="en-US" sz="1200" dirty="0" smtClean="0">
                <a:latin typeface="Courier New" pitchFamily="49" charset="0"/>
                <a:cs typeface="Courier New" pitchFamily="49" charset="0"/>
              </a:rPr>
              <a:t>LocalTime.MAX;</a:t>
            </a:r>
            <a:r>
              <a:rPr lang="en-US" altLang="en-US" sz="1200" dirty="0">
                <a:latin typeface="Courier New" pitchFamily="49" charset="0"/>
                <a:cs typeface="Courier New" pitchFamily="49" charset="0"/>
              </a:rPr>
              <a:t>					// </a:t>
            </a:r>
            <a:r>
              <a:rPr lang="en-US" altLang="en-US" sz="1200" dirty="0" smtClean="0">
                <a:latin typeface="Courier New" pitchFamily="49" charset="0"/>
                <a:cs typeface="Courier New" pitchFamily="49" charset="0"/>
              </a:rPr>
              <a:t>23:59:59.999999999</a:t>
            </a:r>
          </a:p>
          <a:p>
            <a:pPr indent="-228600" defTabSz="914400" eaLnBrk="0" fontAlgn="base" hangingPunct="0">
              <a:lnSpc>
                <a:spcPct val="110000"/>
              </a:lnSpc>
              <a:spcBef>
                <a:spcPct val="0"/>
              </a:spcBef>
              <a:spcAft>
                <a:spcPct val="0"/>
              </a:spcAft>
              <a:buClr>
                <a:schemeClr val="tx2"/>
              </a:buClr>
            </a:pPr>
            <a:endParaRPr lang="en-US" altLang="en-US" sz="1200" dirty="0" smtClean="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smtClean="0">
                <a:latin typeface="Courier New" pitchFamily="49" charset="0"/>
                <a:cs typeface="Courier New" pitchFamily="49" charset="0"/>
              </a:rPr>
              <a:t>// Time information</a:t>
            </a:r>
          </a:p>
          <a:p>
            <a:pPr indent="-228600" defTabSz="914400" eaLnBrk="0" fontAlgn="base" hangingPunct="0">
              <a:lnSpc>
                <a:spcPct val="110000"/>
              </a:lnSpc>
              <a:spcBef>
                <a:spcPct val="0"/>
              </a:spcBef>
              <a:spcAft>
                <a:spcPct val="0"/>
              </a:spcAft>
              <a:buClr>
                <a:schemeClr val="tx2"/>
              </a:buClr>
            </a:pPr>
            <a:r>
              <a:rPr lang="en-US" altLang="en-US" sz="1200" dirty="0" err="1" smtClean="0">
                <a:latin typeface="Courier New" pitchFamily="49" charset="0"/>
                <a:cs typeface="Courier New" pitchFamily="49" charset="0"/>
              </a:rPr>
              <a:t>LocalTime</a:t>
            </a:r>
            <a:r>
              <a:rPr lang="en-US" altLang="en-US" sz="1200" dirty="0" smtClean="0">
                <a:latin typeface="Courier New" pitchFamily="49" charset="0"/>
                <a:cs typeface="Courier New" pitchFamily="49" charset="0"/>
              </a:rPr>
              <a:t> time = </a:t>
            </a:r>
            <a:r>
              <a:rPr lang="en-US" altLang="en-US" sz="1200" dirty="0" err="1" smtClean="0">
                <a:latin typeface="Courier New" pitchFamily="49" charset="0"/>
                <a:cs typeface="Courier New" pitchFamily="49" charset="0"/>
              </a:rPr>
              <a:t>LocalTime.of</a:t>
            </a:r>
            <a:r>
              <a:rPr lang="en-US" altLang="en-US" sz="1200" dirty="0" smtClean="0">
                <a:latin typeface="Courier New" pitchFamily="49" charset="0"/>
                <a:cs typeface="Courier New" pitchFamily="49" charset="0"/>
              </a:rPr>
              <a:t>(15, 30); 				// 15:30</a:t>
            </a:r>
          </a:p>
          <a:p>
            <a:pPr indent="-228600" defTabSz="914400" eaLnBrk="0" fontAlgn="base" hangingPunct="0">
              <a:lnSpc>
                <a:spcPct val="110000"/>
              </a:lnSpc>
              <a:spcBef>
                <a:spcPct val="0"/>
              </a:spcBef>
              <a:spcAft>
                <a:spcPct val="0"/>
              </a:spcAft>
              <a:buClr>
                <a:schemeClr val="tx2"/>
              </a:buClr>
            </a:pPr>
            <a:r>
              <a:rPr lang="en-US" altLang="en-US" sz="1200" dirty="0" err="1" smtClean="0">
                <a:latin typeface="Courier New" pitchFamily="49" charset="0"/>
                <a:cs typeface="Courier New" pitchFamily="49" charset="0"/>
              </a:rPr>
              <a:t>int</a:t>
            </a:r>
            <a:r>
              <a:rPr lang="en-US" altLang="en-US" sz="1200" dirty="0" smtClean="0">
                <a:latin typeface="Courier New" pitchFamily="49" charset="0"/>
                <a:cs typeface="Courier New" pitchFamily="49" charset="0"/>
              </a:rPr>
              <a:t> hour = </a:t>
            </a:r>
            <a:r>
              <a:rPr lang="en-US" altLang="en-US" sz="1200" dirty="0" err="1" smtClean="0">
                <a:latin typeface="Courier New" pitchFamily="49" charset="0"/>
                <a:cs typeface="Courier New" pitchFamily="49" charset="0"/>
              </a:rPr>
              <a:t>time.getHour</a:t>
            </a:r>
            <a:r>
              <a:rPr lang="en-US" altLang="en-US" sz="1200" dirty="0" smtClean="0">
                <a:latin typeface="Courier New" pitchFamily="49" charset="0"/>
                <a:cs typeface="Courier New" pitchFamily="49" charset="0"/>
              </a:rPr>
              <a:t>(); 					// 15</a:t>
            </a:r>
          </a:p>
          <a:p>
            <a:pPr indent="-228600" defTabSz="914400" eaLnBrk="0" fontAlgn="base" hangingPunct="0">
              <a:lnSpc>
                <a:spcPct val="110000"/>
              </a:lnSpc>
              <a:spcBef>
                <a:spcPct val="0"/>
              </a:spcBef>
              <a:spcAft>
                <a:spcPct val="0"/>
              </a:spcAft>
              <a:buClr>
                <a:schemeClr val="tx2"/>
              </a:buClr>
            </a:pPr>
            <a:r>
              <a:rPr lang="en-US" altLang="en-US" sz="1200" dirty="0" err="1" smtClean="0">
                <a:latin typeface="Courier New" pitchFamily="49" charset="0"/>
                <a:cs typeface="Courier New" pitchFamily="49" charset="0"/>
              </a:rPr>
              <a:t>int</a:t>
            </a:r>
            <a:r>
              <a:rPr lang="en-US" altLang="en-US" sz="1200" dirty="0" smtClean="0">
                <a:latin typeface="Courier New" pitchFamily="49" charset="0"/>
                <a:cs typeface="Courier New" pitchFamily="49" charset="0"/>
              </a:rPr>
              <a:t> minute = </a:t>
            </a:r>
            <a:r>
              <a:rPr lang="en-US" altLang="en-US" sz="1200" dirty="0" err="1" smtClean="0">
                <a:latin typeface="Courier New" pitchFamily="49" charset="0"/>
                <a:cs typeface="Courier New" pitchFamily="49" charset="0"/>
              </a:rPr>
              <a:t>time.getMinute</a:t>
            </a:r>
            <a:r>
              <a:rPr lang="en-US" altLang="en-US" sz="1200" dirty="0" smtClean="0">
                <a:latin typeface="Courier New" pitchFamily="49" charset="0"/>
                <a:cs typeface="Courier New" pitchFamily="49" charset="0"/>
              </a:rPr>
              <a:t>(); 				// 30</a:t>
            </a:r>
          </a:p>
          <a:p>
            <a:pPr indent="-228600" defTabSz="914400" eaLnBrk="0" fontAlgn="base" hangingPunct="0">
              <a:lnSpc>
                <a:spcPct val="110000"/>
              </a:lnSpc>
              <a:spcBef>
                <a:spcPct val="0"/>
              </a:spcBef>
              <a:spcAft>
                <a:spcPct val="0"/>
              </a:spcAft>
              <a:buClr>
                <a:schemeClr val="tx2"/>
              </a:buClr>
            </a:pPr>
            <a:r>
              <a:rPr lang="en-US" altLang="en-US" sz="1200" dirty="0" err="1" smtClean="0">
                <a:latin typeface="Courier New" pitchFamily="49" charset="0"/>
                <a:cs typeface="Courier New" pitchFamily="49" charset="0"/>
              </a:rPr>
              <a:t>int</a:t>
            </a:r>
            <a:r>
              <a:rPr lang="en-US" altLang="en-US" sz="1200" dirty="0" smtClean="0">
                <a:latin typeface="Courier New" pitchFamily="49" charset="0"/>
                <a:cs typeface="Courier New" pitchFamily="49" charset="0"/>
              </a:rPr>
              <a:t> second = </a:t>
            </a:r>
            <a:r>
              <a:rPr lang="en-US" altLang="en-US" sz="1200" dirty="0" err="1" smtClean="0">
                <a:latin typeface="Courier New" pitchFamily="49" charset="0"/>
                <a:cs typeface="Courier New" pitchFamily="49" charset="0"/>
              </a:rPr>
              <a:t>time.getSecond</a:t>
            </a:r>
            <a:r>
              <a:rPr lang="en-US" altLang="en-US" sz="1200" dirty="0" smtClean="0">
                <a:latin typeface="Courier New" pitchFamily="49" charset="0"/>
                <a:cs typeface="Courier New" pitchFamily="49" charset="0"/>
              </a:rPr>
              <a:t>(); 				// 0</a:t>
            </a:r>
          </a:p>
          <a:p>
            <a:pPr indent="-228600" defTabSz="914400" eaLnBrk="0" fontAlgn="base" hangingPunct="0">
              <a:lnSpc>
                <a:spcPct val="110000"/>
              </a:lnSpc>
              <a:spcBef>
                <a:spcPct val="0"/>
              </a:spcBef>
              <a:spcAft>
                <a:spcPct val="0"/>
              </a:spcAft>
              <a:buClr>
                <a:schemeClr val="tx2"/>
              </a:buClr>
            </a:pPr>
            <a:r>
              <a:rPr lang="en-US" altLang="en-US" sz="1200" dirty="0" err="1" smtClean="0">
                <a:latin typeface="Courier New" pitchFamily="49" charset="0"/>
                <a:cs typeface="Courier New" pitchFamily="49" charset="0"/>
              </a:rPr>
              <a:t>int</a:t>
            </a:r>
            <a:r>
              <a:rPr lang="en-US" altLang="en-US" sz="1200" dirty="0" smtClean="0">
                <a:latin typeface="Courier New" pitchFamily="49" charset="0"/>
                <a:cs typeface="Courier New" pitchFamily="49" charset="0"/>
              </a:rPr>
              <a:t> </a:t>
            </a:r>
            <a:r>
              <a:rPr lang="en-US" altLang="en-US" sz="1200" dirty="0" err="1" smtClean="0">
                <a:latin typeface="Courier New" pitchFamily="49" charset="0"/>
                <a:cs typeface="Courier New" pitchFamily="49" charset="0"/>
              </a:rPr>
              <a:t>secondOfDay</a:t>
            </a:r>
            <a:r>
              <a:rPr lang="en-US" altLang="en-US" sz="1200" dirty="0" smtClean="0">
                <a:latin typeface="Courier New" pitchFamily="49" charset="0"/>
                <a:cs typeface="Courier New" pitchFamily="49" charset="0"/>
              </a:rPr>
              <a:t> = </a:t>
            </a:r>
            <a:r>
              <a:rPr lang="en-US" altLang="en-US" sz="1200" dirty="0" err="1" smtClean="0">
                <a:latin typeface="Courier New" pitchFamily="49" charset="0"/>
                <a:cs typeface="Courier New" pitchFamily="49" charset="0"/>
              </a:rPr>
              <a:t>time.toSecondOfDay</a:t>
            </a:r>
            <a:r>
              <a:rPr lang="en-US" altLang="en-US" sz="1200" dirty="0" smtClean="0">
                <a:latin typeface="Courier New" pitchFamily="49" charset="0"/>
                <a:cs typeface="Courier New" pitchFamily="49" charset="0"/>
              </a:rPr>
              <a:t>(); 			// 55800</a:t>
            </a:r>
          </a:p>
        </p:txBody>
      </p:sp>
    </p:spTree>
    <p:extLst>
      <p:ext uri="{BB962C8B-B14F-4D97-AF65-F5344CB8AC3E}">
        <p14:creationId xmlns:p14="http://schemas.microsoft.com/office/powerpoint/2010/main" xmlns="" val="1159620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C7DE58-1CD0-48C0-A939-C21A685DBD08}"/>
              </a:ext>
            </a:extLst>
          </p:cNvPr>
          <p:cNvSpPr>
            <a:spLocks noGrp="1"/>
          </p:cNvSpPr>
          <p:nvPr>
            <p:ph type="title"/>
          </p:nvPr>
        </p:nvSpPr>
        <p:spPr>
          <a:xfrm>
            <a:off x="901337" y="68873"/>
            <a:ext cx="11002641" cy="658368"/>
          </a:xfrm>
        </p:spPr>
        <p:txBody>
          <a:bodyPr vert="horz" lIns="91440" tIns="45720" rIns="91440" bIns="45720" rtlCol="0" anchor="t">
            <a:noAutofit/>
          </a:bodyPr>
          <a:lstStyle/>
          <a:p>
            <a:pPr marL="45720"/>
            <a:r>
              <a:rPr lang="en-US" sz="4600" dirty="0"/>
              <a:t>Date and Time API</a:t>
            </a:r>
          </a:p>
        </p:txBody>
      </p:sp>
      <p:sp>
        <p:nvSpPr>
          <p:cNvPr id="6" name="Content Placeholder 5">
            <a:extLst>
              <a:ext uri="{FF2B5EF4-FFF2-40B4-BE49-F238E27FC236}">
                <a16:creationId xmlns:a16="http://schemas.microsoft.com/office/drawing/2014/main" xmlns="" id="{C416AB10-0CC3-4A0B-B55C-B06B44349E93}"/>
              </a:ext>
            </a:extLst>
          </p:cNvPr>
          <p:cNvSpPr>
            <a:spLocks noGrp="1"/>
          </p:cNvSpPr>
          <p:nvPr>
            <p:ph idx="1"/>
          </p:nvPr>
        </p:nvSpPr>
        <p:spPr>
          <a:xfrm>
            <a:off x="901337" y="727240"/>
            <a:ext cx="11002641" cy="6130759"/>
          </a:xfrm>
        </p:spPr>
        <p:txBody>
          <a:bodyPr>
            <a:normAutofit/>
          </a:bodyPr>
          <a:lstStyle/>
          <a:p>
            <a:pPr marL="0" indent="0">
              <a:buNone/>
            </a:pPr>
            <a:r>
              <a:rPr lang="en-US" sz="1600" b="1" dirty="0" err="1"/>
              <a:t>java.time.LocalDateTime</a:t>
            </a:r>
            <a:r>
              <a:rPr lang="en-US" sz="1600" b="1" dirty="0"/>
              <a:t> </a:t>
            </a:r>
          </a:p>
          <a:p>
            <a:r>
              <a:rPr lang="en-US" sz="1400" dirty="0"/>
              <a:t>The </a:t>
            </a:r>
            <a:r>
              <a:rPr lang="en-US" sz="1400" i="1" dirty="0" err="1"/>
              <a:t>LocalDateTime</a:t>
            </a:r>
            <a:r>
              <a:rPr lang="en-US" sz="1400" dirty="0"/>
              <a:t> is used to represent </a:t>
            </a:r>
            <a:r>
              <a:rPr lang="en-US" sz="1400" b="1" dirty="0"/>
              <a:t>a combination of date and time</a:t>
            </a:r>
            <a:r>
              <a:rPr lang="en-US" sz="1400" dirty="0"/>
              <a:t>.</a:t>
            </a:r>
          </a:p>
          <a:p>
            <a:r>
              <a:rPr lang="en-US" sz="1400" dirty="0"/>
              <a:t>This is the most commonly used class when we need a combination of date and time.</a:t>
            </a:r>
          </a:p>
        </p:txBody>
      </p:sp>
      <p:sp>
        <p:nvSpPr>
          <p:cNvPr id="3" name="Rectangle 1">
            <a:extLst>
              <a:ext uri="{FF2B5EF4-FFF2-40B4-BE49-F238E27FC236}">
                <a16:creationId xmlns:a16="http://schemas.microsoft.com/office/drawing/2014/main" xmlns="" id="{CE74CEC1-E575-4B91-BE60-8E0B3EB24952}"/>
              </a:ext>
            </a:extLst>
          </p:cNvPr>
          <p:cNvSpPr>
            <a:spLocks noChangeArrowheads="1"/>
          </p:cNvSpPr>
          <p:nvPr/>
        </p:nvSpPr>
        <p:spPr bwMode="auto">
          <a:xfrm>
            <a:off x="1272789" y="1799706"/>
            <a:ext cx="10259736" cy="1920526"/>
          </a:xfrm>
          <a:prstGeom prst="rect">
            <a:avLst/>
          </a:prstGeom>
          <a:solidFill>
            <a:schemeClr val="bg2">
              <a:lumMod val="90000"/>
            </a:schemeClr>
          </a:solidFill>
          <a:ln>
            <a:solidFill>
              <a:schemeClr val="bg2">
                <a:lumMod val="75000"/>
              </a:schemeClr>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LocalDateTime.now</a:t>
            </a:r>
            <a:r>
              <a:rPr lang="en-US" altLang="en-US" sz="1200" dirty="0">
                <a:latin typeface="Courier New" pitchFamily="49" charset="0"/>
                <a:cs typeface="Courier New" pitchFamily="49" charset="0"/>
              </a:rPr>
              <a:t>();					// Current datetime</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 Ex - 2018-01-22T02:57:41.564</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LocalDateTime.of</a:t>
            </a:r>
            <a:r>
              <a:rPr lang="en-US" altLang="en-US" sz="1200" dirty="0">
                <a:latin typeface="Courier New" pitchFamily="49" charset="0"/>
                <a:cs typeface="Courier New" pitchFamily="49" charset="0"/>
              </a:rPr>
              <a:t>(2015, </a:t>
            </a:r>
            <a:r>
              <a:rPr lang="en-US" altLang="en-US" sz="1200" dirty="0" err="1">
                <a:latin typeface="Courier New" pitchFamily="49" charset="0"/>
                <a:cs typeface="Courier New" pitchFamily="49" charset="0"/>
              </a:rPr>
              <a:t>Month.FEBRUARY</a:t>
            </a:r>
            <a:r>
              <a:rPr lang="en-US" altLang="en-US" sz="1200" dirty="0">
                <a:latin typeface="Courier New" pitchFamily="49" charset="0"/>
                <a:cs typeface="Courier New" pitchFamily="49" charset="0"/>
              </a:rPr>
              <a:t>, 20, 06, 30);		// 2015-02-20T06:30	</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LocalDateTime.of</a:t>
            </a:r>
            <a:r>
              <a:rPr lang="en-US" altLang="en-US" sz="1200" dirty="0">
                <a:latin typeface="Courier New" pitchFamily="49" charset="0"/>
                <a:cs typeface="Courier New" pitchFamily="49" charset="0"/>
              </a:rPr>
              <a:t>(2014, 10, 2, 12, 30); 				// 2014-10-02T12:30</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LocalDateTime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localDateTime</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LocalDateTime.parse</a:t>
            </a:r>
            <a:r>
              <a:rPr lang="en-US" altLang="en-US" sz="1200" dirty="0">
                <a:latin typeface="Courier New" pitchFamily="49" charset="0"/>
                <a:cs typeface="Courier New" pitchFamily="49" charset="0"/>
              </a:rPr>
              <a:t>("2015-02-20T06:30:00");</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 2015-02-20T06:30</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localDateTime.plusDays</a:t>
            </a:r>
            <a:r>
              <a:rPr lang="en-US" altLang="en-US" sz="1200" dirty="0">
                <a:latin typeface="Courier New" pitchFamily="49" charset="0"/>
                <a:cs typeface="Courier New" pitchFamily="49" charset="0"/>
              </a:rPr>
              <a:t>(1);					// 2015-02-21T06:30</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localDateTime.minusHours</a:t>
            </a:r>
            <a:r>
              <a:rPr lang="en-US" altLang="en-US" sz="1200" dirty="0">
                <a:latin typeface="Courier New" pitchFamily="49" charset="0"/>
                <a:cs typeface="Courier New" pitchFamily="49" charset="0"/>
              </a:rPr>
              <a:t>(2);					// 2015-02-20T04:30</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localDateTime.getMonth</a:t>
            </a:r>
            <a:r>
              <a:rPr lang="en-US" altLang="en-US" sz="1200" dirty="0">
                <a:latin typeface="Courier New" pitchFamily="49" charset="0"/>
                <a:cs typeface="Courier New" pitchFamily="49" charset="0"/>
              </a:rPr>
              <a:t>();					// </a:t>
            </a:r>
            <a:r>
              <a:rPr lang="en-US" altLang="en-US" sz="1200" dirty="0" smtClean="0">
                <a:latin typeface="Courier New" pitchFamily="49" charset="0"/>
                <a:cs typeface="Courier New" pitchFamily="49" charset="0"/>
              </a:rPr>
              <a:t>FEBRUARY</a:t>
            </a:r>
            <a:endParaRPr lang="en-US" altLang="en-US" sz="1200" dirty="0">
              <a:latin typeface="Courier New" pitchFamily="49" charset="0"/>
              <a:cs typeface="Courier New" pitchFamily="49" charset="0"/>
            </a:endParaRPr>
          </a:p>
        </p:txBody>
      </p:sp>
    </p:spTree>
    <p:extLst>
      <p:ext uri="{BB962C8B-B14F-4D97-AF65-F5344CB8AC3E}">
        <p14:creationId xmlns:p14="http://schemas.microsoft.com/office/powerpoint/2010/main" xmlns="" val="1289335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C7DE58-1CD0-48C0-A939-C21A685DBD08}"/>
              </a:ext>
            </a:extLst>
          </p:cNvPr>
          <p:cNvSpPr>
            <a:spLocks noGrp="1"/>
          </p:cNvSpPr>
          <p:nvPr>
            <p:ph type="title"/>
          </p:nvPr>
        </p:nvSpPr>
        <p:spPr>
          <a:xfrm>
            <a:off x="901337" y="68873"/>
            <a:ext cx="11027808" cy="658368"/>
          </a:xfrm>
        </p:spPr>
        <p:txBody>
          <a:bodyPr vert="horz" lIns="91440" tIns="45720" rIns="91440" bIns="45720" rtlCol="0" anchor="t">
            <a:noAutofit/>
          </a:bodyPr>
          <a:lstStyle/>
          <a:p>
            <a:pPr marL="45720"/>
            <a:r>
              <a:rPr lang="en-US" sz="4600" dirty="0"/>
              <a:t>Date and Time API</a:t>
            </a:r>
          </a:p>
        </p:txBody>
      </p:sp>
      <p:sp>
        <p:nvSpPr>
          <p:cNvPr id="6" name="Content Placeholder 5">
            <a:extLst>
              <a:ext uri="{FF2B5EF4-FFF2-40B4-BE49-F238E27FC236}">
                <a16:creationId xmlns:a16="http://schemas.microsoft.com/office/drawing/2014/main" xmlns="" id="{C416AB10-0CC3-4A0B-B55C-B06B44349E93}"/>
              </a:ext>
            </a:extLst>
          </p:cNvPr>
          <p:cNvSpPr>
            <a:spLocks noGrp="1"/>
          </p:cNvSpPr>
          <p:nvPr>
            <p:ph idx="1"/>
          </p:nvPr>
        </p:nvSpPr>
        <p:spPr>
          <a:xfrm>
            <a:off x="901337" y="727240"/>
            <a:ext cx="11027808" cy="6130759"/>
          </a:xfrm>
        </p:spPr>
        <p:txBody>
          <a:bodyPr>
            <a:normAutofit/>
          </a:bodyPr>
          <a:lstStyle/>
          <a:p>
            <a:pPr marL="0" indent="0">
              <a:buNone/>
            </a:pPr>
            <a:r>
              <a:rPr lang="en-US" sz="1600" b="1" dirty="0" err="1"/>
              <a:t>java.time.ZonedDateTime</a:t>
            </a:r>
            <a:endParaRPr lang="en-US" sz="1600" b="1" dirty="0"/>
          </a:p>
          <a:p>
            <a:r>
              <a:rPr lang="en-US" sz="1400" dirty="0"/>
              <a:t>Java 8 provides </a:t>
            </a:r>
            <a:r>
              <a:rPr lang="en-US" sz="1400" i="1" dirty="0" err="1"/>
              <a:t>ZonedDateTime</a:t>
            </a:r>
            <a:r>
              <a:rPr lang="en-US" sz="1400" i="1" dirty="0"/>
              <a:t> </a:t>
            </a:r>
            <a:r>
              <a:rPr lang="en-US" sz="1400" dirty="0"/>
              <a:t>when we need to deal with time zone specific date and time.</a:t>
            </a:r>
          </a:p>
          <a:p>
            <a:r>
              <a:rPr lang="en-US" sz="1400" dirty="0"/>
              <a:t>The </a:t>
            </a:r>
            <a:r>
              <a:rPr lang="en-US" sz="1400" i="1" dirty="0" err="1"/>
              <a:t>ZoneId</a:t>
            </a:r>
            <a:r>
              <a:rPr lang="en-US" sz="1400" dirty="0"/>
              <a:t> is an identifier used to represent different zones.</a:t>
            </a:r>
          </a:p>
          <a:p>
            <a:r>
              <a:rPr lang="en-US" sz="1400" dirty="0"/>
              <a:t>There are about 40 different time zones and the </a:t>
            </a:r>
            <a:r>
              <a:rPr lang="en-US" sz="1400" i="1" dirty="0" err="1"/>
              <a:t>ZoneId</a:t>
            </a:r>
            <a:r>
              <a:rPr lang="en-US" sz="1400" dirty="0"/>
              <a:t> are used to represent them as follows.</a:t>
            </a:r>
          </a:p>
        </p:txBody>
      </p:sp>
      <p:sp>
        <p:nvSpPr>
          <p:cNvPr id="3" name="Rectangle 1">
            <a:extLst>
              <a:ext uri="{FF2B5EF4-FFF2-40B4-BE49-F238E27FC236}">
                <a16:creationId xmlns:a16="http://schemas.microsoft.com/office/drawing/2014/main" xmlns="" id="{CE74CEC1-E575-4B91-BE60-8E0B3EB24952}"/>
              </a:ext>
            </a:extLst>
          </p:cNvPr>
          <p:cNvSpPr>
            <a:spLocks noChangeArrowheads="1"/>
          </p:cNvSpPr>
          <p:nvPr/>
        </p:nvSpPr>
        <p:spPr bwMode="auto">
          <a:xfrm>
            <a:off x="1339901" y="2269624"/>
            <a:ext cx="10150679" cy="3951851"/>
          </a:xfrm>
          <a:prstGeom prst="rect">
            <a:avLst/>
          </a:prstGeom>
          <a:solidFill>
            <a:schemeClr val="bg2">
              <a:lumMod val="90000"/>
            </a:schemeClr>
          </a:solidFill>
          <a:ln>
            <a:solidFill>
              <a:schemeClr val="bg2">
                <a:lumMod val="75000"/>
              </a:schemeClr>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Set&lt;String&gt; </a:t>
            </a:r>
            <a:r>
              <a:rPr lang="en-US" altLang="en-US" sz="1200" dirty="0" err="1">
                <a:latin typeface="Courier New" pitchFamily="49" charset="0"/>
                <a:cs typeface="Courier New" pitchFamily="49" charset="0"/>
              </a:rPr>
              <a:t>allZoneIds</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ZoneId.getAvailableZoneIds</a:t>
            </a:r>
            <a:r>
              <a:rPr lang="en-US" altLang="en-US" sz="1200" dirty="0">
                <a:latin typeface="Courier New" pitchFamily="49" charset="0"/>
                <a:cs typeface="Courier New" pitchFamily="49" charset="0"/>
              </a:rPr>
              <a:t>();	// [Asia/Aden, America/Cuiaba,…</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ZoneId</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losAngeles</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ZoneId.of</a:t>
            </a:r>
            <a:r>
              <a:rPr lang="en-US" altLang="en-US" sz="1200" dirty="0">
                <a:latin typeface="Courier New" pitchFamily="49" charset="0"/>
                <a:cs typeface="Courier New" pitchFamily="49" charset="0"/>
              </a:rPr>
              <a:t>("America/</a:t>
            </a:r>
            <a:r>
              <a:rPr lang="en-US" altLang="en-US" sz="1200" dirty="0" err="1">
                <a:latin typeface="Courier New" pitchFamily="49" charset="0"/>
                <a:cs typeface="Courier New" pitchFamily="49" charset="0"/>
              </a:rPr>
              <a:t>Los_Angeles</a:t>
            </a:r>
            <a:r>
              <a:rPr lang="en-US" altLang="en-US" sz="1200" dirty="0">
                <a:latin typeface="Courier New" pitchFamily="49" charset="0"/>
                <a:cs typeface="Courier New" pitchFamily="49" charset="0"/>
              </a:rPr>
              <a:t>");	// America/</a:t>
            </a:r>
            <a:r>
              <a:rPr lang="en-US" altLang="en-US" sz="1200" dirty="0" err="1">
                <a:latin typeface="Courier New" pitchFamily="49" charset="0"/>
                <a:cs typeface="Courier New" pitchFamily="49" charset="0"/>
              </a:rPr>
              <a:t>Los_Angeles</a:t>
            </a: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ZoneId</a:t>
            </a:r>
            <a:r>
              <a:rPr lang="en-US" altLang="en-US" sz="1200" dirty="0">
                <a:latin typeface="Courier New" pitchFamily="49" charset="0"/>
                <a:cs typeface="Courier New" pitchFamily="49" charset="0"/>
              </a:rPr>
              <a:t> berlin = </a:t>
            </a:r>
            <a:r>
              <a:rPr lang="en-US" altLang="en-US" sz="1200" dirty="0" err="1">
                <a:latin typeface="Courier New" pitchFamily="49" charset="0"/>
                <a:cs typeface="Courier New" pitchFamily="49" charset="0"/>
              </a:rPr>
              <a:t>ZoneId.of</a:t>
            </a:r>
            <a:r>
              <a:rPr lang="en-US" altLang="en-US" sz="1200" dirty="0">
                <a:latin typeface="Courier New" pitchFamily="49" charset="0"/>
                <a:cs typeface="Courier New" pitchFamily="49" charset="0"/>
              </a:rPr>
              <a:t>("Europe/Berlin");		// Europe/Berlin</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LocalDateTime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dateTime</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LocalDateTime.of</a:t>
            </a:r>
            <a:r>
              <a:rPr lang="en-US" altLang="en-US" sz="1200" dirty="0">
                <a:latin typeface="Courier New" pitchFamily="49" charset="0"/>
                <a:cs typeface="Courier New" pitchFamily="49" charset="0"/>
              </a:rPr>
              <a:t>(2014, 02, 20, 12, 0);</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 2014-02-20T12:00</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ZonedDateTime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berlinDateTime</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ZonedDateTime.of</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dateTime</a:t>
            </a:r>
            <a:r>
              <a:rPr lang="en-US" altLang="en-US" sz="1200" dirty="0">
                <a:latin typeface="Courier New" pitchFamily="49" charset="0"/>
                <a:cs typeface="Courier New" pitchFamily="49" charset="0"/>
              </a:rPr>
              <a:t>, berlin);</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 2014-02-20T12:00+01:00[Europe/Berlin]</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ZonedDateTime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losAngelesDateTime</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berlinDateTime.withZoneSameInstant</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losAngeles</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 2014-02-20T03:00-08:00[America/</a:t>
            </a:r>
            <a:r>
              <a:rPr lang="en-US" altLang="en-US" sz="1200" dirty="0" err="1">
                <a:latin typeface="Courier New" pitchFamily="49" charset="0"/>
                <a:cs typeface="Courier New" pitchFamily="49" charset="0"/>
              </a:rPr>
              <a:t>Los_Angeles</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int</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offsetInSeconds</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losAngelesDateTime.getOffset</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getTotalSeconds</a:t>
            </a:r>
            <a:r>
              <a:rPr lang="en-US" altLang="en-US" sz="1200" dirty="0">
                <a:latin typeface="Courier New" pitchFamily="49" charset="0"/>
                <a:cs typeface="Courier New" pitchFamily="49" charset="0"/>
              </a:rPr>
              <a: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 -28800</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ZonedDateTime.parse</a:t>
            </a:r>
            <a:r>
              <a:rPr lang="en-US" altLang="en-US" sz="1200" dirty="0">
                <a:latin typeface="Courier New" pitchFamily="49" charset="0"/>
                <a:cs typeface="Courier New" pitchFamily="49" charset="0"/>
              </a:rPr>
              <a:t>("2015-05-03T10:15:30+01:00[Europe/Paris]");</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 2015-05-03T10:15:30+02:00[Europe/Paris]</a:t>
            </a:r>
          </a:p>
        </p:txBody>
      </p:sp>
    </p:spTree>
    <p:extLst>
      <p:ext uri="{BB962C8B-B14F-4D97-AF65-F5344CB8AC3E}">
        <p14:creationId xmlns:p14="http://schemas.microsoft.com/office/powerpoint/2010/main" xmlns="" val="1289335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C7DE58-1CD0-48C0-A939-C21A685DBD08}"/>
              </a:ext>
            </a:extLst>
          </p:cNvPr>
          <p:cNvSpPr>
            <a:spLocks noGrp="1"/>
          </p:cNvSpPr>
          <p:nvPr>
            <p:ph type="title"/>
          </p:nvPr>
        </p:nvSpPr>
        <p:spPr>
          <a:xfrm>
            <a:off x="901337" y="68873"/>
            <a:ext cx="10894423" cy="658368"/>
          </a:xfrm>
        </p:spPr>
        <p:txBody>
          <a:bodyPr vert="horz" lIns="91440" tIns="45720" rIns="91440" bIns="45720" rtlCol="0" anchor="t">
            <a:noAutofit/>
          </a:bodyPr>
          <a:lstStyle/>
          <a:p>
            <a:pPr marL="45720"/>
            <a:r>
              <a:rPr lang="en-US" sz="4600" dirty="0"/>
              <a:t>Date and Time API</a:t>
            </a:r>
          </a:p>
        </p:txBody>
      </p:sp>
      <p:sp>
        <p:nvSpPr>
          <p:cNvPr id="6" name="Content Placeholder 5">
            <a:extLst>
              <a:ext uri="{FF2B5EF4-FFF2-40B4-BE49-F238E27FC236}">
                <a16:creationId xmlns:a16="http://schemas.microsoft.com/office/drawing/2014/main" xmlns="" id="{C416AB10-0CC3-4A0B-B55C-B06B44349E93}"/>
              </a:ext>
            </a:extLst>
          </p:cNvPr>
          <p:cNvSpPr>
            <a:spLocks noGrp="1"/>
          </p:cNvSpPr>
          <p:nvPr>
            <p:ph idx="1"/>
          </p:nvPr>
        </p:nvSpPr>
        <p:spPr>
          <a:xfrm>
            <a:off x="901337" y="727241"/>
            <a:ext cx="10894423" cy="5983952"/>
          </a:xfrm>
        </p:spPr>
        <p:txBody>
          <a:bodyPr>
            <a:normAutofit/>
          </a:bodyPr>
          <a:lstStyle/>
          <a:p>
            <a:pPr marL="0" indent="0">
              <a:buNone/>
            </a:pPr>
            <a:r>
              <a:rPr lang="en-US" sz="1600" b="1" dirty="0" err="1"/>
              <a:t>java.time.OffsetDateTime</a:t>
            </a:r>
            <a:endParaRPr lang="en-US" sz="1600" b="1" dirty="0"/>
          </a:p>
          <a:p>
            <a:r>
              <a:rPr lang="en-US" altLang="en-US" sz="1400" dirty="0"/>
              <a:t>The </a:t>
            </a:r>
            <a:r>
              <a:rPr lang="en-US" altLang="en-US" sz="1400" dirty="0" err="1"/>
              <a:t>java.time.OffsetDateTime</a:t>
            </a:r>
            <a:r>
              <a:rPr lang="en-US" altLang="en-US" sz="1400" dirty="0"/>
              <a:t> class is an immutable class which represents a date-time with an offset such as '2017-07-03T21:44:49.468+05:30'. </a:t>
            </a:r>
          </a:p>
          <a:p>
            <a:pPr marL="0" indent="0">
              <a:buNone/>
            </a:pPr>
            <a:endParaRPr lang="en-US" sz="1400" b="1" dirty="0">
              <a:latin typeface="14"/>
            </a:endParaRPr>
          </a:p>
        </p:txBody>
      </p:sp>
      <p:sp>
        <p:nvSpPr>
          <p:cNvPr id="3" name="Rectangle 1">
            <a:extLst>
              <a:ext uri="{FF2B5EF4-FFF2-40B4-BE49-F238E27FC236}">
                <a16:creationId xmlns:a16="http://schemas.microsoft.com/office/drawing/2014/main" xmlns="" id="{CE74CEC1-E575-4B91-BE60-8E0B3EB24952}"/>
              </a:ext>
            </a:extLst>
          </p:cNvPr>
          <p:cNvSpPr>
            <a:spLocks noChangeArrowheads="1"/>
          </p:cNvSpPr>
          <p:nvPr/>
        </p:nvSpPr>
        <p:spPr bwMode="auto">
          <a:xfrm>
            <a:off x="1243847" y="1561049"/>
            <a:ext cx="10209402" cy="2936188"/>
          </a:xfrm>
          <a:prstGeom prst="rect">
            <a:avLst/>
          </a:prstGeom>
          <a:solidFill>
            <a:schemeClr val="bg2">
              <a:lumMod val="90000"/>
            </a:schemeClr>
          </a:solidFill>
          <a:ln>
            <a:solidFill>
              <a:schemeClr val="bg2">
                <a:lumMod val="75000"/>
              </a:schemeClr>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Current date time with an offset</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OffsetDateTime.now</a:t>
            </a:r>
            <a:r>
              <a:rPr lang="en-US" altLang="en-US" sz="1200" dirty="0">
                <a:latin typeface="Courier New" pitchFamily="49" charset="0"/>
                <a:cs typeface="Courier New" pitchFamily="49" charset="0"/>
              </a:rPr>
              <a:t>();					// 2018-01-22T03:12:05.609-06:00</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Current date time from specified time-zone with an offset</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OffsetDateTime.now</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ZoneId.systemDefault</a:t>
            </a:r>
            <a:r>
              <a:rPr lang="en-US" altLang="en-US" sz="1200" dirty="0">
                <a:latin typeface="Courier New" pitchFamily="49" charset="0"/>
                <a:cs typeface="Courier New" pitchFamily="49" charset="0"/>
              </a:rPr>
              <a:t>());			// 2018-01-22T03:12:05.780-06:00</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LocalDateTime</a:t>
            </a:r>
            <a:r>
              <a:rPr lang="en-US" altLang="en-US" sz="1200" dirty="0">
                <a:latin typeface="Courier New" pitchFamily="49" charset="0"/>
                <a:cs typeface="Courier New" pitchFamily="49" charset="0"/>
              </a:rPr>
              <a:t> date = </a:t>
            </a:r>
            <a:r>
              <a:rPr lang="en-US" altLang="en-US" sz="1200" dirty="0" err="1">
                <a:latin typeface="Courier New" pitchFamily="49" charset="0"/>
                <a:cs typeface="Courier New" pitchFamily="49" charset="0"/>
              </a:rPr>
              <a:t>LocalDateTime.of</a:t>
            </a:r>
            <a:r>
              <a:rPr lang="en-US" altLang="en-US" sz="1200" dirty="0">
                <a:latin typeface="Courier New" pitchFamily="49" charset="0"/>
                <a:cs typeface="Courier New" pitchFamily="49" charset="0"/>
              </a:rPr>
              <a:t>(2013, </a:t>
            </a:r>
            <a:r>
              <a:rPr lang="en-US" altLang="en-US" sz="1200" dirty="0" err="1">
                <a:latin typeface="Courier New" pitchFamily="49" charset="0"/>
                <a:cs typeface="Courier New" pitchFamily="49" charset="0"/>
              </a:rPr>
              <a:t>Month.JULY</a:t>
            </a:r>
            <a:r>
              <a:rPr lang="en-US" altLang="en-US" sz="1200" dirty="0">
                <a:latin typeface="Courier New" pitchFamily="49" charset="0"/>
                <a:cs typeface="Courier New" pitchFamily="49" charset="0"/>
              </a:rPr>
              <a:t>, 20, 3, 30);	// 2013-07-20T03:30</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ZoneOffset</a:t>
            </a:r>
            <a:r>
              <a:rPr lang="en-US" altLang="en-US" sz="1200" dirty="0">
                <a:latin typeface="Courier New" pitchFamily="49" charset="0"/>
                <a:cs typeface="Courier New" pitchFamily="49" charset="0"/>
              </a:rPr>
              <a:t> offset = </a:t>
            </a:r>
            <a:r>
              <a:rPr lang="en-US" altLang="en-US" sz="1200" dirty="0" err="1">
                <a:latin typeface="Courier New" pitchFamily="49" charset="0"/>
                <a:cs typeface="Courier New" pitchFamily="49" charset="0"/>
              </a:rPr>
              <a:t>ZoneOffset.of</a:t>
            </a:r>
            <a:r>
              <a:rPr lang="en-US" altLang="en-US" sz="1200" dirty="0">
                <a:latin typeface="Courier New" pitchFamily="49" charset="0"/>
                <a:cs typeface="Courier New" pitchFamily="49" charset="0"/>
              </a:rPr>
              <a:t>("+05:00");			// +05:00</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(same as above) </a:t>
            </a:r>
            <a:r>
              <a:rPr lang="en-US" altLang="en-US" sz="1200" dirty="0" err="1">
                <a:latin typeface="Courier New" pitchFamily="49" charset="0"/>
                <a:cs typeface="Courier New" pitchFamily="49" charset="0"/>
              </a:rPr>
              <a:t>ZoneOffset</a:t>
            </a:r>
            <a:r>
              <a:rPr lang="en-US" altLang="en-US" sz="1200" dirty="0">
                <a:latin typeface="Courier New" pitchFamily="49" charset="0"/>
                <a:cs typeface="Courier New" pitchFamily="49" charset="0"/>
              </a:rPr>
              <a:t> offset = </a:t>
            </a:r>
            <a:r>
              <a:rPr lang="en-US" altLang="en-US" sz="1200" dirty="0" err="1">
                <a:latin typeface="Courier New" pitchFamily="49" charset="0"/>
                <a:cs typeface="Courier New" pitchFamily="49" charset="0"/>
              </a:rPr>
              <a:t>ZoneOffset.ofHours</a:t>
            </a:r>
            <a:r>
              <a:rPr lang="en-US" altLang="en-US" sz="1200" dirty="0">
                <a:latin typeface="Courier New" pitchFamily="49" charset="0"/>
                <a:cs typeface="Courier New" pitchFamily="49" charset="0"/>
              </a:rPr>
              <a:t>(5);	// +05:00</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OffsetDateTime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plusFive</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OffsetDateTime.of</a:t>
            </a:r>
            <a:r>
              <a:rPr lang="en-US" altLang="en-US" sz="1200" dirty="0">
                <a:latin typeface="Courier New" pitchFamily="49" charset="0"/>
                <a:cs typeface="Courier New" pitchFamily="49" charset="0"/>
              </a:rPr>
              <a:t>(date, offset);		// 2013-07-20T03:30+05:00</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OffsetDateTime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minusTwo</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plusFive.withOffsetSameInstant</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ZoneOffset.ofHours</a:t>
            </a:r>
            <a:r>
              <a:rPr lang="en-US" altLang="en-US" sz="1200" dirty="0">
                <a:latin typeface="Courier New" pitchFamily="49" charset="0"/>
                <a:cs typeface="Courier New" pitchFamily="49" charset="0"/>
              </a:rPr>
              <a:t>(-2));</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 2013-07-19T20:30-02:00</a:t>
            </a:r>
          </a:p>
        </p:txBody>
      </p:sp>
    </p:spTree>
    <p:extLst>
      <p:ext uri="{BB962C8B-B14F-4D97-AF65-F5344CB8AC3E}">
        <p14:creationId xmlns:p14="http://schemas.microsoft.com/office/powerpoint/2010/main" xmlns="" val="1289335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623" y="51029"/>
            <a:ext cx="10972800" cy="640080"/>
          </a:xfrm>
        </p:spPr>
        <p:txBody>
          <a:bodyPr>
            <a:normAutofit fontScale="90000"/>
          </a:bodyPr>
          <a:lstStyle/>
          <a:p>
            <a:r>
              <a:rPr lang="en-US" dirty="0"/>
              <a:t>Default methods</a:t>
            </a:r>
          </a:p>
        </p:txBody>
      </p:sp>
      <p:sp>
        <p:nvSpPr>
          <p:cNvPr id="3" name="Content Placeholder 2"/>
          <p:cNvSpPr>
            <a:spLocks noGrp="1"/>
          </p:cNvSpPr>
          <p:nvPr>
            <p:ph idx="1"/>
          </p:nvPr>
        </p:nvSpPr>
        <p:spPr>
          <a:xfrm>
            <a:off x="897623" y="679509"/>
            <a:ext cx="11006356" cy="6107185"/>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oAutofit/>
          </a:bodyPr>
          <a:lstStyle/>
          <a:p>
            <a:pPr marL="0" indent="0">
              <a:buNone/>
            </a:pPr>
            <a:r>
              <a:rPr lang="en-US" sz="1400" b="1" dirty="0"/>
              <a:t>Class overrides default method</a:t>
            </a:r>
          </a:p>
          <a:p>
            <a:r>
              <a:rPr lang="en-US" sz="1400" dirty="0"/>
              <a:t>Classes always </a:t>
            </a:r>
            <a:r>
              <a:rPr lang="en-US" sz="1400" b="1" dirty="0"/>
              <a:t>WIN</a:t>
            </a:r>
            <a:r>
              <a:rPr lang="en-US" sz="1400" dirty="0"/>
              <a:t> over interfaces. If a class overrides a default method, the class method will be the one used. For example:</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The output would be:</a:t>
            </a:r>
          </a:p>
          <a:p>
            <a:endParaRPr lang="en-US" sz="1400" dirty="0"/>
          </a:p>
          <a:p>
            <a:r>
              <a:rPr lang="en-US" altLang="en-US" sz="1400" dirty="0"/>
              <a:t>If for some reason, you need to call the </a:t>
            </a:r>
            <a:r>
              <a:rPr lang="en-US" altLang="en-US" sz="1400" i="1" dirty="0"/>
              <a:t>default</a:t>
            </a:r>
            <a:r>
              <a:rPr lang="en-US" altLang="en-US" sz="1400" dirty="0"/>
              <a:t> implementation of the method, you can do it with the name of the interface followed by the keyword </a:t>
            </a:r>
            <a:r>
              <a:rPr lang="en-US" altLang="en-US" sz="1400" i="1" dirty="0"/>
              <a:t>super</a:t>
            </a:r>
            <a:r>
              <a:rPr lang="en-US" altLang="en-US" sz="1400" dirty="0"/>
              <a:t>: </a:t>
            </a:r>
          </a:p>
          <a:p>
            <a:endParaRPr lang="en-US" altLang="en-US" sz="1400" dirty="0"/>
          </a:p>
          <a:p>
            <a:endParaRPr lang="en-US" sz="1400" dirty="0"/>
          </a:p>
          <a:p>
            <a:endParaRPr lang="en-US" sz="1400" dirty="0"/>
          </a:p>
          <a:p>
            <a:endParaRPr lang="en-US" sz="1400" dirty="0"/>
          </a:p>
          <a:p>
            <a:endParaRPr lang="en-US" sz="1400" dirty="0"/>
          </a:p>
          <a:p>
            <a:pPr marL="0" indent="0">
              <a:buNone/>
            </a:pPr>
            <a:endParaRPr lang="en-US" sz="1400" dirty="0"/>
          </a:p>
        </p:txBody>
      </p:sp>
      <p:sp>
        <p:nvSpPr>
          <p:cNvPr id="8" name="Rectangle 3">
            <a:extLst>
              <a:ext uri="{FF2B5EF4-FFF2-40B4-BE49-F238E27FC236}">
                <a16:creationId xmlns:a16="http://schemas.microsoft.com/office/drawing/2014/main" xmlns="" id="{3BE6E745-CC54-4246-910F-8E9ABE7F2B0E}"/>
              </a:ext>
            </a:extLst>
          </p:cNvPr>
          <p:cNvSpPr>
            <a:spLocks noChangeArrowheads="1"/>
          </p:cNvSpPr>
          <p:nvPr/>
        </p:nvSpPr>
        <p:spPr bwMode="auto">
          <a:xfrm>
            <a:off x="1233182" y="1378630"/>
            <a:ext cx="10251346" cy="2246769"/>
          </a:xfrm>
          <a:prstGeom prst="rect">
            <a:avLst/>
          </a:prstGeom>
          <a:solidFill>
            <a:schemeClr val="bg2">
              <a:lumMod val="90000"/>
            </a:schemeClr>
          </a:solidFill>
          <a:ln>
            <a:solidFill>
              <a:schemeClr val="bg2">
                <a:lumMod val="75000"/>
              </a:schemeClr>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000" b="1" dirty="0">
                <a:latin typeface="Courier New" panose="02070309020205020404" pitchFamily="49" charset="0"/>
                <a:cs typeface="Courier New" panose="02070309020205020404" pitchFamily="49" charset="0"/>
              </a:rPr>
              <a:t>interface</a:t>
            </a:r>
            <a:r>
              <a:rPr lang="en-US" altLang="en-US" sz="1000" dirty="0">
                <a:latin typeface="Courier New" panose="02070309020205020404" pitchFamily="49" charset="0"/>
                <a:cs typeface="Courier New" panose="02070309020205020404" pitchFamily="49" charset="0"/>
              </a:rPr>
              <a:t> </a:t>
            </a:r>
            <a:r>
              <a:rPr lang="en-US" altLang="en-US" sz="1000" dirty="0" err="1">
                <a:latin typeface="Courier New" panose="02070309020205020404" pitchFamily="49" charset="0"/>
                <a:cs typeface="Courier New" panose="02070309020205020404" pitchFamily="49" charset="0"/>
              </a:rPr>
              <a:t>Processable</a:t>
            </a:r>
            <a:r>
              <a:rPr lang="en-US" altLang="en-US" sz="1000" dirty="0">
                <a:latin typeface="Courier New" panose="02070309020205020404" pitchFamily="49" charset="0"/>
                <a:cs typeface="Courier New" panose="02070309020205020404" pitchFamily="49" charset="0"/>
              </a:rPr>
              <a:t> {</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a:t>
            </a:r>
            <a:r>
              <a:rPr lang="en-US" altLang="en-US" sz="1000" b="1" dirty="0">
                <a:latin typeface="Courier New" panose="02070309020205020404" pitchFamily="49" charset="0"/>
                <a:cs typeface="Courier New" panose="02070309020205020404" pitchFamily="49" charset="0"/>
              </a:rPr>
              <a:t>default</a:t>
            </a:r>
            <a:r>
              <a:rPr lang="en-US" altLang="en-US" sz="1000" dirty="0">
                <a:latin typeface="Courier New" panose="02070309020205020404" pitchFamily="49" charset="0"/>
                <a:cs typeface="Courier New" panose="02070309020205020404" pitchFamily="49" charset="0"/>
              </a:rPr>
              <a:t> </a:t>
            </a:r>
            <a:r>
              <a:rPr lang="en-US" altLang="en-US" sz="1000" b="1" dirty="0">
                <a:latin typeface="Courier New" panose="02070309020205020404" pitchFamily="49" charset="0"/>
                <a:cs typeface="Courier New" panose="02070309020205020404" pitchFamily="49" charset="0"/>
              </a:rPr>
              <a:t>void</a:t>
            </a:r>
            <a:r>
              <a:rPr lang="en-US" altLang="en-US" sz="1000" dirty="0">
                <a:latin typeface="Courier New" panose="02070309020205020404" pitchFamily="49" charset="0"/>
                <a:cs typeface="Courier New" panose="02070309020205020404" pitchFamily="49" charset="0"/>
              </a:rPr>
              <a:t> </a:t>
            </a:r>
            <a:r>
              <a:rPr lang="en-US" altLang="en-US" sz="1000" dirty="0" err="1">
                <a:latin typeface="Courier New" panose="02070309020205020404" pitchFamily="49" charset="0"/>
                <a:cs typeface="Courier New" panose="02070309020205020404" pitchFamily="49" charset="0"/>
              </a:rPr>
              <a:t>processInParallel</a:t>
            </a:r>
            <a:r>
              <a:rPr lang="en-US" altLang="en-US" sz="1000" dirty="0">
                <a:latin typeface="Courier New" panose="02070309020205020404" pitchFamily="49" charset="0"/>
                <a:cs typeface="Courier New" panose="02070309020205020404" pitchFamily="49" charset="0"/>
              </a:rPr>
              <a:t>() {</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a:t>
            </a:r>
            <a:r>
              <a:rPr lang="en-US" altLang="en-US" sz="1000" dirty="0" err="1">
                <a:latin typeface="Courier New" panose="02070309020205020404" pitchFamily="49" charset="0"/>
                <a:cs typeface="Courier New" panose="02070309020205020404" pitchFamily="49" charset="0"/>
              </a:rPr>
              <a:t>System.out.println</a:t>
            </a:r>
            <a:r>
              <a:rPr lang="en-US" altLang="en-US" sz="1000" dirty="0">
                <a:latin typeface="Courier New" panose="02070309020205020404" pitchFamily="49" charset="0"/>
                <a:cs typeface="Courier New" panose="02070309020205020404" pitchFamily="49" charset="0"/>
              </a:rPr>
              <a:t>("Default parallel");</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a:t>
            </a:r>
            <a:br>
              <a:rPr lang="en-US" altLang="en-US" sz="1000" dirty="0">
                <a:latin typeface="Courier New" panose="02070309020205020404" pitchFamily="49" charset="0"/>
                <a:cs typeface="Courier New" panose="02070309020205020404" pitchFamily="49" charset="0"/>
              </a:rPr>
            </a:br>
            <a:r>
              <a:rPr lang="en-US" altLang="en-US" sz="1000" b="1" dirty="0">
                <a:latin typeface="Courier New" panose="02070309020205020404" pitchFamily="49" charset="0"/>
                <a:cs typeface="Courier New" panose="02070309020205020404" pitchFamily="49" charset="0"/>
              </a:rPr>
              <a:t>public</a:t>
            </a:r>
            <a:r>
              <a:rPr lang="en-US" altLang="en-US" sz="1000" dirty="0">
                <a:latin typeface="Courier New" panose="02070309020205020404" pitchFamily="49" charset="0"/>
                <a:cs typeface="Courier New" panose="02070309020205020404" pitchFamily="49" charset="0"/>
              </a:rPr>
              <a:t> </a:t>
            </a:r>
            <a:r>
              <a:rPr lang="en-US" altLang="en-US" sz="1000" b="1" dirty="0">
                <a:latin typeface="Courier New" panose="02070309020205020404" pitchFamily="49" charset="0"/>
                <a:cs typeface="Courier New" panose="02070309020205020404" pitchFamily="49" charset="0"/>
              </a:rPr>
              <a:t>class</a:t>
            </a:r>
            <a:r>
              <a:rPr lang="en-US" altLang="en-US" sz="1000" dirty="0">
                <a:latin typeface="Courier New" panose="02070309020205020404" pitchFamily="49" charset="0"/>
                <a:cs typeface="Courier New" panose="02070309020205020404" pitchFamily="49" charset="0"/>
              </a:rPr>
              <a:t> Task </a:t>
            </a:r>
            <a:r>
              <a:rPr lang="en-US" altLang="en-US" sz="1000" b="1" dirty="0">
                <a:latin typeface="Courier New" panose="02070309020205020404" pitchFamily="49" charset="0"/>
                <a:cs typeface="Courier New" panose="02070309020205020404" pitchFamily="49" charset="0"/>
              </a:rPr>
              <a:t>implements</a:t>
            </a:r>
            <a:r>
              <a:rPr lang="en-US" altLang="en-US" sz="1000" dirty="0">
                <a:latin typeface="Courier New" panose="02070309020205020404" pitchFamily="49" charset="0"/>
                <a:cs typeface="Courier New" panose="02070309020205020404" pitchFamily="49" charset="0"/>
              </a:rPr>
              <a:t> </a:t>
            </a:r>
            <a:r>
              <a:rPr lang="en-US" altLang="en-US" sz="1000" dirty="0" err="1">
                <a:latin typeface="Courier New" panose="02070309020205020404" pitchFamily="49" charset="0"/>
                <a:cs typeface="Courier New" panose="02070309020205020404" pitchFamily="49" charset="0"/>
              </a:rPr>
              <a:t>Processable</a:t>
            </a:r>
            <a:r>
              <a:rPr lang="en-US" altLang="en-US" sz="1000" dirty="0">
                <a:latin typeface="Courier New" panose="02070309020205020404" pitchFamily="49" charset="0"/>
                <a:cs typeface="Courier New" panose="02070309020205020404" pitchFamily="49" charset="0"/>
              </a:rPr>
              <a:t> {</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a:t>
            </a:r>
            <a:r>
              <a:rPr lang="en-US" altLang="en-US" sz="1000" b="1" dirty="0">
                <a:latin typeface="Courier New" panose="02070309020205020404" pitchFamily="49" charset="0"/>
                <a:cs typeface="Courier New" panose="02070309020205020404" pitchFamily="49" charset="0"/>
              </a:rPr>
              <a:t>public</a:t>
            </a:r>
            <a:r>
              <a:rPr lang="en-US" altLang="en-US" sz="1000" dirty="0">
                <a:latin typeface="Courier New" panose="02070309020205020404" pitchFamily="49" charset="0"/>
                <a:cs typeface="Courier New" panose="02070309020205020404" pitchFamily="49" charset="0"/>
              </a:rPr>
              <a:t> </a:t>
            </a:r>
            <a:r>
              <a:rPr lang="en-US" altLang="en-US" sz="1000" b="1" dirty="0">
                <a:latin typeface="Courier New" panose="02070309020205020404" pitchFamily="49" charset="0"/>
                <a:cs typeface="Courier New" panose="02070309020205020404" pitchFamily="49" charset="0"/>
              </a:rPr>
              <a:t>void</a:t>
            </a:r>
            <a:r>
              <a:rPr lang="en-US" altLang="en-US" sz="1000" dirty="0">
                <a:latin typeface="Courier New" panose="02070309020205020404" pitchFamily="49" charset="0"/>
                <a:cs typeface="Courier New" panose="02070309020205020404" pitchFamily="49" charset="0"/>
              </a:rPr>
              <a:t> </a:t>
            </a:r>
            <a:r>
              <a:rPr lang="en-US" altLang="en-US" sz="1000" dirty="0" err="1">
                <a:latin typeface="Courier New" panose="02070309020205020404" pitchFamily="49" charset="0"/>
                <a:cs typeface="Courier New" panose="02070309020205020404" pitchFamily="49" charset="0"/>
              </a:rPr>
              <a:t>processInParallel</a:t>
            </a:r>
            <a:r>
              <a:rPr lang="en-US" altLang="en-US" sz="1000" dirty="0">
                <a:latin typeface="Courier New" panose="02070309020205020404" pitchFamily="49" charset="0"/>
                <a:cs typeface="Courier New" panose="02070309020205020404" pitchFamily="49" charset="0"/>
              </a:rPr>
              <a:t>() {</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a:t>
            </a:r>
            <a:r>
              <a:rPr lang="en-US" altLang="en-US" sz="1000" dirty="0" err="1">
                <a:latin typeface="Courier New" panose="02070309020205020404" pitchFamily="49" charset="0"/>
                <a:cs typeface="Courier New" panose="02070309020205020404" pitchFamily="49" charset="0"/>
              </a:rPr>
              <a:t>System.out.println</a:t>
            </a:r>
            <a:r>
              <a:rPr lang="en-US" altLang="en-US" sz="1000" dirty="0">
                <a:latin typeface="Courier New" panose="02070309020205020404" pitchFamily="49" charset="0"/>
                <a:cs typeface="Courier New" panose="02070309020205020404" pitchFamily="49" charset="0"/>
              </a:rPr>
              <a:t>("Class parallel");</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a:t>
            </a:r>
            <a:r>
              <a:rPr lang="en-US" altLang="en-US" sz="1000" b="1" dirty="0">
                <a:latin typeface="Courier New" panose="02070309020205020404" pitchFamily="49" charset="0"/>
                <a:cs typeface="Courier New" panose="02070309020205020404" pitchFamily="49" charset="0"/>
              </a:rPr>
              <a:t>public static void</a:t>
            </a:r>
            <a:r>
              <a:rPr lang="en-US" altLang="en-US" sz="1000" dirty="0">
                <a:latin typeface="Courier New" panose="02070309020205020404" pitchFamily="49" charset="0"/>
                <a:cs typeface="Courier New" panose="02070309020205020404" pitchFamily="49" charset="0"/>
              </a:rPr>
              <a:t> main(String </a:t>
            </a:r>
            <a:r>
              <a:rPr lang="en-US" altLang="en-US" sz="1000" dirty="0" err="1">
                <a:latin typeface="Courier New" panose="02070309020205020404" pitchFamily="49" charset="0"/>
                <a:cs typeface="Courier New" panose="02070309020205020404" pitchFamily="49" charset="0"/>
              </a:rPr>
              <a:t>args</a:t>
            </a:r>
            <a:r>
              <a:rPr lang="en-US" altLang="en-US" sz="1000" dirty="0">
                <a:latin typeface="Courier New" panose="02070309020205020404" pitchFamily="49" charset="0"/>
                <a:cs typeface="Courier New" panose="02070309020205020404" pitchFamily="49" charset="0"/>
              </a:rPr>
              <a:t>[]) {</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Task t = </a:t>
            </a:r>
            <a:r>
              <a:rPr lang="en-US" altLang="en-US" sz="1000" b="1" dirty="0">
                <a:latin typeface="Courier New" panose="02070309020205020404" pitchFamily="49" charset="0"/>
                <a:cs typeface="Courier New" panose="02070309020205020404" pitchFamily="49" charset="0"/>
              </a:rPr>
              <a:t>new</a:t>
            </a:r>
            <a:r>
              <a:rPr lang="en-US" altLang="en-US" sz="1000" dirty="0">
                <a:latin typeface="Courier New" panose="02070309020205020404" pitchFamily="49" charset="0"/>
                <a:cs typeface="Courier New" panose="02070309020205020404" pitchFamily="49" charset="0"/>
              </a:rPr>
              <a:t> Task();</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t. </a:t>
            </a:r>
            <a:r>
              <a:rPr lang="en-US" altLang="en-US" sz="1000" dirty="0" err="1">
                <a:latin typeface="Courier New" panose="02070309020205020404" pitchFamily="49" charset="0"/>
                <a:cs typeface="Courier New" panose="02070309020205020404" pitchFamily="49" charset="0"/>
              </a:rPr>
              <a:t>processInParallel</a:t>
            </a:r>
            <a:r>
              <a:rPr lang="en-US" altLang="en-US" sz="1000" dirty="0">
                <a:latin typeface="Courier New" panose="02070309020205020404" pitchFamily="49" charset="0"/>
                <a:cs typeface="Courier New" panose="02070309020205020404" pitchFamily="49" charset="0"/>
              </a:rPr>
              <a:t>();</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a:t>
            </a:r>
          </a:p>
        </p:txBody>
      </p:sp>
      <p:sp>
        <p:nvSpPr>
          <p:cNvPr id="9" name="Rectangle 4">
            <a:extLst>
              <a:ext uri="{FF2B5EF4-FFF2-40B4-BE49-F238E27FC236}">
                <a16:creationId xmlns:a16="http://schemas.microsoft.com/office/drawing/2014/main" xmlns="" id="{353910E6-4D73-4A07-94A7-E90E9A3A4F78}"/>
              </a:ext>
            </a:extLst>
          </p:cNvPr>
          <p:cNvSpPr>
            <a:spLocks noChangeArrowheads="1"/>
          </p:cNvSpPr>
          <p:nvPr/>
        </p:nvSpPr>
        <p:spPr bwMode="auto">
          <a:xfrm>
            <a:off x="1233182" y="4237691"/>
            <a:ext cx="10251346" cy="246221"/>
          </a:xfrm>
          <a:prstGeom prst="rect">
            <a:avLst/>
          </a:prstGeom>
          <a:solidFill>
            <a:schemeClr val="bg2">
              <a:lumMod val="90000"/>
            </a:schemeClr>
          </a:solidFill>
          <a:ln>
            <a:solidFill>
              <a:schemeClr val="bg2">
                <a:lumMod val="75000"/>
              </a:schemeClr>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000" dirty="0">
                <a:latin typeface="Courier New" panose="02070309020205020404" pitchFamily="49" charset="0"/>
                <a:cs typeface="Courier New" panose="02070309020205020404" pitchFamily="49" charset="0"/>
              </a:rPr>
              <a:t>Class parallel </a:t>
            </a:r>
          </a:p>
        </p:txBody>
      </p:sp>
      <p:sp>
        <p:nvSpPr>
          <p:cNvPr id="5" name="Rectangle 2">
            <a:extLst>
              <a:ext uri="{FF2B5EF4-FFF2-40B4-BE49-F238E27FC236}">
                <a16:creationId xmlns:a16="http://schemas.microsoft.com/office/drawing/2014/main" xmlns="" id="{8A098FF3-1F0D-4A99-9B77-4EE7C9B39725}"/>
              </a:ext>
            </a:extLst>
          </p:cNvPr>
          <p:cNvSpPr>
            <a:spLocks noChangeArrowheads="1"/>
          </p:cNvSpPr>
          <p:nvPr/>
        </p:nvSpPr>
        <p:spPr bwMode="auto">
          <a:xfrm>
            <a:off x="1233182" y="5112392"/>
            <a:ext cx="10251346" cy="553998"/>
          </a:xfrm>
          <a:prstGeom prst="rect">
            <a:avLst/>
          </a:prstGeom>
          <a:solidFill>
            <a:schemeClr val="bg2">
              <a:lumMod val="90000"/>
            </a:schemeClr>
          </a:solidFill>
          <a:ln>
            <a:solidFill>
              <a:schemeClr val="bg2">
                <a:lumMod val="75000"/>
              </a:schemeClr>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000" b="1" dirty="0">
                <a:latin typeface="Courier New" panose="02070309020205020404" pitchFamily="49" charset="0"/>
                <a:cs typeface="Courier New" panose="02070309020205020404" pitchFamily="49" charset="0"/>
              </a:rPr>
              <a:t>public void </a:t>
            </a:r>
            <a:r>
              <a:rPr lang="en-US" altLang="en-US" sz="1000" dirty="0" err="1">
                <a:latin typeface="Courier New" panose="02070309020205020404" pitchFamily="49" charset="0"/>
                <a:cs typeface="Courier New" panose="02070309020205020404" pitchFamily="49" charset="0"/>
              </a:rPr>
              <a:t>processInParallel</a:t>
            </a:r>
            <a:r>
              <a:rPr lang="en-US" altLang="en-US" sz="1000" dirty="0">
                <a:latin typeface="Courier New" panose="02070309020205020404" pitchFamily="49" charset="0"/>
                <a:cs typeface="Courier New" panose="02070309020205020404" pitchFamily="49" charset="0"/>
              </a:rPr>
              <a:t>() {</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a:t>
            </a:r>
            <a:r>
              <a:rPr lang="en-US" altLang="en-US" sz="1000" dirty="0" err="1">
                <a:latin typeface="Courier New" panose="02070309020205020404" pitchFamily="49" charset="0"/>
                <a:cs typeface="Courier New" panose="02070309020205020404" pitchFamily="49" charset="0"/>
              </a:rPr>
              <a:t>Processable.super.processInParallel</a:t>
            </a:r>
            <a:r>
              <a:rPr lang="en-US" altLang="en-US" sz="1000" dirty="0">
                <a:latin typeface="Courier New" panose="02070309020205020404" pitchFamily="49" charset="0"/>
                <a:cs typeface="Courier New" panose="02070309020205020404" pitchFamily="49" charset="0"/>
              </a:rPr>
              <a:t>();</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a:t>
            </a:r>
          </a:p>
        </p:txBody>
      </p:sp>
      <p:sp>
        <p:nvSpPr>
          <p:cNvPr id="7" name="Rectangle 4">
            <a:extLst>
              <a:ext uri="{FF2B5EF4-FFF2-40B4-BE49-F238E27FC236}">
                <a16:creationId xmlns:a16="http://schemas.microsoft.com/office/drawing/2014/main" xmlns="" id="{763B56D9-AE97-4D38-878A-F86E3E39DE02}"/>
              </a:ext>
            </a:extLst>
          </p:cNvPr>
          <p:cNvSpPr>
            <a:spLocks noChangeArrowheads="1"/>
          </p:cNvSpPr>
          <p:nvPr/>
        </p:nvSpPr>
        <p:spPr bwMode="auto">
          <a:xfrm>
            <a:off x="1233182" y="5863597"/>
            <a:ext cx="10251346" cy="415498"/>
          </a:xfrm>
          <a:prstGeom prst="rect">
            <a:avLst/>
          </a:prstGeom>
          <a:solidFill>
            <a:schemeClr val="accent6">
              <a:lumMod val="20000"/>
              <a:lumOff val="80000"/>
            </a:schemeClr>
          </a:solidFill>
          <a:ln>
            <a:solidFill>
              <a:schemeClr val="accent6"/>
            </a:solidFill>
          </a:ln>
          <a:effec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000" b="1" dirty="0">
                <a:solidFill>
                  <a:schemeClr val="accent6"/>
                </a:solidFill>
                <a:latin typeface="Courier New" panose="02070309020205020404" pitchFamily="49" charset="0"/>
                <a:cs typeface="Courier New" panose="02070309020205020404" pitchFamily="49" charset="0"/>
              </a:rPr>
              <a:t>Note: This only works with </a:t>
            </a:r>
            <a:r>
              <a:rPr lang="en-US" altLang="en-US" sz="1050" b="1" i="1" dirty="0">
                <a:solidFill>
                  <a:schemeClr val="accent6"/>
                </a:solidFill>
                <a:latin typeface="Courier New" panose="02070309020205020404" pitchFamily="49" charset="0"/>
                <a:cs typeface="Courier New" panose="02070309020205020404" pitchFamily="49" charset="0"/>
              </a:rPr>
              <a:t>default</a:t>
            </a:r>
            <a:r>
              <a:rPr lang="en-US" altLang="en-US" sz="1000" b="1" dirty="0">
                <a:solidFill>
                  <a:schemeClr val="accent6"/>
                </a:solidFill>
                <a:latin typeface="Courier New" panose="02070309020205020404" pitchFamily="49" charset="0"/>
                <a:cs typeface="Courier New" panose="02070309020205020404" pitchFamily="49" charset="0"/>
              </a:rPr>
              <a:t> methods. Calling a non-default method in this way will result in a compilation error. Also, </a:t>
            </a:r>
            <a:r>
              <a:rPr lang="en-US" altLang="en-US" sz="1050" b="1" i="1" dirty="0">
                <a:solidFill>
                  <a:schemeClr val="accent6"/>
                </a:solidFill>
                <a:latin typeface="Courier New" panose="02070309020205020404" pitchFamily="49" charset="0"/>
                <a:cs typeface="Courier New" panose="02070309020205020404" pitchFamily="49" charset="0"/>
              </a:rPr>
              <a:t>super</a:t>
            </a:r>
            <a:r>
              <a:rPr lang="en-US" altLang="en-US" sz="1000" b="1" dirty="0">
                <a:solidFill>
                  <a:schemeClr val="accent6"/>
                </a:solidFill>
                <a:latin typeface="Courier New" panose="02070309020205020404" pitchFamily="49" charset="0"/>
                <a:cs typeface="Courier New" panose="02070309020205020404" pitchFamily="49" charset="0"/>
              </a:rPr>
              <a:t> must be used with a direct super interface of the class. </a:t>
            </a:r>
          </a:p>
        </p:txBody>
      </p:sp>
    </p:spTree>
    <p:extLst>
      <p:ext uri="{BB962C8B-B14F-4D97-AF65-F5344CB8AC3E}">
        <p14:creationId xmlns:p14="http://schemas.microsoft.com/office/powerpoint/2010/main" xmlns="" val="2782972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C7DE58-1CD0-48C0-A939-C21A685DBD08}"/>
              </a:ext>
            </a:extLst>
          </p:cNvPr>
          <p:cNvSpPr>
            <a:spLocks noGrp="1"/>
          </p:cNvSpPr>
          <p:nvPr>
            <p:ph type="title"/>
          </p:nvPr>
        </p:nvSpPr>
        <p:spPr>
          <a:xfrm>
            <a:off x="901337" y="68873"/>
            <a:ext cx="11011030" cy="658368"/>
          </a:xfrm>
        </p:spPr>
        <p:txBody>
          <a:bodyPr vert="horz" lIns="91440" tIns="45720" rIns="91440" bIns="45720" rtlCol="0" anchor="t">
            <a:noAutofit/>
          </a:bodyPr>
          <a:lstStyle/>
          <a:p>
            <a:pPr marL="45720"/>
            <a:r>
              <a:rPr lang="en-US" sz="4600" dirty="0"/>
              <a:t>Date and Time API</a:t>
            </a:r>
          </a:p>
        </p:txBody>
      </p:sp>
      <p:sp>
        <p:nvSpPr>
          <p:cNvPr id="6" name="Content Placeholder 5">
            <a:extLst>
              <a:ext uri="{FF2B5EF4-FFF2-40B4-BE49-F238E27FC236}">
                <a16:creationId xmlns:a16="http://schemas.microsoft.com/office/drawing/2014/main" xmlns="" id="{C416AB10-0CC3-4A0B-B55C-B06B44349E93}"/>
              </a:ext>
            </a:extLst>
          </p:cNvPr>
          <p:cNvSpPr>
            <a:spLocks noGrp="1"/>
          </p:cNvSpPr>
          <p:nvPr>
            <p:ph idx="1"/>
          </p:nvPr>
        </p:nvSpPr>
        <p:spPr>
          <a:xfrm>
            <a:off x="901337" y="727241"/>
            <a:ext cx="11011030" cy="5983952"/>
          </a:xfrm>
        </p:spPr>
        <p:txBody>
          <a:bodyPr>
            <a:normAutofit/>
          </a:bodyPr>
          <a:lstStyle/>
          <a:p>
            <a:pPr marL="0" indent="0">
              <a:buNone/>
            </a:pPr>
            <a:r>
              <a:rPr lang="en-US" sz="1600" b="1" dirty="0" err="1"/>
              <a:t>java.time.Instant</a:t>
            </a:r>
            <a:r>
              <a:rPr lang="en-US" sz="1600" b="1" dirty="0"/>
              <a:t> </a:t>
            </a:r>
          </a:p>
          <a:p>
            <a:r>
              <a:rPr lang="en-US" sz="1400" dirty="0"/>
              <a:t>An instant represents a unique moment in time.</a:t>
            </a:r>
          </a:p>
          <a:p>
            <a:r>
              <a:rPr lang="en-US" sz="1400" dirty="0"/>
              <a:t>An Instant counts the time beginning from the first second of January 1, 1970 (1970-01-01 00:00:00) also called the EPOCH.</a:t>
            </a:r>
          </a:p>
          <a:p>
            <a:r>
              <a:rPr lang="en-US" sz="1400" dirty="0"/>
              <a:t>Instants after the epoch have positive values while instants before the epoch have negative values. </a:t>
            </a:r>
          </a:p>
          <a:p>
            <a:r>
              <a:rPr lang="en-US" sz="1400" dirty="0"/>
              <a:t>The instant at the epoch is assigned a zero value. </a:t>
            </a:r>
          </a:p>
          <a:p>
            <a:endParaRPr lang="en-US" dirty="0"/>
          </a:p>
        </p:txBody>
      </p:sp>
      <p:sp>
        <p:nvSpPr>
          <p:cNvPr id="3" name="Rectangle 1">
            <a:extLst>
              <a:ext uri="{FF2B5EF4-FFF2-40B4-BE49-F238E27FC236}">
                <a16:creationId xmlns:a16="http://schemas.microsoft.com/office/drawing/2014/main" xmlns="" id="{CE74CEC1-E575-4B91-BE60-8E0B3EB24952}"/>
              </a:ext>
            </a:extLst>
          </p:cNvPr>
          <p:cNvSpPr>
            <a:spLocks noChangeArrowheads="1"/>
          </p:cNvSpPr>
          <p:nvPr/>
        </p:nvSpPr>
        <p:spPr bwMode="auto">
          <a:xfrm>
            <a:off x="1184705" y="2510510"/>
            <a:ext cx="10444293" cy="3139321"/>
          </a:xfrm>
          <a:prstGeom prst="rect">
            <a:avLst/>
          </a:prstGeom>
          <a:solidFill>
            <a:schemeClr val="bg2">
              <a:lumMod val="90000"/>
            </a:schemeClr>
          </a:solidFill>
          <a:ln>
            <a:solidFill>
              <a:schemeClr val="bg2">
                <a:lumMod val="75000"/>
              </a:schemeClr>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Instant now = </a:t>
            </a:r>
            <a:r>
              <a:rPr lang="en-US" altLang="en-US" sz="1200" dirty="0" err="1">
                <a:latin typeface="Courier New" pitchFamily="49" charset="0"/>
                <a:cs typeface="Courier New" pitchFamily="49" charset="0"/>
              </a:rPr>
              <a:t>Instant.now</a:t>
            </a:r>
            <a:r>
              <a:rPr lang="en-US" altLang="en-US" sz="1200" dirty="0">
                <a:latin typeface="Courier New" pitchFamily="49" charset="0"/>
                <a:cs typeface="Courier New" pitchFamily="49" charset="0"/>
              </a:rPr>
              <a:t>();				// Current time - 2018-01-22T09:16:28.742Z</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Instant </a:t>
            </a:r>
            <a:r>
              <a:rPr lang="en-US" altLang="en-US" sz="1200" dirty="0" err="1">
                <a:latin typeface="Courier New" pitchFamily="49" charset="0"/>
                <a:cs typeface="Courier New" pitchFamily="49" charset="0"/>
              </a:rPr>
              <a:t>fromUnixTimestamp</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Instant.ofEpochSecond</a:t>
            </a:r>
            <a:r>
              <a:rPr lang="en-US" altLang="en-US" sz="1200" dirty="0">
                <a:latin typeface="Courier New" pitchFamily="49" charset="0"/>
                <a:cs typeface="Courier New" pitchFamily="49" charset="0"/>
              </a:rPr>
              <a:t>(1262347200);</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 2010-01-01T12:00:00Z</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Instant </a:t>
            </a:r>
            <a:r>
              <a:rPr lang="en-US" altLang="en-US" sz="1200" dirty="0" err="1">
                <a:latin typeface="Courier New" pitchFamily="49" charset="0"/>
                <a:cs typeface="Courier New" pitchFamily="49" charset="0"/>
              </a:rPr>
              <a:t>fromEpochMilli</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Instant.ofEpochMilli</a:t>
            </a:r>
            <a:r>
              <a:rPr lang="en-US" altLang="en-US" sz="1200" dirty="0">
                <a:latin typeface="Courier New" pitchFamily="49" charset="0"/>
                <a:cs typeface="Courier New" pitchFamily="49" charset="0"/>
              </a:rPr>
              <a:t>(1262347200000l);</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 2010-01-01T12:00:00Z</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Instant.ofEpochSecond</a:t>
            </a:r>
            <a:r>
              <a:rPr lang="en-US" altLang="en-US" sz="1200" dirty="0">
                <a:latin typeface="Courier New" pitchFamily="49" charset="0"/>
                <a:cs typeface="Courier New" pitchFamily="49" charset="0"/>
              </a:rPr>
              <a:t>(-9);</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 1969-12-31T23:59:51Z</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Instant fromIso8601 = </a:t>
            </a:r>
            <a:r>
              <a:rPr lang="en-US" altLang="en-US" sz="1200" dirty="0" err="1">
                <a:latin typeface="Courier New" pitchFamily="49" charset="0"/>
                <a:cs typeface="Courier New" pitchFamily="49" charset="0"/>
              </a:rPr>
              <a:t>Instant.parse</a:t>
            </a:r>
            <a:r>
              <a:rPr lang="en-US" altLang="en-US" sz="1200" dirty="0">
                <a:latin typeface="Courier New" pitchFamily="49" charset="0"/>
                <a:cs typeface="Courier New" pitchFamily="49" charset="0"/>
              </a:rPr>
              <a:t>("2010-01-01T12:00:00Z");</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 2010-01-01T12:00:00Z</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String toIso8601 = </a:t>
            </a:r>
            <a:r>
              <a:rPr lang="en-US" altLang="en-US" sz="1200" dirty="0" err="1">
                <a:latin typeface="Courier New" pitchFamily="49" charset="0"/>
                <a:cs typeface="Courier New" pitchFamily="49" charset="0"/>
              </a:rPr>
              <a:t>now.toString</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toString</a:t>
            </a:r>
            <a:r>
              <a:rPr lang="en-US" altLang="en-US" sz="1200" dirty="0">
                <a:latin typeface="Courier New" pitchFamily="49" charset="0"/>
                <a:cs typeface="Courier New" pitchFamily="49" charset="0"/>
              </a:rPr>
              <a:t>() returns ISO 8601 format,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e.g. 2018-01-22T09:16:28.742Z</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long </a:t>
            </a:r>
            <a:r>
              <a:rPr lang="en-US" altLang="en-US" sz="1200" dirty="0" err="1">
                <a:latin typeface="Courier New" pitchFamily="49" charset="0"/>
                <a:cs typeface="Courier New" pitchFamily="49" charset="0"/>
              </a:rPr>
              <a:t>toUnixTimestamp</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now.getEpochSecond</a:t>
            </a:r>
            <a:r>
              <a:rPr lang="en-US" altLang="en-US" sz="1200" dirty="0">
                <a:latin typeface="Courier New" pitchFamily="49" charset="0"/>
                <a:cs typeface="Courier New" pitchFamily="49" charset="0"/>
              </a:rPr>
              <a:t>();		// 1516612588</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long </a:t>
            </a:r>
            <a:r>
              <a:rPr lang="en-US" altLang="en-US" sz="1200" dirty="0" err="1">
                <a:latin typeface="Courier New" pitchFamily="49" charset="0"/>
                <a:cs typeface="Courier New" pitchFamily="49" charset="0"/>
              </a:rPr>
              <a:t>toEpochMillis</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now.toEpochMilli</a:t>
            </a:r>
            <a:r>
              <a:rPr lang="en-US" altLang="en-US" sz="1200" dirty="0">
                <a:latin typeface="Courier New" pitchFamily="49" charset="0"/>
                <a:cs typeface="Courier New" pitchFamily="49" charset="0"/>
              </a:rPr>
              <a:t>();		// 1516612588742</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Instant </a:t>
            </a:r>
            <a:r>
              <a:rPr lang="en-US" altLang="en-US" sz="1200" dirty="0" err="1">
                <a:latin typeface="Courier New" pitchFamily="49" charset="0"/>
                <a:cs typeface="Courier New" pitchFamily="49" charset="0"/>
              </a:rPr>
              <a:t>nowPlusTenSeconds</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now.plusSeconds</a:t>
            </a:r>
            <a:r>
              <a:rPr lang="en-US" altLang="en-US" sz="1200" dirty="0">
                <a:latin typeface="Courier New" pitchFamily="49" charset="0"/>
                <a:cs typeface="Courier New" pitchFamily="49" charset="0"/>
              </a:rPr>
              <a:t>(10);		// 2018-01-22T09:16:38.742Z</a:t>
            </a:r>
          </a:p>
        </p:txBody>
      </p:sp>
    </p:spTree>
    <p:extLst>
      <p:ext uri="{BB962C8B-B14F-4D97-AF65-F5344CB8AC3E}">
        <p14:creationId xmlns:p14="http://schemas.microsoft.com/office/powerpoint/2010/main" xmlns="" val="12893352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C7DE58-1CD0-48C0-A939-C21A685DBD08}"/>
              </a:ext>
            </a:extLst>
          </p:cNvPr>
          <p:cNvSpPr>
            <a:spLocks noGrp="1"/>
          </p:cNvSpPr>
          <p:nvPr>
            <p:ph type="title"/>
          </p:nvPr>
        </p:nvSpPr>
        <p:spPr>
          <a:xfrm>
            <a:off x="901337" y="68873"/>
            <a:ext cx="11002641" cy="658368"/>
          </a:xfrm>
        </p:spPr>
        <p:txBody>
          <a:bodyPr vert="horz" lIns="91440" tIns="45720" rIns="91440" bIns="45720" rtlCol="0" anchor="t">
            <a:noAutofit/>
          </a:bodyPr>
          <a:lstStyle/>
          <a:p>
            <a:pPr marL="45720"/>
            <a:r>
              <a:rPr lang="en-US" sz="4600" dirty="0"/>
              <a:t>Date and Time API</a:t>
            </a:r>
          </a:p>
        </p:txBody>
      </p:sp>
      <p:sp>
        <p:nvSpPr>
          <p:cNvPr id="6" name="Content Placeholder 5">
            <a:extLst>
              <a:ext uri="{FF2B5EF4-FFF2-40B4-BE49-F238E27FC236}">
                <a16:creationId xmlns:a16="http://schemas.microsoft.com/office/drawing/2014/main" xmlns="" id="{C416AB10-0CC3-4A0B-B55C-B06B44349E93}"/>
              </a:ext>
            </a:extLst>
          </p:cNvPr>
          <p:cNvSpPr>
            <a:spLocks noGrp="1"/>
          </p:cNvSpPr>
          <p:nvPr>
            <p:ph idx="1"/>
          </p:nvPr>
        </p:nvSpPr>
        <p:spPr>
          <a:xfrm>
            <a:off x="901337" y="727241"/>
            <a:ext cx="11002641" cy="5983952"/>
          </a:xfrm>
        </p:spPr>
        <p:txBody>
          <a:bodyPr>
            <a:normAutofit/>
          </a:bodyPr>
          <a:lstStyle/>
          <a:p>
            <a:pPr marL="0" indent="0">
              <a:buNone/>
            </a:pPr>
            <a:r>
              <a:rPr lang="en-US" sz="1600" b="1" dirty="0" err="1"/>
              <a:t>java.time.Period</a:t>
            </a:r>
            <a:r>
              <a:rPr lang="en-US" sz="1600" i="1" dirty="0"/>
              <a:t> </a:t>
            </a:r>
          </a:p>
          <a:p>
            <a:r>
              <a:rPr lang="en-US" sz="1400" dirty="0"/>
              <a:t>The</a:t>
            </a:r>
            <a:r>
              <a:rPr lang="en-US" sz="1400" i="1" dirty="0"/>
              <a:t> Period </a:t>
            </a:r>
            <a:r>
              <a:rPr lang="en-US" sz="1400" dirty="0"/>
              <a:t>class</a:t>
            </a:r>
            <a:r>
              <a:rPr lang="en-US" sz="1400" i="1" dirty="0"/>
              <a:t> </a:t>
            </a:r>
            <a:r>
              <a:rPr lang="en-US" sz="1400" dirty="0"/>
              <a:t>represents a quantity of time in terms of years, months and days.</a:t>
            </a:r>
          </a:p>
          <a:p>
            <a:r>
              <a:rPr lang="en-US" sz="1400" dirty="0"/>
              <a:t>The</a:t>
            </a:r>
            <a:r>
              <a:rPr lang="en-US" sz="1400" i="1" dirty="0"/>
              <a:t> Period</a:t>
            </a:r>
            <a:r>
              <a:rPr lang="en-US" sz="1400" dirty="0"/>
              <a:t> class is widely used to modify values of given a date or to obtain the difference between two dates.</a:t>
            </a:r>
          </a:p>
          <a:p>
            <a:r>
              <a:rPr lang="en-US" sz="1400" i="1" dirty="0"/>
              <a:t>Period</a:t>
            </a:r>
            <a:r>
              <a:rPr lang="en-US" sz="1400" dirty="0"/>
              <a:t> can contain negative values if the end point occurs before the starting point.</a:t>
            </a:r>
          </a:p>
        </p:txBody>
      </p:sp>
      <p:sp>
        <p:nvSpPr>
          <p:cNvPr id="3" name="Rectangle 1">
            <a:extLst>
              <a:ext uri="{FF2B5EF4-FFF2-40B4-BE49-F238E27FC236}">
                <a16:creationId xmlns:a16="http://schemas.microsoft.com/office/drawing/2014/main" xmlns="" id="{CE74CEC1-E575-4B91-BE60-8E0B3EB24952}"/>
              </a:ext>
            </a:extLst>
          </p:cNvPr>
          <p:cNvSpPr>
            <a:spLocks noChangeArrowheads="1"/>
          </p:cNvSpPr>
          <p:nvPr/>
        </p:nvSpPr>
        <p:spPr bwMode="auto">
          <a:xfrm>
            <a:off x="1172121" y="2142771"/>
            <a:ext cx="10461071" cy="2936188"/>
          </a:xfrm>
          <a:prstGeom prst="rect">
            <a:avLst/>
          </a:prstGeom>
          <a:solidFill>
            <a:schemeClr val="bg2">
              <a:lumMod val="90000"/>
            </a:schemeClr>
          </a:solidFill>
          <a:ln>
            <a:solidFill>
              <a:schemeClr val="bg2">
                <a:lumMod val="75000"/>
              </a:schemeClr>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Periods</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LocalDate</a:t>
            </a:r>
            <a:r>
              <a:rPr lang="en-US" altLang="en-US" sz="1200" dirty="0">
                <a:latin typeface="Courier New" pitchFamily="49" charset="0"/>
                <a:cs typeface="Courier New" pitchFamily="49" charset="0"/>
              </a:rPr>
              <a:t> </a:t>
            </a:r>
            <a:r>
              <a:rPr lang="en-US" altLang="en-US" sz="1200" dirty="0" err="1" smtClean="0">
                <a:latin typeface="Courier New" pitchFamily="49" charset="0"/>
                <a:cs typeface="Courier New" pitchFamily="49" charset="0"/>
              </a:rPr>
              <a:t>firsDate</a:t>
            </a:r>
            <a:r>
              <a:rPr lang="en-US" altLang="en-US" sz="1200" dirty="0" smtClean="0">
                <a:latin typeface="Courier New" pitchFamily="49" charset="0"/>
                <a:cs typeface="Courier New" pitchFamily="49" charset="0"/>
              </a:rPr>
              <a:t> </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LocalDate.of</a:t>
            </a:r>
            <a:r>
              <a:rPr lang="en-US" altLang="en-US" sz="1200" dirty="0">
                <a:latin typeface="Courier New" pitchFamily="49" charset="0"/>
                <a:cs typeface="Courier New" pitchFamily="49" charset="0"/>
              </a:rPr>
              <a:t>(2010, 5, 17); 			// 2010-05-17</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LocalDate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secondDate</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LocalDate.of</a:t>
            </a:r>
            <a:r>
              <a:rPr lang="en-US" altLang="en-US" sz="1200" dirty="0">
                <a:latin typeface="Courier New" pitchFamily="49" charset="0"/>
                <a:cs typeface="Courier New" pitchFamily="49" charset="0"/>
              </a:rPr>
              <a:t>(2015, 3, 7); 			// 2015-03-07</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Period </a:t>
            </a:r>
            <a:r>
              <a:rPr lang="en-US" altLang="en-US" sz="1200" dirty="0" err="1">
                <a:latin typeface="Courier New" pitchFamily="49" charset="0"/>
                <a:cs typeface="Courier New" pitchFamily="49" charset="0"/>
              </a:rPr>
              <a:t>period</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Period.between</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firstDate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secondDate</a:t>
            </a:r>
            <a:r>
              <a:rPr lang="en-US" altLang="en-US" sz="1200" dirty="0">
                <a:latin typeface="Courier New" pitchFamily="49" charset="0"/>
                <a:cs typeface="Courier New" pitchFamily="49" charset="0"/>
              </a:rPr>
              <a:t>);		// P4Y9M18D</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int</a:t>
            </a:r>
            <a:r>
              <a:rPr lang="en-US" altLang="en-US" sz="1200" dirty="0">
                <a:latin typeface="Courier New" pitchFamily="49" charset="0"/>
                <a:cs typeface="Courier New" pitchFamily="49" charset="0"/>
              </a:rPr>
              <a:t> days = </a:t>
            </a:r>
            <a:r>
              <a:rPr lang="en-US" altLang="en-US" sz="1200" dirty="0" err="1">
                <a:latin typeface="Courier New" pitchFamily="49" charset="0"/>
                <a:cs typeface="Courier New" pitchFamily="49" charset="0"/>
              </a:rPr>
              <a:t>period.getDays</a:t>
            </a:r>
            <a:r>
              <a:rPr lang="en-US" altLang="en-US" sz="1200" dirty="0">
                <a:latin typeface="Courier New" pitchFamily="49" charset="0"/>
                <a:cs typeface="Courier New" pitchFamily="49" charset="0"/>
              </a:rPr>
              <a:t>(); 					// 18</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int</a:t>
            </a:r>
            <a:r>
              <a:rPr lang="en-US" altLang="en-US" sz="1200" dirty="0">
                <a:latin typeface="Courier New" pitchFamily="49" charset="0"/>
                <a:cs typeface="Courier New" pitchFamily="49" charset="0"/>
              </a:rPr>
              <a:t> months = </a:t>
            </a:r>
            <a:r>
              <a:rPr lang="en-US" altLang="en-US" sz="1200" dirty="0" err="1">
                <a:latin typeface="Courier New" pitchFamily="49" charset="0"/>
                <a:cs typeface="Courier New" pitchFamily="49" charset="0"/>
              </a:rPr>
              <a:t>period.getMonths</a:t>
            </a:r>
            <a:r>
              <a:rPr lang="en-US" altLang="en-US" sz="1200" dirty="0">
                <a:latin typeface="Courier New" pitchFamily="49" charset="0"/>
                <a:cs typeface="Courier New" pitchFamily="49" charset="0"/>
              </a:rPr>
              <a:t>(); 				// 9</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int</a:t>
            </a:r>
            <a:r>
              <a:rPr lang="en-US" altLang="en-US" sz="1200" dirty="0">
                <a:latin typeface="Courier New" pitchFamily="49" charset="0"/>
                <a:cs typeface="Courier New" pitchFamily="49" charset="0"/>
              </a:rPr>
              <a:t> years = </a:t>
            </a:r>
            <a:r>
              <a:rPr lang="en-US" altLang="en-US" sz="1200" dirty="0" err="1">
                <a:latin typeface="Courier New" pitchFamily="49" charset="0"/>
                <a:cs typeface="Courier New" pitchFamily="49" charset="0"/>
              </a:rPr>
              <a:t>period.getYears</a:t>
            </a:r>
            <a:r>
              <a:rPr lang="en-US" altLang="en-US" sz="1200" dirty="0">
                <a:latin typeface="Courier New" pitchFamily="49" charset="0"/>
                <a:cs typeface="Courier New" pitchFamily="49" charset="0"/>
              </a:rPr>
              <a:t>(); 				// 4</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boolean</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isNegative</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period.isNegative</a:t>
            </a:r>
            <a:r>
              <a:rPr lang="en-US" altLang="en-US" sz="1200" dirty="0">
                <a:latin typeface="Courier New" pitchFamily="49" charset="0"/>
                <a:cs typeface="Courier New" pitchFamily="49" charset="0"/>
              </a:rPr>
              <a:t>(); 			// false</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long </a:t>
            </a:r>
            <a:r>
              <a:rPr lang="en-US" altLang="en-US" sz="1200" dirty="0" err="1">
                <a:latin typeface="Courier New" pitchFamily="49" charset="0"/>
                <a:cs typeface="Courier New" pitchFamily="49" charset="0"/>
              </a:rPr>
              <a:t>daysDiff</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ChronoUnit.DAYS.between</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firstDate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secondDate</a:t>
            </a:r>
            <a:r>
              <a:rPr lang="en-US" altLang="en-US" sz="1200" dirty="0">
                <a:latin typeface="Courier New" pitchFamily="49" charset="0"/>
                <a:cs typeface="Courier New" pitchFamily="49" charset="0"/>
              </a:rPr>
              <a:t>);	// 1755</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Period </a:t>
            </a:r>
            <a:r>
              <a:rPr lang="en-US" altLang="en-US" sz="1200" dirty="0" err="1">
                <a:latin typeface="Courier New" pitchFamily="49" charset="0"/>
                <a:cs typeface="Courier New" pitchFamily="49" charset="0"/>
              </a:rPr>
              <a:t>twoMonthsAndFiveDays</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Period.ofMonths</a:t>
            </a:r>
            <a:r>
              <a:rPr lang="en-US" altLang="en-US" sz="1200" dirty="0">
                <a:latin typeface="Courier New" pitchFamily="49" charset="0"/>
                <a:cs typeface="Courier New" pitchFamily="49" charset="0"/>
              </a:rPr>
              <a:t>(2).</a:t>
            </a:r>
            <a:r>
              <a:rPr lang="en-US" altLang="en-US" sz="1200" dirty="0" err="1">
                <a:latin typeface="Courier New" pitchFamily="49" charset="0"/>
                <a:cs typeface="Courier New" pitchFamily="49" charset="0"/>
              </a:rPr>
              <a:t>plusDays</a:t>
            </a:r>
            <a:r>
              <a:rPr lang="en-US" altLang="en-US" sz="1200" dirty="0">
                <a:latin typeface="Courier New" pitchFamily="49" charset="0"/>
                <a:cs typeface="Courier New" pitchFamily="49" charset="0"/>
              </a:rPr>
              <a:t>(5);	// P2M5D</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LocalDate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sixthOfJanuary</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LocalDate.of</a:t>
            </a:r>
            <a:r>
              <a:rPr lang="en-US" altLang="en-US" sz="1200" dirty="0">
                <a:latin typeface="Courier New" pitchFamily="49" charset="0"/>
                <a:cs typeface="Courier New" pitchFamily="49" charset="0"/>
              </a:rPr>
              <a:t>(2014, 1, 6);		// 2014-01-06</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LocalDate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eleventhOfMarch</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sixthOfJanuary.plus</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twoMonthsAndFiveDays</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 2014-03-11</a:t>
            </a:r>
          </a:p>
        </p:txBody>
      </p:sp>
    </p:spTree>
    <p:extLst>
      <p:ext uri="{BB962C8B-B14F-4D97-AF65-F5344CB8AC3E}">
        <p14:creationId xmlns:p14="http://schemas.microsoft.com/office/powerpoint/2010/main" xmlns="" val="1289335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C7DE58-1CD0-48C0-A939-C21A685DBD08}"/>
              </a:ext>
            </a:extLst>
          </p:cNvPr>
          <p:cNvSpPr>
            <a:spLocks noGrp="1"/>
          </p:cNvSpPr>
          <p:nvPr>
            <p:ph type="title"/>
          </p:nvPr>
        </p:nvSpPr>
        <p:spPr>
          <a:xfrm>
            <a:off x="901337" y="68873"/>
            <a:ext cx="11011030" cy="658368"/>
          </a:xfrm>
        </p:spPr>
        <p:txBody>
          <a:bodyPr vert="horz" lIns="91440" tIns="45720" rIns="91440" bIns="45720" rtlCol="0" anchor="t">
            <a:noAutofit/>
          </a:bodyPr>
          <a:lstStyle/>
          <a:p>
            <a:pPr marL="45720"/>
            <a:r>
              <a:rPr lang="en-US" sz="4600" dirty="0"/>
              <a:t>Date and Time API</a:t>
            </a:r>
          </a:p>
        </p:txBody>
      </p:sp>
      <p:sp>
        <p:nvSpPr>
          <p:cNvPr id="6" name="Content Placeholder 5">
            <a:extLst>
              <a:ext uri="{FF2B5EF4-FFF2-40B4-BE49-F238E27FC236}">
                <a16:creationId xmlns:a16="http://schemas.microsoft.com/office/drawing/2014/main" xmlns="" id="{C416AB10-0CC3-4A0B-B55C-B06B44349E93}"/>
              </a:ext>
            </a:extLst>
          </p:cNvPr>
          <p:cNvSpPr>
            <a:spLocks noGrp="1"/>
          </p:cNvSpPr>
          <p:nvPr>
            <p:ph idx="1"/>
          </p:nvPr>
        </p:nvSpPr>
        <p:spPr>
          <a:xfrm>
            <a:off x="901337" y="727241"/>
            <a:ext cx="11011030" cy="5983952"/>
          </a:xfrm>
        </p:spPr>
        <p:txBody>
          <a:bodyPr>
            <a:normAutofit/>
          </a:bodyPr>
          <a:lstStyle/>
          <a:p>
            <a:pPr marL="0" indent="0">
              <a:buNone/>
            </a:pPr>
            <a:r>
              <a:rPr lang="en-US" sz="1600" b="1" dirty="0" err="1"/>
              <a:t>java.time.Duration</a:t>
            </a:r>
            <a:endParaRPr lang="en-US" sz="1600" b="1" dirty="0"/>
          </a:p>
          <a:p>
            <a:r>
              <a:rPr lang="en-US" sz="1400" dirty="0"/>
              <a:t>The </a:t>
            </a:r>
            <a:r>
              <a:rPr lang="en-US" sz="1400" i="1" dirty="0"/>
              <a:t>Duration</a:t>
            </a:r>
            <a:r>
              <a:rPr lang="en-US" sz="1400" dirty="0"/>
              <a:t> class represents a quantity of time in terms of seconds and </a:t>
            </a:r>
            <a:r>
              <a:rPr lang="en-US" sz="1400" dirty="0" err="1"/>
              <a:t>nano</a:t>
            </a:r>
            <a:r>
              <a:rPr lang="en-US" sz="1400" dirty="0"/>
              <a:t> seconds.</a:t>
            </a:r>
          </a:p>
          <a:p>
            <a:r>
              <a:rPr lang="en-US" sz="1400" dirty="0"/>
              <a:t>Duration is most suitable when working with Instants and machine time.</a:t>
            </a:r>
          </a:p>
          <a:p>
            <a:r>
              <a:rPr lang="en-US" sz="1400" dirty="0"/>
              <a:t>Similar to Period it can have negative value if the end point occurs before the starting point.</a:t>
            </a:r>
          </a:p>
        </p:txBody>
      </p:sp>
      <p:sp>
        <p:nvSpPr>
          <p:cNvPr id="3" name="Rectangle 1">
            <a:extLst>
              <a:ext uri="{FF2B5EF4-FFF2-40B4-BE49-F238E27FC236}">
                <a16:creationId xmlns:a16="http://schemas.microsoft.com/office/drawing/2014/main" xmlns="" id="{CE74CEC1-E575-4B91-BE60-8E0B3EB24952}"/>
              </a:ext>
            </a:extLst>
          </p:cNvPr>
          <p:cNvSpPr>
            <a:spLocks noChangeArrowheads="1"/>
          </p:cNvSpPr>
          <p:nvPr/>
        </p:nvSpPr>
        <p:spPr bwMode="auto">
          <a:xfrm>
            <a:off x="1260206" y="2352689"/>
            <a:ext cx="10293292" cy="2733056"/>
          </a:xfrm>
          <a:prstGeom prst="rect">
            <a:avLst/>
          </a:prstGeom>
          <a:solidFill>
            <a:schemeClr val="bg2">
              <a:lumMod val="90000"/>
            </a:schemeClr>
          </a:solidFill>
          <a:ln>
            <a:solidFill>
              <a:schemeClr val="bg2">
                <a:lumMod val="75000"/>
              </a:schemeClr>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Durations</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Instant </a:t>
            </a:r>
            <a:r>
              <a:rPr lang="en-US" altLang="en-US" sz="1200" dirty="0" err="1">
                <a:latin typeface="Courier New" pitchFamily="49" charset="0"/>
                <a:cs typeface="Courier New" pitchFamily="49" charset="0"/>
              </a:rPr>
              <a:t>firstInstant</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Instant.ofEpochSecond</a:t>
            </a:r>
            <a:r>
              <a:rPr lang="en-US" altLang="en-US" sz="1200" dirty="0">
                <a:latin typeface="Courier New" pitchFamily="49" charset="0"/>
                <a:cs typeface="Courier New" pitchFamily="49" charset="0"/>
              </a:rPr>
              <a:t>( 1294881180 ); // 2011-01-13 01:13</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Instant </a:t>
            </a:r>
            <a:r>
              <a:rPr lang="en-US" altLang="en-US" sz="1200" dirty="0" err="1">
                <a:latin typeface="Courier New" pitchFamily="49" charset="0"/>
                <a:cs typeface="Courier New" pitchFamily="49" charset="0"/>
              </a:rPr>
              <a:t>secondInstant</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Instant.ofEpochSecond</a:t>
            </a:r>
            <a:r>
              <a:rPr lang="en-US" altLang="en-US" sz="1200" dirty="0">
                <a:latin typeface="Courier New" pitchFamily="49" charset="0"/>
                <a:cs typeface="Courier New" pitchFamily="49" charset="0"/>
              </a:rPr>
              <a:t>(1294708260); // 2011-01-11 01:11</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Duration between = </a:t>
            </a:r>
            <a:r>
              <a:rPr lang="en-US" altLang="en-US" sz="1200" dirty="0" err="1">
                <a:latin typeface="Courier New" pitchFamily="49" charset="0"/>
                <a:cs typeface="Courier New" pitchFamily="49" charset="0"/>
              </a:rPr>
              <a:t>Duration.between</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firstInstant</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secondInstant</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negative because </a:t>
            </a:r>
            <a:r>
              <a:rPr lang="en-US" altLang="en-US" sz="1200" dirty="0" err="1">
                <a:latin typeface="Courier New" pitchFamily="49" charset="0"/>
                <a:cs typeface="Courier New" pitchFamily="49" charset="0"/>
              </a:rPr>
              <a:t>firstInstant</a:t>
            </a:r>
            <a:r>
              <a:rPr lang="en-US" altLang="en-US" sz="1200" dirty="0">
                <a:latin typeface="Courier New" pitchFamily="49" charset="0"/>
                <a:cs typeface="Courier New" pitchFamily="49" charset="0"/>
              </a:rPr>
              <a:t> is after </a:t>
            </a:r>
            <a:r>
              <a:rPr lang="en-US" altLang="en-US" sz="1200" dirty="0" err="1">
                <a:latin typeface="Courier New" pitchFamily="49" charset="0"/>
                <a:cs typeface="Courier New" pitchFamily="49" charset="0"/>
              </a:rPr>
              <a:t>secondInstant</a:t>
            </a:r>
            <a:r>
              <a:rPr lang="en-US" altLang="en-US" sz="1200" dirty="0">
                <a:latin typeface="Courier New" pitchFamily="49" charset="0"/>
                <a:cs typeface="Courier New" pitchFamily="49" charset="0"/>
              </a:rPr>
              <a:t> (-172920)</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long seconds = </a:t>
            </a:r>
            <a:r>
              <a:rPr lang="en-US" altLang="en-US" sz="1200" dirty="0" err="1">
                <a:latin typeface="Courier New" pitchFamily="49" charset="0"/>
                <a:cs typeface="Courier New" pitchFamily="49" charset="0"/>
              </a:rPr>
              <a:t>between.getSeconds</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get absolute result in minutes (2882)</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long </a:t>
            </a:r>
            <a:r>
              <a:rPr lang="en-US" altLang="en-US" sz="1200" dirty="0" err="1">
                <a:latin typeface="Courier New" pitchFamily="49" charset="0"/>
                <a:cs typeface="Courier New" pitchFamily="49" charset="0"/>
              </a:rPr>
              <a:t>absoluteResult</a:t>
            </a:r>
            <a:r>
              <a:rPr lang="en-US" altLang="en-US" sz="1200" dirty="0">
                <a:latin typeface="Courier New" pitchFamily="49" charset="0"/>
                <a:cs typeface="Courier New" pitchFamily="49" charset="0"/>
              </a:rPr>
              <a:t> = between.abs().</a:t>
            </a:r>
            <a:r>
              <a:rPr lang="en-US" altLang="en-US" sz="1200" dirty="0" err="1">
                <a:latin typeface="Courier New" pitchFamily="49" charset="0"/>
                <a:cs typeface="Courier New" pitchFamily="49" charset="0"/>
              </a:rPr>
              <a:t>toMinutes</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two hours in seconds (7200)</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long </a:t>
            </a:r>
            <a:r>
              <a:rPr lang="en-US" altLang="en-US" sz="1200" dirty="0" err="1">
                <a:latin typeface="Courier New" pitchFamily="49" charset="0"/>
                <a:cs typeface="Courier New" pitchFamily="49" charset="0"/>
              </a:rPr>
              <a:t>twoHoursInSeconds</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Duration.ofHours</a:t>
            </a:r>
            <a:r>
              <a:rPr lang="en-US" altLang="en-US" sz="1200" dirty="0">
                <a:latin typeface="Courier New" pitchFamily="49" charset="0"/>
                <a:cs typeface="Courier New" pitchFamily="49" charset="0"/>
              </a:rPr>
              <a:t>(2).</a:t>
            </a:r>
            <a:r>
              <a:rPr lang="en-US" altLang="en-US" sz="1200" dirty="0" err="1">
                <a:latin typeface="Courier New" pitchFamily="49" charset="0"/>
                <a:cs typeface="Courier New" pitchFamily="49" charset="0"/>
              </a:rPr>
              <a:t>getSeconds</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int</a:t>
            </a:r>
            <a:r>
              <a:rPr lang="en-US" altLang="en-US" sz="1200" dirty="0">
                <a:latin typeface="Courier New" pitchFamily="49" charset="0"/>
                <a:cs typeface="Courier New" pitchFamily="49" charset="0"/>
              </a:rPr>
              <a:t> difference = </a:t>
            </a:r>
            <a:r>
              <a:rPr lang="en-US" altLang="en-US" sz="1200" dirty="0" err="1">
                <a:latin typeface="Courier New" pitchFamily="49" charset="0"/>
                <a:cs typeface="Courier New" pitchFamily="49" charset="0"/>
              </a:rPr>
              <a:t>ChronoUnit.SECONDS.between</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firstInstant</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secondInstant</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p:txBody>
      </p:sp>
    </p:spTree>
    <p:extLst>
      <p:ext uri="{BB962C8B-B14F-4D97-AF65-F5344CB8AC3E}">
        <p14:creationId xmlns:p14="http://schemas.microsoft.com/office/powerpoint/2010/main" xmlns="" val="1289335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C7DE58-1CD0-48C0-A939-C21A685DBD08}"/>
              </a:ext>
            </a:extLst>
          </p:cNvPr>
          <p:cNvSpPr>
            <a:spLocks noGrp="1"/>
          </p:cNvSpPr>
          <p:nvPr>
            <p:ph type="title"/>
          </p:nvPr>
        </p:nvSpPr>
        <p:spPr>
          <a:xfrm>
            <a:off x="901337" y="68873"/>
            <a:ext cx="11019419" cy="658368"/>
          </a:xfrm>
        </p:spPr>
        <p:txBody>
          <a:bodyPr vert="horz" lIns="91440" tIns="45720" rIns="91440" bIns="45720" rtlCol="0" anchor="t">
            <a:noAutofit/>
          </a:bodyPr>
          <a:lstStyle/>
          <a:p>
            <a:pPr marL="45720"/>
            <a:r>
              <a:rPr lang="en-US" sz="4600" dirty="0"/>
              <a:t>Date and Time API</a:t>
            </a:r>
          </a:p>
        </p:txBody>
      </p:sp>
      <p:sp>
        <p:nvSpPr>
          <p:cNvPr id="6" name="Content Placeholder 5">
            <a:extLst>
              <a:ext uri="{FF2B5EF4-FFF2-40B4-BE49-F238E27FC236}">
                <a16:creationId xmlns:a16="http://schemas.microsoft.com/office/drawing/2014/main" xmlns="" id="{C416AB10-0CC3-4A0B-B55C-B06B44349E93}"/>
              </a:ext>
            </a:extLst>
          </p:cNvPr>
          <p:cNvSpPr>
            <a:spLocks noGrp="1"/>
          </p:cNvSpPr>
          <p:nvPr>
            <p:ph idx="1"/>
          </p:nvPr>
        </p:nvSpPr>
        <p:spPr>
          <a:xfrm>
            <a:off x="901337" y="727241"/>
            <a:ext cx="11019419" cy="5983952"/>
          </a:xfrm>
        </p:spPr>
        <p:txBody>
          <a:bodyPr>
            <a:normAutofit/>
          </a:bodyPr>
          <a:lstStyle/>
          <a:p>
            <a:pPr marL="0" indent="0">
              <a:buNone/>
            </a:pPr>
            <a:r>
              <a:rPr lang="en-US" sz="1600" b="1" dirty="0"/>
              <a:t>Formatting and Parsing</a:t>
            </a:r>
            <a:endParaRPr lang="en-US" sz="1600" i="1" dirty="0"/>
          </a:p>
          <a:p>
            <a:r>
              <a:rPr lang="en-US" sz="1400" dirty="0"/>
              <a:t>In Java 8 Formatting and Parsing can be accomplished by using the format() and parse() methods respectively:</a:t>
            </a:r>
          </a:p>
        </p:txBody>
      </p:sp>
      <p:sp>
        <p:nvSpPr>
          <p:cNvPr id="3" name="Rectangle 1">
            <a:extLst>
              <a:ext uri="{FF2B5EF4-FFF2-40B4-BE49-F238E27FC236}">
                <a16:creationId xmlns:a16="http://schemas.microsoft.com/office/drawing/2014/main" xmlns="" id="{CE74CEC1-E575-4B91-BE60-8E0B3EB24952}"/>
              </a:ext>
            </a:extLst>
          </p:cNvPr>
          <p:cNvSpPr>
            <a:spLocks noChangeArrowheads="1"/>
          </p:cNvSpPr>
          <p:nvPr/>
        </p:nvSpPr>
        <p:spPr bwMode="auto">
          <a:xfrm>
            <a:off x="1264400" y="1542467"/>
            <a:ext cx="10293292" cy="4353499"/>
          </a:xfrm>
          <a:prstGeom prst="rect">
            <a:avLst/>
          </a:prstGeom>
          <a:solidFill>
            <a:schemeClr val="bg2">
              <a:lumMod val="90000"/>
            </a:schemeClr>
          </a:solidFill>
          <a:ln>
            <a:solidFill>
              <a:schemeClr val="bg2">
                <a:lumMod val="75000"/>
              </a:schemeClr>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2014-04-01 10:45</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LocalDateTime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dateTime</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LocalDateTime.of</a:t>
            </a:r>
            <a:r>
              <a:rPr lang="en-US" altLang="en-US" sz="1200" dirty="0">
                <a:latin typeface="Courier New" pitchFamily="49" charset="0"/>
                <a:cs typeface="Courier New" pitchFamily="49" charset="0"/>
              </a:rPr>
              <a:t>(2014, </a:t>
            </a:r>
            <a:r>
              <a:rPr lang="en-US" altLang="en-US" sz="1200" dirty="0" err="1">
                <a:latin typeface="Courier New" pitchFamily="49" charset="0"/>
                <a:cs typeface="Courier New" pitchFamily="49" charset="0"/>
              </a:rPr>
              <a:t>Month.APRIL</a:t>
            </a:r>
            <a:r>
              <a:rPr lang="en-US" altLang="en-US" sz="1200" dirty="0">
                <a:latin typeface="Courier New" pitchFamily="49" charset="0"/>
                <a:cs typeface="Courier New" pitchFamily="49" charset="0"/>
              </a:rPr>
              <a:t>, 1, 10, 45);</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format as basic ISO date format (20140220)</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String </a:t>
            </a:r>
            <a:r>
              <a:rPr lang="en-US" altLang="en-US" sz="1200" dirty="0" err="1">
                <a:latin typeface="Courier New" pitchFamily="49" charset="0"/>
                <a:cs typeface="Courier New" pitchFamily="49" charset="0"/>
              </a:rPr>
              <a:t>asBasicIsoDate</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dateTime.format</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DateTimeFormatter.BASIC_ISO_DATE</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format as ISO week date (2014-W08-4)</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String </a:t>
            </a:r>
            <a:r>
              <a:rPr lang="en-US" altLang="en-US" sz="1200" dirty="0" err="1">
                <a:latin typeface="Courier New" pitchFamily="49" charset="0"/>
                <a:cs typeface="Courier New" pitchFamily="49" charset="0"/>
              </a:rPr>
              <a:t>asIsoWeekDate</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dateTime.format</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DateTimeFormatter.ISO_WEEK_DATE</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format ISO date time (2014-02-20T20:04:05.867)</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String </a:t>
            </a:r>
            <a:r>
              <a:rPr lang="en-US" altLang="en-US" sz="1200" dirty="0" err="1">
                <a:latin typeface="Courier New" pitchFamily="49" charset="0"/>
                <a:cs typeface="Courier New" pitchFamily="49" charset="0"/>
              </a:rPr>
              <a:t>asIsoDateTime</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dateTime.format</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DateTimeFormatter.ISO_DATE_TIME</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using a custom pattern (01/04/2014)</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String </a:t>
            </a:r>
            <a:r>
              <a:rPr lang="en-US" altLang="en-US" sz="1200" dirty="0" err="1">
                <a:latin typeface="Courier New" pitchFamily="49" charset="0"/>
                <a:cs typeface="Courier New" pitchFamily="49" charset="0"/>
              </a:rPr>
              <a:t>asCustomPattern</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dateTime.format</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DateTimeFormatter.ofPattern</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dd</a:t>
            </a:r>
            <a:r>
              <a:rPr lang="en-US" altLang="en-US" sz="1200" dirty="0">
                <a:latin typeface="Courier New" pitchFamily="49" charset="0"/>
                <a:cs typeface="Courier New" pitchFamily="49" charset="0"/>
              </a:rPr>
              <a:t>/MM/</a:t>
            </a:r>
            <a:r>
              <a:rPr lang="en-US" altLang="en-US" sz="1200" dirty="0" err="1">
                <a:latin typeface="Courier New" pitchFamily="49" charset="0"/>
                <a:cs typeface="Courier New" pitchFamily="49" charset="0"/>
              </a:rPr>
              <a:t>yyyy</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french</a:t>
            </a:r>
            <a:r>
              <a:rPr lang="en-US" altLang="en-US" sz="1200" dirty="0">
                <a:latin typeface="Courier New" pitchFamily="49" charset="0"/>
                <a:cs typeface="Courier New" pitchFamily="49" charset="0"/>
              </a:rPr>
              <a:t> date formatting (1. </a:t>
            </a:r>
            <a:r>
              <a:rPr lang="en-US" altLang="en-US" sz="1200" dirty="0" err="1">
                <a:latin typeface="Courier New" pitchFamily="49" charset="0"/>
                <a:cs typeface="Courier New" pitchFamily="49" charset="0"/>
              </a:rPr>
              <a:t>avril</a:t>
            </a:r>
            <a:r>
              <a:rPr lang="en-US" altLang="en-US" sz="1200" dirty="0">
                <a:latin typeface="Courier New" pitchFamily="49" charset="0"/>
                <a:cs typeface="Courier New" pitchFamily="49" charset="0"/>
              </a:rPr>
              <a:t> 2014)</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String </a:t>
            </a:r>
            <a:r>
              <a:rPr lang="en-US" altLang="en-US" sz="1200" dirty="0" err="1">
                <a:latin typeface="Courier New" pitchFamily="49" charset="0"/>
                <a:cs typeface="Courier New" pitchFamily="49" charset="0"/>
              </a:rPr>
              <a:t>frenchDate</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dateTime.format</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DateTimeFormatter.ofPattern</a:t>
            </a:r>
            <a:r>
              <a:rPr lang="en-US" altLang="en-US" sz="1200" dirty="0">
                <a:latin typeface="Courier New" pitchFamily="49" charset="0"/>
                <a:cs typeface="Courier New" pitchFamily="49" charset="0"/>
              </a:rPr>
              <a:t>("d. MMMM </a:t>
            </a:r>
            <a:r>
              <a:rPr lang="en-US" altLang="en-US" sz="1200" dirty="0" err="1">
                <a:latin typeface="Courier New" pitchFamily="49" charset="0"/>
                <a:cs typeface="Courier New" pitchFamily="49" charset="0"/>
              </a:rPr>
              <a:t>yyyy</a:t>
            </a:r>
            <a:r>
              <a:rPr lang="en-US" altLang="en-US" sz="1200" dirty="0">
                <a:latin typeface="Courier New" pitchFamily="49" charset="0"/>
                <a:cs typeface="Courier New" pitchFamily="49" charset="0"/>
              </a:rPr>
              <a:t>", new Locale("</a:t>
            </a:r>
            <a:r>
              <a:rPr lang="en-US" altLang="en-US" sz="1200" dirty="0" err="1">
                <a:latin typeface="Courier New" pitchFamily="49" charset="0"/>
                <a:cs typeface="Courier New" pitchFamily="49" charset="0"/>
              </a:rPr>
              <a:t>fr</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using short </a:t>
            </a:r>
            <a:r>
              <a:rPr lang="en-US" altLang="en-US" sz="1200" dirty="0" err="1">
                <a:latin typeface="Courier New" pitchFamily="49" charset="0"/>
                <a:cs typeface="Courier New" pitchFamily="49" charset="0"/>
              </a:rPr>
              <a:t>german</a:t>
            </a:r>
            <a:r>
              <a:rPr lang="en-US" altLang="en-US" sz="1200" dirty="0">
                <a:latin typeface="Courier New" pitchFamily="49" charset="0"/>
                <a:cs typeface="Courier New" pitchFamily="49" charset="0"/>
              </a:rPr>
              <a:t> date/time formatting (01.04.14 10:45)</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DateTimeFormatter</a:t>
            </a:r>
            <a:r>
              <a:rPr lang="en-US" altLang="en-US" sz="1200" dirty="0">
                <a:latin typeface="Courier New" pitchFamily="49" charset="0"/>
                <a:cs typeface="Courier New" pitchFamily="49" charset="0"/>
              </a:rPr>
              <a:t> formatter = </a:t>
            </a:r>
            <a:r>
              <a:rPr lang="en-US" altLang="en-US" sz="1200" dirty="0" err="1">
                <a:latin typeface="Courier New" pitchFamily="49" charset="0"/>
                <a:cs typeface="Courier New" pitchFamily="49" charset="0"/>
              </a:rPr>
              <a:t>DateTimeFormatter.ofLocalizedDateTime</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FormatStyle.SHORT</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withLocale</a:t>
            </a:r>
            <a:r>
              <a:rPr lang="en-US" altLang="en-US" sz="1200" dirty="0">
                <a:latin typeface="Courier New" pitchFamily="49" charset="0"/>
                <a:cs typeface="Courier New" pitchFamily="49" charset="0"/>
              </a:rPr>
              <a:t>(new Locale("de"));</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String </a:t>
            </a:r>
            <a:r>
              <a:rPr lang="en-US" altLang="en-US" sz="1200" dirty="0" err="1">
                <a:latin typeface="Courier New" pitchFamily="49" charset="0"/>
                <a:cs typeface="Courier New" pitchFamily="49" charset="0"/>
              </a:rPr>
              <a:t>germanDateTime</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dateTime.format</a:t>
            </a:r>
            <a:r>
              <a:rPr lang="en-US" altLang="en-US" sz="1200" dirty="0">
                <a:latin typeface="Courier New" pitchFamily="49" charset="0"/>
                <a:cs typeface="Courier New" pitchFamily="49" charset="0"/>
              </a:rPr>
              <a:t>(formatter);</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parsing date strings</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LocalDate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fromIsoDate</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LocalDate.parse</a:t>
            </a:r>
            <a:r>
              <a:rPr lang="en-US" altLang="en-US" sz="1200" dirty="0">
                <a:latin typeface="Courier New" pitchFamily="49" charset="0"/>
                <a:cs typeface="Courier New" pitchFamily="49" charset="0"/>
              </a:rPr>
              <a:t>("2014-01-20");</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LocalDate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fromIsoWeekDate</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LocalDate.parse</a:t>
            </a:r>
            <a:r>
              <a:rPr lang="en-US" altLang="en-US" sz="1200" dirty="0">
                <a:latin typeface="Courier New" pitchFamily="49" charset="0"/>
                <a:cs typeface="Courier New" pitchFamily="49" charset="0"/>
              </a:rPr>
              <a:t>("2014-W14-2", </a:t>
            </a:r>
            <a:r>
              <a:rPr lang="en-US" altLang="en-US" sz="1200" dirty="0" err="1">
                <a:latin typeface="Courier New" pitchFamily="49" charset="0"/>
                <a:cs typeface="Courier New" pitchFamily="49" charset="0"/>
              </a:rPr>
              <a:t>DateTimeFormatter.ISO_WEEK_DATE</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LocalDate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fromCustomPattern</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LocalDate.parse</a:t>
            </a:r>
            <a:r>
              <a:rPr lang="en-US" altLang="en-US" sz="1200" dirty="0">
                <a:latin typeface="Courier New" pitchFamily="49" charset="0"/>
                <a:cs typeface="Courier New" pitchFamily="49" charset="0"/>
              </a:rPr>
              <a:t>("20.01.2014", </a:t>
            </a:r>
            <a:r>
              <a:rPr lang="en-US" altLang="en-US" sz="1200" dirty="0" err="1">
                <a:latin typeface="Courier New" pitchFamily="49" charset="0"/>
                <a:cs typeface="Courier New" pitchFamily="49" charset="0"/>
              </a:rPr>
              <a:t>DateTimeFormatter.ofPattern</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dd.MM.yyyy</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p:txBody>
      </p:sp>
    </p:spTree>
    <p:extLst>
      <p:ext uri="{BB962C8B-B14F-4D97-AF65-F5344CB8AC3E}">
        <p14:creationId xmlns:p14="http://schemas.microsoft.com/office/powerpoint/2010/main" xmlns="" val="12893352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337" y="68873"/>
            <a:ext cx="11011989" cy="610392"/>
          </a:xfrm>
        </p:spPr>
        <p:txBody>
          <a:bodyPr>
            <a:normAutofit fontScale="90000"/>
          </a:bodyPr>
          <a:lstStyle/>
          <a:p>
            <a:r>
              <a:rPr lang="en-US" b="1" dirty="0"/>
              <a:t>Streams</a:t>
            </a:r>
            <a:endParaRPr lang="en-US" dirty="0"/>
          </a:p>
        </p:txBody>
      </p:sp>
      <p:sp>
        <p:nvSpPr>
          <p:cNvPr id="3" name="Content Placeholder 2"/>
          <p:cNvSpPr>
            <a:spLocks noGrp="1"/>
          </p:cNvSpPr>
          <p:nvPr>
            <p:ph idx="1"/>
          </p:nvPr>
        </p:nvSpPr>
        <p:spPr>
          <a:xfrm>
            <a:off x="875211" y="731521"/>
            <a:ext cx="11025052" cy="5956662"/>
          </a:xfrm>
        </p:spPr>
        <p:txBody>
          <a:bodyPr vert="horz" lIns="91440" tIns="45720" rIns="91440" bIns="45720" rtlCol="0">
            <a:noAutofit/>
          </a:bodyPr>
          <a:lstStyle/>
          <a:p>
            <a:pPr>
              <a:lnSpc>
                <a:spcPct val="120000"/>
              </a:lnSpc>
              <a:buNone/>
            </a:pPr>
            <a:r>
              <a:rPr lang="en-US" sz="1800" b="1" dirty="0"/>
              <a:t>Introduction:</a:t>
            </a:r>
          </a:p>
          <a:p>
            <a:pPr>
              <a:lnSpc>
                <a:spcPct val="120000"/>
              </a:lnSpc>
              <a:spcBef>
                <a:spcPts val="0"/>
              </a:spcBef>
            </a:pPr>
            <a:r>
              <a:rPr lang="en-US" sz="1400" dirty="0"/>
              <a:t>Stream is a data structure that is computed on-demand.</a:t>
            </a:r>
          </a:p>
          <a:p>
            <a:pPr>
              <a:lnSpc>
                <a:spcPct val="120000"/>
              </a:lnSpc>
              <a:spcBef>
                <a:spcPts val="0"/>
              </a:spcBef>
            </a:pPr>
            <a:r>
              <a:rPr lang="en-US" sz="1400" dirty="0"/>
              <a:t>A stream represents a sequence of elements.</a:t>
            </a:r>
          </a:p>
          <a:p>
            <a:pPr>
              <a:lnSpc>
                <a:spcPct val="120000"/>
              </a:lnSpc>
              <a:spcBef>
                <a:spcPts val="0"/>
              </a:spcBef>
            </a:pPr>
            <a:r>
              <a:rPr lang="en-US" sz="1400" dirty="0"/>
              <a:t>Java Stream doesn’t store data, it operates on the source data structure (collection and array) and produce pipelined data that can be used and perform specific operations.</a:t>
            </a:r>
          </a:p>
          <a:p>
            <a:pPr>
              <a:lnSpc>
                <a:spcPct val="120000"/>
              </a:lnSpc>
              <a:spcBef>
                <a:spcPts val="0"/>
              </a:spcBef>
            </a:pPr>
            <a:r>
              <a:rPr lang="en-US" sz="1400" dirty="0"/>
              <a:t>Stream operations are either intermediate or terminal.</a:t>
            </a:r>
          </a:p>
          <a:p>
            <a:pPr lvl="1">
              <a:lnSpc>
                <a:spcPct val="120000"/>
              </a:lnSpc>
              <a:spcBef>
                <a:spcPts val="0"/>
              </a:spcBef>
              <a:buFont typeface="Wingdings" pitchFamily="2" charset="2"/>
              <a:buChar char="ü"/>
            </a:pPr>
            <a:r>
              <a:rPr lang="en-US" sz="1400" dirty="0"/>
              <a:t>Intermediate operations return a stream so we can chain multiple intermediate operations without using semicolons. Example of intermediate operations filter(), sort(), map() etc.</a:t>
            </a:r>
          </a:p>
          <a:p>
            <a:pPr lvl="1">
              <a:lnSpc>
                <a:spcPct val="120000"/>
              </a:lnSpc>
              <a:spcBef>
                <a:spcPts val="0"/>
              </a:spcBef>
              <a:buFont typeface="Wingdings" pitchFamily="2" charset="2"/>
              <a:buChar char="ü"/>
            </a:pPr>
            <a:r>
              <a:rPr lang="en-US" sz="1400" dirty="0"/>
              <a:t>Terminal operations are either void or return a non-stream result. Commonly used terminal methods are </a:t>
            </a:r>
            <a:r>
              <a:rPr lang="en-US" sz="1400" dirty="0" err="1"/>
              <a:t>forEach</a:t>
            </a:r>
            <a:r>
              <a:rPr lang="en-US" sz="1400" dirty="0"/>
              <a:t>, </a:t>
            </a:r>
            <a:r>
              <a:rPr lang="en-US" sz="1400" dirty="0" err="1"/>
              <a:t>toArray</a:t>
            </a:r>
            <a:r>
              <a:rPr lang="en-US" sz="1400" dirty="0"/>
              <a:t>, min, max, </a:t>
            </a:r>
            <a:r>
              <a:rPr lang="en-US" sz="1400" dirty="0" err="1"/>
              <a:t>findFirst</a:t>
            </a:r>
            <a:r>
              <a:rPr lang="en-US" sz="1400" dirty="0"/>
              <a:t>, </a:t>
            </a:r>
            <a:r>
              <a:rPr lang="en-US" sz="1400" dirty="0" err="1"/>
              <a:t>anyMatch</a:t>
            </a:r>
            <a:r>
              <a:rPr lang="en-US" sz="1400" dirty="0"/>
              <a:t>, </a:t>
            </a:r>
            <a:r>
              <a:rPr lang="en-US" sz="1400" dirty="0" err="1"/>
              <a:t>allMatch</a:t>
            </a:r>
            <a:r>
              <a:rPr lang="en-US" sz="1400" dirty="0"/>
              <a:t> etc.</a:t>
            </a:r>
          </a:p>
          <a:p>
            <a:pPr>
              <a:spcBef>
                <a:spcPts val="0"/>
              </a:spcBef>
            </a:pPr>
            <a:r>
              <a:rPr lang="en-US" sz="1400" b="1" dirty="0"/>
              <a:t>Intermediate operations are lazy.</a:t>
            </a:r>
            <a:r>
              <a:rPr lang="en-US" sz="1400" dirty="0"/>
              <a:t> This means that </a:t>
            </a:r>
            <a:r>
              <a:rPr lang="en-US" sz="1400" b="1" dirty="0"/>
              <a:t>they will be invoked only if it is necessary for the terminal operation execution.</a:t>
            </a:r>
            <a:endParaRPr lang="en-US" sz="1400" dirty="0"/>
          </a:p>
          <a:p>
            <a:pPr>
              <a:lnSpc>
                <a:spcPct val="120000"/>
              </a:lnSpc>
              <a:spcBef>
                <a:spcPts val="0"/>
              </a:spcBef>
            </a:pPr>
            <a:r>
              <a:rPr lang="en-US" sz="1400" dirty="0"/>
              <a:t>Most of those operations must be both non-interfering and stateless.</a:t>
            </a:r>
          </a:p>
          <a:p>
            <a:pPr marL="685800" lvl="2">
              <a:lnSpc>
                <a:spcPct val="120000"/>
              </a:lnSpc>
              <a:spcBef>
                <a:spcPts val="0"/>
              </a:spcBef>
              <a:buFont typeface="Wingdings" pitchFamily="2" charset="2"/>
              <a:buChar char="ü"/>
            </a:pPr>
            <a:r>
              <a:rPr lang="en-US" sz="1400" dirty="0"/>
              <a:t>Non-interfering - Does not modify the underlying data source of the stream, e.g. function does not modify data source by adding or removing elements from the collection.</a:t>
            </a:r>
          </a:p>
          <a:p>
            <a:pPr marL="685800" lvl="2">
              <a:lnSpc>
                <a:spcPct val="120000"/>
              </a:lnSpc>
              <a:spcBef>
                <a:spcPts val="0"/>
              </a:spcBef>
              <a:buFont typeface="Wingdings" pitchFamily="2" charset="2"/>
              <a:buChar char="ü"/>
            </a:pPr>
            <a:r>
              <a:rPr lang="en-US" sz="1400" dirty="0"/>
              <a:t>Stateless - The execution of the operation is deterministic.</a:t>
            </a:r>
          </a:p>
          <a:p>
            <a:pPr>
              <a:lnSpc>
                <a:spcPct val="120000"/>
              </a:lnSpc>
              <a:spcBef>
                <a:spcPts val="0"/>
              </a:spcBef>
            </a:pPr>
            <a:r>
              <a:rPr lang="en-US" sz="1400" dirty="0"/>
              <a:t>Java 8 Stream support sequential as well as parallel processing, parallel processing can be very helpful in achieving high performance for large collections.</a:t>
            </a:r>
          </a:p>
          <a:p>
            <a:pPr>
              <a:lnSpc>
                <a:spcPct val="120000"/>
              </a:lnSpc>
              <a:spcBef>
                <a:spcPts val="0"/>
              </a:spcBef>
            </a:pPr>
            <a:r>
              <a:rPr lang="en-US" sz="1400" dirty="0"/>
              <a:t>An intermediate operation is called short circuiting, if it may produce finite stream for an infinite stream. For example limit() and skip() are two short circuiting intermediate operations.</a:t>
            </a:r>
          </a:p>
          <a:p>
            <a:pPr>
              <a:lnSpc>
                <a:spcPct val="120000"/>
              </a:lnSpc>
              <a:spcBef>
                <a:spcPts val="0"/>
              </a:spcBef>
            </a:pPr>
            <a:r>
              <a:rPr lang="en-US" sz="1400" dirty="0"/>
              <a:t>A terminal operation is called short circuiting, if it may terminate in finite time for infinite stream. For example </a:t>
            </a:r>
            <a:r>
              <a:rPr lang="en-US" sz="1400" dirty="0" err="1"/>
              <a:t>anyMatch</a:t>
            </a:r>
            <a:r>
              <a:rPr lang="en-US" sz="1400" dirty="0"/>
              <a:t>, </a:t>
            </a:r>
            <a:r>
              <a:rPr lang="en-US" sz="1400" dirty="0" err="1"/>
              <a:t>allMatch</a:t>
            </a:r>
            <a:r>
              <a:rPr lang="en-US" sz="1400" dirty="0"/>
              <a:t>, </a:t>
            </a:r>
            <a:r>
              <a:rPr lang="en-US" sz="1400" dirty="0" err="1"/>
              <a:t>noneMatch</a:t>
            </a:r>
            <a:r>
              <a:rPr lang="en-US" sz="1400" dirty="0"/>
              <a:t>, </a:t>
            </a:r>
            <a:r>
              <a:rPr lang="en-US" sz="1400" dirty="0" err="1"/>
              <a:t>findFirst</a:t>
            </a:r>
            <a:r>
              <a:rPr lang="en-US" sz="1400" dirty="0"/>
              <a:t> and </a:t>
            </a:r>
            <a:r>
              <a:rPr lang="en-US" sz="1400" dirty="0" err="1"/>
              <a:t>findAny</a:t>
            </a:r>
            <a:r>
              <a:rPr lang="en-US" sz="1400" dirty="0"/>
              <a:t> are short circuiting terminal operations.</a:t>
            </a:r>
          </a:p>
          <a:p>
            <a:pPr>
              <a:lnSpc>
                <a:spcPct val="120000"/>
              </a:lnSpc>
              <a:spcBef>
                <a:spcPts val="0"/>
              </a:spcBef>
            </a:pPr>
            <a:r>
              <a:rPr lang="en-US" sz="1400" dirty="0"/>
              <a:t>Execution of the stream is vertical in nature.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337" y="68873"/>
            <a:ext cx="11011989" cy="610392"/>
          </a:xfrm>
        </p:spPr>
        <p:txBody>
          <a:bodyPr>
            <a:normAutofit fontScale="90000"/>
          </a:bodyPr>
          <a:lstStyle/>
          <a:p>
            <a:r>
              <a:rPr lang="en-US" b="1" dirty="0"/>
              <a:t>Streams</a:t>
            </a:r>
            <a:endParaRPr lang="en-US" dirty="0"/>
          </a:p>
        </p:txBody>
      </p:sp>
      <p:sp>
        <p:nvSpPr>
          <p:cNvPr id="3" name="Content Placeholder 2"/>
          <p:cNvSpPr>
            <a:spLocks noGrp="1"/>
          </p:cNvSpPr>
          <p:nvPr>
            <p:ph idx="1"/>
          </p:nvPr>
        </p:nvSpPr>
        <p:spPr>
          <a:xfrm>
            <a:off x="875211" y="731521"/>
            <a:ext cx="11025052" cy="5956662"/>
          </a:xfrm>
        </p:spPr>
        <p:txBody>
          <a:bodyPr vert="horz" lIns="91440" tIns="45720" rIns="91440" bIns="45720" rtlCol="0">
            <a:normAutofit/>
          </a:bodyPr>
          <a:lstStyle/>
          <a:p>
            <a:pPr>
              <a:lnSpc>
                <a:spcPct val="120000"/>
              </a:lnSpc>
              <a:buNone/>
            </a:pPr>
            <a:r>
              <a:rPr lang="en-US" b="1" dirty="0"/>
              <a:t>Example with anonymous function: </a:t>
            </a:r>
            <a:r>
              <a:rPr lang="en-US" dirty="0"/>
              <a:t>                      </a:t>
            </a:r>
            <a:r>
              <a:rPr lang="en-US" b="1" dirty="0"/>
              <a:t>Output it generates:</a:t>
            </a:r>
          </a:p>
          <a:p>
            <a:pPr>
              <a:lnSpc>
                <a:spcPct val="120000"/>
              </a:lnSpc>
              <a:buNone/>
            </a:pPr>
            <a:endParaRPr lang="en-US" dirty="0"/>
          </a:p>
          <a:p>
            <a:pPr>
              <a:lnSpc>
                <a:spcPct val="120000"/>
              </a:lnSpc>
              <a:buNone/>
            </a:pPr>
            <a:endParaRPr lang="en-US" dirty="0"/>
          </a:p>
          <a:p>
            <a:pPr>
              <a:lnSpc>
                <a:spcPct val="120000"/>
              </a:lnSpc>
              <a:buNone/>
            </a:pPr>
            <a:endParaRPr lang="en-US" dirty="0"/>
          </a:p>
          <a:p>
            <a:pPr>
              <a:lnSpc>
                <a:spcPct val="120000"/>
              </a:lnSpc>
              <a:buNone/>
            </a:pPr>
            <a:endParaRPr lang="en-US" dirty="0"/>
          </a:p>
          <a:p>
            <a:pPr>
              <a:lnSpc>
                <a:spcPct val="120000"/>
              </a:lnSpc>
              <a:buNone/>
            </a:pPr>
            <a:endParaRPr lang="en-US" dirty="0"/>
          </a:p>
          <a:p>
            <a:pPr>
              <a:lnSpc>
                <a:spcPct val="120000"/>
              </a:lnSpc>
              <a:buNone/>
            </a:pPr>
            <a:endParaRPr lang="en-US" dirty="0"/>
          </a:p>
        </p:txBody>
      </p:sp>
      <p:sp>
        <p:nvSpPr>
          <p:cNvPr id="55297" name="Rectangle 1"/>
          <p:cNvSpPr>
            <a:spLocks noChangeArrowheads="1"/>
          </p:cNvSpPr>
          <p:nvPr/>
        </p:nvSpPr>
        <p:spPr bwMode="auto">
          <a:xfrm>
            <a:off x="979715" y="1137386"/>
            <a:ext cx="5447211" cy="5720614"/>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Arrays.asList</a:t>
            </a:r>
            <a:r>
              <a:rPr lang="pt-BR" altLang="en-US" sz="1200" dirty="0">
                <a:latin typeface="Courier New" pitchFamily="49" charset="0"/>
                <a:cs typeface="Courier New" pitchFamily="49" charset="0"/>
              </a:rPr>
              <a:t>"a1", "a2", "a2", "c5", "c4", "c3", "b1", "c2", "c1"</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b="1" dirty="0">
                <a:latin typeface="Courier New" pitchFamily="49" charset="0"/>
                <a:cs typeface="Courier New" pitchFamily="49" charset="0"/>
              </a:rPr>
              <a:t>stream</a:t>
            </a:r>
            <a:r>
              <a:rPr lang="en-US" altLang="en-US" sz="1200" dirty="0">
                <a:latin typeface="Courier New" pitchFamily="49" charset="0"/>
                <a:cs typeface="Courier New" pitchFamily="49" charset="0"/>
              </a:rPr>
              <a:t>() // Creates sequential stream</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b="1" dirty="0">
                <a:latin typeface="Courier New" pitchFamily="49" charset="0"/>
                <a:cs typeface="Courier New" pitchFamily="49" charset="0"/>
              </a:rPr>
              <a:t>filter</a:t>
            </a:r>
            <a:r>
              <a:rPr lang="en-US" altLang="en-US" sz="1200" dirty="0">
                <a:latin typeface="Courier New" pitchFamily="49" charset="0"/>
                <a:cs typeface="Courier New" pitchFamily="49" charset="0"/>
              </a:rPr>
              <a:t>(new Predicate&lt;String&gt;()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public </a:t>
            </a:r>
            <a:r>
              <a:rPr lang="en-US" altLang="en-US" sz="1200" dirty="0" err="1">
                <a:latin typeface="Courier New" pitchFamily="49" charset="0"/>
                <a:cs typeface="Courier New" pitchFamily="49" charset="0"/>
              </a:rPr>
              <a:t>boolean</a:t>
            </a:r>
            <a:r>
              <a:rPr lang="en-US" altLang="en-US" sz="1200" dirty="0">
                <a:latin typeface="Courier New" pitchFamily="49" charset="0"/>
                <a:cs typeface="Courier New" pitchFamily="49" charset="0"/>
              </a:rPr>
              <a:t> test(String s)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System.out.println</a:t>
            </a:r>
            <a:r>
              <a:rPr lang="en-US" altLang="en-US" sz="1200" dirty="0">
                <a:latin typeface="Courier New" pitchFamily="49" charset="0"/>
                <a:cs typeface="Courier New" pitchFamily="49" charset="0"/>
              </a:rPr>
              <a:t>("filter() for " + s);</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return </a:t>
            </a:r>
            <a:r>
              <a:rPr lang="en-US" altLang="en-US" sz="1200" dirty="0" err="1">
                <a:latin typeface="Courier New" pitchFamily="49" charset="0"/>
                <a:cs typeface="Courier New" pitchFamily="49" charset="0"/>
              </a:rPr>
              <a:t>s.startsWith</a:t>
            </a:r>
            <a:r>
              <a:rPr lang="en-US" altLang="en-US" sz="1200" dirty="0">
                <a:latin typeface="Courier New" pitchFamily="49" charset="0"/>
                <a:cs typeface="Courier New" pitchFamily="49" charset="0"/>
              </a:rPr>
              <a:t>("c");</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b="1" dirty="0">
                <a:latin typeface="Courier New" pitchFamily="49" charset="0"/>
                <a:cs typeface="Courier New" pitchFamily="49" charset="0"/>
              </a:rPr>
              <a:t>map</a:t>
            </a:r>
            <a:r>
              <a:rPr lang="en-US" altLang="en-US" sz="1200" dirty="0">
                <a:latin typeface="Courier New" pitchFamily="49" charset="0"/>
                <a:cs typeface="Courier New" pitchFamily="49" charset="0"/>
              </a:rPr>
              <a:t>(new Function&lt;String, String&gt;()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public String apply(String s)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System.out.println</a:t>
            </a:r>
            <a:r>
              <a:rPr lang="en-US" altLang="en-US" sz="1200" dirty="0">
                <a:latin typeface="Courier New" pitchFamily="49" charset="0"/>
                <a:cs typeface="Courier New" pitchFamily="49" charset="0"/>
              </a:rPr>
              <a:t>("map() for " + s);</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return </a:t>
            </a:r>
            <a:r>
              <a:rPr lang="en-US" altLang="en-US" sz="1200" dirty="0" err="1">
                <a:latin typeface="Courier New" pitchFamily="49" charset="0"/>
                <a:cs typeface="Courier New" pitchFamily="49" charset="0"/>
              </a:rPr>
              <a:t>s.toUpperCase</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b="1" dirty="0">
                <a:latin typeface="Courier New" pitchFamily="49" charset="0"/>
                <a:cs typeface="Courier New" pitchFamily="49" charset="0"/>
              </a:rPr>
              <a:t>limit</a:t>
            </a:r>
            <a:r>
              <a:rPr lang="en-US" altLang="en-US" sz="1200" dirty="0">
                <a:latin typeface="Courier New" pitchFamily="49" charset="0"/>
                <a:cs typeface="Courier New" pitchFamily="49" charset="0"/>
              </a:rPr>
              <a:t>(3)</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b="1" dirty="0">
                <a:latin typeface="Courier New" pitchFamily="49" charset="0"/>
                <a:cs typeface="Courier New" pitchFamily="49" charset="0"/>
              </a:rPr>
              <a:t>sorted</a:t>
            </a:r>
            <a:r>
              <a:rPr lang="en-US" altLang="en-US" sz="1200" dirty="0">
                <a:latin typeface="Courier New" pitchFamily="49" charset="0"/>
                <a:cs typeface="Courier New" pitchFamily="49" charset="0"/>
              </a:rPr>
              <a:t>(new Comparator&lt;String&gt;()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public </a:t>
            </a:r>
            <a:r>
              <a:rPr lang="en-US" altLang="en-US" sz="1200" dirty="0" err="1">
                <a:latin typeface="Courier New" pitchFamily="49" charset="0"/>
                <a:cs typeface="Courier New" pitchFamily="49" charset="0"/>
              </a:rPr>
              <a:t>int</a:t>
            </a:r>
            <a:r>
              <a:rPr lang="en-US" altLang="en-US" sz="1200" dirty="0">
                <a:latin typeface="Courier New" pitchFamily="49" charset="0"/>
                <a:cs typeface="Courier New" pitchFamily="49" charset="0"/>
              </a:rPr>
              <a:t> compare(String s1, String s2)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System.out.println</a:t>
            </a:r>
            <a:r>
              <a:rPr lang="en-US" altLang="en-US" sz="1200" dirty="0">
                <a:latin typeface="Courier New" pitchFamily="49" charset="0"/>
                <a:cs typeface="Courier New" pitchFamily="49" charset="0"/>
              </a:rPr>
              <a:t>("sorting() for "+s1+" &amp; "+s2);</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return s1.compareTo(s2);</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b="1" dirty="0" err="1">
                <a:latin typeface="Courier New" pitchFamily="49" charset="0"/>
                <a:cs typeface="Courier New" pitchFamily="49" charset="0"/>
              </a:rPr>
              <a:t>forEach</a:t>
            </a:r>
            <a:r>
              <a:rPr lang="en-US" altLang="en-US" sz="1200" dirty="0">
                <a:latin typeface="Courier New" pitchFamily="49" charset="0"/>
                <a:cs typeface="Courier New" pitchFamily="49" charset="0"/>
              </a:rPr>
              <a:t>(new Consumer&lt;String&gt;()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public void accept(String s)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System.out.println</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forEach</a:t>
            </a:r>
            <a:r>
              <a:rPr lang="en-US" altLang="en-US" sz="1200" dirty="0">
                <a:latin typeface="Courier New" pitchFamily="49" charset="0"/>
                <a:cs typeface="Courier New" pitchFamily="49" charset="0"/>
              </a:rPr>
              <a:t>: " + s);</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p>
        </p:txBody>
      </p:sp>
      <p:sp>
        <p:nvSpPr>
          <p:cNvPr id="6" name="Rectangle 5"/>
          <p:cNvSpPr/>
          <p:nvPr/>
        </p:nvSpPr>
        <p:spPr>
          <a:xfrm>
            <a:off x="6692536" y="1154471"/>
            <a:ext cx="5024847" cy="2936188"/>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filter() for a1</a:t>
            </a:r>
          </a:p>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filter() for a2</a:t>
            </a:r>
          </a:p>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filter() for a2</a:t>
            </a:r>
          </a:p>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filter() for c5</a:t>
            </a:r>
          </a:p>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map() for c5</a:t>
            </a:r>
          </a:p>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filter() for c4</a:t>
            </a:r>
          </a:p>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map() for c4</a:t>
            </a:r>
          </a:p>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filter() for c3</a:t>
            </a:r>
          </a:p>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map() for c3</a:t>
            </a:r>
          </a:p>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sorting() C4 &amp; C5</a:t>
            </a:r>
          </a:p>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sorting() C3 &amp; C4</a:t>
            </a:r>
          </a:p>
          <a:p>
            <a:pPr indent="-228600" defTabSz="914400" eaLnBrk="0" fontAlgn="base" hangingPunct="0">
              <a:lnSpc>
                <a:spcPct val="110000"/>
              </a:lnSpc>
              <a:spcBef>
                <a:spcPct val="0"/>
              </a:spcBef>
              <a:spcAft>
                <a:spcPct val="0"/>
              </a:spcAft>
              <a:buClr>
                <a:schemeClr val="tx2"/>
              </a:buClr>
            </a:pPr>
            <a:r>
              <a:rPr lang="en-US" altLang="en-US" sz="1200" dirty="0" err="1">
                <a:solidFill>
                  <a:schemeClr val="tx1"/>
                </a:solidFill>
                <a:latin typeface="Courier New" pitchFamily="49" charset="0"/>
                <a:cs typeface="Courier New" pitchFamily="49" charset="0"/>
              </a:rPr>
              <a:t>forEach</a:t>
            </a:r>
            <a:r>
              <a:rPr lang="en-US" altLang="en-US" sz="1200" dirty="0">
                <a:solidFill>
                  <a:schemeClr val="tx1"/>
                </a:solidFill>
                <a:latin typeface="Courier New" pitchFamily="49" charset="0"/>
                <a:cs typeface="Courier New" pitchFamily="49" charset="0"/>
              </a:rPr>
              <a:t>: C3</a:t>
            </a:r>
          </a:p>
          <a:p>
            <a:pPr indent="-228600" defTabSz="914400" eaLnBrk="0" fontAlgn="base" hangingPunct="0">
              <a:lnSpc>
                <a:spcPct val="110000"/>
              </a:lnSpc>
              <a:spcBef>
                <a:spcPct val="0"/>
              </a:spcBef>
              <a:spcAft>
                <a:spcPct val="0"/>
              </a:spcAft>
              <a:buClr>
                <a:schemeClr val="tx2"/>
              </a:buClr>
            </a:pPr>
            <a:r>
              <a:rPr lang="en-US" altLang="en-US" sz="1200" dirty="0" err="1">
                <a:solidFill>
                  <a:schemeClr val="tx1"/>
                </a:solidFill>
                <a:latin typeface="Courier New" pitchFamily="49" charset="0"/>
                <a:cs typeface="Courier New" pitchFamily="49" charset="0"/>
              </a:rPr>
              <a:t>forEach</a:t>
            </a:r>
            <a:r>
              <a:rPr lang="en-US" altLang="en-US" sz="1200" dirty="0">
                <a:solidFill>
                  <a:schemeClr val="tx1"/>
                </a:solidFill>
                <a:latin typeface="Courier New" pitchFamily="49" charset="0"/>
                <a:cs typeface="Courier New" pitchFamily="49" charset="0"/>
              </a:rPr>
              <a:t>: C4</a:t>
            </a:r>
          </a:p>
          <a:p>
            <a:pPr indent="-228600" defTabSz="914400" eaLnBrk="0" fontAlgn="base" hangingPunct="0">
              <a:lnSpc>
                <a:spcPct val="110000"/>
              </a:lnSpc>
              <a:spcBef>
                <a:spcPct val="0"/>
              </a:spcBef>
              <a:spcAft>
                <a:spcPct val="0"/>
              </a:spcAft>
              <a:buClr>
                <a:schemeClr val="tx2"/>
              </a:buClr>
            </a:pPr>
            <a:r>
              <a:rPr lang="en-US" altLang="en-US" sz="1200" dirty="0" err="1">
                <a:solidFill>
                  <a:schemeClr val="tx1"/>
                </a:solidFill>
                <a:latin typeface="Courier New" pitchFamily="49" charset="0"/>
                <a:cs typeface="Courier New" pitchFamily="49" charset="0"/>
              </a:rPr>
              <a:t>forEach</a:t>
            </a:r>
            <a:r>
              <a:rPr lang="en-US" altLang="en-US" sz="1200" dirty="0">
                <a:solidFill>
                  <a:schemeClr val="tx1"/>
                </a:solidFill>
                <a:latin typeface="Courier New" pitchFamily="49" charset="0"/>
                <a:cs typeface="Courier New" pitchFamily="49" charset="0"/>
              </a:rPr>
              <a:t>: C5</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337" y="68873"/>
            <a:ext cx="11011989" cy="610392"/>
          </a:xfrm>
        </p:spPr>
        <p:txBody>
          <a:bodyPr>
            <a:normAutofit fontScale="90000"/>
          </a:bodyPr>
          <a:lstStyle/>
          <a:p>
            <a:r>
              <a:rPr lang="en-US" b="1" dirty="0"/>
              <a:t>Streams</a:t>
            </a:r>
            <a:endParaRPr lang="en-US" dirty="0"/>
          </a:p>
        </p:txBody>
      </p:sp>
      <p:sp>
        <p:nvSpPr>
          <p:cNvPr id="3" name="Content Placeholder 2"/>
          <p:cNvSpPr>
            <a:spLocks noGrp="1"/>
          </p:cNvSpPr>
          <p:nvPr>
            <p:ph idx="1"/>
          </p:nvPr>
        </p:nvSpPr>
        <p:spPr>
          <a:xfrm>
            <a:off x="875211" y="731521"/>
            <a:ext cx="11025052" cy="5956662"/>
          </a:xfrm>
        </p:spPr>
        <p:txBody>
          <a:bodyPr vert="horz" lIns="91440" tIns="45720" rIns="91440" bIns="45720" rtlCol="0">
            <a:normAutofit/>
          </a:bodyPr>
          <a:lstStyle/>
          <a:p>
            <a:pPr>
              <a:lnSpc>
                <a:spcPct val="120000"/>
              </a:lnSpc>
              <a:buNone/>
            </a:pPr>
            <a:r>
              <a:rPr lang="en-US" b="1" dirty="0"/>
              <a:t>Example using Lambda expression and Method reference:</a:t>
            </a:r>
          </a:p>
          <a:p>
            <a:pPr>
              <a:lnSpc>
                <a:spcPct val="120000"/>
              </a:lnSpc>
              <a:buNone/>
            </a:pPr>
            <a:endParaRPr lang="en-US" dirty="0"/>
          </a:p>
          <a:p>
            <a:pPr>
              <a:lnSpc>
                <a:spcPct val="120000"/>
              </a:lnSpc>
              <a:buNone/>
            </a:pPr>
            <a:endParaRPr lang="en-US" dirty="0"/>
          </a:p>
          <a:p>
            <a:pPr>
              <a:lnSpc>
                <a:spcPct val="120000"/>
              </a:lnSpc>
              <a:buNone/>
            </a:pPr>
            <a:endParaRPr lang="en-US" dirty="0"/>
          </a:p>
          <a:p>
            <a:pPr>
              <a:lnSpc>
                <a:spcPct val="120000"/>
              </a:lnSpc>
              <a:buNone/>
            </a:pPr>
            <a:endParaRPr lang="en-US" dirty="0"/>
          </a:p>
          <a:p>
            <a:pPr>
              <a:lnSpc>
                <a:spcPct val="120000"/>
              </a:lnSpc>
              <a:buNone/>
            </a:pPr>
            <a:endParaRPr lang="en-US" dirty="0"/>
          </a:p>
          <a:p>
            <a:pPr>
              <a:lnSpc>
                <a:spcPct val="120000"/>
              </a:lnSpc>
              <a:buNone/>
            </a:pPr>
            <a:endParaRPr lang="en-US" dirty="0"/>
          </a:p>
        </p:txBody>
      </p:sp>
      <p:sp>
        <p:nvSpPr>
          <p:cNvPr id="55297" name="Rectangle 1"/>
          <p:cNvSpPr>
            <a:spLocks noChangeArrowheads="1"/>
          </p:cNvSpPr>
          <p:nvPr/>
        </p:nvSpPr>
        <p:spPr bwMode="auto">
          <a:xfrm>
            <a:off x="927463" y="1213643"/>
            <a:ext cx="10776857" cy="2529923"/>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List&lt;String&gt; </a:t>
            </a:r>
            <a:r>
              <a:rPr lang="en-US" altLang="en-US" sz="1200" dirty="0" err="1">
                <a:solidFill>
                  <a:schemeClr val="tx1"/>
                </a:solidFill>
                <a:latin typeface="Courier New" pitchFamily="49" charset="0"/>
                <a:cs typeface="Courier New" pitchFamily="49" charset="0"/>
              </a:rPr>
              <a:t>myList</a:t>
            </a:r>
            <a:r>
              <a:rPr lang="en-US" altLang="en-US" sz="1200" dirty="0">
                <a:solidFill>
                  <a:schemeClr val="tx1"/>
                </a:solidFill>
                <a:latin typeface="Courier New" pitchFamily="49" charset="0"/>
                <a:cs typeface="Courier New" pitchFamily="49" charset="0"/>
              </a:rPr>
              <a:t> = </a:t>
            </a:r>
            <a:r>
              <a:rPr lang="en-US" altLang="en-US" sz="1200" dirty="0" err="1">
                <a:solidFill>
                  <a:schemeClr val="tx1"/>
                </a:solidFill>
                <a:latin typeface="Courier New" pitchFamily="49" charset="0"/>
                <a:cs typeface="Courier New" pitchFamily="49" charset="0"/>
              </a:rPr>
              <a:t>Arrays.asList</a:t>
            </a:r>
            <a:r>
              <a:rPr lang="en-US" altLang="en-US" sz="1200" dirty="0">
                <a:solidFill>
                  <a:schemeClr val="tx1"/>
                </a:solidFill>
                <a:latin typeface="Courier New" pitchFamily="49" charset="0"/>
                <a:cs typeface="Courier New" pitchFamily="49" charset="0"/>
              </a:rPr>
              <a:t>(</a:t>
            </a:r>
            <a:r>
              <a:rPr lang="pt-BR" altLang="en-US" sz="1200" dirty="0">
                <a:latin typeface="Courier New" pitchFamily="49" charset="0"/>
                <a:cs typeface="Courier New" pitchFamily="49" charset="0"/>
              </a:rPr>
              <a:t>"a1", "a2", "a2", "c5", "c4", "c3", "b1", "c2", "c1"</a:t>
            </a:r>
            <a:r>
              <a:rPr lang="en-US" altLang="en-US" sz="1200" dirty="0">
                <a:solidFill>
                  <a:schemeClr val="tx1"/>
                </a:solidFill>
                <a:latin typeface="Courier New" pitchFamily="49" charset="0"/>
                <a:cs typeface="Courier New" pitchFamily="49" charset="0"/>
              </a:rPr>
              <a:t>); </a:t>
            </a:r>
          </a:p>
          <a:p>
            <a:pPr indent="-228600" defTabSz="914400" eaLnBrk="0" fontAlgn="base" hangingPunct="0">
              <a:lnSpc>
                <a:spcPct val="110000"/>
              </a:lnSpc>
              <a:spcBef>
                <a:spcPct val="0"/>
              </a:spcBef>
              <a:spcAft>
                <a:spcPct val="0"/>
              </a:spcAft>
              <a:buClr>
                <a:schemeClr val="tx2"/>
              </a:buClr>
            </a:pPr>
            <a:r>
              <a:rPr lang="en-US" altLang="en-US" sz="1200" dirty="0" err="1">
                <a:solidFill>
                  <a:schemeClr val="tx1"/>
                </a:solidFill>
                <a:latin typeface="Courier New" pitchFamily="49" charset="0"/>
                <a:cs typeface="Courier New" pitchFamily="49" charset="0"/>
              </a:rPr>
              <a:t>myList</a:t>
            </a:r>
            <a:endParaRPr lang="en-US" altLang="en-US" sz="1200" dirty="0">
              <a:solidFill>
                <a:schemeClr val="tx1"/>
              </a:solidFill>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dirty="0">
                <a:solidFill>
                  <a:schemeClr val="tx1"/>
                </a:solidFill>
                <a:latin typeface="Courier New" pitchFamily="49" charset="0"/>
                <a:cs typeface="Courier New" pitchFamily="49" charset="0"/>
              </a:rPr>
              <a:t>.</a:t>
            </a:r>
            <a:r>
              <a:rPr lang="en-US" altLang="en-US" sz="1200" b="1" dirty="0">
                <a:solidFill>
                  <a:schemeClr val="tx1"/>
                </a:solidFill>
                <a:latin typeface="Courier New" pitchFamily="49" charset="0"/>
                <a:cs typeface="Courier New" pitchFamily="49" charset="0"/>
              </a:rPr>
              <a:t>stream</a:t>
            </a:r>
            <a:r>
              <a:rPr lang="en-US" altLang="en-US" sz="1200" dirty="0">
                <a:solidFill>
                  <a:schemeClr val="tx1"/>
                </a:solidFill>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 </a:t>
            </a:r>
            <a:r>
              <a:rPr lang="en-US" altLang="en-US" sz="1200" dirty="0">
                <a:latin typeface="Courier New" pitchFamily="49" charset="0"/>
                <a:cs typeface="Courier New" pitchFamily="49" charset="0"/>
              </a:rPr>
              <a:t>	</a:t>
            </a:r>
            <a:r>
              <a:rPr lang="en-US" altLang="en-US" sz="1200" dirty="0">
                <a:solidFill>
                  <a:schemeClr val="tx1"/>
                </a:solidFill>
                <a:latin typeface="Courier New" pitchFamily="49" charset="0"/>
                <a:cs typeface="Courier New" pitchFamily="49" charset="0"/>
              </a:rPr>
              <a:t>.</a:t>
            </a:r>
            <a:r>
              <a:rPr lang="en-US" altLang="en-US" sz="1200" b="1" dirty="0">
                <a:solidFill>
                  <a:schemeClr val="tx1"/>
                </a:solidFill>
                <a:latin typeface="Courier New" pitchFamily="49" charset="0"/>
                <a:cs typeface="Courier New" pitchFamily="49" charset="0"/>
              </a:rPr>
              <a:t>filter</a:t>
            </a:r>
            <a:r>
              <a:rPr lang="en-US" altLang="en-US" sz="1200" dirty="0">
                <a:solidFill>
                  <a:schemeClr val="tx1"/>
                </a:solidFill>
                <a:latin typeface="Courier New" pitchFamily="49" charset="0"/>
                <a:cs typeface="Courier New" pitchFamily="49" charset="0"/>
              </a:rPr>
              <a:t>(s -&gt; </a:t>
            </a:r>
            <a:r>
              <a:rPr lang="en-US" altLang="en-US" sz="1200" dirty="0" err="1">
                <a:solidFill>
                  <a:schemeClr val="tx1"/>
                </a:solidFill>
                <a:latin typeface="Courier New" pitchFamily="49" charset="0"/>
                <a:cs typeface="Courier New" pitchFamily="49" charset="0"/>
              </a:rPr>
              <a:t>s.startsWith</a:t>
            </a:r>
            <a:r>
              <a:rPr lang="en-US" altLang="en-US" sz="1200" dirty="0">
                <a:solidFill>
                  <a:schemeClr val="tx1"/>
                </a:solidFill>
                <a:latin typeface="Courier New" pitchFamily="49" charset="0"/>
                <a:cs typeface="Courier New" pitchFamily="49" charset="0"/>
              </a:rPr>
              <a:t>("c"))</a:t>
            </a:r>
          </a:p>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 </a:t>
            </a:r>
            <a:r>
              <a:rPr lang="en-US" altLang="en-US" sz="1200" dirty="0">
                <a:latin typeface="Courier New" pitchFamily="49" charset="0"/>
                <a:cs typeface="Courier New" pitchFamily="49" charset="0"/>
              </a:rPr>
              <a:t>	</a:t>
            </a:r>
            <a:r>
              <a:rPr lang="en-US" altLang="en-US" sz="1200" dirty="0">
                <a:solidFill>
                  <a:schemeClr val="tx1"/>
                </a:solidFill>
                <a:latin typeface="Courier New" pitchFamily="49" charset="0"/>
                <a:cs typeface="Courier New" pitchFamily="49" charset="0"/>
              </a:rPr>
              <a:t>.</a:t>
            </a:r>
            <a:r>
              <a:rPr lang="en-US" altLang="en-US" sz="1200" b="1" dirty="0">
                <a:solidFill>
                  <a:schemeClr val="tx1"/>
                </a:solidFill>
                <a:latin typeface="Courier New" pitchFamily="49" charset="0"/>
                <a:cs typeface="Courier New" pitchFamily="49" charset="0"/>
              </a:rPr>
              <a:t>map</a:t>
            </a:r>
            <a:r>
              <a:rPr lang="en-US" altLang="en-US" sz="1200" dirty="0">
                <a:solidFill>
                  <a:schemeClr val="tx1"/>
                </a:solidFill>
                <a:latin typeface="Courier New" pitchFamily="49" charset="0"/>
                <a:cs typeface="Courier New" pitchFamily="49" charset="0"/>
              </a:rPr>
              <a:t>(String::</a:t>
            </a:r>
            <a:r>
              <a:rPr lang="en-US" altLang="en-US" sz="1200" dirty="0" err="1">
                <a:solidFill>
                  <a:schemeClr val="tx1"/>
                </a:solidFill>
                <a:latin typeface="Courier New" pitchFamily="49" charset="0"/>
                <a:cs typeface="Courier New" pitchFamily="49" charset="0"/>
              </a:rPr>
              <a:t>toUpperCase</a:t>
            </a:r>
            <a:r>
              <a:rPr lang="en-US" altLang="en-US" sz="1200" dirty="0">
                <a:solidFill>
                  <a:schemeClr val="tx1"/>
                </a:solidFill>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 	.</a:t>
            </a:r>
            <a:r>
              <a:rPr lang="en-US" altLang="en-US" sz="1200" b="1" dirty="0">
                <a:solidFill>
                  <a:schemeClr val="tx1"/>
                </a:solidFill>
                <a:latin typeface="Courier New" pitchFamily="49" charset="0"/>
                <a:cs typeface="Courier New" pitchFamily="49" charset="0"/>
              </a:rPr>
              <a:t>limit</a:t>
            </a:r>
            <a:r>
              <a:rPr lang="en-US" altLang="en-US" sz="1200" dirty="0">
                <a:solidFill>
                  <a:schemeClr val="tx1"/>
                </a:solidFill>
                <a:latin typeface="Courier New" pitchFamily="49" charset="0"/>
                <a:cs typeface="Courier New" pitchFamily="49" charset="0"/>
              </a:rPr>
              <a:t>(3)</a:t>
            </a:r>
          </a:p>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 </a:t>
            </a:r>
            <a:r>
              <a:rPr lang="en-US" altLang="en-US" sz="1200" dirty="0">
                <a:latin typeface="Courier New" pitchFamily="49" charset="0"/>
                <a:cs typeface="Courier New" pitchFamily="49" charset="0"/>
              </a:rPr>
              <a:t>	</a:t>
            </a:r>
            <a:r>
              <a:rPr lang="en-US" altLang="en-US" sz="1200" dirty="0">
                <a:solidFill>
                  <a:schemeClr val="tx1"/>
                </a:solidFill>
                <a:latin typeface="Courier New" pitchFamily="49" charset="0"/>
                <a:cs typeface="Courier New" pitchFamily="49" charset="0"/>
              </a:rPr>
              <a:t>.</a:t>
            </a:r>
            <a:r>
              <a:rPr lang="en-US" altLang="en-US" sz="1200" b="1" dirty="0">
                <a:solidFill>
                  <a:schemeClr val="tx1"/>
                </a:solidFill>
                <a:latin typeface="Courier New" pitchFamily="49" charset="0"/>
                <a:cs typeface="Courier New" pitchFamily="49" charset="0"/>
              </a:rPr>
              <a:t>sorted</a:t>
            </a:r>
            <a:r>
              <a:rPr lang="en-US" altLang="en-US" sz="1200" dirty="0">
                <a:solidFill>
                  <a:schemeClr val="tx1"/>
                </a:solidFill>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 </a:t>
            </a:r>
            <a:r>
              <a:rPr lang="en-US" altLang="en-US" sz="1200" dirty="0">
                <a:latin typeface="Courier New" pitchFamily="49" charset="0"/>
                <a:cs typeface="Courier New" pitchFamily="49" charset="0"/>
              </a:rPr>
              <a:t>	</a:t>
            </a:r>
            <a:r>
              <a:rPr lang="en-US" altLang="en-US" sz="1200" dirty="0">
                <a:solidFill>
                  <a:schemeClr val="tx1"/>
                </a:solidFill>
                <a:latin typeface="Courier New" pitchFamily="49" charset="0"/>
                <a:cs typeface="Courier New" pitchFamily="49" charset="0"/>
              </a:rPr>
              <a:t>.</a:t>
            </a:r>
            <a:r>
              <a:rPr lang="en-US" altLang="en-US" sz="1200" b="1" dirty="0" err="1">
                <a:solidFill>
                  <a:schemeClr val="tx1"/>
                </a:solidFill>
                <a:latin typeface="Courier New" pitchFamily="49" charset="0"/>
                <a:cs typeface="Courier New" pitchFamily="49" charset="0"/>
              </a:rPr>
              <a:t>forEach</a:t>
            </a:r>
            <a:r>
              <a:rPr lang="en-US" altLang="en-US" sz="1200" dirty="0">
                <a:solidFill>
                  <a:schemeClr val="tx1"/>
                </a:solidFill>
                <a:latin typeface="Courier New" pitchFamily="49" charset="0"/>
                <a:cs typeface="Courier New" pitchFamily="49" charset="0"/>
              </a:rPr>
              <a:t>(</a:t>
            </a:r>
            <a:r>
              <a:rPr lang="en-US" altLang="en-US" sz="1200" dirty="0" err="1">
                <a:solidFill>
                  <a:schemeClr val="tx1"/>
                </a:solidFill>
                <a:latin typeface="Courier New" pitchFamily="49" charset="0"/>
                <a:cs typeface="Courier New" pitchFamily="49" charset="0"/>
              </a:rPr>
              <a:t>System.out</a:t>
            </a:r>
            <a:r>
              <a:rPr lang="en-US" altLang="en-US" sz="1200" dirty="0">
                <a:solidFill>
                  <a:schemeClr val="tx1"/>
                </a:solidFill>
                <a:latin typeface="Courier New" pitchFamily="49" charset="0"/>
                <a:cs typeface="Courier New" pitchFamily="49" charset="0"/>
              </a:rPr>
              <a:t>::</a:t>
            </a:r>
            <a:r>
              <a:rPr lang="en-US" altLang="en-US" sz="1200" dirty="0" err="1">
                <a:solidFill>
                  <a:schemeClr val="tx1"/>
                </a:solidFill>
                <a:latin typeface="Courier New" pitchFamily="49" charset="0"/>
                <a:cs typeface="Courier New" pitchFamily="49" charset="0"/>
              </a:rPr>
              <a:t>println</a:t>
            </a:r>
            <a:r>
              <a:rPr lang="en-US" altLang="en-US" sz="1200" dirty="0">
                <a:solidFill>
                  <a:schemeClr val="tx1"/>
                </a:solidFill>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 C3</a:t>
            </a: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 C4</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C5</a:t>
            </a:r>
            <a:endParaRPr lang="en-US" altLang="en-US" sz="1200" dirty="0">
              <a:solidFill>
                <a:schemeClr val="tx1"/>
              </a:solidFill>
              <a:latin typeface="Courier New" pitchFamily="49" charset="0"/>
              <a:cs typeface="Courier New"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337" y="68873"/>
            <a:ext cx="11011989" cy="610392"/>
          </a:xfrm>
        </p:spPr>
        <p:txBody>
          <a:bodyPr>
            <a:normAutofit fontScale="90000"/>
          </a:bodyPr>
          <a:lstStyle/>
          <a:p>
            <a:r>
              <a:rPr lang="en-US" b="1" dirty="0"/>
              <a:t>Streams</a:t>
            </a:r>
            <a:endParaRPr lang="en-US" dirty="0"/>
          </a:p>
        </p:txBody>
      </p:sp>
      <p:sp>
        <p:nvSpPr>
          <p:cNvPr id="3" name="Content Placeholder 2"/>
          <p:cNvSpPr>
            <a:spLocks noGrp="1"/>
          </p:cNvSpPr>
          <p:nvPr>
            <p:ph idx="1"/>
          </p:nvPr>
        </p:nvSpPr>
        <p:spPr>
          <a:xfrm>
            <a:off x="875211" y="731521"/>
            <a:ext cx="11025052" cy="5956662"/>
          </a:xfrm>
        </p:spPr>
        <p:txBody>
          <a:bodyPr vert="horz" lIns="91440" tIns="45720" rIns="91440" bIns="45720" rtlCol="0">
            <a:normAutofit/>
          </a:bodyPr>
          <a:lstStyle/>
          <a:p>
            <a:pPr>
              <a:lnSpc>
                <a:spcPct val="120000"/>
              </a:lnSpc>
              <a:buNone/>
            </a:pPr>
            <a:r>
              <a:rPr lang="en-US" sz="1800" b="1" dirty="0"/>
              <a:t>Example with anonymous function: </a:t>
            </a:r>
            <a:r>
              <a:rPr lang="en-US" sz="1800" dirty="0"/>
              <a:t>                      </a:t>
            </a:r>
            <a:r>
              <a:rPr lang="en-US" sz="1800"/>
              <a:t>	    </a:t>
            </a:r>
            <a:r>
              <a:rPr lang="en-US" sz="1800" b="1"/>
              <a:t>Output </a:t>
            </a:r>
            <a:r>
              <a:rPr lang="en-US" sz="1800" b="1" dirty="0"/>
              <a:t>it generates:</a:t>
            </a:r>
          </a:p>
          <a:p>
            <a:pPr>
              <a:lnSpc>
                <a:spcPct val="120000"/>
              </a:lnSpc>
              <a:buNone/>
            </a:pPr>
            <a:endParaRPr lang="en-US" dirty="0"/>
          </a:p>
          <a:p>
            <a:pPr>
              <a:lnSpc>
                <a:spcPct val="120000"/>
              </a:lnSpc>
              <a:buNone/>
            </a:pPr>
            <a:endParaRPr lang="en-US" dirty="0"/>
          </a:p>
          <a:p>
            <a:pPr>
              <a:lnSpc>
                <a:spcPct val="120000"/>
              </a:lnSpc>
              <a:buNone/>
            </a:pPr>
            <a:endParaRPr lang="en-US" dirty="0"/>
          </a:p>
          <a:p>
            <a:pPr>
              <a:lnSpc>
                <a:spcPct val="120000"/>
              </a:lnSpc>
              <a:buNone/>
            </a:pPr>
            <a:endParaRPr lang="en-US" dirty="0"/>
          </a:p>
          <a:p>
            <a:pPr>
              <a:lnSpc>
                <a:spcPct val="120000"/>
              </a:lnSpc>
              <a:buNone/>
            </a:pPr>
            <a:endParaRPr lang="en-US" dirty="0"/>
          </a:p>
          <a:p>
            <a:pPr>
              <a:lnSpc>
                <a:spcPct val="120000"/>
              </a:lnSpc>
              <a:buNone/>
            </a:pPr>
            <a:endParaRPr lang="en-US" dirty="0"/>
          </a:p>
        </p:txBody>
      </p:sp>
      <p:sp>
        <p:nvSpPr>
          <p:cNvPr id="55297" name="Rectangle 1"/>
          <p:cNvSpPr>
            <a:spLocks noChangeArrowheads="1"/>
          </p:cNvSpPr>
          <p:nvPr/>
        </p:nvSpPr>
        <p:spPr bwMode="auto">
          <a:xfrm>
            <a:off x="971326" y="1087052"/>
            <a:ext cx="5447211" cy="5720614"/>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Arrays.asList</a:t>
            </a:r>
            <a:r>
              <a:rPr lang="pt-BR" altLang="en-US" sz="1200" dirty="0">
                <a:latin typeface="Courier New" pitchFamily="49" charset="0"/>
                <a:cs typeface="Courier New" pitchFamily="49" charset="0"/>
              </a:rPr>
              <a:t>"a1", "a2", "a2", "c5", "c4", "c3", "b1", "c2", "c1"</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b="1" dirty="0" err="1">
                <a:latin typeface="Courier New" pitchFamily="49" charset="0"/>
                <a:cs typeface="Courier New" pitchFamily="49" charset="0"/>
              </a:rPr>
              <a:t>parallelStream</a:t>
            </a:r>
            <a:r>
              <a:rPr lang="en-US" altLang="en-US" sz="1200" dirty="0">
                <a:latin typeface="Courier New" pitchFamily="49" charset="0"/>
                <a:cs typeface="Courier New" pitchFamily="49" charset="0"/>
              </a:rPr>
              <a:t>() // Creates sequential stream</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b="1" dirty="0">
                <a:latin typeface="Courier New" pitchFamily="49" charset="0"/>
                <a:cs typeface="Courier New" pitchFamily="49" charset="0"/>
              </a:rPr>
              <a:t>filter</a:t>
            </a:r>
            <a:r>
              <a:rPr lang="en-US" altLang="en-US" sz="1200" dirty="0">
                <a:latin typeface="Courier New" pitchFamily="49" charset="0"/>
                <a:cs typeface="Courier New" pitchFamily="49" charset="0"/>
              </a:rPr>
              <a:t>(new Predicate&lt;String&gt;()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public </a:t>
            </a:r>
            <a:r>
              <a:rPr lang="en-US" altLang="en-US" sz="1200" dirty="0" err="1">
                <a:latin typeface="Courier New" pitchFamily="49" charset="0"/>
                <a:cs typeface="Courier New" pitchFamily="49" charset="0"/>
              </a:rPr>
              <a:t>boolean</a:t>
            </a:r>
            <a:r>
              <a:rPr lang="en-US" altLang="en-US" sz="1200" dirty="0">
                <a:latin typeface="Courier New" pitchFamily="49" charset="0"/>
                <a:cs typeface="Courier New" pitchFamily="49" charset="0"/>
              </a:rPr>
              <a:t> test(String s)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System.out.println</a:t>
            </a:r>
            <a:r>
              <a:rPr lang="en-US" altLang="en-US" sz="1200" dirty="0">
                <a:latin typeface="Courier New" pitchFamily="49" charset="0"/>
                <a:cs typeface="Courier New" pitchFamily="49" charset="0"/>
              </a:rPr>
              <a:t>("filter() for " + s);</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return </a:t>
            </a:r>
            <a:r>
              <a:rPr lang="en-US" altLang="en-US" sz="1200" dirty="0" err="1">
                <a:latin typeface="Courier New" pitchFamily="49" charset="0"/>
                <a:cs typeface="Courier New" pitchFamily="49" charset="0"/>
              </a:rPr>
              <a:t>s.startsWith</a:t>
            </a:r>
            <a:r>
              <a:rPr lang="en-US" altLang="en-US" sz="1200" dirty="0">
                <a:latin typeface="Courier New" pitchFamily="49" charset="0"/>
                <a:cs typeface="Courier New" pitchFamily="49" charset="0"/>
              </a:rPr>
              <a:t>("c");</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b="1" dirty="0">
                <a:latin typeface="Courier New" pitchFamily="49" charset="0"/>
                <a:cs typeface="Courier New" pitchFamily="49" charset="0"/>
              </a:rPr>
              <a:t>map</a:t>
            </a:r>
            <a:r>
              <a:rPr lang="en-US" altLang="en-US" sz="1200" dirty="0">
                <a:latin typeface="Courier New" pitchFamily="49" charset="0"/>
                <a:cs typeface="Courier New" pitchFamily="49" charset="0"/>
              </a:rPr>
              <a:t>(new Function&lt;String, String&gt;()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public String apply(String s)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System.out.println</a:t>
            </a:r>
            <a:r>
              <a:rPr lang="en-US" altLang="en-US" sz="1200" dirty="0">
                <a:latin typeface="Courier New" pitchFamily="49" charset="0"/>
                <a:cs typeface="Courier New" pitchFamily="49" charset="0"/>
              </a:rPr>
              <a:t>("map() for " + s);</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return </a:t>
            </a:r>
            <a:r>
              <a:rPr lang="en-US" altLang="en-US" sz="1200" dirty="0" err="1">
                <a:latin typeface="Courier New" pitchFamily="49" charset="0"/>
                <a:cs typeface="Courier New" pitchFamily="49" charset="0"/>
              </a:rPr>
              <a:t>s.toUpperCase</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b="1" dirty="0">
                <a:latin typeface="Courier New" pitchFamily="49" charset="0"/>
                <a:cs typeface="Courier New" pitchFamily="49" charset="0"/>
              </a:rPr>
              <a:t>limit</a:t>
            </a:r>
            <a:r>
              <a:rPr lang="en-US" altLang="en-US" sz="1200" dirty="0">
                <a:latin typeface="Courier New" pitchFamily="49" charset="0"/>
                <a:cs typeface="Courier New" pitchFamily="49" charset="0"/>
              </a:rPr>
              <a:t>(3)</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b="1" dirty="0">
                <a:latin typeface="Courier New" pitchFamily="49" charset="0"/>
                <a:cs typeface="Courier New" pitchFamily="49" charset="0"/>
              </a:rPr>
              <a:t>sorted</a:t>
            </a:r>
            <a:r>
              <a:rPr lang="en-US" altLang="en-US" sz="1200" dirty="0">
                <a:latin typeface="Courier New" pitchFamily="49" charset="0"/>
                <a:cs typeface="Courier New" pitchFamily="49" charset="0"/>
              </a:rPr>
              <a:t>(new Comparator&lt;String&gt;()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public </a:t>
            </a:r>
            <a:r>
              <a:rPr lang="en-US" altLang="en-US" sz="1200" dirty="0" err="1">
                <a:latin typeface="Courier New" pitchFamily="49" charset="0"/>
                <a:cs typeface="Courier New" pitchFamily="49" charset="0"/>
              </a:rPr>
              <a:t>int</a:t>
            </a:r>
            <a:r>
              <a:rPr lang="en-US" altLang="en-US" sz="1200" dirty="0">
                <a:latin typeface="Courier New" pitchFamily="49" charset="0"/>
                <a:cs typeface="Courier New" pitchFamily="49" charset="0"/>
              </a:rPr>
              <a:t> compare(String s1, String s2)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System.out.println</a:t>
            </a:r>
            <a:r>
              <a:rPr lang="en-US" altLang="en-US" sz="1200" dirty="0">
                <a:latin typeface="Courier New" pitchFamily="49" charset="0"/>
                <a:cs typeface="Courier New" pitchFamily="49" charset="0"/>
              </a:rPr>
              <a:t>("sorting() for "+s1+" &amp; "+s2);</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return s1.compareTo(s2);</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b="1" dirty="0" err="1">
                <a:latin typeface="Courier New" pitchFamily="49" charset="0"/>
                <a:cs typeface="Courier New" pitchFamily="49" charset="0"/>
              </a:rPr>
              <a:t>forEach</a:t>
            </a:r>
            <a:r>
              <a:rPr lang="en-US" altLang="en-US" sz="1200" dirty="0">
                <a:latin typeface="Courier New" pitchFamily="49" charset="0"/>
                <a:cs typeface="Courier New" pitchFamily="49" charset="0"/>
              </a:rPr>
              <a:t>(new Consumer&lt;String&gt;()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public void accept(String s)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System.out.println</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forEach</a:t>
            </a:r>
            <a:r>
              <a:rPr lang="en-US" altLang="en-US" sz="1200" dirty="0">
                <a:latin typeface="Courier New" pitchFamily="49" charset="0"/>
                <a:cs typeface="Courier New" pitchFamily="49" charset="0"/>
              </a:rPr>
              <a:t>: " + s);</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p>
        </p:txBody>
      </p:sp>
      <p:sp>
        <p:nvSpPr>
          <p:cNvPr id="6" name="Rectangle 5"/>
          <p:cNvSpPr/>
          <p:nvPr/>
        </p:nvSpPr>
        <p:spPr>
          <a:xfrm>
            <a:off x="6684147" y="1108071"/>
            <a:ext cx="5024847" cy="3947234"/>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filter() for c3</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filter() for c4</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map() for c4</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filter() for c1</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map() for c1</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filter() for c5</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map() for c5</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filter() for a1</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filter() for c2</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map() for c2</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filter() for b1</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filter() for a2</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filter() for a2</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map() for c3</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sorting() C4 &amp; C5</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sorting() C3 &amp; C4</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forEach</a:t>
            </a:r>
            <a:r>
              <a:rPr lang="en-US" altLang="en-US" sz="1200" dirty="0">
                <a:latin typeface="Courier New" pitchFamily="49" charset="0"/>
                <a:cs typeface="Courier New" pitchFamily="49" charset="0"/>
              </a:rPr>
              <a:t>: C4</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forEach</a:t>
            </a:r>
            <a:r>
              <a:rPr lang="en-US" altLang="en-US" sz="1200" dirty="0">
                <a:latin typeface="Courier New" pitchFamily="49" charset="0"/>
                <a:cs typeface="Courier New" pitchFamily="49" charset="0"/>
              </a:rPr>
              <a:t>: C3</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forEach</a:t>
            </a:r>
            <a:r>
              <a:rPr lang="en-US" altLang="en-US" sz="1200" dirty="0">
                <a:latin typeface="Courier New" pitchFamily="49" charset="0"/>
                <a:cs typeface="Courier New" pitchFamily="49" charset="0"/>
              </a:rPr>
              <a:t>: C5</a:t>
            </a:r>
            <a:endParaRPr lang="en-US" altLang="en-US" sz="1200" dirty="0">
              <a:solidFill>
                <a:schemeClr val="tx1"/>
              </a:solidFill>
              <a:latin typeface="Courier New" pitchFamily="49" charset="0"/>
              <a:cs typeface="Courier New"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01337" y="68873"/>
            <a:ext cx="11011989" cy="610392"/>
          </a:xfrm>
        </p:spPr>
        <p:txBody>
          <a:bodyPr>
            <a:normAutofit fontScale="90000"/>
          </a:bodyPr>
          <a:lstStyle/>
          <a:p>
            <a:r>
              <a:rPr lang="en-US" b="1" dirty="0" err="1"/>
              <a:t>StreamS</a:t>
            </a:r>
            <a:endParaRPr lang="en-US" dirty="0"/>
          </a:p>
        </p:txBody>
      </p:sp>
      <p:sp>
        <p:nvSpPr>
          <p:cNvPr id="3" name="Content Placeholder 2"/>
          <p:cNvSpPr>
            <a:spLocks noGrp="1"/>
          </p:cNvSpPr>
          <p:nvPr>
            <p:ph idx="1"/>
          </p:nvPr>
        </p:nvSpPr>
        <p:spPr>
          <a:xfrm>
            <a:off x="875211" y="731521"/>
            <a:ext cx="11025052" cy="5956662"/>
          </a:xfrm>
        </p:spPr>
        <p:txBody>
          <a:bodyPr>
            <a:normAutofit/>
          </a:bodyPr>
          <a:lstStyle/>
          <a:p>
            <a:pPr>
              <a:buNone/>
            </a:pPr>
            <a:r>
              <a:rPr lang="en-US" b="1" dirty="0"/>
              <a:t>Stream Creation</a:t>
            </a:r>
          </a:p>
          <a:p>
            <a:r>
              <a:rPr lang="en-US" sz="1400" dirty="0"/>
              <a:t>There are many ways to create a stream instance of different sources.</a:t>
            </a:r>
          </a:p>
          <a:p>
            <a:r>
              <a:rPr lang="en-US" sz="1400" dirty="0"/>
              <a:t>Once created, the instance </a:t>
            </a:r>
            <a:r>
              <a:rPr lang="en-US" sz="1400" b="1" dirty="0"/>
              <a:t>will not modify its source.</a:t>
            </a:r>
          </a:p>
          <a:p>
            <a:pPr>
              <a:buFont typeface="Wingdings" pitchFamily="2" charset="2"/>
              <a:buChar char="Ø"/>
            </a:pPr>
            <a:r>
              <a:rPr lang="en-US" sz="1800" b="1" dirty="0"/>
              <a:t>Empty Stream</a:t>
            </a:r>
          </a:p>
          <a:p>
            <a:r>
              <a:rPr lang="en-US" sz="1400" dirty="0"/>
              <a:t>The </a:t>
            </a:r>
            <a:r>
              <a:rPr lang="en-US" sz="1400" b="1" i="1" dirty="0"/>
              <a:t>empty()</a:t>
            </a:r>
            <a:r>
              <a:rPr lang="en-US" sz="1400" dirty="0"/>
              <a:t> method should be used in case of a creation of an empty stream:</a:t>
            </a:r>
          </a:p>
          <a:p>
            <a:endParaRPr lang="en-US" sz="1800" b="1" dirty="0"/>
          </a:p>
          <a:p>
            <a:pPr>
              <a:buFont typeface="Wingdings" pitchFamily="2" charset="2"/>
              <a:buChar char="Ø"/>
            </a:pPr>
            <a:r>
              <a:rPr lang="en-US" sz="1800" b="1" dirty="0"/>
              <a:t>Stream of Collection</a:t>
            </a:r>
          </a:p>
          <a:p>
            <a:r>
              <a:rPr lang="en-US" sz="1400" dirty="0"/>
              <a:t>Stream can also be created of any type of </a:t>
            </a:r>
            <a:r>
              <a:rPr lang="en-US" sz="1400" i="1" dirty="0"/>
              <a:t>Collection </a:t>
            </a:r>
            <a:r>
              <a:rPr lang="en-US" sz="1400" dirty="0"/>
              <a:t>(</a:t>
            </a:r>
            <a:r>
              <a:rPr lang="en-US" sz="1400" i="1" dirty="0"/>
              <a:t>Collection, List, Set</a:t>
            </a:r>
            <a:r>
              <a:rPr lang="en-US" sz="1400" dirty="0"/>
              <a:t>):</a:t>
            </a:r>
            <a:endParaRPr lang="en-US" sz="1400" b="1" dirty="0"/>
          </a:p>
          <a:p>
            <a:pPr>
              <a:buNone/>
            </a:pPr>
            <a:endParaRPr lang="en-US" sz="1800" b="1" dirty="0"/>
          </a:p>
          <a:p>
            <a:pPr>
              <a:buNone/>
            </a:pPr>
            <a:endParaRPr lang="en-US" sz="500" b="1" dirty="0"/>
          </a:p>
          <a:p>
            <a:pPr>
              <a:buFont typeface="Wingdings" pitchFamily="2" charset="2"/>
              <a:buChar char="Ø"/>
            </a:pPr>
            <a:r>
              <a:rPr lang="en-US" sz="1800" b="1" dirty="0"/>
              <a:t>Stream of Array</a:t>
            </a:r>
            <a:endParaRPr lang="en-US" sz="1800" dirty="0"/>
          </a:p>
          <a:p>
            <a:r>
              <a:rPr lang="en-US" sz="1400" dirty="0"/>
              <a:t>Array can also be a source of a Stream:</a:t>
            </a:r>
          </a:p>
          <a:p>
            <a:pPr>
              <a:buNone/>
            </a:pPr>
            <a:endParaRPr lang="en-US" sz="1800" dirty="0"/>
          </a:p>
          <a:p>
            <a:r>
              <a:rPr lang="en-US" sz="1400" dirty="0"/>
              <a:t>They can also be created out of an existing array or of a part of an array:</a:t>
            </a:r>
          </a:p>
          <a:p>
            <a:pPr>
              <a:buNone/>
            </a:pPr>
            <a:endParaRPr lang="en-US" sz="1800" dirty="0"/>
          </a:p>
          <a:p>
            <a:pPr>
              <a:buNone/>
            </a:pPr>
            <a:endParaRPr lang="en-US" sz="1800" b="1" dirty="0"/>
          </a:p>
          <a:p>
            <a:endParaRPr lang="en-US" sz="1800" dirty="0"/>
          </a:p>
        </p:txBody>
      </p:sp>
      <p:sp>
        <p:nvSpPr>
          <p:cNvPr id="1025" name="Rectangle 1"/>
          <p:cNvSpPr>
            <a:spLocks noChangeArrowheads="1"/>
          </p:cNvSpPr>
          <p:nvPr/>
        </p:nvSpPr>
        <p:spPr bwMode="auto">
          <a:xfrm>
            <a:off x="1240970" y="2518262"/>
            <a:ext cx="10437224" cy="295466"/>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marR="0" lvl="0" indent="-228600" defTabSz="914400" eaLnBrk="0" fontAlgn="base" hangingPunct="0">
              <a:lnSpc>
                <a:spcPct val="110000"/>
              </a:lnSpc>
              <a:spcBef>
                <a:spcPct val="0"/>
              </a:spcBef>
              <a:spcAft>
                <a:spcPct val="0"/>
              </a:spcAft>
              <a:buClr>
                <a:schemeClr val="tx2"/>
              </a:buClr>
              <a:buSzTx/>
              <a:buFontTx/>
              <a:buNone/>
              <a:tabLst/>
            </a:pPr>
            <a:r>
              <a:rPr lang="en-US" altLang="en-US" sz="1200" dirty="0">
                <a:solidFill>
                  <a:schemeClr val="tx1"/>
                </a:solidFill>
                <a:latin typeface="Courier New" pitchFamily="49" charset="0"/>
                <a:cs typeface="Courier New" pitchFamily="49" charset="0"/>
              </a:rPr>
              <a:t>Stream&lt;String&gt; </a:t>
            </a:r>
            <a:r>
              <a:rPr lang="en-US" altLang="en-US" sz="1200" dirty="0" err="1">
                <a:solidFill>
                  <a:schemeClr val="tx1"/>
                </a:solidFill>
                <a:latin typeface="Courier New" pitchFamily="49" charset="0"/>
                <a:cs typeface="Courier New" pitchFamily="49" charset="0"/>
              </a:rPr>
              <a:t>streamEmpty</a:t>
            </a:r>
            <a:r>
              <a:rPr lang="en-US" altLang="en-US" sz="1200" dirty="0">
                <a:solidFill>
                  <a:schemeClr val="tx1"/>
                </a:solidFill>
                <a:latin typeface="Courier New" pitchFamily="49" charset="0"/>
                <a:cs typeface="Courier New" pitchFamily="49" charset="0"/>
              </a:rPr>
              <a:t> = </a:t>
            </a:r>
            <a:r>
              <a:rPr lang="en-US" altLang="en-US" sz="1200" dirty="0" err="1">
                <a:solidFill>
                  <a:schemeClr val="tx1"/>
                </a:solidFill>
                <a:latin typeface="Courier New" pitchFamily="49" charset="0"/>
                <a:cs typeface="Courier New" pitchFamily="49" charset="0"/>
              </a:rPr>
              <a:t>Stream.empty</a:t>
            </a:r>
            <a:r>
              <a:rPr lang="en-US" altLang="en-US" sz="1200" dirty="0">
                <a:solidFill>
                  <a:schemeClr val="tx1"/>
                </a:solidFill>
                <a:latin typeface="Courier New" pitchFamily="49" charset="0"/>
                <a:cs typeface="Courier New" pitchFamily="49" charset="0"/>
              </a:rPr>
              <a:t>(); </a:t>
            </a:r>
          </a:p>
        </p:txBody>
      </p:sp>
      <p:sp>
        <p:nvSpPr>
          <p:cNvPr id="1026" name="Rectangle 2"/>
          <p:cNvSpPr>
            <a:spLocks noChangeArrowheads="1"/>
          </p:cNvSpPr>
          <p:nvPr/>
        </p:nvSpPr>
        <p:spPr bwMode="auto">
          <a:xfrm>
            <a:off x="1232581" y="3647370"/>
            <a:ext cx="10437224" cy="498598"/>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Collection&lt;String&gt; collection = </a:t>
            </a:r>
            <a:r>
              <a:rPr lang="en-US" altLang="en-US" sz="1200" dirty="0" err="1">
                <a:solidFill>
                  <a:schemeClr val="tx1"/>
                </a:solidFill>
                <a:latin typeface="Courier New" pitchFamily="49" charset="0"/>
                <a:cs typeface="Courier New" pitchFamily="49" charset="0"/>
              </a:rPr>
              <a:t>Arrays.asList</a:t>
            </a:r>
            <a:r>
              <a:rPr lang="en-US" altLang="en-US" sz="1200" dirty="0">
                <a:solidFill>
                  <a:schemeClr val="tx1"/>
                </a:solidFill>
                <a:latin typeface="Courier New" pitchFamily="49" charset="0"/>
                <a:cs typeface="Courier New" pitchFamily="49" charset="0"/>
              </a:rPr>
              <a:t>("a", "b", "c");</a:t>
            </a:r>
          </a:p>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Stream&lt;String&gt; </a:t>
            </a:r>
            <a:r>
              <a:rPr lang="en-US" altLang="en-US" sz="1200" dirty="0" err="1">
                <a:solidFill>
                  <a:schemeClr val="tx1"/>
                </a:solidFill>
                <a:latin typeface="Courier New" pitchFamily="49" charset="0"/>
                <a:cs typeface="Courier New" pitchFamily="49" charset="0"/>
              </a:rPr>
              <a:t>streamOfCollection</a:t>
            </a:r>
            <a:r>
              <a:rPr lang="en-US" altLang="en-US" sz="1200" dirty="0">
                <a:solidFill>
                  <a:schemeClr val="tx1"/>
                </a:solidFill>
                <a:latin typeface="Courier New" pitchFamily="49" charset="0"/>
                <a:cs typeface="Courier New" pitchFamily="49" charset="0"/>
              </a:rPr>
              <a:t> = </a:t>
            </a:r>
            <a:r>
              <a:rPr lang="en-US" altLang="en-US" sz="1200" dirty="0" err="1">
                <a:solidFill>
                  <a:schemeClr val="tx1"/>
                </a:solidFill>
                <a:latin typeface="Courier New" pitchFamily="49" charset="0"/>
                <a:cs typeface="Courier New" pitchFamily="49" charset="0"/>
              </a:rPr>
              <a:t>collection.stream</a:t>
            </a:r>
            <a:r>
              <a:rPr lang="en-US" altLang="en-US" sz="1200" dirty="0">
                <a:solidFill>
                  <a:schemeClr val="tx1"/>
                </a:solidFill>
                <a:latin typeface="Courier New" pitchFamily="49" charset="0"/>
                <a:cs typeface="Courier New" pitchFamily="49" charset="0"/>
              </a:rPr>
              <a:t>();</a:t>
            </a:r>
          </a:p>
        </p:txBody>
      </p:sp>
      <p:sp>
        <p:nvSpPr>
          <p:cNvPr id="1027" name="Rectangle 3"/>
          <p:cNvSpPr>
            <a:spLocks noChangeArrowheads="1"/>
          </p:cNvSpPr>
          <p:nvPr/>
        </p:nvSpPr>
        <p:spPr bwMode="auto">
          <a:xfrm>
            <a:off x="1232581" y="4887039"/>
            <a:ext cx="10437224" cy="295466"/>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marR="0" lvl="0" indent="-228600" defTabSz="914400" eaLnBrk="0" fontAlgn="base" hangingPunct="0">
              <a:lnSpc>
                <a:spcPct val="110000"/>
              </a:lnSpc>
              <a:spcBef>
                <a:spcPct val="0"/>
              </a:spcBef>
              <a:spcAft>
                <a:spcPct val="0"/>
              </a:spcAft>
              <a:buClr>
                <a:schemeClr val="tx2"/>
              </a:buClr>
              <a:buSzTx/>
              <a:buFontTx/>
              <a:buNone/>
              <a:tabLst/>
            </a:pPr>
            <a:r>
              <a:rPr lang="en-US" altLang="en-US" sz="1200" dirty="0">
                <a:solidFill>
                  <a:schemeClr val="tx1"/>
                </a:solidFill>
                <a:latin typeface="Courier New" pitchFamily="49" charset="0"/>
                <a:cs typeface="Courier New" pitchFamily="49" charset="0"/>
              </a:rPr>
              <a:t>Stream&lt;String&gt; </a:t>
            </a:r>
            <a:r>
              <a:rPr lang="en-US" altLang="en-US" sz="1200" dirty="0" err="1">
                <a:solidFill>
                  <a:schemeClr val="tx1"/>
                </a:solidFill>
                <a:latin typeface="Courier New" pitchFamily="49" charset="0"/>
                <a:cs typeface="Courier New" pitchFamily="49" charset="0"/>
              </a:rPr>
              <a:t>streamOfArray</a:t>
            </a:r>
            <a:r>
              <a:rPr lang="en-US" altLang="en-US" sz="1200" dirty="0">
                <a:solidFill>
                  <a:schemeClr val="tx1"/>
                </a:solidFill>
                <a:latin typeface="Courier New" pitchFamily="49" charset="0"/>
                <a:cs typeface="Courier New" pitchFamily="49" charset="0"/>
              </a:rPr>
              <a:t> = </a:t>
            </a:r>
            <a:r>
              <a:rPr lang="en-US" altLang="en-US" sz="1200" dirty="0" err="1">
                <a:solidFill>
                  <a:schemeClr val="tx1"/>
                </a:solidFill>
                <a:latin typeface="Courier New" pitchFamily="49" charset="0"/>
                <a:cs typeface="Courier New" pitchFamily="49" charset="0"/>
              </a:rPr>
              <a:t>Stream.of</a:t>
            </a:r>
            <a:r>
              <a:rPr lang="en-US" altLang="en-US" sz="1200" dirty="0">
                <a:solidFill>
                  <a:schemeClr val="tx1"/>
                </a:solidFill>
                <a:latin typeface="Courier New" pitchFamily="49" charset="0"/>
                <a:cs typeface="Courier New" pitchFamily="49" charset="0"/>
              </a:rPr>
              <a:t>("a", "b", "c");</a:t>
            </a:r>
          </a:p>
        </p:txBody>
      </p:sp>
      <p:sp>
        <p:nvSpPr>
          <p:cNvPr id="1028" name="Rectangle 4"/>
          <p:cNvSpPr>
            <a:spLocks noChangeArrowheads="1"/>
          </p:cNvSpPr>
          <p:nvPr/>
        </p:nvSpPr>
        <p:spPr bwMode="auto">
          <a:xfrm>
            <a:off x="1240970" y="5612756"/>
            <a:ext cx="10437223" cy="701731"/>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String[] </a:t>
            </a:r>
            <a:r>
              <a:rPr lang="en-US" altLang="en-US" sz="1200" dirty="0" err="1">
                <a:solidFill>
                  <a:schemeClr val="tx1"/>
                </a:solidFill>
                <a:latin typeface="Courier New" pitchFamily="49" charset="0"/>
                <a:cs typeface="Courier New" pitchFamily="49" charset="0"/>
              </a:rPr>
              <a:t>arr</a:t>
            </a:r>
            <a:r>
              <a:rPr lang="en-US" altLang="en-US" sz="1200" dirty="0">
                <a:solidFill>
                  <a:schemeClr val="tx1"/>
                </a:solidFill>
                <a:latin typeface="Courier New" pitchFamily="49" charset="0"/>
                <a:cs typeface="Courier New" pitchFamily="49" charset="0"/>
              </a:rPr>
              <a:t> = new String[]{"a", "b", "c"};</a:t>
            </a:r>
          </a:p>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Stream&lt;String&gt; </a:t>
            </a:r>
            <a:r>
              <a:rPr lang="en-US" altLang="en-US" sz="1200" dirty="0" err="1">
                <a:solidFill>
                  <a:schemeClr val="tx1"/>
                </a:solidFill>
                <a:latin typeface="Courier New" pitchFamily="49" charset="0"/>
                <a:cs typeface="Courier New" pitchFamily="49" charset="0"/>
              </a:rPr>
              <a:t>streamOfArrayFull</a:t>
            </a:r>
            <a:r>
              <a:rPr lang="en-US" altLang="en-US" sz="1200" dirty="0">
                <a:solidFill>
                  <a:schemeClr val="tx1"/>
                </a:solidFill>
                <a:latin typeface="Courier New" pitchFamily="49" charset="0"/>
                <a:cs typeface="Courier New" pitchFamily="49" charset="0"/>
              </a:rPr>
              <a:t> = </a:t>
            </a:r>
            <a:r>
              <a:rPr lang="en-US" altLang="en-US" sz="1200" dirty="0" err="1">
                <a:solidFill>
                  <a:schemeClr val="tx1"/>
                </a:solidFill>
                <a:latin typeface="Courier New" pitchFamily="49" charset="0"/>
                <a:cs typeface="Courier New" pitchFamily="49" charset="0"/>
              </a:rPr>
              <a:t>Arrays.stream</a:t>
            </a:r>
            <a:r>
              <a:rPr lang="en-US" altLang="en-US" sz="1200" dirty="0">
                <a:solidFill>
                  <a:schemeClr val="tx1"/>
                </a:solidFill>
                <a:latin typeface="Courier New" pitchFamily="49" charset="0"/>
                <a:cs typeface="Courier New" pitchFamily="49" charset="0"/>
              </a:rPr>
              <a:t>(</a:t>
            </a:r>
            <a:r>
              <a:rPr lang="en-US" altLang="en-US" sz="1200" dirty="0" err="1">
                <a:solidFill>
                  <a:schemeClr val="tx1"/>
                </a:solidFill>
                <a:latin typeface="Courier New" pitchFamily="49" charset="0"/>
                <a:cs typeface="Courier New" pitchFamily="49" charset="0"/>
              </a:rPr>
              <a:t>arr</a:t>
            </a:r>
            <a:r>
              <a:rPr lang="en-US" altLang="en-US" sz="1200" dirty="0">
                <a:solidFill>
                  <a:schemeClr val="tx1"/>
                </a:solidFill>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Stream&lt;String&gt; </a:t>
            </a:r>
            <a:r>
              <a:rPr lang="en-US" altLang="en-US" sz="1200" dirty="0" err="1">
                <a:solidFill>
                  <a:schemeClr val="tx1"/>
                </a:solidFill>
                <a:latin typeface="Courier New" pitchFamily="49" charset="0"/>
                <a:cs typeface="Courier New" pitchFamily="49" charset="0"/>
              </a:rPr>
              <a:t>streamOfArrayPart</a:t>
            </a:r>
            <a:r>
              <a:rPr lang="en-US" altLang="en-US" sz="1200" dirty="0">
                <a:solidFill>
                  <a:schemeClr val="tx1"/>
                </a:solidFill>
                <a:latin typeface="Courier New" pitchFamily="49" charset="0"/>
                <a:cs typeface="Courier New" pitchFamily="49" charset="0"/>
              </a:rPr>
              <a:t> = </a:t>
            </a:r>
            <a:r>
              <a:rPr lang="en-US" altLang="en-US" sz="1200" dirty="0" err="1">
                <a:solidFill>
                  <a:schemeClr val="tx1"/>
                </a:solidFill>
                <a:latin typeface="Courier New" pitchFamily="49" charset="0"/>
                <a:cs typeface="Courier New" pitchFamily="49" charset="0"/>
              </a:rPr>
              <a:t>Arrays.stream</a:t>
            </a:r>
            <a:r>
              <a:rPr lang="en-US" altLang="en-US" sz="1200" dirty="0">
                <a:solidFill>
                  <a:schemeClr val="tx1"/>
                </a:solidFill>
                <a:latin typeface="Courier New" pitchFamily="49" charset="0"/>
                <a:cs typeface="Courier New" pitchFamily="49" charset="0"/>
              </a:rPr>
              <a:t>(</a:t>
            </a:r>
            <a:r>
              <a:rPr lang="en-US" altLang="en-US" sz="1200" dirty="0" err="1">
                <a:solidFill>
                  <a:schemeClr val="tx1"/>
                </a:solidFill>
                <a:latin typeface="Courier New" pitchFamily="49" charset="0"/>
                <a:cs typeface="Courier New" pitchFamily="49" charset="0"/>
              </a:rPr>
              <a:t>arr</a:t>
            </a:r>
            <a:r>
              <a:rPr lang="en-US" altLang="en-US" sz="1200" dirty="0">
                <a:solidFill>
                  <a:schemeClr val="tx1"/>
                </a:solidFill>
                <a:latin typeface="Courier New" pitchFamily="49" charset="0"/>
                <a:cs typeface="Courier New" pitchFamily="49" charset="0"/>
              </a:rPr>
              <a:t>, 1, 3);</a:t>
            </a:r>
          </a:p>
        </p:txBody>
      </p:sp>
    </p:spTree>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337" y="68873"/>
            <a:ext cx="11011989" cy="610392"/>
          </a:xfrm>
        </p:spPr>
        <p:txBody>
          <a:bodyPr>
            <a:normAutofit fontScale="90000"/>
          </a:bodyPr>
          <a:lstStyle/>
          <a:p>
            <a:r>
              <a:rPr lang="en-US" b="1" dirty="0"/>
              <a:t>Streams</a:t>
            </a:r>
            <a:endParaRPr lang="en-US" dirty="0"/>
          </a:p>
        </p:txBody>
      </p:sp>
      <p:sp>
        <p:nvSpPr>
          <p:cNvPr id="3" name="Content Placeholder 2"/>
          <p:cNvSpPr>
            <a:spLocks noGrp="1"/>
          </p:cNvSpPr>
          <p:nvPr>
            <p:ph idx="1"/>
          </p:nvPr>
        </p:nvSpPr>
        <p:spPr>
          <a:xfrm>
            <a:off x="875211" y="731521"/>
            <a:ext cx="11025052" cy="5956662"/>
          </a:xfrm>
        </p:spPr>
        <p:txBody>
          <a:bodyPr/>
          <a:lstStyle/>
          <a:p>
            <a:pPr>
              <a:buFont typeface="Wingdings" pitchFamily="2" charset="2"/>
              <a:buChar char="Ø"/>
            </a:pPr>
            <a:r>
              <a:rPr lang="en-US" sz="1800" b="1" dirty="0" err="1"/>
              <a:t>Stream.builder</a:t>
            </a:r>
            <a:r>
              <a:rPr lang="en-US" sz="1800" b="1" dirty="0"/>
              <a:t>()</a:t>
            </a:r>
          </a:p>
          <a:p>
            <a:r>
              <a:rPr lang="en-US" sz="1400" b="1" dirty="0"/>
              <a:t>When builder is used the desired type should be additionally specified in the right part of the statement,</a:t>
            </a:r>
            <a:r>
              <a:rPr lang="en-US" sz="1400" dirty="0"/>
              <a:t> otherwise the </a:t>
            </a:r>
            <a:r>
              <a:rPr lang="en-US" sz="1400" i="1" dirty="0"/>
              <a:t>build()</a:t>
            </a:r>
            <a:r>
              <a:rPr lang="en-US" sz="1400" dirty="0"/>
              <a:t> method will create an instance of the </a:t>
            </a:r>
            <a:r>
              <a:rPr lang="en-US" sz="1400" i="1" dirty="0"/>
              <a:t>Stream&lt;Object&gt;:</a:t>
            </a:r>
          </a:p>
          <a:p>
            <a:endParaRPr lang="en-US" i="1" dirty="0"/>
          </a:p>
          <a:p>
            <a:pPr>
              <a:buFont typeface="Wingdings" pitchFamily="2" charset="2"/>
              <a:buChar char="Ø"/>
            </a:pPr>
            <a:endParaRPr lang="en-US" sz="1800" b="1" dirty="0"/>
          </a:p>
          <a:p>
            <a:pPr>
              <a:buFont typeface="Wingdings" pitchFamily="2" charset="2"/>
              <a:buChar char="Ø"/>
            </a:pPr>
            <a:r>
              <a:rPr lang="en-US" sz="1800" b="1" dirty="0" err="1"/>
              <a:t>Stream.generate</a:t>
            </a:r>
            <a:r>
              <a:rPr lang="en-US" sz="1800" b="1" dirty="0"/>
              <a:t>()</a:t>
            </a:r>
          </a:p>
          <a:p>
            <a:r>
              <a:rPr lang="en-US" sz="1400" dirty="0"/>
              <a:t>The </a:t>
            </a:r>
            <a:r>
              <a:rPr lang="en-US" sz="1400" b="1" i="1" dirty="0"/>
              <a:t>generate()</a:t>
            </a:r>
            <a:r>
              <a:rPr lang="en-US" sz="1400" dirty="0"/>
              <a:t> method accepts a </a:t>
            </a:r>
            <a:r>
              <a:rPr lang="en-US" sz="1400" i="1" dirty="0"/>
              <a:t>Supplier&lt;T&gt; </a:t>
            </a:r>
            <a:r>
              <a:rPr lang="en-US" sz="1400" dirty="0"/>
              <a:t>for element generation. As the resulting stream is infinite, developer should specify the desired size or the </a:t>
            </a:r>
            <a:r>
              <a:rPr lang="en-US" sz="1400" i="1" dirty="0"/>
              <a:t>generate()</a:t>
            </a:r>
            <a:r>
              <a:rPr lang="en-US" sz="1400" dirty="0"/>
              <a:t> method will work until it reaches the memory limit:</a:t>
            </a:r>
          </a:p>
          <a:p>
            <a:endParaRPr lang="en-US" dirty="0"/>
          </a:p>
          <a:p>
            <a:pPr>
              <a:buFont typeface="Wingdings" pitchFamily="2" charset="2"/>
              <a:buChar char="Ø"/>
            </a:pPr>
            <a:endParaRPr lang="en-US" sz="1800" b="1" dirty="0"/>
          </a:p>
          <a:p>
            <a:pPr>
              <a:buFont typeface="Wingdings" pitchFamily="2" charset="2"/>
              <a:buChar char="Ø"/>
            </a:pPr>
            <a:r>
              <a:rPr lang="en-US" sz="1800" b="1" dirty="0" err="1"/>
              <a:t>Stream.iterate</a:t>
            </a:r>
            <a:r>
              <a:rPr lang="en-US" sz="1800" b="1" dirty="0"/>
              <a:t>()</a:t>
            </a:r>
          </a:p>
          <a:p>
            <a:r>
              <a:rPr lang="en-US" sz="1400" dirty="0"/>
              <a:t>Another way of creating an infinite stream is by using the </a:t>
            </a:r>
            <a:r>
              <a:rPr lang="en-US" sz="1400" b="1" i="1" dirty="0"/>
              <a:t>iterate()</a:t>
            </a:r>
            <a:r>
              <a:rPr lang="en-US" sz="1400" dirty="0"/>
              <a:t> method. This method accepts T seed and </a:t>
            </a:r>
            <a:r>
              <a:rPr lang="en-US" sz="1400" dirty="0" err="1"/>
              <a:t>UnaryOperator</a:t>
            </a:r>
            <a:r>
              <a:rPr lang="en-US" sz="1400" dirty="0"/>
              <a:t>&lt;T&gt; like generate() method developer need to limit the iteration:</a:t>
            </a:r>
          </a:p>
          <a:p>
            <a:endParaRPr lang="en-US" sz="1400" b="1" dirty="0"/>
          </a:p>
          <a:p>
            <a:endParaRPr lang="en-US" sz="1400" b="1" dirty="0"/>
          </a:p>
          <a:p>
            <a:endParaRPr lang="en-US" dirty="0"/>
          </a:p>
        </p:txBody>
      </p:sp>
      <p:sp>
        <p:nvSpPr>
          <p:cNvPr id="1025" name="Rectangle 1"/>
          <p:cNvSpPr>
            <a:spLocks noChangeArrowheads="1"/>
          </p:cNvSpPr>
          <p:nvPr/>
        </p:nvSpPr>
        <p:spPr bwMode="auto">
          <a:xfrm>
            <a:off x="1201787" y="1692537"/>
            <a:ext cx="10528660" cy="295466"/>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Stream&lt;String&gt; </a:t>
            </a:r>
            <a:r>
              <a:rPr lang="en-US" altLang="en-US" sz="1200" dirty="0" err="1">
                <a:solidFill>
                  <a:schemeClr val="tx1"/>
                </a:solidFill>
                <a:latin typeface="Courier New" pitchFamily="49" charset="0"/>
                <a:cs typeface="Courier New" pitchFamily="49" charset="0"/>
              </a:rPr>
              <a:t>streamBuilder</a:t>
            </a:r>
            <a:r>
              <a:rPr lang="en-US" altLang="en-US" sz="1200" dirty="0">
                <a:solidFill>
                  <a:schemeClr val="tx1"/>
                </a:solidFill>
                <a:latin typeface="Courier New" pitchFamily="49" charset="0"/>
                <a:cs typeface="Courier New" pitchFamily="49" charset="0"/>
              </a:rPr>
              <a:t> =  Stream.&lt;String&gt;builder().add("a").add("b").add("c").build();</a:t>
            </a:r>
          </a:p>
        </p:txBody>
      </p:sp>
      <p:sp>
        <p:nvSpPr>
          <p:cNvPr id="1026" name="Rectangle 2"/>
          <p:cNvSpPr>
            <a:spLocks noChangeArrowheads="1"/>
          </p:cNvSpPr>
          <p:nvPr/>
        </p:nvSpPr>
        <p:spPr bwMode="auto">
          <a:xfrm>
            <a:off x="1201783" y="3464669"/>
            <a:ext cx="10502537" cy="295466"/>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Stream&lt;UUID&gt; </a:t>
            </a:r>
            <a:r>
              <a:rPr lang="en-US" altLang="en-US" sz="1200" dirty="0" err="1">
                <a:latin typeface="Courier New" pitchFamily="49" charset="0"/>
                <a:cs typeface="Courier New" pitchFamily="49" charset="0"/>
              </a:rPr>
              <a:t>uuidStream</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Stream.generate</a:t>
            </a:r>
            <a:r>
              <a:rPr lang="en-US" altLang="en-US" sz="1200" dirty="0">
                <a:latin typeface="Courier New" pitchFamily="49" charset="0"/>
                <a:cs typeface="Courier New" pitchFamily="49" charset="0"/>
              </a:rPr>
              <a:t>(UUID::</a:t>
            </a:r>
            <a:r>
              <a:rPr lang="en-US" altLang="en-US" sz="1200" dirty="0" err="1">
                <a:latin typeface="Courier New" pitchFamily="49" charset="0"/>
                <a:cs typeface="Courier New" pitchFamily="49" charset="0"/>
              </a:rPr>
              <a:t>randomUUID</a:t>
            </a:r>
            <a:r>
              <a:rPr lang="en-US" altLang="en-US" sz="1200" dirty="0">
                <a:latin typeface="Courier New" pitchFamily="49" charset="0"/>
                <a:cs typeface="Courier New" pitchFamily="49" charset="0"/>
              </a:rPr>
              <a:t>);.limit(5)       // Generates 5 UUID objects</a:t>
            </a:r>
          </a:p>
        </p:txBody>
      </p:sp>
      <p:sp>
        <p:nvSpPr>
          <p:cNvPr id="1028" name="Rectangle 4"/>
          <p:cNvSpPr>
            <a:spLocks noChangeArrowheads="1"/>
          </p:cNvSpPr>
          <p:nvPr/>
        </p:nvSpPr>
        <p:spPr bwMode="auto">
          <a:xfrm>
            <a:off x="1188718" y="5228569"/>
            <a:ext cx="10541727" cy="295466"/>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Stream&lt;Integer&gt; </a:t>
            </a:r>
            <a:r>
              <a:rPr lang="en-US" altLang="en-US" sz="1200" dirty="0" err="1">
                <a:latin typeface="Courier New" pitchFamily="49" charset="0"/>
                <a:cs typeface="Courier New" pitchFamily="49" charset="0"/>
              </a:rPr>
              <a:t>streamIterated</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Stream.iterate</a:t>
            </a:r>
            <a:r>
              <a:rPr lang="en-US" altLang="en-US" sz="1200" dirty="0">
                <a:latin typeface="Courier New" pitchFamily="49" charset="0"/>
                <a:cs typeface="Courier New" pitchFamily="49" charset="0"/>
              </a:rPr>
              <a:t>(40, n -&gt; n + 2).limit(20);  // Generates 40,42,44 … 80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623" y="42640"/>
            <a:ext cx="11006356" cy="62848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ormAutofit fontScale="90000"/>
          </a:bodyPr>
          <a:lstStyle/>
          <a:p>
            <a:r>
              <a:rPr lang="en-US" dirty="0"/>
              <a:t>Default methods</a:t>
            </a:r>
          </a:p>
        </p:txBody>
      </p:sp>
      <p:sp>
        <p:nvSpPr>
          <p:cNvPr id="3" name="Content Placeholder 2"/>
          <p:cNvSpPr>
            <a:spLocks noGrp="1"/>
          </p:cNvSpPr>
          <p:nvPr>
            <p:ph idx="1"/>
          </p:nvPr>
        </p:nvSpPr>
        <p:spPr>
          <a:xfrm>
            <a:off x="897623" y="679509"/>
            <a:ext cx="11006356" cy="6107185"/>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oAutofit/>
          </a:bodyPr>
          <a:lstStyle/>
          <a:p>
            <a:pPr marL="0" indent="0">
              <a:buNone/>
            </a:pPr>
            <a:r>
              <a:rPr lang="en-US" sz="1400" b="1" dirty="0"/>
              <a:t>Class overrides default method</a:t>
            </a:r>
          </a:p>
          <a:p>
            <a:r>
              <a:rPr lang="en-US" sz="1400" dirty="0"/>
              <a:t>Another scenario related to this rule is when an inherited instance method from a class overrides a default interface method:</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The output would be:</a:t>
            </a:r>
            <a:endParaRPr lang="en-US" altLang="en-US" sz="1400" dirty="0"/>
          </a:p>
          <a:p>
            <a:endParaRPr lang="en-US" sz="1400" dirty="0"/>
          </a:p>
          <a:p>
            <a:endParaRPr lang="en-US" sz="1400" dirty="0"/>
          </a:p>
          <a:p>
            <a:endParaRPr lang="en-US" sz="1400" dirty="0"/>
          </a:p>
          <a:p>
            <a:endParaRPr lang="en-US" sz="1400" dirty="0"/>
          </a:p>
          <a:p>
            <a:pPr marL="0" indent="0">
              <a:buNone/>
            </a:pPr>
            <a:endParaRPr lang="en-US" sz="1400" dirty="0"/>
          </a:p>
        </p:txBody>
      </p:sp>
      <p:sp>
        <p:nvSpPr>
          <p:cNvPr id="9" name="Rectangle 4">
            <a:extLst>
              <a:ext uri="{FF2B5EF4-FFF2-40B4-BE49-F238E27FC236}">
                <a16:creationId xmlns:a16="http://schemas.microsoft.com/office/drawing/2014/main" xmlns="" id="{353910E6-4D73-4A07-94A7-E90E9A3A4F78}"/>
              </a:ext>
            </a:extLst>
          </p:cNvPr>
          <p:cNvSpPr>
            <a:spLocks noChangeArrowheads="1"/>
          </p:cNvSpPr>
          <p:nvPr/>
        </p:nvSpPr>
        <p:spPr bwMode="auto">
          <a:xfrm>
            <a:off x="1233182" y="4548084"/>
            <a:ext cx="10251346" cy="246221"/>
          </a:xfrm>
          <a:prstGeom prst="rect">
            <a:avLst/>
          </a:prstGeom>
          <a:solidFill>
            <a:schemeClr val="bg2">
              <a:lumMod val="90000"/>
            </a:schemeClr>
          </a:solidFill>
          <a:ln>
            <a:solidFill>
              <a:schemeClr val="bg2">
                <a:lumMod val="75000"/>
              </a:schemeClr>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000" dirty="0">
                <a:latin typeface="Courier New" panose="02070309020205020404" pitchFamily="49" charset="0"/>
                <a:cs typeface="Courier New" panose="02070309020205020404" pitchFamily="49" charset="0"/>
              </a:rPr>
              <a:t>Class parallel </a:t>
            </a:r>
          </a:p>
        </p:txBody>
      </p:sp>
      <p:sp>
        <p:nvSpPr>
          <p:cNvPr id="4" name="Rectangle 1">
            <a:extLst>
              <a:ext uri="{FF2B5EF4-FFF2-40B4-BE49-F238E27FC236}">
                <a16:creationId xmlns:a16="http://schemas.microsoft.com/office/drawing/2014/main" xmlns="" id="{54D91266-8F6B-486F-A31A-4B1217D8A1D8}"/>
              </a:ext>
            </a:extLst>
          </p:cNvPr>
          <p:cNvSpPr>
            <a:spLocks noChangeArrowheads="1"/>
          </p:cNvSpPr>
          <p:nvPr/>
        </p:nvSpPr>
        <p:spPr bwMode="auto">
          <a:xfrm>
            <a:off x="1233182" y="1384933"/>
            <a:ext cx="10251346" cy="2554545"/>
          </a:xfrm>
          <a:prstGeom prst="rect">
            <a:avLst/>
          </a:prstGeom>
          <a:solidFill>
            <a:schemeClr val="bg2">
              <a:lumMod val="90000"/>
            </a:schemeClr>
          </a:solidFill>
          <a:ln>
            <a:solidFill>
              <a:schemeClr val="bg2">
                <a:lumMod val="75000"/>
              </a:schemeClr>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000" b="1" dirty="0">
                <a:latin typeface="Courier New" panose="02070309020205020404" pitchFamily="49" charset="0"/>
                <a:cs typeface="Courier New" panose="02070309020205020404" pitchFamily="49" charset="0"/>
              </a:rPr>
              <a:t>interface</a:t>
            </a:r>
            <a:r>
              <a:rPr lang="en-US" altLang="en-US" sz="1000" dirty="0">
                <a:latin typeface="Courier New" panose="02070309020205020404" pitchFamily="49" charset="0"/>
                <a:cs typeface="Courier New" panose="02070309020205020404" pitchFamily="49" charset="0"/>
              </a:rPr>
              <a:t> </a:t>
            </a:r>
            <a:r>
              <a:rPr lang="en-US" altLang="en-US" sz="1000" dirty="0" err="1">
                <a:latin typeface="Courier New" panose="02070309020205020404" pitchFamily="49" charset="0"/>
                <a:cs typeface="Courier New" panose="02070309020205020404" pitchFamily="49" charset="0"/>
              </a:rPr>
              <a:t>Processable</a:t>
            </a:r>
            <a:r>
              <a:rPr lang="en-US" altLang="en-US" sz="1000" dirty="0">
                <a:latin typeface="Courier New" panose="02070309020205020404" pitchFamily="49" charset="0"/>
                <a:cs typeface="Courier New" panose="02070309020205020404" pitchFamily="49" charset="0"/>
              </a:rPr>
              <a:t> {</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a:t>
            </a:r>
            <a:r>
              <a:rPr lang="en-US" altLang="en-US" sz="1000" b="1" dirty="0">
                <a:latin typeface="Courier New" panose="02070309020205020404" pitchFamily="49" charset="0"/>
                <a:cs typeface="Courier New" panose="02070309020205020404" pitchFamily="49" charset="0"/>
              </a:rPr>
              <a:t>default</a:t>
            </a:r>
            <a:r>
              <a:rPr lang="en-US" altLang="en-US" sz="1000" dirty="0">
                <a:latin typeface="Courier New" panose="02070309020205020404" pitchFamily="49" charset="0"/>
                <a:cs typeface="Courier New" panose="02070309020205020404" pitchFamily="49" charset="0"/>
              </a:rPr>
              <a:t> </a:t>
            </a:r>
            <a:r>
              <a:rPr lang="en-US" altLang="en-US" sz="1000" b="1" dirty="0">
                <a:latin typeface="Courier New" panose="02070309020205020404" pitchFamily="49" charset="0"/>
                <a:cs typeface="Courier New" panose="02070309020205020404" pitchFamily="49" charset="0"/>
              </a:rPr>
              <a:t>void</a:t>
            </a:r>
            <a:r>
              <a:rPr lang="en-US" altLang="en-US" sz="1000" dirty="0">
                <a:latin typeface="Courier New" panose="02070309020205020404" pitchFamily="49" charset="0"/>
                <a:cs typeface="Courier New" panose="02070309020205020404" pitchFamily="49" charset="0"/>
              </a:rPr>
              <a:t> </a:t>
            </a:r>
            <a:r>
              <a:rPr lang="en-US" altLang="en-US" sz="1000" dirty="0" err="1">
                <a:latin typeface="Courier New" panose="02070309020205020404" pitchFamily="49" charset="0"/>
                <a:cs typeface="Courier New" panose="02070309020205020404" pitchFamily="49" charset="0"/>
              </a:rPr>
              <a:t>processInParallel</a:t>
            </a:r>
            <a:r>
              <a:rPr lang="en-US" altLang="en-US" sz="1000" dirty="0">
                <a:latin typeface="Courier New" panose="02070309020205020404" pitchFamily="49" charset="0"/>
                <a:cs typeface="Courier New" panose="02070309020205020404" pitchFamily="49" charset="0"/>
              </a:rPr>
              <a:t>() {</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a:t>
            </a:r>
            <a:r>
              <a:rPr lang="en-US" altLang="en-US" sz="1000" dirty="0" err="1">
                <a:latin typeface="Courier New" panose="02070309020205020404" pitchFamily="49" charset="0"/>
                <a:cs typeface="Courier New" panose="02070309020205020404" pitchFamily="49" charset="0"/>
              </a:rPr>
              <a:t>System.out.println</a:t>
            </a:r>
            <a:r>
              <a:rPr lang="en-US" altLang="en-US" sz="1000" dirty="0">
                <a:latin typeface="Courier New" panose="02070309020205020404" pitchFamily="49" charset="0"/>
                <a:cs typeface="Courier New" panose="02070309020205020404" pitchFamily="49" charset="0"/>
              </a:rPr>
              <a:t>("Default parallel");</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a:t>
            </a:r>
            <a:br>
              <a:rPr lang="en-US" altLang="en-US" sz="1000" dirty="0">
                <a:latin typeface="Courier New" panose="02070309020205020404" pitchFamily="49" charset="0"/>
                <a:cs typeface="Courier New" panose="02070309020205020404" pitchFamily="49" charset="0"/>
              </a:rPr>
            </a:br>
            <a:r>
              <a:rPr lang="en-US" altLang="en-US" sz="1000" b="1" dirty="0">
                <a:latin typeface="Courier New" panose="02070309020205020404" pitchFamily="49" charset="0"/>
                <a:cs typeface="Courier New" panose="02070309020205020404" pitchFamily="49" charset="0"/>
              </a:rPr>
              <a:t>class</a:t>
            </a:r>
            <a:r>
              <a:rPr lang="en-US" altLang="en-US" sz="1000" dirty="0">
                <a:latin typeface="Courier New" panose="02070309020205020404" pitchFamily="49" charset="0"/>
                <a:cs typeface="Courier New" panose="02070309020205020404" pitchFamily="49" charset="0"/>
              </a:rPr>
              <a:t> Process {</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a:t>
            </a:r>
            <a:r>
              <a:rPr lang="en-US" altLang="en-US" sz="1000" b="1" dirty="0">
                <a:latin typeface="Courier New" panose="02070309020205020404" pitchFamily="49" charset="0"/>
                <a:cs typeface="Courier New" panose="02070309020205020404" pitchFamily="49" charset="0"/>
              </a:rPr>
              <a:t>public</a:t>
            </a:r>
            <a:r>
              <a:rPr lang="en-US" altLang="en-US" sz="1000" dirty="0">
                <a:latin typeface="Courier New" panose="02070309020205020404" pitchFamily="49" charset="0"/>
                <a:cs typeface="Courier New" panose="02070309020205020404" pitchFamily="49" charset="0"/>
              </a:rPr>
              <a:t> </a:t>
            </a:r>
            <a:r>
              <a:rPr lang="en-US" altLang="en-US" sz="1000" b="1" dirty="0">
                <a:latin typeface="Courier New" panose="02070309020205020404" pitchFamily="49" charset="0"/>
                <a:cs typeface="Courier New" panose="02070309020205020404" pitchFamily="49" charset="0"/>
              </a:rPr>
              <a:t>void</a:t>
            </a:r>
            <a:r>
              <a:rPr lang="en-US" altLang="en-US" sz="1000" dirty="0">
                <a:latin typeface="Courier New" panose="02070309020205020404" pitchFamily="49" charset="0"/>
                <a:cs typeface="Courier New" panose="02070309020205020404" pitchFamily="49" charset="0"/>
              </a:rPr>
              <a:t> </a:t>
            </a:r>
            <a:r>
              <a:rPr lang="en-US" altLang="en-US" sz="1000" dirty="0" err="1">
                <a:latin typeface="Courier New" panose="02070309020205020404" pitchFamily="49" charset="0"/>
                <a:cs typeface="Courier New" panose="02070309020205020404" pitchFamily="49" charset="0"/>
              </a:rPr>
              <a:t>processInParallel</a:t>
            </a:r>
            <a:r>
              <a:rPr lang="en-US" altLang="en-US" sz="1000" dirty="0">
                <a:latin typeface="Courier New" panose="02070309020205020404" pitchFamily="49" charset="0"/>
                <a:cs typeface="Courier New" panose="02070309020205020404" pitchFamily="49" charset="0"/>
              </a:rPr>
              <a:t>() {</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a:t>
            </a:r>
            <a:r>
              <a:rPr lang="en-US" altLang="en-US" sz="1000" dirty="0" err="1">
                <a:latin typeface="Courier New" panose="02070309020205020404" pitchFamily="49" charset="0"/>
                <a:cs typeface="Courier New" panose="02070309020205020404" pitchFamily="49" charset="0"/>
              </a:rPr>
              <a:t>System.out.println</a:t>
            </a:r>
            <a:r>
              <a:rPr lang="en-US" altLang="en-US" sz="1000" dirty="0">
                <a:latin typeface="Courier New" panose="02070309020205020404" pitchFamily="49" charset="0"/>
                <a:cs typeface="Courier New" panose="02070309020205020404" pitchFamily="49" charset="0"/>
              </a:rPr>
              <a:t>("Class parallel");</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a:t>
            </a:r>
            <a:br>
              <a:rPr lang="en-US" altLang="en-US" sz="1000" dirty="0">
                <a:latin typeface="Courier New" panose="02070309020205020404" pitchFamily="49" charset="0"/>
                <a:cs typeface="Courier New" panose="02070309020205020404" pitchFamily="49" charset="0"/>
              </a:rPr>
            </a:br>
            <a:r>
              <a:rPr lang="en-US" altLang="en-US" sz="1000" b="1" dirty="0">
                <a:latin typeface="Courier New" panose="02070309020205020404" pitchFamily="49" charset="0"/>
                <a:cs typeface="Courier New" panose="02070309020205020404" pitchFamily="49" charset="0"/>
              </a:rPr>
              <a:t>public</a:t>
            </a:r>
            <a:r>
              <a:rPr lang="en-US" altLang="en-US" sz="1000" dirty="0">
                <a:latin typeface="Courier New" panose="02070309020205020404" pitchFamily="49" charset="0"/>
                <a:cs typeface="Courier New" panose="02070309020205020404" pitchFamily="49" charset="0"/>
              </a:rPr>
              <a:t> </a:t>
            </a:r>
            <a:r>
              <a:rPr lang="en-US" altLang="en-US" sz="1000" b="1" dirty="0">
                <a:latin typeface="Courier New" panose="02070309020205020404" pitchFamily="49" charset="0"/>
                <a:cs typeface="Courier New" panose="02070309020205020404" pitchFamily="49" charset="0"/>
              </a:rPr>
              <a:t>class</a:t>
            </a:r>
            <a:r>
              <a:rPr lang="en-US" altLang="en-US" sz="1000" dirty="0">
                <a:latin typeface="Courier New" panose="02070309020205020404" pitchFamily="49" charset="0"/>
                <a:cs typeface="Courier New" panose="02070309020205020404" pitchFamily="49" charset="0"/>
              </a:rPr>
              <a:t> Task extends Process implements </a:t>
            </a:r>
            <a:r>
              <a:rPr lang="en-US" altLang="en-US" sz="1000" dirty="0" err="1">
                <a:latin typeface="Courier New" panose="02070309020205020404" pitchFamily="49" charset="0"/>
                <a:cs typeface="Courier New" panose="02070309020205020404" pitchFamily="49" charset="0"/>
              </a:rPr>
              <a:t>Processable</a:t>
            </a:r>
            <a:r>
              <a:rPr lang="en-US" altLang="en-US" sz="1000" dirty="0">
                <a:latin typeface="Courier New" panose="02070309020205020404" pitchFamily="49" charset="0"/>
                <a:cs typeface="Courier New" panose="02070309020205020404" pitchFamily="49" charset="0"/>
              </a:rPr>
              <a:t> {</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a:t>
            </a:r>
            <a:r>
              <a:rPr lang="en-US" altLang="en-US" sz="1000" b="1" dirty="0">
                <a:latin typeface="Courier New" panose="02070309020205020404" pitchFamily="49" charset="0"/>
                <a:cs typeface="Courier New" panose="02070309020205020404" pitchFamily="49" charset="0"/>
              </a:rPr>
              <a:t>public</a:t>
            </a:r>
            <a:r>
              <a:rPr lang="en-US" altLang="en-US" sz="1000" dirty="0">
                <a:latin typeface="Courier New" panose="02070309020205020404" pitchFamily="49" charset="0"/>
                <a:cs typeface="Courier New" panose="02070309020205020404" pitchFamily="49" charset="0"/>
              </a:rPr>
              <a:t> </a:t>
            </a:r>
            <a:r>
              <a:rPr lang="en-US" altLang="en-US" sz="1000" b="1" dirty="0">
                <a:latin typeface="Courier New" panose="02070309020205020404" pitchFamily="49" charset="0"/>
                <a:cs typeface="Courier New" panose="02070309020205020404" pitchFamily="49" charset="0"/>
              </a:rPr>
              <a:t>static</a:t>
            </a:r>
            <a:r>
              <a:rPr lang="en-US" altLang="en-US" sz="1000" dirty="0">
                <a:latin typeface="Courier New" panose="02070309020205020404" pitchFamily="49" charset="0"/>
                <a:cs typeface="Courier New" panose="02070309020205020404" pitchFamily="49" charset="0"/>
              </a:rPr>
              <a:t> </a:t>
            </a:r>
            <a:r>
              <a:rPr lang="en-US" altLang="en-US" sz="1000" b="1" dirty="0">
                <a:latin typeface="Courier New" panose="02070309020205020404" pitchFamily="49" charset="0"/>
                <a:cs typeface="Courier New" panose="02070309020205020404" pitchFamily="49" charset="0"/>
              </a:rPr>
              <a:t>void</a:t>
            </a:r>
            <a:r>
              <a:rPr lang="en-US" altLang="en-US" sz="1000" dirty="0">
                <a:latin typeface="Courier New" panose="02070309020205020404" pitchFamily="49" charset="0"/>
                <a:cs typeface="Courier New" panose="02070309020205020404" pitchFamily="49" charset="0"/>
              </a:rPr>
              <a:t> main(String </a:t>
            </a:r>
            <a:r>
              <a:rPr lang="en-US" altLang="en-US" sz="1000" dirty="0" err="1">
                <a:latin typeface="Courier New" panose="02070309020205020404" pitchFamily="49" charset="0"/>
                <a:cs typeface="Courier New" panose="02070309020205020404" pitchFamily="49" charset="0"/>
              </a:rPr>
              <a:t>args</a:t>
            </a:r>
            <a:r>
              <a:rPr lang="en-US" altLang="en-US" sz="1000" dirty="0">
                <a:latin typeface="Courier New" panose="02070309020205020404" pitchFamily="49" charset="0"/>
                <a:cs typeface="Courier New" panose="02070309020205020404" pitchFamily="49" charset="0"/>
              </a:rPr>
              <a:t>[]) {</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Task t = new Task();</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a:t>
            </a:r>
            <a:r>
              <a:rPr lang="en-US" altLang="en-US" sz="1000" dirty="0" err="1">
                <a:latin typeface="Courier New" panose="02070309020205020404" pitchFamily="49" charset="0"/>
                <a:cs typeface="Courier New" panose="02070309020205020404" pitchFamily="49" charset="0"/>
              </a:rPr>
              <a:t>t.processInParallel</a:t>
            </a:r>
            <a:r>
              <a:rPr lang="en-US" altLang="en-US" sz="1000" dirty="0">
                <a:latin typeface="Courier New" panose="02070309020205020404" pitchFamily="49" charset="0"/>
                <a:cs typeface="Courier New" panose="02070309020205020404" pitchFamily="49" charset="0"/>
              </a:rPr>
              <a:t>();</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xmlns="" val="7164121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337" y="68873"/>
            <a:ext cx="11011989" cy="610392"/>
          </a:xfrm>
        </p:spPr>
        <p:txBody>
          <a:bodyPr>
            <a:normAutofit fontScale="90000"/>
          </a:bodyPr>
          <a:lstStyle/>
          <a:p>
            <a:r>
              <a:rPr lang="en-US" b="1" dirty="0"/>
              <a:t>Streams</a:t>
            </a:r>
            <a:endParaRPr lang="en-US" dirty="0"/>
          </a:p>
        </p:txBody>
      </p:sp>
      <p:sp>
        <p:nvSpPr>
          <p:cNvPr id="3" name="Content Placeholder 2"/>
          <p:cNvSpPr>
            <a:spLocks noGrp="1"/>
          </p:cNvSpPr>
          <p:nvPr>
            <p:ph idx="1"/>
          </p:nvPr>
        </p:nvSpPr>
        <p:spPr>
          <a:xfrm>
            <a:off x="875211" y="731521"/>
            <a:ext cx="11025052" cy="5956662"/>
          </a:xfrm>
        </p:spPr>
        <p:txBody>
          <a:bodyPr/>
          <a:lstStyle/>
          <a:p>
            <a:pPr>
              <a:buFont typeface="Wingdings" pitchFamily="2" charset="2"/>
              <a:buChar char="Ø"/>
            </a:pPr>
            <a:r>
              <a:rPr lang="en-US" sz="1800" b="1" dirty="0"/>
              <a:t>Stream of Primitives</a:t>
            </a:r>
          </a:p>
          <a:p>
            <a:r>
              <a:rPr lang="en-US" sz="1400" dirty="0"/>
              <a:t>Java 8 offers a possibility to create streams out of three primitive types: </a:t>
            </a:r>
            <a:r>
              <a:rPr lang="en-US" sz="1400" i="1" dirty="0" err="1"/>
              <a:t>int</a:t>
            </a:r>
            <a:r>
              <a:rPr lang="en-US" sz="1400" i="1" dirty="0"/>
              <a:t>, long</a:t>
            </a:r>
            <a:r>
              <a:rPr lang="en-US" sz="1400" dirty="0"/>
              <a:t> and </a:t>
            </a:r>
            <a:r>
              <a:rPr lang="en-US" sz="1400" i="1" dirty="0"/>
              <a:t>double using </a:t>
            </a:r>
            <a:r>
              <a:rPr lang="en-US" sz="1400" b="1" i="1" dirty="0" err="1"/>
              <a:t>IntStream</a:t>
            </a:r>
            <a:r>
              <a:rPr lang="en-US" sz="1400" b="1" i="1" dirty="0"/>
              <a:t>, </a:t>
            </a:r>
            <a:r>
              <a:rPr lang="en-US" sz="1400" b="1" i="1" dirty="0" err="1"/>
              <a:t>LongStream</a:t>
            </a:r>
            <a:r>
              <a:rPr lang="en-US" sz="1400" b="1" i="1" dirty="0"/>
              <a:t>, </a:t>
            </a:r>
            <a:r>
              <a:rPr lang="en-US" sz="1400" b="1" i="1" dirty="0" err="1"/>
              <a:t>DoubleStream</a:t>
            </a:r>
            <a:r>
              <a:rPr lang="en-US" sz="1400" b="1" i="1" dirty="0"/>
              <a:t> interfaces.</a:t>
            </a:r>
          </a:p>
          <a:p>
            <a:endParaRPr lang="en-US" sz="1600" b="1" i="1" dirty="0"/>
          </a:p>
          <a:p>
            <a:endParaRPr lang="en-US" sz="1600" b="1" i="1" dirty="0"/>
          </a:p>
          <a:p>
            <a:endParaRPr lang="en-US" sz="1600" b="1" i="1" dirty="0"/>
          </a:p>
          <a:p>
            <a:endParaRPr lang="en-US" sz="1600" b="1" i="1" dirty="0"/>
          </a:p>
          <a:p>
            <a:endParaRPr lang="en-US" sz="1600" b="1" i="1" dirty="0"/>
          </a:p>
          <a:p>
            <a:endParaRPr lang="en-US" sz="1600" b="1" i="1" dirty="0"/>
          </a:p>
          <a:p>
            <a:endParaRPr lang="en-US" sz="1600" b="1" i="1" dirty="0"/>
          </a:p>
          <a:p>
            <a:pPr>
              <a:buFont typeface="Wingdings" pitchFamily="2" charset="2"/>
              <a:buChar char="Ø"/>
            </a:pPr>
            <a:endParaRPr lang="en-US" sz="1800" b="1" dirty="0"/>
          </a:p>
          <a:p>
            <a:pPr>
              <a:buFont typeface="Wingdings" pitchFamily="2" charset="2"/>
              <a:buChar char="Ø"/>
            </a:pPr>
            <a:r>
              <a:rPr lang="en-US" sz="1800" b="1" dirty="0"/>
              <a:t>Stream of String</a:t>
            </a:r>
          </a:p>
          <a:p>
            <a:r>
              <a:rPr lang="en-US" sz="1400" dirty="0"/>
              <a:t>The following example breaks a </a:t>
            </a:r>
            <a:r>
              <a:rPr lang="en-US" sz="1400" i="1" dirty="0"/>
              <a:t>String </a:t>
            </a:r>
            <a:r>
              <a:rPr lang="en-US" sz="1400" dirty="0"/>
              <a:t>into sub-strings according to specified </a:t>
            </a:r>
            <a:r>
              <a:rPr lang="en-US" sz="1400" i="1" dirty="0" err="1"/>
              <a:t>RegEx</a:t>
            </a:r>
            <a:r>
              <a:rPr lang="en-US" sz="1400" dirty="0"/>
              <a:t>:</a:t>
            </a:r>
            <a:endParaRPr lang="en-US" sz="1400" b="1" i="1" dirty="0"/>
          </a:p>
          <a:p>
            <a:pPr>
              <a:buNone/>
            </a:pPr>
            <a:endParaRPr lang="en-US" b="1" dirty="0"/>
          </a:p>
          <a:p>
            <a:pPr>
              <a:buNone/>
            </a:pPr>
            <a:endParaRPr lang="en-US" dirty="0"/>
          </a:p>
          <a:p>
            <a:pPr>
              <a:buNone/>
            </a:pPr>
            <a:endParaRPr lang="en-US" dirty="0"/>
          </a:p>
          <a:p>
            <a:pPr>
              <a:buNone/>
            </a:pPr>
            <a:endParaRPr lang="en-US" dirty="0"/>
          </a:p>
          <a:p>
            <a:pPr>
              <a:buNone/>
            </a:pPr>
            <a:endParaRPr lang="en-US" dirty="0"/>
          </a:p>
          <a:p>
            <a:pPr>
              <a:buNone/>
            </a:pPr>
            <a:endParaRPr lang="en-US" dirty="0"/>
          </a:p>
        </p:txBody>
      </p:sp>
      <p:sp>
        <p:nvSpPr>
          <p:cNvPr id="50177" name="Rectangle 1"/>
          <p:cNvSpPr>
            <a:spLocks noChangeArrowheads="1"/>
          </p:cNvSpPr>
          <p:nvPr/>
        </p:nvSpPr>
        <p:spPr bwMode="auto">
          <a:xfrm>
            <a:off x="1201783" y="1756284"/>
            <a:ext cx="10593977" cy="2326791"/>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marR="0" lvl="0" indent="-228600" defTabSz="914400" eaLnBrk="0" fontAlgn="base" hangingPunct="0">
              <a:lnSpc>
                <a:spcPct val="110000"/>
              </a:lnSpc>
              <a:spcBef>
                <a:spcPct val="0"/>
              </a:spcBef>
              <a:spcAft>
                <a:spcPct val="0"/>
              </a:spcAft>
              <a:buClr>
                <a:schemeClr val="tx2"/>
              </a:buClr>
              <a:buSzTx/>
              <a:buFontTx/>
              <a:buNone/>
              <a:tabLst/>
            </a:pPr>
            <a:r>
              <a:rPr lang="en-US" altLang="en-US" sz="1200" dirty="0" err="1">
                <a:latin typeface="Courier New" pitchFamily="49" charset="0"/>
                <a:cs typeface="Courier New" pitchFamily="49" charset="0"/>
              </a:rPr>
              <a:t>IntStream intStream = IntStream.range</a:t>
            </a:r>
            <a:r>
              <a:rPr lang="en-US" altLang="en-US" sz="1200" dirty="0">
                <a:latin typeface="Courier New" pitchFamily="49" charset="0"/>
                <a:cs typeface="Courier New" pitchFamily="49" charset="0"/>
              </a:rPr>
              <a:t>(1, 3);     		// Generates 1 and 2 of type </a:t>
            </a:r>
            <a:r>
              <a:rPr lang="en-US" altLang="en-US" sz="1200" dirty="0" err="1">
                <a:latin typeface="Courier New" pitchFamily="49" charset="0"/>
                <a:cs typeface="Courier New" pitchFamily="49" charset="0"/>
              </a:rPr>
              <a:t>int</a:t>
            </a:r>
          </a:p>
          <a:p>
            <a:pPr marR="0" lvl="0" indent="-228600" defTabSz="914400" eaLnBrk="0" fontAlgn="base" hangingPunct="0">
              <a:lnSpc>
                <a:spcPct val="110000"/>
              </a:lnSpc>
              <a:spcBef>
                <a:spcPct val="0"/>
              </a:spcBef>
              <a:spcAft>
                <a:spcPct val="0"/>
              </a:spcAft>
              <a:buClr>
                <a:schemeClr val="tx2"/>
              </a:buClr>
              <a:buSzTx/>
              <a:buFontTx/>
              <a:buNone/>
              <a:tabLst/>
            </a:pPr>
            <a:r>
              <a:rPr lang="en-US" altLang="en-US" sz="1200" dirty="0" err="1">
                <a:latin typeface="Courier New" pitchFamily="49" charset="0"/>
                <a:cs typeface="Courier New" pitchFamily="49" charset="0"/>
              </a:rPr>
              <a:t>LongStream longStream = LongStream.rangeClosed</a:t>
            </a:r>
            <a:r>
              <a:rPr lang="en-US" altLang="en-US" sz="1200" dirty="0">
                <a:latin typeface="Courier New" pitchFamily="49" charset="0"/>
                <a:cs typeface="Courier New" pitchFamily="49" charset="0"/>
              </a:rPr>
              <a:t>(1, 3);	// Generates 1, 2 and 3 of type long i.e. inclusive 						   of end value.</a:t>
            </a:r>
          </a:p>
          <a:p>
            <a:pPr marR="0" lvl="0" indent="-228600" defTabSz="914400" eaLnBrk="0" fontAlgn="base" hangingPunct="0">
              <a:lnSpc>
                <a:spcPct val="110000"/>
              </a:lnSpc>
              <a:spcBef>
                <a:spcPct val="0"/>
              </a:spcBef>
              <a:spcAft>
                <a:spcPct val="0"/>
              </a:spcAft>
              <a:buClr>
                <a:schemeClr val="tx2"/>
              </a:buClr>
              <a:buSzTx/>
              <a:buFontTx/>
              <a:buNone/>
              <a:tabLst/>
            </a:pPr>
            <a:endParaRPr lang="en-US" altLang="en-US" sz="1200" dirty="0" err="1">
              <a:latin typeface="Courier New" pitchFamily="49" charset="0"/>
              <a:cs typeface="Courier New" pitchFamily="49" charset="0"/>
            </a:endParaRPr>
          </a:p>
          <a:p>
            <a:pPr marR="0" lvl="0" indent="-228600" defTabSz="914400" eaLnBrk="0" fontAlgn="base" hangingPunct="0">
              <a:lnSpc>
                <a:spcPct val="110000"/>
              </a:lnSpc>
              <a:spcBef>
                <a:spcPct val="0"/>
              </a:spcBef>
              <a:spcAft>
                <a:spcPct val="0"/>
              </a:spcAft>
              <a:buClr>
                <a:schemeClr val="tx2"/>
              </a:buClr>
              <a:buSzTx/>
              <a:buFontTx/>
              <a:buNone/>
              <a:tabLst/>
            </a:pPr>
            <a:r>
              <a:rPr lang="en-US" altLang="en-US" sz="1200" dirty="0" err="1">
                <a:latin typeface="Courier New" pitchFamily="49" charset="0"/>
                <a:cs typeface="Courier New" pitchFamily="49" charset="0"/>
              </a:rPr>
              <a:t>// Using java.util.Random</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Random random = new Random();</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DoubleStream</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doubleStream</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random.doubles</a:t>
            </a:r>
            <a:r>
              <a:rPr lang="en-US" altLang="en-US" sz="1200" dirty="0">
                <a:latin typeface="Courier New" pitchFamily="49" charset="0"/>
                <a:cs typeface="Courier New" pitchFamily="49" charset="0"/>
              </a:rPr>
              <a:t>(3); 		// Generate 3 random doubles.</a:t>
            </a:r>
            <a:endParaRPr lang="en-US" altLang="en-US" sz="1200" dirty="0" err="1">
              <a:latin typeface="Courier New" pitchFamily="49" charset="0"/>
              <a:cs typeface="Courier New" pitchFamily="49" charset="0"/>
            </a:endParaRPr>
          </a:p>
          <a:p>
            <a:pPr marR="0" lvl="0" indent="-228600" defTabSz="914400" eaLnBrk="0" fontAlgn="base" hangingPunct="0">
              <a:lnSpc>
                <a:spcPct val="110000"/>
              </a:lnSpc>
              <a:spcBef>
                <a:spcPct val="0"/>
              </a:spcBef>
              <a:spcAft>
                <a:spcPct val="0"/>
              </a:spcAft>
              <a:buClr>
                <a:schemeClr val="tx2"/>
              </a:buClr>
              <a:buSzTx/>
              <a:buFontTx/>
              <a:buNone/>
              <a:tabLst/>
            </a:pPr>
            <a:r>
              <a:rPr lang="en-US" altLang="en-US" sz="1200" dirty="0" err="1">
                <a:latin typeface="Courier New" pitchFamily="49" charset="0"/>
                <a:cs typeface="Courier New" pitchFamily="49" charset="0"/>
              </a:rPr>
              <a:t>LongStream longStream = random.longs</a:t>
            </a:r>
            <a:r>
              <a:rPr lang="en-US" altLang="en-US" sz="1200" dirty="0">
                <a:latin typeface="Courier New" pitchFamily="49" charset="0"/>
                <a:cs typeface="Courier New" pitchFamily="49" charset="0"/>
              </a:rPr>
              <a:t>(10);		// Generate 10 random longs.</a:t>
            </a:r>
            <a:endParaRPr lang="en-US" altLang="en-US" sz="1200" dirty="0" err="1">
              <a:latin typeface="Courier New" pitchFamily="49" charset="0"/>
              <a:cs typeface="Courier New" pitchFamily="49" charset="0"/>
            </a:endParaRPr>
          </a:p>
          <a:p>
            <a:pPr marR="0" lvl="0" indent="-228600" defTabSz="914400" eaLnBrk="0" fontAlgn="base" hangingPunct="0">
              <a:lnSpc>
                <a:spcPct val="110000"/>
              </a:lnSpc>
              <a:spcBef>
                <a:spcPct val="0"/>
              </a:spcBef>
              <a:spcAft>
                <a:spcPct val="0"/>
              </a:spcAft>
              <a:buClr>
                <a:schemeClr val="tx2"/>
              </a:buClr>
              <a:buSzTx/>
              <a:buFontTx/>
              <a:buNone/>
              <a:tabLst/>
            </a:pPr>
            <a:r>
              <a:rPr lang="en-US" altLang="en-US" sz="1200" dirty="0" err="1">
                <a:latin typeface="Courier New" pitchFamily="49" charset="0"/>
                <a:cs typeface="Courier New" pitchFamily="49" charset="0"/>
              </a:rPr>
              <a:t>IntStream intStream = random.ints</a:t>
            </a:r>
            <a:r>
              <a:rPr lang="en-US" altLang="en-US" sz="1200" dirty="0">
                <a:latin typeface="Courier New" pitchFamily="49" charset="0"/>
                <a:cs typeface="Courier New" pitchFamily="49" charset="0"/>
              </a:rPr>
              <a:t>(5);			// Generate 5 random </a:t>
            </a:r>
            <a:r>
              <a:rPr lang="en-US" altLang="en-US" sz="1200" dirty="0" err="1">
                <a:latin typeface="Courier New" pitchFamily="49" charset="0"/>
                <a:cs typeface="Courier New" pitchFamily="49" charset="0"/>
              </a:rPr>
              <a:t>ints</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IntStream</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streamOfChars</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abc".chars</a:t>
            </a:r>
            <a:r>
              <a:rPr lang="en-US" altLang="en-US" sz="1200" dirty="0">
                <a:latin typeface="Courier New" pitchFamily="49" charset="0"/>
                <a:cs typeface="Courier New" pitchFamily="49" charset="0"/>
              </a:rPr>
              <a:t>();		// Generates 98, 99 &amp; 100 i.e. Unicode values of 							   chars. </a:t>
            </a:r>
          </a:p>
        </p:txBody>
      </p:sp>
      <p:sp>
        <p:nvSpPr>
          <p:cNvPr id="50178" name="Rectangle 2"/>
          <p:cNvSpPr>
            <a:spLocks noChangeArrowheads="1"/>
          </p:cNvSpPr>
          <p:nvPr/>
        </p:nvSpPr>
        <p:spPr bwMode="auto">
          <a:xfrm>
            <a:off x="1227908" y="5337709"/>
            <a:ext cx="10567851" cy="295466"/>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marR="0" lvl="0" indent="-228600" defTabSz="914400" eaLnBrk="0" fontAlgn="base" hangingPunct="0">
              <a:lnSpc>
                <a:spcPct val="110000"/>
              </a:lnSpc>
              <a:spcBef>
                <a:spcPct val="0"/>
              </a:spcBef>
              <a:spcAft>
                <a:spcPct val="0"/>
              </a:spcAft>
              <a:buClr>
                <a:schemeClr val="tx2"/>
              </a:buClr>
              <a:buSzTx/>
              <a:buFontTx/>
              <a:buNone/>
              <a:tabLst/>
            </a:pPr>
            <a:r>
              <a:rPr lang="en-US" altLang="en-US" sz="1200" dirty="0">
                <a:solidFill>
                  <a:schemeClr val="tx1"/>
                </a:solidFill>
                <a:latin typeface="Courier New" pitchFamily="49" charset="0"/>
                <a:cs typeface="Courier New" pitchFamily="49" charset="0"/>
              </a:rPr>
              <a:t>Stream&lt;String&gt; </a:t>
            </a:r>
            <a:r>
              <a:rPr lang="en-US" altLang="en-US" sz="1200" dirty="0" err="1">
                <a:solidFill>
                  <a:schemeClr val="tx1"/>
                </a:solidFill>
                <a:latin typeface="Courier New" pitchFamily="49" charset="0"/>
                <a:cs typeface="Courier New" pitchFamily="49" charset="0"/>
              </a:rPr>
              <a:t>streamOfString</a:t>
            </a:r>
            <a:r>
              <a:rPr lang="en-US" altLang="en-US" sz="1200" dirty="0">
                <a:solidFill>
                  <a:schemeClr val="tx1"/>
                </a:solidFill>
                <a:latin typeface="Courier New" pitchFamily="49" charset="0"/>
                <a:cs typeface="Courier New" pitchFamily="49" charset="0"/>
              </a:rPr>
              <a:t> = </a:t>
            </a:r>
            <a:r>
              <a:rPr lang="en-US" altLang="en-US" sz="1200" dirty="0" err="1">
                <a:solidFill>
                  <a:schemeClr val="tx1"/>
                </a:solidFill>
                <a:latin typeface="Courier New" pitchFamily="49" charset="0"/>
                <a:cs typeface="Courier New" pitchFamily="49" charset="0"/>
              </a:rPr>
              <a:t>Pattern.compile</a:t>
            </a:r>
            <a:r>
              <a:rPr lang="en-US" altLang="en-US" sz="1200" dirty="0">
                <a:solidFill>
                  <a:schemeClr val="tx1"/>
                </a:solidFill>
                <a:latin typeface="Courier New" pitchFamily="49" charset="0"/>
                <a:cs typeface="Courier New" pitchFamily="49" charset="0"/>
              </a:rPr>
              <a:t>(", ").</a:t>
            </a:r>
            <a:r>
              <a:rPr lang="en-US" altLang="en-US" sz="1200" dirty="0" err="1">
                <a:solidFill>
                  <a:schemeClr val="tx1"/>
                </a:solidFill>
                <a:latin typeface="Courier New" pitchFamily="49" charset="0"/>
                <a:cs typeface="Courier New" pitchFamily="49" charset="0"/>
              </a:rPr>
              <a:t>splitAsStream</a:t>
            </a:r>
            <a:r>
              <a:rPr lang="en-US" altLang="en-US" sz="1200" dirty="0">
                <a:solidFill>
                  <a:schemeClr val="tx1"/>
                </a:solidFill>
                <a:latin typeface="Courier New" pitchFamily="49" charset="0"/>
                <a:cs typeface="Courier New" pitchFamily="49" charset="0"/>
              </a:rPr>
              <a:t>("a, b, c");</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337" y="68873"/>
            <a:ext cx="11011989" cy="610392"/>
          </a:xfrm>
        </p:spPr>
        <p:txBody>
          <a:bodyPr>
            <a:normAutofit fontScale="90000"/>
          </a:bodyPr>
          <a:lstStyle/>
          <a:p>
            <a:r>
              <a:rPr lang="en-US" b="1" dirty="0" err="1"/>
              <a:t>StreAMS</a:t>
            </a:r>
            <a:endParaRPr lang="en-US" dirty="0"/>
          </a:p>
        </p:txBody>
      </p:sp>
      <p:sp>
        <p:nvSpPr>
          <p:cNvPr id="3" name="Content Placeholder 2"/>
          <p:cNvSpPr>
            <a:spLocks noGrp="1"/>
          </p:cNvSpPr>
          <p:nvPr>
            <p:ph idx="1"/>
          </p:nvPr>
        </p:nvSpPr>
        <p:spPr>
          <a:xfrm>
            <a:off x="875211" y="731521"/>
            <a:ext cx="11025052" cy="5956662"/>
          </a:xfrm>
        </p:spPr>
        <p:txBody>
          <a:bodyPr/>
          <a:lstStyle/>
          <a:p>
            <a:pPr>
              <a:buFont typeface="Wingdings" pitchFamily="2" charset="2"/>
              <a:buChar char="Ø"/>
            </a:pPr>
            <a:r>
              <a:rPr lang="en-US" sz="1800" b="1" dirty="0"/>
              <a:t>Directory Stream</a:t>
            </a:r>
          </a:p>
          <a:p>
            <a:r>
              <a:rPr lang="en-US" sz="1400" dirty="0"/>
              <a:t>It is not actual stream, it is simply a class which implements </a:t>
            </a:r>
            <a:r>
              <a:rPr lang="en-US" sz="1400" b="1" i="1" dirty="0" err="1"/>
              <a:t>Iterable</a:t>
            </a:r>
            <a:r>
              <a:rPr lang="en-US" sz="1400" dirty="0"/>
              <a:t>. It was introduced in </a:t>
            </a:r>
            <a:r>
              <a:rPr lang="en-US" sz="1400" b="1" i="1" dirty="0"/>
              <a:t>Java 7</a:t>
            </a:r>
            <a:r>
              <a:rPr lang="en-US" sz="1400" dirty="0"/>
              <a:t>:</a:t>
            </a:r>
          </a:p>
          <a:p>
            <a:pPr>
              <a:buNone/>
            </a:pPr>
            <a:endParaRPr lang="en-US" b="1" i="1" dirty="0"/>
          </a:p>
          <a:p>
            <a:pPr>
              <a:buNone/>
            </a:pPr>
            <a:endParaRPr lang="en-US" dirty="0"/>
          </a:p>
          <a:p>
            <a:pPr>
              <a:buFont typeface="Wingdings" pitchFamily="2" charset="2"/>
              <a:buChar char="Ø"/>
            </a:pPr>
            <a:r>
              <a:rPr lang="en-US" sz="1800" b="1" dirty="0"/>
              <a:t>Stream of File content</a:t>
            </a:r>
          </a:p>
          <a:p>
            <a:r>
              <a:rPr lang="en-US" sz="1400" dirty="0"/>
              <a:t>Java NIO class </a:t>
            </a:r>
            <a:r>
              <a:rPr lang="en-US" sz="1400" i="1" dirty="0"/>
              <a:t>Files </a:t>
            </a:r>
            <a:r>
              <a:rPr lang="en-US" sz="1400" dirty="0"/>
              <a:t>allows to generate a </a:t>
            </a:r>
            <a:r>
              <a:rPr lang="en-US" sz="1400" i="1" dirty="0"/>
              <a:t>Stream&lt;String&gt;</a:t>
            </a:r>
            <a:r>
              <a:rPr lang="en-US" sz="1400" dirty="0"/>
              <a:t> of a text file through the </a:t>
            </a:r>
            <a:r>
              <a:rPr lang="en-US" sz="1400" i="1" dirty="0"/>
              <a:t>lines()</a:t>
            </a:r>
            <a:r>
              <a:rPr lang="en-US" sz="1400" dirty="0"/>
              <a:t> method.</a:t>
            </a:r>
            <a:endParaRPr lang="en-US" sz="1400" b="1" dirty="0"/>
          </a:p>
        </p:txBody>
      </p:sp>
      <p:sp>
        <p:nvSpPr>
          <p:cNvPr id="50177" name="Rectangle 1"/>
          <p:cNvSpPr>
            <a:spLocks noChangeArrowheads="1"/>
          </p:cNvSpPr>
          <p:nvPr/>
        </p:nvSpPr>
        <p:spPr bwMode="auto">
          <a:xfrm>
            <a:off x="1204540" y="1471992"/>
            <a:ext cx="10489474" cy="498598"/>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Java.nio.file.DirectoryStream</a:t>
            </a:r>
            <a:r>
              <a:rPr lang="en-US" altLang="en-US" sz="1200" dirty="0">
                <a:latin typeface="Courier New" pitchFamily="49" charset="0"/>
                <a:cs typeface="Courier New" pitchFamily="49" charset="0"/>
              </a:rPr>
              <a:t>&lt;Path&gt; </a:t>
            </a:r>
            <a:r>
              <a:rPr lang="en-US" altLang="en-US" sz="1200" dirty="0" err="1">
                <a:latin typeface="Courier New" pitchFamily="49" charset="0"/>
                <a:cs typeface="Courier New" pitchFamily="49" charset="0"/>
              </a:rPr>
              <a:t>directoryStream</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java.nio.file.Files.list</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Paths.get</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directoryStream.forEach</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System.out</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println</a:t>
            </a:r>
            <a:r>
              <a:rPr lang="en-US" altLang="en-US" sz="1200" dirty="0">
                <a:latin typeface="Courier New" pitchFamily="49" charset="0"/>
                <a:cs typeface="Courier New" pitchFamily="49" charset="0"/>
              </a:rPr>
              <a:t>); 	// Lists all the files and directories of current directory</a:t>
            </a:r>
          </a:p>
        </p:txBody>
      </p:sp>
      <p:sp>
        <p:nvSpPr>
          <p:cNvPr id="52225" name="Rectangle 1"/>
          <p:cNvSpPr>
            <a:spLocks noChangeArrowheads="1"/>
          </p:cNvSpPr>
          <p:nvPr/>
        </p:nvSpPr>
        <p:spPr bwMode="auto">
          <a:xfrm>
            <a:off x="1204540" y="3036952"/>
            <a:ext cx="10489474" cy="701731"/>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marR="0" lvl="0" indent="-228600" defTabSz="914400" eaLnBrk="0" fontAlgn="base" hangingPunct="0">
              <a:lnSpc>
                <a:spcPct val="110000"/>
              </a:lnSpc>
              <a:spcBef>
                <a:spcPct val="0"/>
              </a:spcBef>
              <a:spcAft>
                <a:spcPct val="0"/>
              </a:spcAft>
              <a:buClr>
                <a:schemeClr val="tx2"/>
              </a:buClr>
              <a:buSzTx/>
              <a:buFontTx/>
              <a:buNone/>
              <a:tabLst/>
            </a:pPr>
            <a:r>
              <a:rPr lang="en-US" altLang="en-US" sz="1200" dirty="0">
                <a:solidFill>
                  <a:schemeClr val="tx1"/>
                </a:solidFill>
                <a:latin typeface="Courier New" pitchFamily="49" charset="0"/>
                <a:cs typeface="Courier New" pitchFamily="49" charset="0"/>
              </a:rPr>
              <a:t>Path </a:t>
            </a:r>
            <a:r>
              <a:rPr lang="en-US" altLang="en-US" sz="1200" dirty="0" err="1">
                <a:solidFill>
                  <a:schemeClr val="tx1"/>
                </a:solidFill>
                <a:latin typeface="Courier New" pitchFamily="49" charset="0"/>
                <a:cs typeface="Courier New" pitchFamily="49" charset="0"/>
              </a:rPr>
              <a:t>path</a:t>
            </a:r>
            <a:r>
              <a:rPr lang="en-US" altLang="en-US" sz="1200" dirty="0">
                <a:solidFill>
                  <a:schemeClr val="tx1"/>
                </a:solidFill>
                <a:latin typeface="Courier New" pitchFamily="49" charset="0"/>
                <a:cs typeface="Courier New" pitchFamily="49" charset="0"/>
              </a:rPr>
              <a:t> = </a:t>
            </a:r>
            <a:r>
              <a:rPr lang="en-US" altLang="en-US" sz="1200" dirty="0" err="1">
                <a:solidFill>
                  <a:schemeClr val="tx1"/>
                </a:solidFill>
                <a:latin typeface="Courier New" pitchFamily="49" charset="0"/>
                <a:cs typeface="Courier New" pitchFamily="49" charset="0"/>
              </a:rPr>
              <a:t>Paths.get</a:t>
            </a:r>
            <a:r>
              <a:rPr lang="en-US" altLang="en-US" sz="1200" dirty="0">
                <a:solidFill>
                  <a:schemeClr val="tx1"/>
                </a:solidFill>
                <a:latin typeface="Courier New" pitchFamily="49" charset="0"/>
                <a:cs typeface="Courier New" pitchFamily="49" charset="0"/>
              </a:rPr>
              <a:t>("C:\\file.txt");</a:t>
            </a:r>
          </a:p>
          <a:p>
            <a:pPr marR="0" lvl="0" indent="-228600" defTabSz="914400" eaLnBrk="0" fontAlgn="base" hangingPunct="0">
              <a:lnSpc>
                <a:spcPct val="110000"/>
              </a:lnSpc>
              <a:spcBef>
                <a:spcPct val="0"/>
              </a:spcBef>
              <a:spcAft>
                <a:spcPct val="0"/>
              </a:spcAft>
              <a:buClr>
                <a:schemeClr val="tx2"/>
              </a:buClr>
              <a:buSzTx/>
              <a:buFontTx/>
              <a:buNone/>
              <a:tabLst/>
            </a:pPr>
            <a:r>
              <a:rPr lang="en-US" altLang="en-US" sz="1200" dirty="0">
                <a:solidFill>
                  <a:schemeClr val="tx1"/>
                </a:solidFill>
                <a:latin typeface="Courier New" pitchFamily="49" charset="0"/>
                <a:cs typeface="Courier New" pitchFamily="49" charset="0"/>
              </a:rPr>
              <a:t>Stream&lt;String&gt; </a:t>
            </a:r>
            <a:r>
              <a:rPr lang="en-US" altLang="en-US" sz="1200" dirty="0" err="1">
                <a:solidFill>
                  <a:schemeClr val="tx1"/>
                </a:solidFill>
                <a:latin typeface="Courier New" pitchFamily="49" charset="0"/>
                <a:cs typeface="Courier New" pitchFamily="49" charset="0"/>
              </a:rPr>
              <a:t>streamOfStrings</a:t>
            </a:r>
            <a:r>
              <a:rPr lang="en-US" altLang="en-US" sz="1200" dirty="0">
                <a:solidFill>
                  <a:schemeClr val="tx1"/>
                </a:solidFill>
                <a:latin typeface="Courier New" pitchFamily="49" charset="0"/>
                <a:cs typeface="Courier New" pitchFamily="49" charset="0"/>
              </a:rPr>
              <a:t> = </a:t>
            </a:r>
            <a:r>
              <a:rPr lang="en-US" altLang="en-US" sz="1200" dirty="0" err="1">
                <a:solidFill>
                  <a:schemeClr val="tx1"/>
                </a:solidFill>
                <a:latin typeface="Courier New" pitchFamily="49" charset="0"/>
                <a:cs typeface="Courier New" pitchFamily="49" charset="0"/>
              </a:rPr>
              <a:t>Files.lines</a:t>
            </a:r>
            <a:r>
              <a:rPr lang="en-US" altLang="en-US" sz="1200" dirty="0">
                <a:solidFill>
                  <a:schemeClr val="tx1"/>
                </a:solidFill>
                <a:latin typeface="Courier New" pitchFamily="49" charset="0"/>
                <a:cs typeface="Courier New" pitchFamily="49" charset="0"/>
              </a:rPr>
              <a:t>(path);</a:t>
            </a:r>
          </a:p>
          <a:p>
            <a:pPr marR="0" lvl="0" indent="-228600" defTabSz="914400" eaLnBrk="0" fontAlgn="base" hangingPunct="0">
              <a:lnSpc>
                <a:spcPct val="110000"/>
              </a:lnSpc>
              <a:spcBef>
                <a:spcPct val="0"/>
              </a:spcBef>
              <a:spcAft>
                <a:spcPct val="0"/>
              </a:spcAft>
              <a:buClr>
                <a:schemeClr val="tx2"/>
              </a:buClr>
              <a:buSzTx/>
              <a:buFontTx/>
              <a:buNone/>
              <a:tabLst/>
            </a:pPr>
            <a:r>
              <a:rPr lang="en-US" altLang="en-US" sz="1200" dirty="0">
                <a:solidFill>
                  <a:schemeClr val="tx1"/>
                </a:solidFill>
                <a:latin typeface="Courier New" pitchFamily="49" charset="0"/>
                <a:cs typeface="Courier New" pitchFamily="49" charset="0"/>
              </a:rPr>
              <a:t>Stream&lt;String&gt; </a:t>
            </a:r>
            <a:r>
              <a:rPr lang="en-US" altLang="en-US" sz="1200" dirty="0" err="1">
                <a:solidFill>
                  <a:schemeClr val="tx1"/>
                </a:solidFill>
                <a:latin typeface="Courier New" pitchFamily="49" charset="0"/>
                <a:cs typeface="Courier New" pitchFamily="49" charset="0"/>
              </a:rPr>
              <a:t>streamWithCharset</a:t>
            </a:r>
            <a:r>
              <a:rPr lang="en-US" altLang="en-US" sz="1200" dirty="0">
                <a:solidFill>
                  <a:schemeClr val="tx1"/>
                </a:solidFill>
                <a:latin typeface="Courier New" pitchFamily="49" charset="0"/>
                <a:cs typeface="Courier New" pitchFamily="49" charset="0"/>
              </a:rPr>
              <a:t> = </a:t>
            </a:r>
            <a:r>
              <a:rPr lang="en-US" altLang="en-US" sz="1200" dirty="0" err="1">
                <a:solidFill>
                  <a:schemeClr val="tx1"/>
                </a:solidFill>
                <a:latin typeface="Courier New" pitchFamily="49" charset="0"/>
                <a:cs typeface="Courier New" pitchFamily="49" charset="0"/>
              </a:rPr>
              <a:t>Files.lines</a:t>
            </a:r>
            <a:r>
              <a:rPr lang="en-US" altLang="en-US" sz="1200" dirty="0">
                <a:solidFill>
                  <a:schemeClr val="tx1"/>
                </a:solidFill>
                <a:latin typeface="Courier New" pitchFamily="49" charset="0"/>
                <a:cs typeface="Courier New" pitchFamily="49" charset="0"/>
              </a:rPr>
              <a:t>(path, </a:t>
            </a:r>
            <a:r>
              <a:rPr lang="en-US" altLang="en-US" sz="1200" dirty="0" err="1">
                <a:solidFill>
                  <a:schemeClr val="tx1"/>
                </a:solidFill>
                <a:latin typeface="Courier New" pitchFamily="49" charset="0"/>
                <a:cs typeface="Courier New" pitchFamily="49" charset="0"/>
              </a:rPr>
              <a:t>Charset.forName</a:t>
            </a:r>
            <a:r>
              <a:rPr lang="en-US" altLang="en-US" sz="1200" dirty="0">
                <a:solidFill>
                  <a:schemeClr val="tx1"/>
                </a:solidFill>
                <a:latin typeface="Courier New" pitchFamily="49" charset="0"/>
                <a:cs typeface="Courier New" pitchFamily="49" charset="0"/>
              </a:rPr>
              <a:t>("UTF-8"));</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337" y="68873"/>
            <a:ext cx="11011989" cy="610392"/>
          </a:xfrm>
        </p:spPr>
        <p:txBody>
          <a:bodyPr>
            <a:normAutofit fontScale="90000"/>
          </a:bodyPr>
          <a:lstStyle/>
          <a:p>
            <a:r>
              <a:rPr lang="en-US" b="1" dirty="0"/>
              <a:t>Streams</a:t>
            </a:r>
            <a:endParaRPr lang="en-US" dirty="0"/>
          </a:p>
        </p:txBody>
      </p:sp>
      <p:sp>
        <p:nvSpPr>
          <p:cNvPr id="3" name="Content Placeholder 2"/>
          <p:cNvSpPr>
            <a:spLocks noGrp="1"/>
          </p:cNvSpPr>
          <p:nvPr>
            <p:ph idx="1"/>
          </p:nvPr>
        </p:nvSpPr>
        <p:spPr>
          <a:xfrm>
            <a:off x="875211" y="731521"/>
            <a:ext cx="11025052" cy="5956662"/>
          </a:xfrm>
        </p:spPr>
        <p:txBody>
          <a:bodyPr/>
          <a:lstStyle/>
          <a:p>
            <a:pPr>
              <a:buNone/>
            </a:pPr>
            <a:r>
              <a:rPr lang="en-US" b="1" dirty="0"/>
              <a:t>Reusing Streams</a:t>
            </a:r>
          </a:p>
          <a:p>
            <a:r>
              <a:rPr lang="en-US" sz="1400" dirty="0"/>
              <a:t>Java 8 streams cannot be reused. As soon as you call any terminal operation the stream is closed:</a:t>
            </a:r>
          </a:p>
          <a:p>
            <a:pPr>
              <a:buNone/>
            </a:pPr>
            <a:endParaRPr lang="en-US" sz="1800" b="1" dirty="0"/>
          </a:p>
          <a:p>
            <a:pPr>
              <a:buNone/>
            </a:pPr>
            <a:endParaRPr lang="en-US" sz="1800" b="1" dirty="0"/>
          </a:p>
          <a:p>
            <a:pPr>
              <a:buNone/>
            </a:pPr>
            <a:endParaRPr lang="en-US" sz="1800" b="1" dirty="0"/>
          </a:p>
          <a:p>
            <a:endParaRPr lang="en-US" sz="1400" dirty="0"/>
          </a:p>
          <a:p>
            <a:r>
              <a:rPr lang="en-US" sz="1400" dirty="0"/>
              <a:t>To overcome this limitation we have to create a new stream chain for every terminal operation we want to execute, e.g. we could create a stream supplier to construct a new stream with all intermediate operations already set up:</a:t>
            </a:r>
            <a:endParaRPr lang="en-US" sz="1400" b="1" dirty="0"/>
          </a:p>
        </p:txBody>
      </p:sp>
      <p:sp>
        <p:nvSpPr>
          <p:cNvPr id="50177" name="Rectangle 1"/>
          <p:cNvSpPr>
            <a:spLocks noChangeArrowheads="1"/>
          </p:cNvSpPr>
          <p:nvPr/>
        </p:nvSpPr>
        <p:spPr bwMode="auto">
          <a:xfrm>
            <a:off x="1162595" y="1496503"/>
            <a:ext cx="10489474" cy="1107996"/>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Stream&lt;String&gt; stream = </a:t>
            </a:r>
            <a:r>
              <a:rPr lang="en-US" altLang="en-US" sz="1200" dirty="0" err="1">
                <a:latin typeface="Courier New" pitchFamily="49" charset="0"/>
                <a:cs typeface="Courier New" pitchFamily="49" charset="0"/>
              </a:rPr>
              <a:t>Stream.of</a:t>
            </a:r>
            <a:r>
              <a:rPr lang="en-US" altLang="en-US" sz="1200" dirty="0">
                <a:latin typeface="Courier New" pitchFamily="49" charset="0"/>
                <a:cs typeface="Courier New" pitchFamily="49" charset="0"/>
              </a:rPr>
              <a:t>("d2", "a2", "b1", "b3", "c").filter(s -&gt; </a:t>
            </a:r>
            <a:r>
              <a:rPr lang="en-US" altLang="en-US" sz="1200" dirty="0" err="1">
                <a:latin typeface="Courier New" pitchFamily="49" charset="0"/>
                <a:cs typeface="Courier New" pitchFamily="49" charset="0"/>
              </a:rPr>
              <a:t>s.startsWith</a:t>
            </a:r>
            <a:r>
              <a:rPr lang="en-US" altLang="en-US" sz="1200" dirty="0">
                <a:latin typeface="Courier New" pitchFamily="49" charset="0"/>
                <a:cs typeface="Courier New" pitchFamily="49" charset="0"/>
              </a:rPr>
              <a:t>("a"));</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stream.anyMatch</a:t>
            </a:r>
            <a:r>
              <a:rPr lang="en-US" altLang="en-US" sz="1200" dirty="0">
                <a:latin typeface="Courier New" pitchFamily="49" charset="0"/>
                <a:cs typeface="Courier New" pitchFamily="49" charset="0"/>
              </a:rPr>
              <a:t>(s -&gt; true);    // ok</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stream.noneMatch</a:t>
            </a:r>
            <a:r>
              <a:rPr lang="en-US" altLang="en-US" sz="1200" dirty="0">
                <a:latin typeface="Courier New" pitchFamily="49" charset="0"/>
                <a:cs typeface="Courier New" pitchFamily="49" charset="0"/>
              </a:rPr>
              <a:t>(s -&gt; true);   // </a:t>
            </a:r>
            <a:r>
              <a:rPr lang="en-US" altLang="en-US" sz="1200" dirty="0" err="1">
                <a:latin typeface="Courier New" pitchFamily="49" charset="0"/>
                <a:cs typeface="Courier New" pitchFamily="49" charset="0"/>
              </a:rPr>
              <a:t>java.lang.IllegalStateException</a:t>
            </a:r>
            <a:r>
              <a:rPr lang="en-US" altLang="en-US" sz="1200" dirty="0">
                <a:latin typeface="Courier New" pitchFamily="49" charset="0"/>
                <a:cs typeface="Courier New" pitchFamily="49" charset="0"/>
              </a:rPr>
              <a:t>: stream has already been operated upon or 				    closed.</a:t>
            </a:r>
          </a:p>
        </p:txBody>
      </p:sp>
      <p:sp>
        <p:nvSpPr>
          <p:cNvPr id="52225" name="Rectangle 1"/>
          <p:cNvSpPr>
            <a:spLocks noChangeArrowheads="1"/>
          </p:cNvSpPr>
          <p:nvPr/>
        </p:nvSpPr>
        <p:spPr bwMode="auto">
          <a:xfrm>
            <a:off x="1162596" y="3522625"/>
            <a:ext cx="10489474" cy="904863"/>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marR="0" lvl="0" indent="-228600" defTabSz="914400" eaLnBrk="0" fontAlgn="base" hangingPunct="0">
              <a:lnSpc>
                <a:spcPct val="110000"/>
              </a:lnSpc>
              <a:spcBef>
                <a:spcPct val="0"/>
              </a:spcBef>
              <a:spcAft>
                <a:spcPct val="0"/>
              </a:spcAft>
              <a:buClr>
                <a:schemeClr val="tx2"/>
              </a:buClr>
              <a:buSzTx/>
              <a:buFontTx/>
              <a:buNone/>
              <a:tabLst/>
            </a:pPr>
            <a:r>
              <a:rPr lang="en-US" altLang="en-US" sz="1200" dirty="0">
                <a:latin typeface="Courier New" pitchFamily="49" charset="0"/>
                <a:cs typeface="Courier New" pitchFamily="49" charset="0"/>
              </a:rPr>
              <a:t>Supplier&lt;Stream&lt;String&gt;&gt; </a:t>
            </a:r>
            <a:r>
              <a:rPr lang="en-US" altLang="en-US" sz="1200" dirty="0" err="1">
                <a:latin typeface="Courier New" pitchFamily="49" charset="0"/>
                <a:cs typeface="Courier New" pitchFamily="49" charset="0"/>
              </a:rPr>
              <a:t>streamSupplier</a:t>
            </a:r>
            <a:r>
              <a:rPr lang="en-US" altLang="en-US" sz="1200" dirty="0">
                <a:latin typeface="Courier New" pitchFamily="49" charset="0"/>
                <a:cs typeface="Courier New" pitchFamily="49" charset="0"/>
              </a:rPr>
              <a:t> = () -&gt; </a:t>
            </a:r>
            <a:r>
              <a:rPr lang="en-US" altLang="en-US" sz="1200" dirty="0" err="1">
                <a:latin typeface="Courier New" pitchFamily="49" charset="0"/>
                <a:cs typeface="Courier New" pitchFamily="49" charset="0"/>
              </a:rPr>
              <a:t>Stream.of</a:t>
            </a:r>
            <a:r>
              <a:rPr lang="en-US" altLang="en-US" sz="1200" dirty="0">
                <a:latin typeface="Courier New" pitchFamily="49" charset="0"/>
                <a:cs typeface="Courier New" pitchFamily="49" charset="0"/>
              </a:rPr>
              <a:t>("d2", "a2", "b1", "b3", "c")</a:t>
            </a:r>
          </a:p>
          <a:p>
            <a:pPr marR="0" lvl="0" indent="-228600" defTabSz="914400" eaLnBrk="0" fontAlgn="base" hangingPunct="0">
              <a:lnSpc>
                <a:spcPct val="110000"/>
              </a:lnSpc>
              <a:spcBef>
                <a:spcPct val="0"/>
              </a:spcBef>
              <a:spcAft>
                <a:spcPct val="0"/>
              </a:spcAft>
              <a:buClr>
                <a:schemeClr val="tx2"/>
              </a:buClr>
              <a:buSzTx/>
              <a:buFontTx/>
              <a:buNone/>
              <a:tabLst/>
            </a:pPr>
            <a:r>
              <a:rPr lang="en-US" altLang="en-US" sz="1200" dirty="0">
                <a:latin typeface="Courier New" pitchFamily="49" charset="0"/>
                <a:cs typeface="Courier New" pitchFamily="49" charset="0"/>
              </a:rPr>
              <a:t>				            .filter(s -&gt; </a:t>
            </a:r>
            <a:r>
              <a:rPr lang="en-US" altLang="en-US" sz="1200" dirty="0" err="1">
                <a:latin typeface="Courier New" pitchFamily="49" charset="0"/>
                <a:cs typeface="Courier New" pitchFamily="49" charset="0"/>
              </a:rPr>
              <a:t>s.startsWith</a:t>
            </a:r>
            <a:r>
              <a:rPr lang="en-US" altLang="en-US" sz="1200" dirty="0">
                <a:latin typeface="Courier New" pitchFamily="49" charset="0"/>
                <a:cs typeface="Courier New" pitchFamily="49" charset="0"/>
              </a:rPr>
              <a:t>("a"));</a:t>
            </a:r>
          </a:p>
          <a:p>
            <a:pPr marR="0" lvl="0" indent="-228600" defTabSz="914400" eaLnBrk="0" fontAlgn="base" hangingPunct="0">
              <a:lnSpc>
                <a:spcPct val="110000"/>
              </a:lnSpc>
              <a:spcBef>
                <a:spcPct val="0"/>
              </a:spcBef>
              <a:spcAft>
                <a:spcPct val="0"/>
              </a:spcAft>
              <a:buClr>
                <a:schemeClr val="tx2"/>
              </a:buClr>
              <a:buSzTx/>
              <a:buFontTx/>
              <a:buNone/>
              <a:tabLst/>
            </a:pPr>
            <a:r>
              <a:rPr lang="en-US" altLang="en-US" sz="1200" dirty="0" err="1">
                <a:latin typeface="Courier New" pitchFamily="49" charset="0"/>
                <a:cs typeface="Courier New" pitchFamily="49" charset="0"/>
              </a:rPr>
              <a:t>streamSupplier.get</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anyMatch</a:t>
            </a:r>
            <a:r>
              <a:rPr lang="en-US" altLang="en-US" sz="1200" dirty="0">
                <a:latin typeface="Courier New" pitchFamily="49" charset="0"/>
                <a:cs typeface="Courier New" pitchFamily="49" charset="0"/>
              </a:rPr>
              <a:t>(s -&gt; true);   // ok</a:t>
            </a:r>
          </a:p>
          <a:p>
            <a:pPr marR="0" lvl="0" indent="-228600" defTabSz="914400" eaLnBrk="0" fontAlgn="base" hangingPunct="0">
              <a:lnSpc>
                <a:spcPct val="110000"/>
              </a:lnSpc>
              <a:spcBef>
                <a:spcPct val="0"/>
              </a:spcBef>
              <a:spcAft>
                <a:spcPct val="0"/>
              </a:spcAft>
              <a:buClr>
                <a:schemeClr val="tx2"/>
              </a:buClr>
              <a:buSzTx/>
              <a:buFontTx/>
              <a:buNone/>
              <a:tabLst/>
            </a:pPr>
            <a:r>
              <a:rPr lang="en-US" altLang="en-US" sz="1200" dirty="0" err="1">
                <a:latin typeface="Courier New" pitchFamily="49" charset="0"/>
                <a:cs typeface="Courier New" pitchFamily="49" charset="0"/>
              </a:rPr>
              <a:t>streamSupplier.get</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noneMatch</a:t>
            </a:r>
            <a:r>
              <a:rPr lang="en-US" altLang="en-US" sz="1200" dirty="0">
                <a:latin typeface="Courier New" pitchFamily="49" charset="0"/>
                <a:cs typeface="Courier New" pitchFamily="49" charset="0"/>
              </a:rPr>
              <a:t>(s -&gt; true);  // ok</a:t>
            </a:r>
            <a:endParaRPr lang="en-US" altLang="en-US" sz="1200" dirty="0">
              <a:solidFill>
                <a:schemeClr val="tx1"/>
              </a:solidFill>
              <a:latin typeface="Courier New" pitchFamily="49" charset="0"/>
              <a:cs typeface="Courier New" pitchFamily="49"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337" y="68873"/>
            <a:ext cx="11011989" cy="610392"/>
          </a:xfrm>
        </p:spPr>
        <p:txBody>
          <a:bodyPr>
            <a:normAutofit fontScale="90000"/>
          </a:bodyPr>
          <a:lstStyle/>
          <a:p>
            <a:r>
              <a:rPr lang="en-US" b="1" dirty="0"/>
              <a:t>Streams</a:t>
            </a:r>
            <a:endParaRPr lang="en-US" dirty="0"/>
          </a:p>
        </p:txBody>
      </p:sp>
      <p:sp>
        <p:nvSpPr>
          <p:cNvPr id="3" name="Content Placeholder 2"/>
          <p:cNvSpPr>
            <a:spLocks noGrp="1"/>
          </p:cNvSpPr>
          <p:nvPr>
            <p:ph idx="1"/>
          </p:nvPr>
        </p:nvSpPr>
        <p:spPr>
          <a:xfrm>
            <a:off x="875211" y="731521"/>
            <a:ext cx="11025052" cy="5956662"/>
          </a:xfrm>
        </p:spPr>
        <p:txBody>
          <a:bodyPr/>
          <a:lstStyle/>
          <a:p>
            <a:pPr>
              <a:buNone/>
            </a:pPr>
            <a:r>
              <a:rPr lang="en-US" b="1" dirty="0"/>
              <a:t>Advanced Operations</a:t>
            </a:r>
          </a:p>
          <a:p>
            <a:r>
              <a:rPr lang="en-US" sz="1400" dirty="0"/>
              <a:t>Streams with domain objects:</a:t>
            </a:r>
          </a:p>
          <a:p>
            <a:pPr>
              <a:buNone/>
            </a:pPr>
            <a:endParaRPr lang="en-US" b="1" dirty="0"/>
          </a:p>
          <a:p>
            <a:pPr>
              <a:buNone/>
            </a:pPr>
            <a:endParaRPr lang="en-US" b="1" dirty="0"/>
          </a:p>
          <a:p>
            <a:pPr>
              <a:buNone/>
            </a:pPr>
            <a:endParaRPr lang="en-US" b="1" dirty="0"/>
          </a:p>
          <a:p>
            <a:pPr>
              <a:buNone/>
            </a:pPr>
            <a:endParaRPr lang="en-US" b="1" dirty="0"/>
          </a:p>
          <a:p>
            <a:endParaRPr lang="en-US" dirty="0"/>
          </a:p>
          <a:p>
            <a:pPr>
              <a:buNone/>
            </a:pPr>
            <a:endParaRPr lang="en-US" dirty="0"/>
          </a:p>
        </p:txBody>
      </p:sp>
      <p:sp>
        <p:nvSpPr>
          <p:cNvPr id="50177" name="Rectangle 1"/>
          <p:cNvSpPr>
            <a:spLocks noChangeArrowheads="1"/>
          </p:cNvSpPr>
          <p:nvPr/>
        </p:nvSpPr>
        <p:spPr bwMode="auto">
          <a:xfrm>
            <a:off x="1330375" y="1592049"/>
            <a:ext cx="10271599" cy="4764381"/>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class Person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String name;</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int</a:t>
            </a:r>
            <a:r>
              <a:rPr lang="en-US" altLang="en-US" sz="1200" dirty="0">
                <a:latin typeface="Courier New" pitchFamily="49" charset="0"/>
                <a:cs typeface="Courier New" pitchFamily="49" charset="0"/>
              </a:rPr>
              <a:t> age;</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Person(String name, </a:t>
            </a:r>
            <a:r>
              <a:rPr lang="en-US" altLang="en-US" sz="1200" dirty="0" err="1">
                <a:latin typeface="Courier New" pitchFamily="49" charset="0"/>
                <a:cs typeface="Courier New" pitchFamily="49" charset="0"/>
              </a:rPr>
              <a:t>int</a:t>
            </a:r>
            <a:r>
              <a:rPr lang="en-US" altLang="en-US" sz="1200" dirty="0">
                <a:latin typeface="Courier New" pitchFamily="49" charset="0"/>
                <a:cs typeface="Courier New" pitchFamily="49" charset="0"/>
              </a:rPr>
              <a:t> age) {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this.name = name;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this.age</a:t>
            </a:r>
            <a:r>
              <a:rPr lang="en-US" altLang="en-US" sz="1200" dirty="0">
                <a:latin typeface="Courier New" pitchFamily="49" charset="0"/>
                <a:cs typeface="Courier New" pitchFamily="49" charset="0"/>
              </a:rPr>
              <a:t> = age;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public String </a:t>
            </a:r>
            <a:r>
              <a:rPr lang="en-US" altLang="en-US" sz="1200" dirty="0" err="1">
                <a:latin typeface="Courier New" pitchFamily="49" charset="0"/>
                <a:cs typeface="Courier New" pitchFamily="49" charset="0"/>
              </a:rPr>
              <a:t>getName</a:t>
            </a:r>
            <a:r>
              <a:rPr lang="en-US" altLang="en-US" sz="1200" dirty="0">
                <a:latin typeface="Courier New" pitchFamily="49" charset="0"/>
                <a:cs typeface="Courier New" pitchFamily="49" charset="0"/>
              </a:rPr>
              <a: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return name;</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public </a:t>
            </a:r>
            <a:r>
              <a:rPr lang="en-US" altLang="en-US" sz="1200" dirty="0" err="1">
                <a:latin typeface="Courier New" pitchFamily="49" charset="0"/>
                <a:cs typeface="Courier New" pitchFamily="49" charset="0"/>
              </a:rPr>
              <a:t>int</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getAge</a:t>
            </a:r>
            <a:r>
              <a:rPr lang="en-US" altLang="en-US" sz="1200" dirty="0">
                <a:latin typeface="Courier New" pitchFamily="49" charset="0"/>
                <a:cs typeface="Courier New" pitchFamily="49" charset="0"/>
              </a:rPr>
              <a: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return age;</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@Override</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public String </a:t>
            </a:r>
            <a:r>
              <a:rPr lang="en-US" altLang="en-US" sz="1200" dirty="0" err="1">
                <a:latin typeface="Courier New" pitchFamily="49" charset="0"/>
                <a:cs typeface="Courier New" pitchFamily="49" charset="0"/>
              </a:rPr>
              <a:t>toString</a:t>
            </a:r>
            <a:r>
              <a:rPr lang="en-US" altLang="en-US" sz="1200" dirty="0">
                <a:latin typeface="Courier New" pitchFamily="49" charset="0"/>
                <a:cs typeface="Courier New" pitchFamily="49" charset="0"/>
              </a:rPr>
              <a:t>() { return name;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List&lt;Person&gt; persons = </a:t>
            </a:r>
            <a:r>
              <a:rPr lang="en-US" altLang="en-US" sz="1200" dirty="0" err="1">
                <a:latin typeface="Courier New" pitchFamily="49" charset="0"/>
                <a:cs typeface="Courier New" pitchFamily="49" charset="0"/>
              </a:rPr>
              <a:t>Arrays.asList</a:t>
            </a:r>
            <a:r>
              <a:rPr lang="en-US" altLang="en-US" sz="1200" dirty="0">
                <a:latin typeface="Courier New" pitchFamily="49" charset="0"/>
                <a:cs typeface="Courier New" pitchFamily="49" charset="0"/>
              </a:rPr>
              <a:t>(new Person("Max", 18), new Person("Peter", 23), new Person("Pamela", 23), new Person("David", 12));</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337" y="68873"/>
            <a:ext cx="11011989" cy="610392"/>
          </a:xfrm>
        </p:spPr>
        <p:txBody>
          <a:bodyPr>
            <a:normAutofit fontScale="90000"/>
          </a:bodyPr>
          <a:lstStyle/>
          <a:p>
            <a:r>
              <a:rPr lang="en-US" b="1" dirty="0" err="1"/>
              <a:t>StreAMS</a:t>
            </a:r>
            <a:endParaRPr lang="en-US" dirty="0"/>
          </a:p>
        </p:txBody>
      </p:sp>
      <p:sp>
        <p:nvSpPr>
          <p:cNvPr id="3" name="Content Placeholder 2"/>
          <p:cNvSpPr>
            <a:spLocks noGrp="1"/>
          </p:cNvSpPr>
          <p:nvPr>
            <p:ph idx="1"/>
          </p:nvPr>
        </p:nvSpPr>
        <p:spPr>
          <a:xfrm>
            <a:off x="875211" y="731521"/>
            <a:ext cx="11025052" cy="5956662"/>
          </a:xfrm>
        </p:spPr>
        <p:txBody>
          <a:bodyPr/>
          <a:lstStyle/>
          <a:p>
            <a:pPr>
              <a:buNone/>
            </a:pPr>
            <a:r>
              <a:rPr lang="en-US" b="1" dirty="0"/>
              <a:t>Collect</a:t>
            </a:r>
          </a:p>
          <a:p>
            <a:r>
              <a:rPr lang="en-US" sz="1600" dirty="0"/>
              <a:t>Collect is an extremely useful terminal operation to transform the elements of the stream into a different kind of result, e.g. a List, Set or Map.</a:t>
            </a:r>
          </a:p>
          <a:p>
            <a:r>
              <a:rPr lang="en-US" sz="1600" dirty="0"/>
              <a:t>Collect accepts a Collector which consists of four different operations: </a:t>
            </a:r>
            <a:r>
              <a:rPr lang="en-US" sz="1600" i="1" dirty="0"/>
              <a:t>a supplier, an accumulator, a combiner </a:t>
            </a:r>
            <a:r>
              <a:rPr lang="en-US" sz="1600" dirty="0"/>
              <a:t>and</a:t>
            </a:r>
            <a:r>
              <a:rPr lang="en-US" sz="1600" i="1" dirty="0"/>
              <a:t> a finisher.</a:t>
            </a:r>
            <a:r>
              <a:rPr lang="en-US" sz="1600" dirty="0"/>
              <a:t> </a:t>
            </a:r>
            <a:endParaRPr lang="en-US" sz="1600" b="1" dirty="0"/>
          </a:p>
          <a:p>
            <a:endParaRPr lang="en-US" sz="1600" b="1" dirty="0"/>
          </a:p>
          <a:p>
            <a:r>
              <a:rPr lang="en-US" sz="1600" b="1" dirty="0" err="1"/>
              <a:t>Collectors.toList</a:t>
            </a:r>
            <a:r>
              <a:rPr lang="en-US" sz="1600" b="1" dirty="0"/>
              <a:t>() example -</a:t>
            </a:r>
          </a:p>
          <a:p>
            <a:pPr>
              <a:buNone/>
            </a:pPr>
            <a:endParaRPr lang="en-US" b="1" dirty="0"/>
          </a:p>
          <a:p>
            <a:pPr>
              <a:buNone/>
            </a:pPr>
            <a:endParaRPr lang="en-US" b="1" dirty="0"/>
          </a:p>
          <a:p>
            <a:pPr>
              <a:buNone/>
            </a:pPr>
            <a:endParaRPr lang="en-US" b="1" dirty="0"/>
          </a:p>
          <a:p>
            <a:pPr>
              <a:buNone/>
            </a:pPr>
            <a:endParaRPr lang="en-US" b="1" dirty="0"/>
          </a:p>
          <a:p>
            <a:r>
              <a:rPr lang="en-US" sz="1600" b="1" dirty="0" err="1"/>
              <a:t>Collectors.toMap</a:t>
            </a:r>
            <a:r>
              <a:rPr lang="en-US" sz="1600" b="1" dirty="0"/>
              <a:t>() example –</a:t>
            </a:r>
          </a:p>
          <a:p>
            <a:endParaRPr lang="en-US" dirty="0"/>
          </a:p>
          <a:p>
            <a:pPr>
              <a:buNone/>
            </a:pPr>
            <a:endParaRPr lang="en-US" dirty="0"/>
          </a:p>
        </p:txBody>
      </p:sp>
      <p:sp>
        <p:nvSpPr>
          <p:cNvPr id="50177" name="Rectangle 1"/>
          <p:cNvSpPr>
            <a:spLocks noChangeArrowheads="1"/>
          </p:cNvSpPr>
          <p:nvPr/>
        </p:nvSpPr>
        <p:spPr bwMode="auto">
          <a:xfrm>
            <a:off x="1162595" y="2974715"/>
            <a:ext cx="10489474" cy="1311128"/>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List&lt;Person&gt; filtered = persons</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.stream()</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.filter(p -&gt; </a:t>
            </a:r>
            <a:r>
              <a:rPr lang="en-US" altLang="en-US" sz="1200" dirty="0" err="1">
                <a:latin typeface="Courier New" pitchFamily="49" charset="0"/>
                <a:cs typeface="Courier New" pitchFamily="49" charset="0"/>
              </a:rPr>
              <a:t>p.name.startsWith</a:t>
            </a:r>
            <a:r>
              <a:rPr lang="en-US" altLang="en-US" sz="1200" dirty="0">
                <a:latin typeface="Courier New" pitchFamily="49" charset="0"/>
                <a:cs typeface="Courier New" pitchFamily="49" charset="0"/>
              </a:rPr>
              <a:t>("P"))</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.collect(</a:t>
            </a:r>
            <a:r>
              <a:rPr lang="en-US" altLang="en-US" sz="1200" dirty="0" err="1">
                <a:latin typeface="Courier New" pitchFamily="49" charset="0"/>
                <a:cs typeface="Courier New" pitchFamily="49" charset="0"/>
              </a:rPr>
              <a:t>Collectors.toList</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System.out.println</a:t>
            </a:r>
            <a:r>
              <a:rPr lang="en-US" altLang="en-US" sz="1200" dirty="0">
                <a:latin typeface="Courier New" pitchFamily="49" charset="0"/>
                <a:cs typeface="Courier New" pitchFamily="49" charset="0"/>
              </a:rPr>
              <a:t>(filtered);    // [Peter, Pamela]</a:t>
            </a:r>
          </a:p>
        </p:txBody>
      </p:sp>
      <p:sp>
        <p:nvSpPr>
          <p:cNvPr id="5" name="Rectangle 1"/>
          <p:cNvSpPr>
            <a:spLocks noChangeArrowheads="1"/>
          </p:cNvSpPr>
          <p:nvPr/>
        </p:nvSpPr>
        <p:spPr bwMode="auto">
          <a:xfrm>
            <a:off x="1158239" y="5039946"/>
            <a:ext cx="10489474" cy="1311128"/>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smtClean="0">
                <a:latin typeface="Courier New" pitchFamily="49" charset="0"/>
                <a:cs typeface="Courier New" pitchFamily="49" charset="0"/>
              </a:rPr>
              <a:t>Map&lt;String, Integer&gt; filtered = persons</a:t>
            </a:r>
          </a:p>
          <a:p>
            <a:pPr indent="-228600" defTabSz="914400" eaLnBrk="0" fontAlgn="base" hangingPunct="0">
              <a:lnSpc>
                <a:spcPct val="110000"/>
              </a:lnSpc>
              <a:spcBef>
                <a:spcPct val="0"/>
              </a:spcBef>
              <a:spcAft>
                <a:spcPct val="0"/>
              </a:spcAft>
              <a:buClr>
                <a:schemeClr val="tx2"/>
              </a:buClr>
            </a:pPr>
            <a:r>
              <a:rPr lang="en-US" altLang="en-US" sz="1200" dirty="0" smtClean="0">
                <a:latin typeface="Courier New" pitchFamily="49" charset="0"/>
                <a:cs typeface="Courier New" pitchFamily="49" charset="0"/>
              </a:rPr>
              <a:t>			        .stream()</a:t>
            </a:r>
          </a:p>
          <a:p>
            <a:pPr indent="-228600" defTabSz="914400" eaLnBrk="0" fontAlgn="base" hangingPunct="0">
              <a:lnSpc>
                <a:spcPct val="110000"/>
              </a:lnSpc>
              <a:spcBef>
                <a:spcPct val="0"/>
              </a:spcBef>
              <a:spcAft>
                <a:spcPct val="0"/>
              </a:spcAft>
              <a:buClr>
                <a:schemeClr val="tx2"/>
              </a:buClr>
            </a:pPr>
            <a:r>
              <a:rPr lang="en-US" altLang="en-US" sz="1200" dirty="0" smtClean="0">
                <a:latin typeface="Courier New" pitchFamily="49" charset="0"/>
                <a:cs typeface="Courier New" pitchFamily="49" charset="0"/>
              </a:rPr>
              <a:t>			        .filter(((Predicate&lt;Person&gt;)p-&gt;</a:t>
            </a:r>
            <a:r>
              <a:rPr lang="en-US" altLang="en-US" sz="1200" dirty="0" err="1" smtClean="0">
                <a:latin typeface="Courier New" pitchFamily="49" charset="0"/>
                <a:cs typeface="Courier New" pitchFamily="49" charset="0"/>
              </a:rPr>
              <a:t>p.getAge</a:t>
            </a:r>
            <a:r>
              <a:rPr lang="en-US" altLang="en-US" sz="1200" dirty="0" smtClean="0">
                <a:latin typeface="Courier New" pitchFamily="49" charset="0"/>
                <a:cs typeface="Courier New" pitchFamily="49" charset="0"/>
              </a:rPr>
              <a:t>() &gt; 18).</a:t>
            </a:r>
            <a:r>
              <a:rPr lang="en-US" altLang="en-US" sz="1200" b="1" dirty="0" smtClean="0">
                <a:latin typeface="Courier New" pitchFamily="49" charset="0"/>
                <a:cs typeface="Courier New" pitchFamily="49" charset="0"/>
              </a:rPr>
              <a:t>negate</a:t>
            </a:r>
            <a:r>
              <a:rPr lang="en-US" altLang="en-US" sz="1200" dirty="0" smtClean="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smtClean="0">
                <a:latin typeface="Courier New" pitchFamily="49" charset="0"/>
                <a:cs typeface="Courier New" pitchFamily="49" charset="0"/>
              </a:rPr>
              <a:t>			        .collect(</a:t>
            </a:r>
            <a:r>
              <a:rPr lang="en-US" altLang="en-US" sz="1200" dirty="0" err="1" smtClean="0">
                <a:latin typeface="Courier New" pitchFamily="49" charset="0"/>
                <a:cs typeface="Courier New" pitchFamily="49" charset="0"/>
              </a:rPr>
              <a:t>Collectors.toMap</a:t>
            </a:r>
            <a:r>
              <a:rPr lang="en-US" altLang="en-US" sz="1200" dirty="0" smtClean="0">
                <a:latin typeface="Courier New" pitchFamily="49" charset="0"/>
                <a:cs typeface="Courier New" pitchFamily="49" charset="0"/>
              </a:rPr>
              <a:t>(Person::</a:t>
            </a:r>
            <a:r>
              <a:rPr lang="en-US" altLang="en-US" sz="1200" dirty="0" err="1" smtClean="0">
                <a:latin typeface="Courier New" pitchFamily="49" charset="0"/>
                <a:cs typeface="Courier New" pitchFamily="49" charset="0"/>
              </a:rPr>
              <a:t>getName</a:t>
            </a:r>
            <a:r>
              <a:rPr lang="en-US" altLang="en-US" sz="1200" dirty="0" smtClean="0">
                <a:latin typeface="Courier New" pitchFamily="49" charset="0"/>
                <a:cs typeface="Courier New" pitchFamily="49" charset="0"/>
              </a:rPr>
              <a:t>, Person::</a:t>
            </a:r>
            <a:r>
              <a:rPr lang="en-US" altLang="en-US" sz="1200" dirty="0" err="1" smtClean="0">
                <a:latin typeface="Courier New" pitchFamily="49" charset="0"/>
                <a:cs typeface="Courier New" pitchFamily="49" charset="0"/>
              </a:rPr>
              <a:t>getAge</a:t>
            </a:r>
            <a:r>
              <a:rPr lang="en-US" altLang="en-US" sz="1200" dirty="0" smtClean="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endParaRPr lang="en-US" altLang="en-US" sz="1200" dirty="0" smtClean="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err="1" smtClean="0">
                <a:latin typeface="Courier New" pitchFamily="49" charset="0"/>
                <a:cs typeface="Courier New" pitchFamily="49" charset="0"/>
              </a:rPr>
              <a:t>System.out.println</a:t>
            </a:r>
            <a:r>
              <a:rPr lang="en-US" altLang="en-US" sz="1200" dirty="0" smtClean="0">
                <a:latin typeface="Courier New" pitchFamily="49" charset="0"/>
                <a:cs typeface="Courier New" pitchFamily="49" charset="0"/>
              </a:rPr>
              <a:t>(filtered);    // {Max=18, David=12}</a:t>
            </a:r>
            <a:endParaRPr lang="en-US" altLang="en-US" sz="1200" dirty="0">
              <a:latin typeface="Courier New" pitchFamily="49" charset="0"/>
              <a:cs typeface="Courier New" pitchFamily="49"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337" y="68873"/>
            <a:ext cx="11011989" cy="610392"/>
          </a:xfrm>
        </p:spPr>
        <p:txBody>
          <a:bodyPr>
            <a:normAutofit fontScale="90000"/>
          </a:bodyPr>
          <a:lstStyle/>
          <a:p>
            <a:r>
              <a:rPr lang="en-US" b="1" dirty="0"/>
              <a:t>Streams</a:t>
            </a:r>
            <a:endParaRPr lang="en-US" dirty="0"/>
          </a:p>
        </p:txBody>
      </p:sp>
      <p:sp>
        <p:nvSpPr>
          <p:cNvPr id="3" name="Content Placeholder 2"/>
          <p:cNvSpPr>
            <a:spLocks noGrp="1"/>
          </p:cNvSpPr>
          <p:nvPr>
            <p:ph idx="1"/>
          </p:nvPr>
        </p:nvSpPr>
        <p:spPr>
          <a:xfrm>
            <a:off x="875211" y="731521"/>
            <a:ext cx="11025052" cy="5956662"/>
          </a:xfrm>
        </p:spPr>
        <p:txBody>
          <a:bodyPr/>
          <a:lstStyle/>
          <a:p>
            <a:pPr>
              <a:buNone/>
            </a:pPr>
            <a:r>
              <a:rPr lang="en-US" b="1" dirty="0"/>
              <a:t>Collect</a:t>
            </a:r>
          </a:p>
          <a:p>
            <a:r>
              <a:rPr lang="en-US" sz="1600" b="1" dirty="0" err="1"/>
              <a:t>Collectors.joining</a:t>
            </a:r>
            <a:r>
              <a:rPr lang="en-US" sz="1600" b="1" dirty="0"/>
              <a:t>() example</a:t>
            </a:r>
          </a:p>
          <a:p>
            <a:pPr>
              <a:buNone/>
            </a:pPr>
            <a:endParaRPr lang="en-US" b="1" dirty="0"/>
          </a:p>
          <a:p>
            <a:pPr>
              <a:buNone/>
            </a:pPr>
            <a:endParaRPr lang="en-US" b="1" dirty="0"/>
          </a:p>
          <a:p>
            <a:pPr>
              <a:buNone/>
            </a:pPr>
            <a:endParaRPr lang="en-US" b="1" dirty="0"/>
          </a:p>
          <a:p>
            <a:endParaRPr lang="en-US" dirty="0"/>
          </a:p>
          <a:p>
            <a:endParaRPr lang="en-US" sz="800" dirty="0"/>
          </a:p>
          <a:p>
            <a:r>
              <a:rPr lang="en-US" sz="1600" b="1" dirty="0" err="1"/>
              <a:t>Collectors.counting</a:t>
            </a:r>
            <a:r>
              <a:rPr lang="en-US" sz="1600" b="1" dirty="0"/>
              <a:t>() example –</a:t>
            </a:r>
          </a:p>
          <a:p>
            <a:pPr>
              <a:buNone/>
            </a:pPr>
            <a:endParaRPr lang="en-US" sz="500" dirty="0"/>
          </a:p>
          <a:p>
            <a:endParaRPr lang="en-US" b="1" i="1" dirty="0"/>
          </a:p>
          <a:p>
            <a:r>
              <a:rPr lang="en-US" sz="1600" b="1" dirty="0" err="1"/>
              <a:t>Collectors.averagingDouble</a:t>
            </a:r>
            <a:r>
              <a:rPr lang="en-US" sz="1600" b="1" dirty="0"/>
              <a:t>/Long/</a:t>
            </a:r>
            <a:r>
              <a:rPr lang="en-US" sz="1600" b="1" dirty="0" err="1"/>
              <a:t>Int</a:t>
            </a:r>
            <a:r>
              <a:rPr lang="en-US" sz="1600" b="1" dirty="0"/>
              <a:t>() example –</a:t>
            </a:r>
          </a:p>
          <a:p>
            <a:endParaRPr lang="en-US" b="1" i="1" dirty="0"/>
          </a:p>
          <a:p>
            <a:endParaRPr lang="en-US" sz="400" b="1" dirty="0"/>
          </a:p>
          <a:p>
            <a:r>
              <a:rPr lang="en-US" sz="1600" b="1" dirty="0" err="1"/>
              <a:t>Collectors.summingDouble</a:t>
            </a:r>
            <a:r>
              <a:rPr lang="en-US" sz="1600" b="1" dirty="0"/>
              <a:t>/Long/</a:t>
            </a:r>
            <a:r>
              <a:rPr lang="en-US" sz="1600" b="1" dirty="0" err="1"/>
              <a:t>Int</a:t>
            </a:r>
            <a:r>
              <a:rPr lang="en-US" sz="1600" b="1" dirty="0"/>
              <a:t>() example –</a:t>
            </a:r>
            <a:endParaRPr lang="en-US" dirty="0"/>
          </a:p>
          <a:p>
            <a:endParaRPr lang="en-US" dirty="0"/>
          </a:p>
          <a:p>
            <a:pPr>
              <a:buNone/>
            </a:pPr>
            <a:endParaRPr lang="en-US" dirty="0"/>
          </a:p>
        </p:txBody>
      </p:sp>
      <p:sp>
        <p:nvSpPr>
          <p:cNvPr id="50177" name="Rectangle 1"/>
          <p:cNvSpPr>
            <a:spLocks noChangeArrowheads="1"/>
          </p:cNvSpPr>
          <p:nvPr/>
        </p:nvSpPr>
        <p:spPr bwMode="auto">
          <a:xfrm>
            <a:off x="1188721" y="1498715"/>
            <a:ext cx="10489474" cy="498598"/>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String result = </a:t>
            </a:r>
            <a:r>
              <a:rPr lang="en-US" altLang="en-US" sz="1200" dirty="0" err="1">
                <a:latin typeface="Courier New" pitchFamily="49" charset="0"/>
                <a:cs typeface="Courier New" pitchFamily="49" charset="0"/>
              </a:rPr>
              <a:t>persons.stream</a:t>
            </a:r>
            <a:r>
              <a:rPr lang="en-US" altLang="en-US" sz="1200" dirty="0" smtClean="0">
                <a:latin typeface="Courier New" pitchFamily="49" charset="0"/>
                <a:cs typeface="Courier New" pitchFamily="49" charset="0"/>
              </a:rPr>
              <a:t>().</a:t>
            </a:r>
            <a:r>
              <a:rPr lang="en-US" altLang="en-US" sz="1200" dirty="0" smtClean="0">
                <a:latin typeface="Courier New" pitchFamily="49" charset="0"/>
                <a:cs typeface="Courier New" pitchFamily="49" charset="0"/>
              </a:rPr>
              <a:t>map(Person::</a:t>
            </a:r>
            <a:r>
              <a:rPr lang="en-US" altLang="en-US" sz="1200" dirty="0" err="1" smtClean="0">
                <a:latin typeface="Courier New" pitchFamily="49" charset="0"/>
                <a:cs typeface="Courier New" pitchFamily="49" charset="0"/>
              </a:rPr>
              <a:t>getName</a:t>
            </a:r>
            <a:r>
              <a:rPr lang="en-US" altLang="en-US" sz="1200" dirty="0" smtClean="0">
                <a:latin typeface="Courier New" pitchFamily="49" charset="0"/>
                <a:cs typeface="Courier New" pitchFamily="49" charset="0"/>
              </a:rPr>
              <a:t>).</a:t>
            </a:r>
            <a:r>
              <a:rPr lang="en-US" altLang="en-US" sz="1200" dirty="0">
                <a:latin typeface="Courier New" pitchFamily="49" charset="0"/>
                <a:cs typeface="Courier New" pitchFamily="49" charset="0"/>
              </a:rPr>
              <a:t>collect(</a:t>
            </a:r>
            <a:r>
              <a:rPr lang="en-US" altLang="en-US" sz="1200" dirty="0" err="1">
                <a:latin typeface="Courier New" pitchFamily="49" charset="0"/>
                <a:cs typeface="Courier New" pitchFamily="49" charset="0"/>
              </a:rPr>
              <a:t>Collectors.joining</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System.out.println</a:t>
            </a:r>
            <a:r>
              <a:rPr lang="en-US" altLang="en-US" sz="1200" dirty="0">
                <a:latin typeface="Courier New" pitchFamily="49" charset="0"/>
                <a:cs typeface="Courier New" pitchFamily="49" charset="0"/>
              </a:rPr>
              <a:t>(result);    // </a:t>
            </a:r>
            <a:r>
              <a:rPr lang="en-US" altLang="en-US" sz="1200" dirty="0" err="1">
                <a:latin typeface="Courier New" pitchFamily="49" charset="0"/>
                <a:cs typeface="Courier New" pitchFamily="49" charset="0"/>
              </a:rPr>
              <a:t>MaxPeterPamelaDavid</a:t>
            </a:r>
            <a:endParaRPr lang="en-US" altLang="en-US" sz="1200" dirty="0">
              <a:latin typeface="Courier New" pitchFamily="49" charset="0"/>
              <a:cs typeface="Courier New" pitchFamily="49" charset="0"/>
            </a:endParaRPr>
          </a:p>
        </p:txBody>
      </p:sp>
      <p:sp>
        <p:nvSpPr>
          <p:cNvPr id="5" name="Rectangle 1"/>
          <p:cNvSpPr>
            <a:spLocks noChangeArrowheads="1"/>
          </p:cNvSpPr>
          <p:nvPr/>
        </p:nvSpPr>
        <p:spPr bwMode="auto">
          <a:xfrm>
            <a:off x="1236617" y="3774305"/>
            <a:ext cx="10489474" cy="493981"/>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smtClean="0">
                <a:latin typeface="Courier New" pitchFamily="49" charset="0"/>
                <a:cs typeface="Courier New" pitchFamily="49" charset="0"/>
              </a:rPr>
              <a:t>Long result = </a:t>
            </a:r>
            <a:r>
              <a:rPr lang="en-US" altLang="en-US" sz="1200" dirty="0" err="1" smtClean="0">
                <a:latin typeface="Courier New" pitchFamily="49" charset="0"/>
                <a:cs typeface="Courier New" pitchFamily="49" charset="0"/>
              </a:rPr>
              <a:t>persons.stream</a:t>
            </a:r>
            <a:r>
              <a:rPr lang="en-US" altLang="en-US" sz="1200" dirty="0" smtClean="0">
                <a:latin typeface="Courier New" pitchFamily="49" charset="0"/>
                <a:cs typeface="Courier New" pitchFamily="49" charset="0"/>
              </a:rPr>
              <a:t>().collect(</a:t>
            </a:r>
            <a:r>
              <a:rPr lang="en-US" altLang="en-US" sz="1200" dirty="0" err="1" smtClean="0">
                <a:latin typeface="Courier New" pitchFamily="49" charset="0"/>
                <a:cs typeface="Courier New" pitchFamily="49" charset="0"/>
              </a:rPr>
              <a:t>Collectors.counting</a:t>
            </a:r>
            <a:r>
              <a:rPr lang="en-US" altLang="en-US" sz="1200" dirty="0" smtClean="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err="1" smtClean="0">
                <a:latin typeface="Courier New" pitchFamily="49" charset="0"/>
                <a:cs typeface="Courier New" pitchFamily="49" charset="0"/>
              </a:rPr>
              <a:t>System.out.println</a:t>
            </a:r>
            <a:r>
              <a:rPr lang="en-US" altLang="en-US" sz="1200" dirty="0" smtClean="0">
                <a:latin typeface="Courier New" pitchFamily="49" charset="0"/>
                <a:cs typeface="Courier New" pitchFamily="49" charset="0"/>
              </a:rPr>
              <a:t>(result);    // 4</a:t>
            </a:r>
            <a:endParaRPr lang="en-US" altLang="en-US" sz="1200" dirty="0">
              <a:latin typeface="Courier New" pitchFamily="49" charset="0"/>
              <a:cs typeface="Courier New" pitchFamily="49" charset="0"/>
            </a:endParaRPr>
          </a:p>
        </p:txBody>
      </p:sp>
      <p:sp>
        <p:nvSpPr>
          <p:cNvPr id="6" name="Rectangle 1"/>
          <p:cNvSpPr>
            <a:spLocks noChangeArrowheads="1"/>
          </p:cNvSpPr>
          <p:nvPr/>
        </p:nvSpPr>
        <p:spPr bwMode="auto">
          <a:xfrm>
            <a:off x="1171302" y="2108320"/>
            <a:ext cx="10489474" cy="498598"/>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String result = </a:t>
            </a:r>
            <a:r>
              <a:rPr lang="en-US" altLang="en-US" sz="1200" dirty="0" err="1">
                <a:latin typeface="Courier New" pitchFamily="49" charset="0"/>
                <a:cs typeface="Courier New" pitchFamily="49" charset="0"/>
              </a:rPr>
              <a:t>persons.stream</a:t>
            </a:r>
            <a:r>
              <a:rPr lang="en-US" altLang="en-US" sz="1200" dirty="0" smtClean="0">
                <a:latin typeface="Courier New" pitchFamily="49" charset="0"/>
                <a:cs typeface="Courier New" pitchFamily="49" charset="0"/>
              </a:rPr>
              <a:t>().</a:t>
            </a:r>
            <a:r>
              <a:rPr lang="en-US" altLang="en-US" sz="1200" dirty="0" smtClean="0">
                <a:latin typeface="Courier New" pitchFamily="49" charset="0"/>
                <a:cs typeface="Courier New" pitchFamily="49" charset="0"/>
              </a:rPr>
              <a:t>map(Person::</a:t>
            </a:r>
            <a:r>
              <a:rPr lang="en-US" altLang="en-US" sz="1200" dirty="0" err="1" smtClean="0">
                <a:latin typeface="Courier New" pitchFamily="49" charset="0"/>
                <a:cs typeface="Courier New" pitchFamily="49" charset="0"/>
              </a:rPr>
              <a:t>getName</a:t>
            </a:r>
            <a:r>
              <a:rPr lang="en-US" altLang="en-US" sz="1200" dirty="0" smtClean="0">
                <a:latin typeface="Courier New" pitchFamily="49" charset="0"/>
                <a:cs typeface="Courier New" pitchFamily="49" charset="0"/>
              </a:rPr>
              <a:t>).</a:t>
            </a:r>
            <a:r>
              <a:rPr lang="en-US" altLang="en-US" sz="1200" dirty="0">
                <a:latin typeface="Courier New" pitchFamily="49" charset="0"/>
                <a:cs typeface="Courier New" pitchFamily="49" charset="0"/>
              </a:rPr>
              <a:t>collect(</a:t>
            </a:r>
            <a:r>
              <a:rPr lang="en-US" altLang="en-US" sz="1200" dirty="0" err="1">
                <a:latin typeface="Courier New" pitchFamily="49" charset="0"/>
                <a:cs typeface="Courier New" pitchFamily="49" charset="0"/>
              </a:rPr>
              <a:t>Collectors.joining</a:t>
            </a:r>
            <a:r>
              <a:rPr lang="en-US" altLang="en-US" sz="1200" dirty="0">
                <a:latin typeface="Courier New" pitchFamily="49" charset="0"/>
                <a:cs typeface="Courier New" pitchFamily="49" charset="0"/>
              </a:rPr>
              <a:t>(</a:t>
            </a:r>
            <a:r>
              <a:rPr lang="en-US" sz="1200" dirty="0"/>
              <a:t>" "</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System.out.println</a:t>
            </a:r>
            <a:r>
              <a:rPr lang="en-US" altLang="en-US" sz="1200" dirty="0">
                <a:latin typeface="Courier New" pitchFamily="49" charset="0"/>
                <a:cs typeface="Courier New" pitchFamily="49" charset="0"/>
              </a:rPr>
              <a:t>(result);    // Max Peter Pamela David</a:t>
            </a:r>
          </a:p>
        </p:txBody>
      </p:sp>
      <p:sp>
        <p:nvSpPr>
          <p:cNvPr id="7" name="Rectangle 1"/>
          <p:cNvSpPr>
            <a:spLocks noChangeArrowheads="1"/>
          </p:cNvSpPr>
          <p:nvPr/>
        </p:nvSpPr>
        <p:spPr bwMode="auto">
          <a:xfrm>
            <a:off x="1193072" y="2770177"/>
            <a:ext cx="10489474" cy="498598"/>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String result = </a:t>
            </a:r>
            <a:r>
              <a:rPr lang="en-US" altLang="en-US" sz="1200" dirty="0" err="1">
                <a:latin typeface="Courier New" pitchFamily="49" charset="0"/>
                <a:cs typeface="Courier New" pitchFamily="49" charset="0"/>
              </a:rPr>
              <a:t>persons.stream</a:t>
            </a:r>
            <a:r>
              <a:rPr lang="en-US" altLang="en-US" sz="1200" dirty="0" smtClean="0">
                <a:latin typeface="Courier New" pitchFamily="49" charset="0"/>
                <a:cs typeface="Courier New" pitchFamily="49" charset="0"/>
              </a:rPr>
              <a:t>().</a:t>
            </a:r>
            <a:r>
              <a:rPr lang="en-US" altLang="en-US" sz="1200" dirty="0" smtClean="0">
                <a:latin typeface="Courier New" pitchFamily="49" charset="0"/>
                <a:cs typeface="Courier New" pitchFamily="49" charset="0"/>
              </a:rPr>
              <a:t>map(Person::</a:t>
            </a:r>
            <a:r>
              <a:rPr lang="en-US" altLang="en-US" sz="1200" dirty="0" err="1" smtClean="0">
                <a:latin typeface="Courier New" pitchFamily="49" charset="0"/>
                <a:cs typeface="Courier New" pitchFamily="49" charset="0"/>
              </a:rPr>
              <a:t>getName</a:t>
            </a:r>
            <a:r>
              <a:rPr lang="en-US" altLang="en-US" sz="1200" dirty="0" smtClean="0">
                <a:latin typeface="Courier New" pitchFamily="49" charset="0"/>
                <a:cs typeface="Courier New" pitchFamily="49" charset="0"/>
              </a:rPr>
              <a:t>).</a:t>
            </a:r>
            <a:r>
              <a:rPr lang="en-US" altLang="en-US" sz="1200" dirty="0">
                <a:latin typeface="Courier New" pitchFamily="49" charset="0"/>
                <a:cs typeface="Courier New" pitchFamily="49" charset="0"/>
              </a:rPr>
              <a:t>collect(</a:t>
            </a:r>
            <a:r>
              <a:rPr lang="en-US" altLang="en-US" sz="1200" dirty="0" err="1">
                <a:latin typeface="Courier New" pitchFamily="49" charset="0"/>
                <a:cs typeface="Courier New" pitchFamily="49" charset="0"/>
              </a:rPr>
              <a:t>Collectors.joining</a:t>
            </a:r>
            <a:r>
              <a:rPr lang="en-US" altLang="en-US" sz="1200" dirty="0">
                <a:latin typeface="Courier New" pitchFamily="49" charset="0"/>
                <a:cs typeface="Courier New" pitchFamily="49" charset="0"/>
              </a:rPr>
              <a:t>(</a:t>
            </a:r>
            <a:r>
              <a:rPr lang="en-US" sz="1200" dirty="0"/>
              <a:t>",", "[", "]"</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System.out.println</a:t>
            </a:r>
            <a:r>
              <a:rPr lang="en-US" altLang="en-US" sz="1200" dirty="0">
                <a:latin typeface="Courier New" pitchFamily="49" charset="0"/>
                <a:cs typeface="Courier New" pitchFamily="49" charset="0"/>
              </a:rPr>
              <a:t>(result);    // [</a:t>
            </a:r>
            <a:r>
              <a:rPr lang="en-US" altLang="en-US" sz="1200" dirty="0" err="1">
                <a:latin typeface="Courier New" pitchFamily="49" charset="0"/>
                <a:cs typeface="Courier New" pitchFamily="49" charset="0"/>
              </a:rPr>
              <a:t>Max,Peter,Pamela,David</a:t>
            </a:r>
            <a:r>
              <a:rPr lang="en-US" altLang="en-US" sz="1200" dirty="0">
                <a:latin typeface="Courier New" pitchFamily="49" charset="0"/>
                <a:cs typeface="Courier New" pitchFamily="49" charset="0"/>
              </a:rPr>
              <a:t>]</a:t>
            </a:r>
          </a:p>
        </p:txBody>
      </p:sp>
      <p:sp>
        <p:nvSpPr>
          <p:cNvPr id="8" name="Rectangle 1"/>
          <p:cNvSpPr>
            <a:spLocks noChangeArrowheads="1"/>
          </p:cNvSpPr>
          <p:nvPr/>
        </p:nvSpPr>
        <p:spPr bwMode="auto">
          <a:xfrm>
            <a:off x="1245324" y="4725466"/>
            <a:ext cx="10489474" cy="493981"/>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Double result = </a:t>
            </a:r>
            <a:r>
              <a:rPr lang="en-US" altLang="en-US" sz="1200" dirty="0" err="1">
                <a:latin typeface="Courier New" pitchFamily="49" charset="0"/>
                <a:cs typeface="Courier New" pitchFamily="49" charset="0"/>
              </a:rPr>
              <a:t>persons.stream</a:t>
            </a:r>
            <a:r>
              <a:rPr lang="en-US" altLang="en-US" sz="1200" dirty="0">
                <a:latin typeface="Courier New" pitchFamily="49" charset="0"/>
                <a:cs typeface="Courier New" pitchFamily="49" charset="0"/>
              </a:rPr>
              <a:t>().collect(</a:t>
            </a:r>
            <a:r>
              <a:rPr lang="en-US" altLang="en-US" sz="1200" dirty="0" err="1">
                <a:latin typeface="Courier New" pitchFamily="49" charset="0"/>
                <a:cs typeface="Courier New" pitchFamily="49" charset="0"/>
              </a:rPr>
              <a:t>Collectors.averagingDouble</a:t>
            </a:r>
            <a:r>
              <a:rPr lang="en-US" altLang="en-US" sz="1200" dirty="0">
                <a:latin typeface="Courier New" pitchFamily="49" charset="0"/>
                <a:cs typeface="Courier New" pitchFamily="49" charset="0"/>
              </a:rPr>
              <a:t>(Person::</a:t>
            </a:r>
            <a:r>
              <a:rPr lang="en-US" altLang="en-US" sz="1200" dirty="0" err="1">
                <a:latin typeface="Courier New" pitchFamily="49" charset="0"/>
                <a:cs typeface="Courier New" pitchFamily="49" charset="0"/>
              </a:rPr>
              <a:t>getAge</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System.out.println</a:t>
            </a:r>
            <a:r>
              <a:rPr lang="en-US" altLang="en-US" sz="1200" dirty="0">
                <a:latin typeface="Courier New" pitchFamily="49" charset="0"/>
                <a:cs typeface="Courier New" pitchFamily="49" charset="0"/>
              </a:rPr>
              <a:t>(result);    // 19.0</a:t>
            </a:r>
          </a:p>
        </p:txBody>
      </p:sp>
      <p:sp>
        <p:nvSpPr>
          <p:cNvPr id="9" name="Rectangle 1"/>
          <p:cNvSpPr>
            <a:spLocks noChangeArrowheads="1"/>
          </p:cNvSpPr>
          <p:nvPr/>
        </p:nvSpPr>
        <p:spPr bwMode="auto">
          <a:xfrm>
            <a:off x="1214842" y="5674709"/>
            <a:ext cx="10489474" cy="493981"/>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Int</a:t>
            </a:r>
            <a:r>
              <a:rPr lang="en-US" altLang="en-US" sz="1200" dirty="0">
                <a:latin typeface="Courier New" pitchFamily="49" charset="0"/>
                <a:cs typeface="Courier New" pitchFamily="49" charset="0"/>
              </a:rPr>
              <a:t> result = </a:t>
            </a:r>
            <a:r>
              <a:rPr lang="en-US" altLang="en-US" sz="1200" dirty="0" err="1">
                <a:latin typeface="Courier New" pitchFamily="49" charset="0"/>
                <a:cs typeface="Courier New" pitchFamily="49" charset="0"/>
              </a:rPr>
              <a:t>persons.stream</a:t>
            </a:r>
            <a:r>
              <a:rPr lang="en-US" altLang="en-US" sz="1200" dirty="0">
                <a:latin typeface="Courier New" pitchFamily="49" charset="0"/>
                <a:cs typeface="Courier New" pitchFamily="49" charset="0"/>
              </a:rPr>
              <a:t>().collect(</a:t>
            </a:r>
            <a:r>
              <a:rPr lang="en-US" altLang="en-US" sz="1200" dirty="0" err="1">
                <a:latin typeface="Courier New" pitchFamily="49" charset="0"/>
                <a:cs typeface="Courier New" pitchFamily="49" charset="0"/>
              </a:rPr>
              <a:t>Collectors.summingInt</a:t>
            </a:r>
            <a:r>
              <a:rPr lang="en-US" altLang="en-US" sz="1200" dirty="0">
                <a:latin typeface="Courier New" pitchFamily="49" charset="0"/>
                <a:cs typeface="Courier New" pitchFamily="49" charset="0"/>
              </a:rPr>
              <a:t>(Person::</a:t>
            </a:r>
            <a:r>
              <a:rPr lang="en-US" altLang="en-US" sz="1200" dirty="0" err="1">
                <a:latin typeface="Courier New" pitchFamily="49" charset="0"/>
                <a:cs typeface="Courier New" pitchFamily="49" charset="0"/>
              </a:rPr>
              <a:t>getAge</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System.out.println</a:t>
            </a:r>
            <a:r>
              <a:rPr lang="en-US" altLang="en-US" sz="1200" dirty="0">
                <a:latin typeface="Courier New" pitchFamily="49" charset="0"/>
                <a:cs typeface="Courier New" pitchFamily="49" charset="0"/>
              </a:rPr>
              <a:t>(result);    // 76</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337" y="68873"/>
            <a:ext cx="11011989" cy="610392"/>
          </a:xfrm>
        </p:spPr>
        <p:txBody>
          <a:bodyPr>
            <a:normAutofit fontScale="90000"/>
          </a:bodyPr>
          <a:lstStyle/>
          <a:p>
            <a:r>
              <a:rPr lang="en-US" b="1" dirty="0"/>
              <a:t>Streams</a:t>
            </a:r>
            <a:endParaRPr lang="en-US" dirty="0"/>
          </a:p>
        </p:txBody>
      </p:sp>
      <p:sp>
        <p:nvSpPr>
          <p:cNvPr id="3" name="Content Placeholder 2"/>
          <p:cNvSpPr>
            <a:spLocks noGrp="1"/>
          </p:cNvSpPr>
          <p:nvPr>
            <p:ph idx="1"/>
          </p:nvPr>
        </p:nvSpPr>
        <p:spPr>
          <a:xfrm>
            <a:off x="875211" y="731521"/>
            <a:ext cx="11025052" cy="5956662"/>
          </a:xfrm>
        </p:spPr>
        <p:txBody>
          <a:bodyPr/>
          <a:lstStyle/>
          <a:p>
            <a:pPr>
              <a:buNone/>
            </a:pPr>
            <a:r>
              <a:rPr lang="en-US" b="1" dirty="0"/>
              <a:t>Collect</a:t>
            </a:r>
          </a:p>
          <a:p>
            <a:r>
              <a:rPr lang="en-US" sz="1600" b="1" dirty="0" err="1"/>
              <a:t>Collectors.summarizingDouble</a:t>
            </a:r>
            <a:r>
              <a:rPr lang="en-US" sz="1600" b="1" dirty="0"/>
              <a:t>/Long/</a:t>
            </a:r>
            <a:r>
              <a:rPr lang="en-US" sz="1600" b="1" dirty="0" err="1"/>
              <a:t>Int</a:t>
            </a:r>
            <a:r>
              <a:rPr lang="en-US" sz="1600" b="1" dirty="0"/>
              <a:t>() example –</a:t>
            </a:r>
          </a:p>
          <a:p>
            <a:pPr>
              <a:buNone/>
            </a:pPr>
            <a:endParaRPr lang="en-US" b="1" dirty="0"/>
          </a:p>
          <a:p>
            <a:pPr>
              <a:buNone/>
            </a:pPr>
            <a:endParaRPr lang="en-US" b="1" dirty="0"/>
          </a:p>
          <a:p>
            <a:r>
              <a:rPr lang="en-US" sz="1600" b="1" dirty="0" err="1"/>
              <a:t>Collectors.groupingBy</a:t>
            </a:r>
            <a:r>
              <a:rPr lang="en-US" sz="1600" b="1" dirty="0"/>
              <a:t>() example –</a:t>
            </a:r>
          </a:p>
          <a:p>
            <a:endParaRPr lang="en-US" sz="1600" b="1" dirty="0"/>
          </a:p>
          <a:p>
            <a:endParaRPr lang="en-US" sz="1600" b="1" dirty="0"/>
          </a:p>
          <a:p>
            <a:endParaRPr lang="en-US" sz="1600" b="1" dirty="0"/>
          </a:p>
          <a:p>
            <a:endParaRPr lang="en-US" sz="1600" b="1" dirty="0"/>
          </a:p>
          <a:p>
            <a:r>
              <a:rPr lang="en-US" sz="1600" b="1" dirty="0" err="1"/>
              <a:t>Collectors.partitioningBy</a:t>
            </a:r>
            <a:r>
              <a:rPr lang="en-US" sz="1600" b="1" dirty="0"/>
              <a:t>() example –</a:t>
            </a:r>
          </a:p>
          <a:p>
            <a:pPr>
              <a:buNone/>
            </a:pPr>
            <a:r>
              <a:rPr lang="en-US" sz="1600" i="1" dirty="0"/>
              <a:t>	</a:t>
            </a:r>
            <a:r>
              <a:rPr lang="en-US" sz="1600" i="1" dirty="0" err="1"/>
              <a:t>PartitioningBy</a:t>
            </a:r>
            <a:r>
              <a:rPr lang="en-US" sz="1600" dirty="0"/>
              <a:t> is a specialized case of </a:t>
            </a:r>
            <a:r>
              <a:rPr lang="en-US" sz="1600" i="1" dirty="0" err="1"/>
              <a:t>groupingBy</a:t>
            </a:r>
            <a:r>
              <a:rPr lang="en-US" sz="1600" dirty="0"/>
              <a:t> that accepts a </a:t>
            </a:r>
            <a:r>
              <a:rPr lang="en-US" sz="1600" i="1" dirty="0"/>
              <a:t>Predicate</a:t>
            </a:r>
            <a:r>
              <a:rPr lang="en-US" sz="1600" dirty="0"/>
              <a:t> instance and collects </a:t>
            </a:r>
            <a:r>
              <a:rPr lang="en-US" sz="1600" i="1" dirty="0"/>
              <a:t>Stream</a:t>
            </a:r>
            <a:r>
              <a:rPr lang="en-US" sz="1600" dirty="0"/>
              <a:t> elements into a </a:t>
            </a:r>
            <a:r>
              <a:rPr lang="en-US" sz="1600" i="1" dirty="0"/>
              <a:t>Map</a:t>
            </a:r>
            <a:r>
              <a:rPr lang="en-US" sz="1600" dirty="0"/>
              <a:t> instance that stores </a:t>
            </a:r>
            <a:r>
              <a:rPr lang="en-US" sz="1600" i="1" dirty="0"/>
              <a:t>Boolean</a:t>
            </a:r>
            <a:r>
              <a:rPr lang="en-US" sz="1600" dirty="0"/>
              <a:t> values as keys and collections as values.</a:t>
            </a:r>
            <a:endParaRPr lang="en-US" sz="1600" b="1" dirty="0"/>
          </a:p>
          <a:p>
            <a:endParaRPr lang="en-US" sz="1600" b="1" dirty="0"/>
          </a:p>
          <a:p>
            <a:pPr marL="0" indent="0">
              <a:buNone/>
            </a:pPr>
            <a:endParaRPr lang="en-US" sz="1600" b="1" dirty="0"/>
          </a:p>
          <a:p>
            <a:pPr>
              <a:buNone/>
            </a:pPr>
            <a:endParaRPr lang="en-US" b="1" dirty="0"/>
          </a:p>
        </p:txBody>
      </p:sp>
      <p:sp>
        <p:nvSpPr>
          <p:cNvPr id="50177" name="Rectangle 1"/>
          <p:cNvSpPr>
            <a:spLocks noChangeArrowheads="1"/>
          </p:cNvSpPr>
          <p:nvPr/>
        </p:nvSpPr>
        <p:spPr bwMode="auto">
          <a:xfrm>
            <a:off x="1188721" y="1516513"/>
            <a:ext cx="10489474" cy="701731"/>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DoubleSummaryStatistics</a:t>
            </a:r>
            <a:r>
              <a:rPr lang="en-US" altLang="en-US" sz="1200" dirty="0">
                <a:latin typeface="Courier New" pitchFamily="49" charset="0"/>
                <a:cs typeface="Courier New" pitchFamily="49" charset="0"/>
              </a:rPr>
              <a:t> result = </a:t>
            </a:r>
            <a:r>
              <a:rPr lang="en-US" altLang="en-US" sz="1200" dirty="0" err="1">
                <a:latin typeface="Courier New" pitchFamily="49" charset="0"/>
                <a:cs typeface="Courier New" pitchFamily="49" charset="0"/>
              </a:rPr>
              <a:t>persons.stream</a:t>
            </a:r>
            <a:r>
              <a:rPr lang="en-US" altLang="en-US" sz="1200" dirty="0">
                <a:latin typeface="Courier New" pitchFamily="49" charset="0"/>
                <a:cs typeface="Courier New" pitchFamily="49" charset="0"/>
              </a:rPr>
              <a:t>().collect(</a:t>
            </a:r>
            <a:r>
              <a:rPr lang="en-US" altLang="en-US" sz="1200" dirty="0" err="1">
                <a:latin typeface="Courier New" pitchFamily="49" charset="0"/>
                <a:cs typeface="Courier New" pitchFamily="49" charset="0"/>
              </a:rPr>
              <a:t>Collectors.summarizingDouble</a:t>
            </a:r>
            <a:r>
              <a:rPr lang="en-US" altLang="en-US" sz="1200" dirty="0">
                <a:latin typeface="Courier New" pitchFamily="49" charset="0"/>
                <a:cs typeface="Courier New" pitchFamily="49" charset="0"/>
              </a:rPr>
              <a:t>(Person::</a:t>
            </a:r>
            <a:r>
              <a:rPr lang="en-US" altLang="en-US" sz="1200" dirty="0" err="1">
                <a:latin typeface="Courier New" pitchFamily="49" charset="0"/>
                <a:cs typeface="Courier New" pitchFamily="49" charset="0"/>
              </a:rPr>
              <a:t>getAge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System.out.println</a:t>
            </a:r>
            <a:r>
              <a:rPr lang="en-US" altLang="en-US" sz="1200" dirty="0">
                <a:latin typeface="Courier New" pitchFamily="49" charset="0"/>
                <a:cs typeface="Courier New" pitchFamily="49" charset="0"/>
              </a:rPr>
              <a:t>(result);</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DoubleSummaryStatistics</a:t>
            </a:r>
            <a:r>
              <a:rPr lang="en-US" altLang="en-US" sz="1200" dirty="0">
                <a:latin typeface="Courier New" pitchFamily="49" charset="0"/>
                <a:cs typeface="Courier New" pitchFamily="49" charset="0"/>
              </a:rPr>
              <a:t>{count=4, sum=76.000000, min=12.000000, average=19.000000, max=23.000000}</a:t>
            </a:r>
          </a:p>
        </p:txBody>
      </p:sp>
      <p:sp>
        <p:nvSpPr>
          <p:cNvPr id="5" name="Rectangle 1"/>
          <p:cNvSpPr>
            <a:spLocks noChangeArrowheads="1"/>
          </p:cNvSpPr>
          <p:nvPr/>
        </p:nvSpPr>
        <p:spPr bwMode="auto">
          <a:xfrm>
            <a:off x="1236617" y="2762440"/>
            <a:ext cx="10489474" cy="1311128"/>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Map&lt;Integer, List&lt;Person&gt;&gt; </a:t>
            </a:r>
            <a:r>
              <a:rPr lang="en-US" altLang="en-US" sz="1200" dirty="0" err="1">
                <a:latin typeface="Courier New" pitchFamily="49" charset="0"/>
                <a:cs typeface="Courier New" pitchFamily="49" charset="0"/>
              </a:rPr>
              <a:t>personsByAge</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persons.stream</a:t>
            </a:r>
            <a:r>
              <a:rPr lang="en-US" altLang="en-US" sz="1200" dirty="0">
                <a:latin typeface="Courier New" pitchFamily="49" charset="0"/>
                <a:cs typeface="Courier New" pitchFamily="49" charset="0"/>
              </a:rPr>
              <a:t>().collect(</a:t>
            </a:r>
            <a:r>
              <a:rPr lang="en-US" altLang="en-US" sz="1200" dirty="0" err="1">
                <a:latin typeface="Courier New" pitchFamily="49" charset="0"/>
                <a:cs typeface="Courier New" pitchFamily="49" charset="0"/>
              </a:rPr>
              <a:t>Collectors.groupingBy</a:t>
            </a:r>
            <a:r>
              <a:rPr lang="en-US" altLang="en-US" sz="1200" dirty="0">
                <a:latin typeface="Courier New" pitchFamily="49" charset="0"/>
                <a:cs typeface="Courier New" pitchFamily="49" charset="0"/>
              </a:rPr>
              <a:t>(p -&gt; </a:t>
            </a:r>
            <a:r>
              <a:rPr lang="en-US" altLang="en-US" sz="1200" dirty="0" err="1">
                <a:latin typeface="Courier New" pitchFamily="49" charset="0"/>
                <a:cs typeface="Courier New" pitchFamily="49" charset="0"/>
              </a:rPr>
              <a:t>p.age</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personsByAge.forEach</a:t>
            </a:r>
            <a:r>
              <a:rPr lang="en-US" altLang="en-US" sz="1200" dirty="0">
                <a:latin typeface="Courier New" pitchFamily="49" charset="0"/>
                <a:cs typeface="Courier New" pitchFamily="49" charset="0"/>
              </a:rPr>
              <a:t>((age, p) -&gt; </a:t>
            </a:r>
            <a:r>
              <a:rPr lang="en-US" altLang="en-US" sz="1200" dirty="0" err="1">
                <a:latin typeface="Courier New" pitchFamily="49" charset="0"/>
                <a:cs typeface="Courier New" pitchFamily="49" charset="0"/>
              </a:rPr>
              <a:t>System.out.format</a:t>
            </a:r>
            <a:r>
              <a:rPr lang="en-US" altLang="en-US" sz="1200" dirty="0">
                <a:latin typeface="Courier New" pitchFamily="49" charset="0"/>
                <a:cs typeface="Courier New" pitchFamily="49" charset="0"/>
              </a:rPr>
              <a:t>("age %s: %s\n", age, p));</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age 18: [Max]</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age 23: [Peter, Pamela]</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age 12: [David]</a:t>
            </a:r>
          </a:p>
        </p:txBody>
      </p:sp>
      <p:sp>
        <p:nvSpPr>
          <p:cNvPr id="6" name="Rectangle 1">
            <a:extLst>
              <a:ext uri="{FF2B5EF4-FFF2-40B4-BE49-F238E27FC236}">
                <a16:creationId xmlns:a16="http://schemas.microsoft.com/office/drawing/2014/main" xmlns="" id="{35AE0F07-F4C2-4332-AE1A-97E68AEEDA8B}"/>
              </a:ext>
            </a:extLst>
          </p:cNvPr>
          <p:cNvSpPr>
            <a:spLocks noChangeArrowheads="1"/>
          </p:cNvSpPr>
          <p:nvPr/>
        </p:nvSpPr>
        <p:spPr bwMode="auto">
          <a:xfrm>
            <a:off x="1236617" y="5131576"/>
            <a:ext cx="10489474" cy="498598"/>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Map&lt;Boolean, List&lt;Person&gt;&gt; result = </a:t>
            </a:r>
            <a:r>
              <a:rPr lang="en-US" altLang="en-US" sz="1200" dirty="0" err="1">
                <a:latin typeface="Courier New" pitchFamily="49" charset="0"/>
                <a:cs typeface="Courier New" pitchFamily="49" charset="0"/>
              </a:rPr>
              <a:t>persons.stream</a:t>
            </a:r>
            <a:r>
              <a:rPr lang="en-US" altLang="en-US" sz="1200" dirty="0">
                <a:latin typeface="Courier New" pitchFamily="49" charset="0"/>
                <a:cs typeface="Courier New" pitchFamily="49" charset="0"/>
              </a:rPr>
              <a:t>().collect(</a:t>
            </a:r>
            <a:r>
              <a:rPr lang="en-US" altLang="en-US" sz="1200" dirty="0" err="1">
                <a:latin typeface="Courier New" pitchFamily="49" charset="0"/>
                <a:cs typeface="Courier New" pitchFamily="49" charset="0"/>
              </a:rPr>
              <a:t>Collectors.partitioningBy</a:t>
            </a:r>
            <a:r>
              <a:rPr lang="en-US" altLang="en-US" sz="1200" dirty="0">
                <a:latin typeface="Courier New" pitchFamily="49" charset="0"/>
                <a:cs typeface="Courier New" pitchFamily="49" charset="0"/>
              </a:rPr>
              <a:t>(p -&gt; </a:t>
            </a:r>
            <a:r>
              <a:rPr lang="en-US" altLang="en-US" sz="1200" dirty="0" err="1">
                <a:latin typeface="Courier New" pitchFamily="49" charset="0"/>
                <a:cs typeface="Courier New" pitchFamily="49" charset="0"/>
              </a:rPr>
              <a:t>p.getAge</a:t>
            </a:r>
            <a:r>
              <a:rPr lang="en-US" altLang="en-US" sz="1200" dirty="0">
                <a:latin typeface="Courier New" pitchFamily="49" charset="0"/>
                <a:cs typeface="Courier New" pitchFamily="49" charset="0"/>
              </a:rPr>
              <a:t>() &gt; 18));    </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System.out.println</a:t>
            </a:r>
            <a:r>
              <a:rPr lang="en-US" altLang="en-US" sz="1200" dirty="0">
                <a:latin typeface="Courier New" pitchFamily="49" charset="0"/>
                <a:cs typeface="Courier New" pitchFamily="49" charset="0"/>
              </a:rPr>
              <a:t>(result); // {false=[Max, David], true=[Peter, Pamela]}</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05B82B4-53B9-4CE8-A28D-BCD219F35834}"/>
              </a:ext>
            </a:extLst>
          </p:cNvPr>
          <p:cNvSpPr>
            <a:spLocks noGrp="1"/>
          </p:cNvSpPr>
          <p:nvPr>
            <p:ph idx="1"/>
          </p:nvPr>
        </p:nvSpPr>
        <p:spPr>
          <a:xfrm>
            <a:off x="901337" y="679265"/>
            <a:ext cx="11011989" cy="6178735"/>
          </a:xfrm>
        </p:spPr>
        <p:txBody>
          <a:bodyPr/>
          <a:lstStyle/>
          <a:p>
            <a:r>
              <a:rPr lang="en-US" dirty="0">
                <a:hlinkClick r:id="rId2"/>
              </a:rPr>
              <a:t>http://ocpj8.javastudyguide.com/index.html</a:t>
            </a:r>
          </a:p>
          <a:p>
            <a:r>
              <a:rPr lang="en-US" dirty="0">
                <a:hlinkClick r:id="rId2"/>
              </a:rPr>
              <a:t>https://dzone.com/articles/deeper-look-java-8-date-and</a:t>
            </a:r>
            <a:endParaRPr lang="en-US" dirty="0"/>
          </a:p>
          <a:p>
            <a:r>
              <a:rPr lang="en-US" dirty="0">
                <a:hlinkClick r:id="rId3"/>
              </a:rPr>
              <a:t>http://www.java2s.com/Tutorials/Java/java.time/</a:t>
            </a:r>
            <a:endParaRPr lang="en-US" dirty="0"/>
          </a:p>
          <a:p>
            <a:r>
              <a:rPr lang="en-US" dirty="0">
                <a:hlinkClick r:id="rId4"/>
              </a:rPr>
              <a:t>http://winterbe.com/posts/2014/07/31/java8-stream-tutorial-examples/</a:t>
            </a:r>
            <a:endParaRPr lang="en-US" dirty="0"/>
          </a:p>
          <a:p>
            <a:r>
              <a:rPr lang="en-US" dirty="0">
                <a:hlinkClick r:id="rId5"/>
              </a:rPr>
              <a:t>http://www.baeldung.com/java-8-streams</a:t>
            </a:r>
            <a:endParaRPr lang="en-US" dirty="0"/>
          </a:p>
          <a:p>
            <a:r>
              <a:rPr lang="en-US" dirty="0">
                <a:hlinkClick r:id="rId6"/>
              </a:rPr>
              <a:t>https://www.boraji.com/</a:t>
            </a:r>
            <a:endParaRPr lang="en-US" dirty="0"/>
          </a:p>
        </p:txBody>
      </p:sp>
      <p:sp>
        <p:nvSpPr>
          <p:cNvPr id="4" name="Title 1">
            <a:extLst>
              <a:ext uri="{FF2B5EF4-FFF2-40B4-BE49-F238E27FC236}">
                <a16:creationId xmlns:a16="http://schemas.microsoft.com/office/drawing/2014/main" xmlns="" id="{C9CCD0EC-06E8-4EDE-970F-EE78F59EADEF}"/>
              </a:ext>
            </a:extLst>
          </p:cNvPr>
          <p:cNvSpPr>
            <a:spLocks noGrp="1"/>
          </p:cNvSpPr>
          <p:nvPr>
            <p:ph type="title"/>
          </p:nvPr>
        </p:nvSpPr>
        <p:spPr>
          <a:xfrm>
            <a:off x="901337" y="68873"/>
            <a:ext cx="11011989" cy="610392"/>
          </a:xfrm>
        </p:spPr>
        <p:txBody>
          <a:bodyPr>
            <a:normAutofit fontScale="90000"/>
          </a:bodyPr>
          <a:lstStyle/>
          <a:p>
            <a:r>
              <a:rPr lang="en-US" b="1" dirty="0"/>
              <a:t>References</a:t>
            </a:r>
            <a:endParaRPr lang="en-US" dirty="0"/>
          </a:p>
        </p:txBody>
      </p:sp>
      <p:sp>
        <p:nvSpPr>
          <p:cNvPr id="5" name="Star: 5 Points 4">
            <a:extLst>
              <a:ext uri="{FF2B5EF4-FFF2-40B4-BE49-F238E27FC236}">
                <a16:creationId xmlns:a16="http://schemas.microsoft.com/office/drawing/2014/main" xmlns="" id="{A6766834-B70E-419D-9340-19E774E761A7}"/>
              </a:ext>
            </a:extLst>
          </p:cNvPr>
          <p:cNvSpPr/>
          <p:nvPr/>
        </p:nvSpPr>
        <p:spPr>
          <a:xfrm>
            <a:off x="5620624" y="755009"/>
            <a:ext cx="125835" cy="12583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tar: 5 Points 5">
            <a:extLst>
              <a:ext uri="{FF2B5EF4-FFF2-40B4-BE49-F238E27FC236}">
                <a16:creationId xmlns:a16="http://schemas.microsoft.com/office/drawing/2014/main" xmlns="" id="{1E2F0B84-4379-4DA9-9623-1ADB24F22811}"/>
              </a:ext>
            </a:extLst>
          </p:cNvPr>
          <p:cNvSpPr/>
          <p:nvPr/>
        </p:nvSpPr>
        <p:spPr>
          <a:xfrm>
            <a:off x="8482671" y="2048313"/>
            <a:ext cx="125835" cy="12583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988558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623" y="51029"/>
            <a:ext cx="11006356" cy="62848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ormAutofit fontScale="90000"/>
          </a:bodyPr>
          <a:lstStyle/>
          <a:p>
            <a:r>
              <a:rPr lang="en-US" dirty="0"/>
              <a:t>Default methods</a:t>
            </a:r>
          </a:p>
        </p:txBody>
      </p:sp>
      <p:sp>
        <p:nvSpPr>
          <p:cNvPr id="3" name="Content Placeholder 2"/>
          <p:cNvSpPr>
            <a:spLocks noGrp="1"/>
          </p:cNvSpPr>
          <p:nvPr>
            <p:ph idx="1"/>
          </p:nvPr>
        </p:nvSpPr>
        <p:spPr>
          <a:xfrm>
            <a:off x="897623" y="679509"/>
            <a:ext cx="11006356" cy="6107185"/>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oAutofit/>
          </a:bodyPr>
          <a:lstStyle/>
          <a:p>
            <a:pPr marL="0" indent="0">
              <a:buNone/>
            </a:pPr>
            <a:r>
              <a:rPr lang="en-US" sz="1400" b="1" dirty="0"/>
              <a:t>Interface inheritance with default methods</a:t>
            </a:r>
          </a:p>
          <a:p>
            <a:r>
              <a:rPr lang="en-US" sz="1400" dirty="0"/>
              <a:t>More specific interfaces (or classes) always WIN over less specific ones.  The </a:t>
            </a:r>
            <a:r>
              <a:rPr lang="en-US" sz="1400" i="1" dirty="0"/>
              <a:t>default</a:t>
            </a:r>
            <a:r>
              <a:rPr lang="en-US" sz="1400" dirty="0"/>
              <a:t> methods of the deeper interfaces in an inheritance hierarchy will be used. For example:</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The output would be:</a:t>
            </a:r>
            <a:endParaRPr lang="en-US" altLang="en-US" sz="1400" dirty="0"/>
          </a:p>
          <a:p>
            <a:endParaRPr lang="en-US" sz="1400" dirty="0"/>
          </a:p>
          <a:p>
            <a:endParaRPr lang="en-US" sz="1400" dirty="0"/>
          </a:p>
          <a:p>
            <a:endParaRPr lang="en-US" sz="1400" dirty="0"/>
          </a:p>
          <a:p>
            <a:endParaRPr lang="en-US" sz="1400" dirty="0"/>
          </a:p>
          <a:p>
            <a:pPr marL="0" indent="0">
              <a:buNone/>
            </a:pPr>
            <a:endParaRPr lang="en-US" sz="1400" dirty="0"/>
          </a:p>
        </p:txBody>
      </p:sp>
      <p:sp>
        <p:nvSpPr>
          <p:cNvPr id="9" name="Rectangle 4">
            <a:extLst>
              <a:ext uri="{FF2B5EF4-FFF2-40B4-BE49-F238E27FC236}">
                <a16:creationId xmlns:a16="http://schemas.microsoft.com/office/drawing/2014/main" xmlns="" id="{353910E6-4D73-4A07-94A7-E90E9A3A4F78}"/>
              </a:ext>
            </a:extLst>
          </p:cNvPr>
          <p:cNvSpPr>
            <a:spLocks noChangeArrowheads="1"/>
          </p:cNvSpPr>
          <p:nvPr/>
        </p:nvSpPr>
        <p:spPr bwMode="auto">
          <a:xfrm>
            <a:off x="1249960" y="4799754"/>
            <a:ext cx="10251346" cy="246221"/>
          </a:xfrm>
          <a:prstGeom prst="rect">
            <a:avLst/>
          </a:prstGeom>
          <a:solidFill>
            <a:schemeClr val="bg2">
              <a:lumMod val="90000"/>
            </a:schemeClr>
          </a:solidFill>
          <a:ln>
            <a:solidFill>
              <a:schemeClr val="bg2">
                <a:lumMod val="75000"/>
              </a:schemeClr>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000" dirty="0">
                <a:latin typeface="Courier New" panose="02070309020205020404" pitchFamily="49" charset="0"/>
                <a:cs typeface="Courier New" panose="02070309020205020404" pitchFamily="49" charset="0"/>
              </a:rPr>
              <a:t>Parallelizable parallel </a:t>
            </a:r>
          </a:p>
        </p:txBody>
      </p:sp>
      <p:sp>
        <p:nvSpPr>
          <p:cNvPr id="4" name="Rectangle 1">
            <a:extLst>
              <a:ext uri="{FF2B5EF4-FFF2-40B4-BE49-F238E27FC236}">
                <a16:creationId xmlns:a16="http://schemas.microsoft.com/office/drawing/2014/main" xmlns="" id="{54D91266-8F6B-486F-A31A-4B1217D8A1D8}"/>
              </a:ext>
            </a:extLst>
          </p:cNvPr>
          <p:cNvSpPr>
            <a:spLocks noChangeArrowheads="1"/>
          </p:cNvSpPr>
          <p:nvPr/>
        </p:nvSpPr>
        <p:spPr bwMode="auto">
          <a:xfrm>
            <a:off x="1233182" y="1569491"/>
            <a:ext cx="10251346" cy="2554545"/>
          </a:xfrm>
          <a:prstGeom prst="rect">
            <a:avLst/>
          </a:prstGeom>
          <a:solidFill>
            <a:schemeClr val="bg2">
              <a:lumMod val="90000"/>
            </a:schemeClr>
          </a:solidFill>
          <a:ln>
            <a:solidFill>
              <a:schemeClr val="bg2">
                <a:lumMod val="75000"/>
              </a:schemeClr>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000" b="1" dirty="0">
                <a:latin typeface="Courier New" panose="02070309020205020404" pitchFamily="49" charset="0"/>
                <a:cs typeface="Courier New" panose="02070309020205020404" pitchFamily="49" charset="0"/>
              </a:rPr>
              <a:t>interface</a:t>
            </a:r>
            <a:r>
              <a:rPr lang="en-US" altLang="en-US" sz="1000" dirty="0">
                <a:latin typeface="Courier New" panose="02070309020205020404" pitchFamily="49" charset="0"/>
                <a:cs typeface="Courier New" panose="02070309020205020404" pitchFamily="49" charset="0"/>
              </a:rPr>
              <a:t> </a:t>
            </a:r>
            <a:r>
              <a:rPr lang="en-US" altLang="en-US" sz="1000" dirty="0" err="1">
                <a:latin typeface="Courier New" panose="02070309020205020404" pitchFamily="49" charset="0"/>
                <a:cs typeface="Courier New" panose="02070309020205020404" pitchFamily="49" charset="0"/>
              </a:rPr>
              <a:t>Processable</a:t>
            </a:r>
            <a:r>
              <a:rPr lang="en-US" altLang="en-US" sz="1000" dirty="0">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altLang="en-US" sz="1000" dirty="0">
                <a:latin typeface="Courier New" panose="02070309020205020404" pitchFamily="49" charset="0"/>
                <a:cs typeface="Courier New" panose="02070309020205020404" pitchFamily="49" charset="0"/>
              </a:rPr>
              <a:t>    </a:t>
            </a:r>
            <a:r>
              <a:rPr lang="en-US" altLang="en-US" sz="1000" b="1" dirty="0">
                <a:latin typeface="Courier New" panose="02070309020205020404" pitchFamily="49" charset="0"/>
                <a:cs typeface="Courier New" panose="02070309020205020404" pitchFamily="49" charset="0"/>
              </a:rPr>
              <a:t>default void </a:t>
            </a:r>
            <a:r>
              <a:rPr lang="en-US" altLang="en-US" sz="1000" dirty="0" err="1">
                <a:latin typeface="Courier New" panose="02070309020205020404" pitchFamily="49" charset="0"/>
                <a:cs typeface="Courier New" panose="02070309020205020404" pitchFamily="49" charset="0"/>
              </a:rPr>
              <a:t>processInParallel</a:t>
            </a:r>
            <a:r>
              <a:rPr lang="en-US" altLang="en-US" sz="1000" dirty="0">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altLang="en-US" sz="1000" dirty="0">
                <a:latin typeface="Courier New" panose="02070309020205020404" pitchFamily="49" charset="0"/>
                <a:cs typeface="Courier New" panose="02070309020205020404" pitchFamily="49" charset="0"/>
              </a:rPr>
              <a:t>        </a:t>
            </a:r>
            <a:r>
              <a:rPr lang="en-US" altLang="en-US" sz="1000" dirty="0" err="1">
                <a:latin typeface="Courier New" panose="02070309020205020404" pitchFamily="49" charset="0"/>
                <a:cs typeface="Courier New" panose="02070309020205020404" pitchFamily="49" charset="0"/>
              </a:rPr>
              <a:t>System.out.println</a:t>
            </a:r>
            <a:r>
              <a:rPr lang="en-US" altLang="en-US" sz="1000" dirty="0">
                <a:latin typeface="Courier New" panose="02070309020205020404" pitchFamily="49" charset="0"/>
                <a:cs typeface="Courier New" panose="02070309020205020404" pitchFamily="49" charset="0"/>
              </a:rPr>
              <a:t>("</a:t>
            </a:r>
            <a:r>
              <a:rPr lang="en-US" altLang="en-US" sz="1000" dirty="0" err="1">
                <a:latin typeface="Courier New" panose="02070309020205020404" pitchFamily="49" charset="0"/>
                <a:cs typeface="Courier New" panose="02070309020205020404" pitchFamily="49" charset="0"/>
              </a:rPr>
              <a:t>Processable</a:t>
            </a:r>
            <a:r>
              <a:rPr lang="en-US" altLang="en-US" sz="1000" dirty="0">
                <a:latin typeface="Courier New" panose="02070309020205020404" pitchFamily="49" charset="0"/>
                <a:cs typeface="Courier New" panose="02070309020205020404" pitchFamily="49" charset="0"/>
              </a:rPr>
              <a:t> parallel");</a:t>
            </a:r>
          </a:p>
          <a:p>
            <a:pPr defTabSz="914400" eaLnBrk="0" fontAlgn="base" hangingPunct="0">
              <a:spcBef>
                <a:spcPct val="0"/>
              </a:spcBef>
              <a:spcAft>
                <a:spcPct val="0"/>
              </a:spcAft>
            </a:pPr>
            <a:r>
              <a:rPr lang="en-US" altLang="en-US" sz="1000" dirty="0">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altLang="en-US" sz="1000" dirty="0">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altLang="en-US" sz="1000" b="1" dirty="0">
                <a:latin typeface="Courier New" panose="02070309020205020404" pitchFamily="49" charset="0"/>
                <a:cs typeface="Courier New" panose="02070309020205020404" pitchFamily="49" charset="0"/>
              </a:rPr>
              <a:t>interface</a:t>
            </a:r>
            <a:r>
              <a:rPr lang="en-US" altLang="en-US" sz="1000" dirty="0">
                <a:latin typeface="Courier New" panose="02070309020205020404" pitchFamily="49" charset="0"/>
                <a:cs typeface="Courier New" panose="02070309020205020404" pitchFamily="49" charset="0"/>
              </a:rPr>
              <a:t> Parallelizable </a:t>
            </a:r>
            <a:r>
              <a:rPr lang="en-US" altLang="en-US" sz="1000" b="1" dirty="0">
                <a:latin typeface="Courier New" panose="02070309020205020404" pitchFamily="49" charset="0"/>
                <a:cs typeface="Courier New" panose="02070309020205020404" pitchFamily="49" charset="0"/>
              </a:rPr>
              <a:t>extends</a:t>
            </a:r>
            <a:r>
              <a:rPr lang="en-US" altLang="en-US" sz="1000" dirty="0">
                <a:latin typeface="Courier New" panose="02070309020205020404" pitchFamily="49" charset="0"/>
                <a:cs typeface="Courier New" panose="02070309020205020404" pitchFamily="49" charset="0"/>
              </a:rPr>
              <a:t> </a:t>
            </a:r>
            <a:r>
              <a:rPr lang="en-US" altLang="en-US" sz="1000" dirty="0" err="1">
                <a:latin typeface="Courier New" panose="02070309020205020404" pitchFamily="49" charset="0"/>
                <a:cs typeface="Courier New" panose="02070309020205020404" pitchFamily="49" charset="0"/>
              </a:rPr>
              <a:t>Processable</a:t>
            </a:r>
            <a:r>
              <a:rPr lang="en-US" altLang="en-US" sz="1000" dirty="0">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altLang="en-US" sz="1000" dirty="0">
                <a:latin typeface="Courier New" panose="02070309020205020404" pitchFamily="49" charset="0"/>
                <a:cs typeface="Courier New" panose="02070309020205020404" pitchFamily="49" charset="0"/>
              </a:rPr>
              <a:t>    </a:t>
            </a:r>
            <a:r>
              <a:rPr lang="en-US" altLang="en-US" sz="1000" b="1" dirty="0">
                <a:latin typeface="Courier New" panose="02070309020205020404" pitchFamily="49" charset="0"/>
                <a:cs typeface="Courier New" panose="02070309020205020404" pitchFamily="49" charset="0"/>
              </a:rPr>
              <a:t>default void</a:t>
            </a:r>
            <a:r>
              <a:rPr lang="en-US" altLang="en-US" sz="1000" dirty="0">
                <a:latin typeface="Courier New" panose="02070309020205020404" pitchFamily="49" charset="0"/>
                <a:cs typeface="Courier New" panose="02070309020205020404" pitchFamily="49" charset="0"/>
              </a:rPr>
              <a:t> </a:t>
            </a:r>
            <a:r>
              <a:rPr lang="en-US" altLang="en-US" sz="1000" dirty="0" err="1">
                <a:latin typeface="Courier New" panose="02070309020205020404" pitchFamily="49" charset="0"/>
                <a:cs typeface="Courier New" panose="02070309020205020404" pitchFamily="49" charset="0"/>
              </a:rPr>
              <a:t>processInParallel</a:t>
            </a:r>
            <a:r>
              <a:rPr lang="en-US" altLang="en-US" sz="1000" dirty="0">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altLang="en-US" sz="1000" dirty="0">
                <a:latin typeface="Courier New" panose="02070309020205020404" pitchFamily="49" charset="0"/>
                <a:cs typeface="Courier New" panose="02070309020205020404" pitchFamily="49" charset="0"/>
              </a:rPr>
              <a:t>        </a:t>
            </a:r>
            <a:r>
              <a:rPr lang="en-US" altLang="en-US" sz="1000" dirty="0" err="1">
                <a:latin typeface="Courier New" panose="02070309020205020404" pitchFamily="49" charset="0"/>
                <a:cs typeface="Courier New" panose="02070309020205020404" pitchFamily="49" charset="0"/>
              </a:rPr>
              <a:t>System.out.println</a:t>
            </a:r>
            <a:r>
              <a:rPr lang="en-US" altLang="en-US" sz="1000" dirty="0">
                <a:latin typeface="Courier New" panose="02070309020205020404" pitchFamily="49" charset="0"/>
                <a:cs typeface="Courier New" panose="02070309020205020404" pitchFamily="49" charset="0"/>
              </a:rPr>
              <a:t>("Parallelizable parallel");</a:t>
            </a:r>
          </a:p>
          <a:p>
            <a:pPr defTabSz="914400" eaLnBrk="0" fontAlgn="base" hangingPunct="0">
              <a:spcBef>
                <a:spcPct val="0"/>
              </a:spcBef>
              <a:spcAft>
                <a:spcPct val="0"/>
              </a:spcAft>
            </a:pPr>
            <a:r>
              <a:rPr lang="en-US" altLang="en-US" sz="1000" dirty="0">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altLang="en-US" sz="1000" dirty="0">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altLang="en-US" sz="1000" b="1" dirty="0">
                <a:latin typeface="Courier New" panose="02070309020205020404" pitchFamily="49" charset="0"/>
                <a:cs typeface="Courier New" panose="02070309020205020404" pitchFamily="49" charset="0"/>
              </a:rPr>
              <a:t>public class</a:t>
            </a:r>
            <a:r>
              <a:rPr lang="en-US" altLang="en-US" sz="1000" dirty="0">
                <a:latin typeface="Courier New" panose="02070309020205020404" pitchFamily="49" charset="0"/>
                <a:cs typeface="Courier New" panose="02070309020205020404" pitchFamily="49" charset="0"/>
              </a:rPr>
              <a:t> Task </a:t>
            </a:r>
            <a:r>
              <a:rPr lang="en-US" altLang="en-US" sz="1000" b="1" dirty="0">
                <a:latin typeface="Courier New" panose="02070309020205020404" pitchFamily="49" charset="0"/>
                <a:cs typeface="Courier New" panose="02070309020205020404" pitchFamily="49" charset="0"/>
              </a:rPr>
              <a:t>implements</a:t>
            </a:r>
            <a:r>
              <a:rPr lang="en-US" altLang="en-US" sz="1000" dirty="0">
                <a:latin typeface="Courier New" panose="02070309020205020404" pitchFamily="49" charset="0"/>
                <a:cs typeface="Courier New" panose="02070309020205020404" pitchFamily="49" charset="0"/>
              </a:rPr>
              <a:t> Parallelizable {</a:t>
            </a:r>
          </a:p>
          <a:p>
            <a:pPr defTabSz="914400" eaLnBrk="0" fontAlgn="base" hangingPunct="0">
              <a:spcBef>
                <a:spcPct val="0"/>
              </a:spcBef>
              <a:spcAft>
                <a:spcPct val="0"/>
              </a:spcAft>
            </a:pPr>
            <a:r>
              <a:rPr lang="en-US" altLang="en-US" sz="1000" dirty="0">
                <a:latin typeface="Courier New" panose="02070309020205020404" pitchFamily="49" charset="0"/>
                <a:cs typeface="Courier New" panose="02070309020205020404" pitchFamily="49" charset="0"/>
              </a:rPr>
              <a:t>    </a:t>
            </a:r>
            <a:r>
              <a:rPr lang="en-US" altLang="en-US" sz="1000" b="1" dirty="0">
                <a:latin typeface="Courier New" panose="02070309020205020404" pitchFamily="49" charset="0"/>
                <a:cs typeface="Courier New" panose="02070309020205020404" pitchFamily="49" charset="0"/>
              </a:rPr>
              <a:t>public static void</a:t>
            </a:r>
            <a:r>
              <a:rPr lang="en-US" altLang="en-US" sz="1000" dirty="0">
                <a:latin typeface="Courier New" panose="02070309020205020404" pitchFamily="49" charset="0"/>
                <a:cs typeface="Courier New" panose="02070309020205020404" pitchFamily="49" charset="0"/>
              </a:rPr>
              <a:t> main(String </a:t>
            </a:r>
            <a:r>
              <a:rPr lang="en-US" altLang="en-US" sz="1000" dirty="0" err="1">
                <a:latin typeface="Courier New" panose="02070309020205020404" pitchFamily="49" charset="0"/>
                <a:cs typeface="Courier New" panose="02070309020205020404" pitchFamily="49" charset="0"/>
              </a:rPr>
              <a:t>args</a:t>
            </a:r>
            <a:r>
              <a:rPr lang="en-US" altLang="en-US" sz="1000" dirty="0">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altLang="en-US" sz="1000" dirty="0">
                <a:latin typeface="Courier New" panose="02070309020205020404" pitchFamily="49" charset="0"/>
                <a:cs typeface="Courier New" panose="02070309020205020404" pitchFamily="49" charset="0"/>
              </a:rPr>
              <a:t>        Task t = new Task();</a:t>
            </a:r>
          </a:p>
          <a:p>
            <a:pPr defTabSz="914400" eaLnBrk="0" fontAlgn="base" hangingPunct="0">
              <a:spcBef>
                <a:spcPct val="0"/>
              </a:spcBef>
              <a:spcAft>
                <a:spcPct val="0"/>
              </a:spcAft>
            </a:pPr>
            <a:r>
              <a:rPr lang="en-US" altLang="en-US" sz="1000" dirty="0">
                <a:latin typeface="Courier New" panose="02070309020205020404" pitchFamily="49" charset="0"/>
                <a:cs typeface="Courier New" panose="02070309020205020404" pitchFamily="49" charset="0"/>
              </a:rPr>
              <a:t>        </a:t>
            </a:r>
            <a:r>
              <a:rPr lang="en-US" altLang="en-US" sz="1000" dirty="0" err="1">
                <a:latin typeface="Courier New" panose="02070309020205020404" pitchFamily="49" charset="0"/>
                <a:cs typeface="Courier New" panose="02070309020205020404" pitchFamily="49" charset="0"/>
              </a:rPr>
              <a:t>t.processInParallel</a:t>
            </a:r>
            <a:r>
              <a:rPr lang="en-US" altLang="en-US" sz="1000" dirty="0">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altLang="en-US" sz="1000" dirty="0">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altLang="en-US" sz="1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xmlns="" val="3145967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623" y="51029"/>
            <a:ext cx="11006356" cy="628480"/>
          </a:xfrm>
        </p:spPr>
        <p:txBody>
          <a:bodyPr>
            <a:normAutofit fontScale="90000"/>
          </a:bodyPr>
          <a:lstStyle/>
          <a:p>
            <a:r>
              <a:rPr lang="en-US" dirty="0"/>
              <a:t>Default methods</a:t>
            </a:r>
          </a:p>
        </p:txBody>
      </p:sp>
      <p:sp>
        <p:nvSpPr>
          <p:cNvPr id="3" name="Content Placeholder 2"/>
          <p:cNvSpPr>
            <a:spLocks noGrp="1"/>
          </p:cNvSpPr>
          <p:nvPr>
            <p:ph idx="1"/>
          </p:nvPr>
        </p:nvSpPr>
        <p:spPr>
          <a:xfrm>
            <a:off x="897623" y="679509"/>
            <a:ext cx="11006356" cy="6107185"/>
          </a:xfrm>
        </p:spPr>
        <p:txBody>
          <a:bodyPr>
            <a:noAutofit/>
          </a:bodyPr>
          <a:lstStyle/>
          <a:p>
            <a:pPr marL="45720" indent="0">
              <a:buClr>
                <a:schemeClr val="accent4"/>
              </a:buClr>
              <a:buNone/>
            </a:pPr>
            <a:r>
              <a:rPr lang="en-US" sz="1400" b="1" dirty="0"/>
              <a:t>Multiple interface inheritance with default methods</a:t>
            </a:r>
          </a:p>
          <a:p>
            <a:pPr marL="331470" indent="-285750">
              <a:buClrTx/>
            </a:pPr>
            <a:r>
              <a:rPr lang="en-US" sz="1400" dirty="0"/>
              <a:t>When a class implements two interfaces having default method with same signature and class inherit them without overriding, then it will be considered as compilation error.</a:t>
            </a:r>
          </a:p>
          <a:p>
            <a:pPr marL="217170" indent="-171450">
              <a:buClr>
                <a:schemeClr val="accent4"/>
              </a:buClr>
            </a:pPr>
            <a:endParaRPr lang="en-US" sz="1200" dirty="0"/>
          </a:p>
          <a:p>
            <a:pPr marL="217170" indent="-171450">
              <a:buClr>
                <a:schemeClr val="accent4"/>
              </a:buClr>
            </a:pPr>
            <a:endParaRPr lang="en-US" sz="1200" dirty="0"/>
          </a:p>
          <a:p>
            <a:pPr marL="217170" indent="-171450">
              <a:buClr>
                <a:schemeClr val="accent4"/>
              </a:buClr>
            </a:pPr>
            <a:endParaRPr lang="en-US" sz="1200" dirty="0"/>
          </a:p>
          <a:p>
            <a:pPr marL="217170" indent="-171450">
              <a:buClr>
                <a:schemeClr val="accent4"/>
              </a:buClr>
            </a:pPr>
            <a:endParaRPr lang="en-US" sz="1200" dirty="0"/>
          </a:p>
          <a:p>
            <a:pPr marL="217170" indent="-171450">
              <a:buClr>
                <a:schemeClr val="accent4"/>
              </a:buClr>
            </a:pPr>
            <a:endParaRPr lang="en-US" sz="1200" dirty="0"/>
          </a:p>
          <a:p>
            <a:pPr marL="217170" indent="-171450">
              <a:buClr>
                <a:schemeClr val="accent4"/>
              </a:buClr>
            </a:pPr>
            <a:endParaRPr lang="en-US" sz="1200" dirty="0"/>
          </a:p>
          <a:p>
            <a:pPr marL="217170" indent="-171450">
              <a:buClr>
                <a:schemeClr val="accent4"/>
              </a:buClr>
            </a:pPr>
            <a:endParaRPr lang="en-US" sz="1200" dirty="0"/>
          </a:p>
          <a:p>
            <a:pPr marL="217170" indent="-171450">
              <a:buClr>
                <a:schemeClr val="accent4"/>
              </a:buClr>
            </a:pPr>
            <a:endParaRPr lang="en-US" sz="1200" dirty="0"/>
          </a:p>
          <a:p>
            <a:pPr marL="217170" indent="-171450">
              <a:buClr>
                <a:schemeClr val="accent4"/>
              </a:buClr>
            </a:pPr>
            <a:endParaRPr lang="en-US" sz="1200" dirty="0"/>
          </a:p>
          <a:p>
            <a:pPr marL="217170" indent="-171450">
              <a:buClr>
                <a:schemeClr val="accent4"/>
              </a:buClr>
            </a:pPr>
            <a:endParaRPr lang="en-US" sz="1200" dirty="0"/>
          </a:p>
          <a:p>
            <a:pPr marL="217170" indent="-171450">
              <a:buClr>
                <a:schemeClr val="accent4"/>
              </a:buClr>
            </a:pPr>
            <a:endParaRPr lang="en-US" sz="1200" dirty="0"/>
          </a:p>
          <a:p>
            <a:pPr marL="331470" indent="-285750">
              <a:buClr>
                <a:schemeClr val="accent4"/>
              </a:buClr>
            </a:pPr>
            <a:r>
              <a:rPr lang="en-US" sz="1400" dirty="0"/>
              <a:t>Of course, we can always call a default implementation with:</a:t>
            </a:r>
          </a:p>
          <a:p>
            <a:pPr marL="217170" indent="-171450">
              <a:buClr>
                <a:schemeClr val="accent4"/>
              </a:buClr>
              <a:buFont typeface="Wingdings" panose="05000000000000000000" pitchFamily="2" charset="2"/>
              <a:buChar char="§"/>
            </a:pPr>
            <a:endParaRPr lang="en-US" sz="1200" dirty="0"/>
          </a:p>
        </p:txBody>
      </p:sp>
      <p:sp>
        <p:nvSpPr>
          <p:cNvPr id="4" name="Rectangle 1"/>
          <p:cNvSpPr>
            <a:spLocks noChangeArrowheads="1"/>
          </p:cNvSpPr>
          <p:nvPr/>
        </p:nvSpPr>
        <p:spPr bwMode="auto">
          <a:xfrm>
            <a:off x="1132515" y="1550378"/>
            <a:ext cx="10419126" cy="2554545"/>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000" b="1" dirty="0">
                <a:latin typeface="Courier New" panose="02070309020205020404" pitchFamily="49" charset="0"/>
                <a:ea typeface="Calibri" panose="020F0502020204030204" pitchFamily="34" charset="0"/>
                <a:cs typeface="Courier New" panose="02070309020205020404" pitchFamily="49" charset="0"/>
              </a:rPr>
              <a:t>interface</a:t>
            </a: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r>
              <a:rPr lang="en-US" altLang="en-US" sz="1000" dirty="0" err="1">
                <a:latin typeface="Courier New" panose="02070309020205020404" pitchFamily="49" charset="0"/>
                <a:ea typeface="Calibri" panose="020F0502020204030204" pitchFamily="34" charset="0"/>
                <a:cs typeface="Courier New" panose="02070309020205020404" pitchFamily="49" charset="0"/>
              </a:rPr>
              <a:t>Processable</a:t>
            </a: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br>
              <a:rPr lang="en-US" altLang="en-US" sz="1000" dirty="0">
                <a:latin typeface="Courier New" panose="02070309020205020404" pitchFamily="49" charset="0"/>
                <a:ea typeface="Calibri" panose="020F0502020204030204" pitchFamily="34" charset="0"/>
                <a:cs typeface="Courier New" panose="02070309020205020404" pitchFamily="49" charset="0"/>
              </a:rPr>
            </a:b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r>
              <a:rPr lang="en-US" altLang="en-US" sz="1000" b="1" dirty="0">
                <a:latin typeface="Courier New" panose="02070309020205020404" pitchFamily="49" charset="0"/>
                <a:ea typeface="Calibri" panose="020F0502020204030204" pitchFamily="34" charset="0"/>
                <a:cs typeface="Courier New" panose="02070309020205020404" pitchFamily="49" charset="0"/>
              </a:rPr>
              <a:t>void</a:t>
            </a: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r>
              <a:rPr lang="en-US" altLang="en-US" sz="1000" dirty="0" err="1">
                <a:latin typeface="Courier New" panose="02070309020205020404" pitchFamily="49" charset="0"/>
                <a:ea typeface="Calibri" panose="020F0502020204030204" pitchFamily="34" charset="0"/>
                <a:cs typeface="Courier New" panose="02070309020205020404" pitchFamily="49" charset="0"/>
              </a:rPr>
              <a:t>processInSequence</a:t>
            </a:r>
            <a:r>
              <a:rPr lang="en-US" altLang="en-US" sz="1000" dirty="0">
                <a:latin typeface="Courier New" panose="02070309020205020404" pitchFamily="49" charset="0"/>
                <a:ea typeface="Calibri" panose="020F0502020204030204" pitchFamily="34" charset="0"/>
                <a:cs typeface="Courier New" panose="02070309020205020404" pitchFamily="49" charset="0"/>
              </a:rPr>
              <a:t>();</a:t>
            </a:r>
            <a:br>
              <a:rPr lang="en-US" altLang="en-US" sz="1000" dirty="0">
                <a:latin typeface="Courier New" panose="02070309020205020404" pitchFamily="49" charset="0"/>
                <a:ea typeface="Calibri" panose="020F0502020204030204" pitchFamily="34" charset="0"/>
                <a:cs typeface="Courier New" panose="02070309020205020404" pitchFamily="49" charset="0"/>
              </a:rPr>
            </a:b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r>
              <a:rPr lang="en-US" altLang="en-US" sz="1000" b="1" dirty="0">
                <a:latin typeface="Courier New" panose="02070309020205020404" pitchFamily="49" charset="0"/>
                <a:ea typeface="Calibri" panose="020F0502020204030204" pitchFamily="34" charset="0"/>
                <a:cs typeface="Courier New" panose="02070309020205020404" pitchFamily="49" charset="0"/>
              </a:rPr>
              <a:t>default</a:t>
            </a: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r>
              <a:rPr lang="en-US" altLang="en-US" sz="1000" b="1" dirty="0">
                <a:latin typeface="Courier New" panose="02070309020205020404" pitchFamily="49" charset="0"/>
                <a:ea typeface="Calibri" panose="020F0502020204030204" pitchFamily="34" charset="0"/>
                <a:cs typeface="Courier New" panose="02070309020205020404" pitchFamily="49" charset="0"/>
              </a:rPr>
              <a:t>void</a:t>
            </a: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r>
              <a:rPr lang="en-US" altLang="en-US" sz="1000" dirty="0" err="1">
                <a:latin typeface="Courier New" panose="02070309020205020404" pitchFamily="49" charset="0"/>
                <a:ea typeface="Calibri" panose="020F0502020204030204" pitchFamily="34" charset="0"/>
                <a:cs typeface="Courier New" panose="02070309020205020404" pitchFamily="49" charset="0"/>
              </a:rPr>
              <a:t>processInParallel</a:t>
            </a: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br>
              <a:rPr lang="en-US" altLang="en-US" sz="1000" dirty="0">
                <a:latin typeface="Courier New" panose="02070309020205020404" pitchFamily="49" charset="0"/>
                <a:ea typeface="Calibri" panose="020F0502020204030204" pitchFamily="34" charset="0"/>
                <a:cs typeface="Courier New" panose="02070309020205020404" pitchFamily="49" charset="0"/>
              </a:rPr>
            </a:b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r>
              <a:rPr lang="en-US" altLang="en-US" sz="1000" dirty="0" err="1">
                <a:latin typeface="Courier New" panose="02070309020205020404" pitchFamily="49" charset="0"/>
                <a:ea typeface="Calibri" panose="020F0502020204030204" pitchFamily="34" charset="0"/>
                <a:cs typeface="Courier New" panose="02070309020205020404" pitchFamily="49" charset="0"/>
              </a:rPr>
              <a:t>System.out.println</a:t>
            </a:r>
            <a:r>
              <a:rPr lang="en-US" altLang="en-US" sz="1000" dirty="0">
                <a:latin typeface="Courier New" panose="02070309020205020404" pitchFamily="49" charset="0"/>
                <a:ea typeface="Calibri" panose="020F0502020204030204" pitchFamily="34" charset="0"/>
                <a:cs typeface="Courier New" panose="02070309020205020404" pitchFamily="49" charset="0"/>
              </a:rPr>
              <a:t>("</a:t>
            </a:r>
            <a:r>
              <a:rPr lang="en-US" altLang="en-US" sz="1000" dirty="0" err="1">
                <a:latin typeface="Courier New" panose="02070309020205020404" pitchFamily="49" charset="0"/>
                <a:ea typeface="Calibri" panose="020F0502020204030204" pitchFamily="34" charset="0"/>
                <a:cs typeface="Courier New" panose="02070309020205020404" pitchFamily="49" charset="0"/>
              </a:rPr>
              <a:t>Processable</a:t>
            </a:r>
            <a:r>
              <a:rPr lang="en-US" altLang="en-US" sz="1000" dirty="0">
                <a:latin typeface="Courier New" panose="02070309020205020404" pitchFamily="49" charset="0"/>
                <a:ea typeface="Calibri" panose="020F0502020204030204" pitchFamily="34" charset="0"/>
                <a:cs typeface="Courier New" panose="02070309020205020404" pitchFamily="49" charset="0"/>
              </a:rPr>
              <a:t> parallel");</a:t>
            </a:r>
            <a:br>
              <a:rPr lang="en-US" altLang="en-US" sz="1000" dirty="0">
                <a:latin typeface="Courier New" panose="02070309020205020404" pitchFamily="49" charset="0"/>
                <a:ea typeface="Calibri" panose="020F0502020204030204" pitchFamily="34" charset="0"/>
                <a:cs typeface="Courier New" panose="02070309020205020404" pitchFamily="49" charset="0"/>
              </a:rPr>
            </a:b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br>
              <a:rPr lang="en-US" altLang="en-US" sz="1000" dirty="0">
                <a:latin typeface="Courier New" panose="02070309020205020404" pitchFamily="49" charset="0"/>
                <a:ea typeface="Calibri" panose="020F0502020204030204" pitchFamily="34" charset="0"/>
                <a:cs typeface="Courier New" panose="02070309020205020404" pitchFamily="49" charset="0"/>
              </a:rPr>
            </a:br>
            <a:r>
              <a:rPr lang="en-US" altLang="en-US" sz="1000" dirty="0">
                <a:latin typeface="Courier New" panose="02070309020205020404" pitchFamily="49" charset="0"/>
                <a:ea typeface="Calibri" panose="020F0502020204030204" pitchFamily="34" charset="0"/>
                <a:cs typeface="Courier New" panose="02070309020205020404" pitchFamily="49" charset="0"/>
              </a:rPr>
              <a:t>}</a:t>
            </a:r>
            <a:br>
              <a:rPr lang="en-US" altLang="en-US" sz="1000" dirty="0">
                <a:latin typeface="Courier New" panose="02070309020205020404" pitchFamily="49" charset="0"/>
                <a:ea typeface="Calibri" panose="020F0502020204030204" pitchFamily="34" charset="0"/>
                <a:cs typeface="Courier New" panose="02070309020205020404" pitchFamily="49" charset="0"/>
              </a:rPr>
            </a:br>
            <a:r>
              <a:rPr lang="en-US" altLang="en-US" sz="1000" b="1" dirty="0">
                <a:latin typeface="Courier New" panose="02070309020205020404" pitchFamily="49" charset="0"/>
                <a:ea typeface="Calibri" panose="020F0502020204030204" pitchFamily="34" charset="0"/>
                <a:cs typeface="Courier New" panose="02070309020205020404" pitchFamily="49" charset="0"/>
              </a:rPr>
              <a:t>interface</a:t>
            </a:r>
            <a:r>
              <a:rPr lang="en-US" altLang="en-US" sz="1000" dirty="0">
                <a:latin typeface="Courier New" panose="02070309020205020404" pitchFamily="49" charset="0"/>
                <a:ea typeface="Calibri" panose="020F0502020204030204" pitchFamily="34" charset="0"/>
                <a:cs typeface="Courier New" panose="02070309020205020404" pitchFamily="49" charset="0"/>
              </a:rPr>
              <a:t> Parallelizable {</a:t>
            </a:r>
          </a:p>
          <a:p>
            <a:pPr defTabSz="914400" eaLnBrk="0" fontAlgn="base" hangingPunct="0">
              <a:spcBef>
                <a:spcPct val="0"/>
              </a:spcBef>
              <a:spcAft>
                <a:spcPct val="0"/>
              </a:spcAft>
            </a:pP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r>
              <a:rPr lang="en-US" altLang="en-US" sz="1000" b="1" dirty="0">
                <a:latin typeface="Courier New" panose="02070309020205020404" pitchFamily="49" charset="0"/>
                <a:ea typeface="Calibri" panose="020F0502020204030204" pitchFamily="34" charset="0"/>
                <a:cs typeface="Courier New" panose="02070309020205020404" pitchFamily="49" charset="0"/>
              </a:rPr>
              <a:t>default</a:t>
            </a: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r>
              <a:rPr lang="en-US" altLang="en-US" sz="1000" b="1" dirty="0">
                <a:latin typeface="Courier New" panose="02070309020205020404" pitchFamily="49" charset="0"/>
                <a:ea typeface="Calibri" panose="020F0502020204030204" pitchFamily="34" charset="0"/>
                <a:cs typeface="Courier New" panose="02070309020205020404" pitchFamily="49" charset="0"/>
              </a:rPr>
              <a:t>void</a:t>
            </a: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r>
              <a:rPr lang="en-US" altLang="en-US" sz="1000" dirty="0" err="1">
                <a:latin typeface="Courier New" panose="02070309020205020404" pitchFamily="49" charset="0"/>
                <a:ea typeface="Calibri" panose="020F0502020204030204" pitchFamily="34" charset="0"/>
                <a:cs typeface="Courier New" panose="02070309020205020404" pitchFamily="49" charset="0"/>
              </a:rPr>
              <a:t>processInParallel</a:t>
            </a: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br>
              <a:rPr lang="en-US" altLang="en-US" sz="1000" dirty="0">
                <a:latin typeface="Courier New" panose="02070309020205020404" pitchFamily="49" charset="0"/>
                <a:ea typeface="Calibri" panose="020F0502020204030204" pitchFamily="34" charset="0"/>
                <a:cs typeface="Courier New" panose="02070309020205020404" pitchFamily="49" charset="0"/>
              </a:rPr>
            </a:b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r>
              <a:rPr lang="en-US" altLang="en-US" sz="1000" dirty="0" err="1">
                <a:latin typeface="Courier New" panose="02070309020205020404" pitchFamily="49" charset="0"/>
                <a:ea typeface="Calibri" panose="020F0502020204030204" pitchFamily="34" charset="0"/>
                <a:cs typeface="Courier New" panose="02070309020205020404" pitchFamily="49" charset="0"/>
              </a:rPr>
              <a:t>System.out.println</a:t>
            </a:r>
            <a:r>
              <a:rPr lang="en-US" altLang="en-US" sz="1000" dirty="0">
                <a:latin typeface="Courier New" panose="02070309020205020404" pitchFamily="49" charset="0"/>
                <a:ea typeface="Calibri" panose="020F0502020204030204" pitchFamily="34" charset="0"/>
                <a:cs typeface="Courier New" panose="02070309020205020404" pitchFamily="49" charset="0"/>
              </a:rPr>
              <a:t>("Parallelizable parallel");</a:t>
            </a:r>
            <a:br>
              <a:rPr lang="en-US" altLang="en-US" sz="1000" dirty="0">
                <a:latin typeface="Courier New" panose="02070309020205020404" pitchFamily="49" charset="0"/>
                <a:ea typeface="Calibri" panose="020F0502020204030204" pitchFamily="34" charset="0"/>
                <a:cs typeface="Courier New" panose="02070309020205020404" pitchFamily="49" charset="0"/>
              </a:rPr>
            </a:b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br>
              <a:rPr lang="en-US" altLang="en-US" sz="1000" dirty="0">
                <a:latin typeface="Courier New" panose="02070309020205020404" pitchFamily="49" charset="0"/>
                <a:ea typeface="Calibri" panose="020F0502020204030204" pitchFamily="34" charset="0"/>
                <a:cs typeface="Courier New" panose="02070309020205020404" pitchFamily="49" charset="0"/>
              </a:rPr>
            </a:br>
            <a:r>
              <a:rPr lang="en-US" altLang="en-US" sz="1000" dirty="0">
                <a:latin typeface="Courier New" panose="02070309020205020404" pitchFamily="49" charset="0"/>
                <a:ea typeface="Calibri" panose="020F0502020204030204" pitchFamily="34" charset="0"/>
                <a:cs typeface="Courier New" panose="02070309020205020404" pitchFamily="49" charset="0"/>
              </a:rPr>
              <a:t>}</a:t>
            </a:r>
            <a:br>
              <a:rPr lang="en-US" altLang="en-US" sz="1000" dirty="0">
                <a:latin typeface="Courier New" panose="02070309020205020404" pitchFamily="49" charset="0"/>
                <a:ea typeface="Calibri" panose="020F0502020204030204" pitchFamily="34" charset="0"/>
                <a:cs typeface="Courier New" panose="02070309020205020404" pitchFamily="49" charset="0"/>
              </a:rPr>
            </a:br>
            <a:r>
              <a:rPr lang="en-US" altLang="en-US" sz="1000" b="1" dirty="0">
                <a:latin typeface="Courier New" panose="02070309020205020404" pitchFamily="49" charset="0"/>
                <a:ea typeface="Calibri" panose="020F0502020204030204" pitchFamily="34" charset="0"/>
                <a:cs typeface="Courier New" panose="02070309020205020404" pitchFamily="49" charset="0"/>
              </a:rPr>
              <a:t>public</a:t>
            </a: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r>
              <a:rPr lang="en-US" altLang="en-US" sz="1000" b="1" dirty="0">
                <a:latin typeface="Courier New" panose="02070309020205020404" pitchFamily="49" charset="0"/>
                <a:ea typeface="Calibri" panose="020F0502020204030204" pitchFamily="34" charset="0"/>
                <a:cs typeface="Courier New" panose="02070309020205020404" pitchFamily="49" charset="0"/>
              </a:rPr>
              <a:t>class</a:t>
            </a:r>
            <a:r>
              <a:rPr lang="en-US" altLang="en-US" sz="1000" dirty="0">
                <a:latin typeface="Courier New" panose="02070309020205020404" pitchFamily="49" charset="0"/>
                <a:ea typeface="Calibri" panose="020F0502020204030204" pitchFamily="34" charset="0"/>
                <a:cs typeface="Courier New" panose="02070309020205020404" pitchFamily="49" charset="0"/>
              </a:rPr>
              <a:t> Task </a:t>
            </a:r>
            <a:r>
              <a:rPr lang="en-US" altLang="en-US" sz="1000" b="1" dirty="0">
                <a:latin typeface="Courier New" panose="02070309020205020404" pitchFamily="49" charset="0"/>
                <a:ea typeface="Calibri" panose="020F0502020204030204" pitchFamily="34" charset="0"/>
                <a:cs typeface="Courier New" panose="02070309020205020404" pitchFamily="49" charset="0"/>
              </a:rPr>
              <a:t>implements</a:t>
            </a: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r>
              <a:rPr lang="en-US" altLang="en-US" sz="1000" dirty="0" err="1">
                <a:latin typeface="Courier New" panose="02070309020205020404" pitchFamily="49" charset="0"/>
                <a:ea typeface="Calibri" panose="020F0502020204030204" pitchFamily="34" charset="0"/>
                <a:cs typeface="Courier New" panose="02070309020205020404" pitchFamily="49" charset="0"/>
              </a:rPr>
              <a:t>Processable</a:t>
            </a:r>
            <a:r>
              <a:rPr lang="en-US" altLang="en-US" sz="1000" dirty="0">
                <a:latin typeface="Courier New" panose="02070309020205020404" pitchFamily="49" charset="0"/>
                <a:ea typeface="Calibri" panose="020F0502020204030204" pitchFamily="34" charset="0"/>
                <a:cs typeface="Courier New" panose="02070309020205020404" pitchFamily="49" charset="0"/>
              </a:rPr>
              <a:t>, Parallelizable {</a:t>
            </a:r>
            <a:br>
              <a:rPr lang="en-US" altLang="en-US" sz="1000" dirty="0">
                <a:latin typeface="Courier New" panose="02070309020205020404" pitchFamily="49" charset="0"/>
                <a:ea typeface="Calibri" panose="020F0502020204030204" pitchFamily="34" charset="0"/>
                <a:cs typeface="Courier New" panose="02070309020205020404" pitchFamily="49" charset="0"/>
              </a:rPr>
            </a:b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r>
              <a:rPr lang="en-US" altLang="en-US" sz="1000" b="1" dirty="0">
                <a:latin typeface="Courier New" panose="02070309020205020404" pitchFamily="49" charset="0"/>
                <a:ea typeface="Calibri" panose="020F0502020204030204" pitchFamily="34" charset="0"/>
                <a:cs typeface="Courier New" panose="02070309020205020404" pitchFamily="49" charset="0"/>
              </a:rPr>
              <a:t>public</a:t>
            </a: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r>
              <a:rPr lang="en-US" altLang="en-US" sz="1000" b="1" dirty="0">
                <a:latin typeface="Courier New" panose="02070309020205020404" pitchFamily="49" charset="0"/>
                <a:ea typeface="Calibri" panose="020F0502020204030204" pitchFamily="34" charset="0"/>
                <a:cs typeface="Courier New" panose="02070309020205020404" pitchFamily="49" charset="0"/>
              </a:rPr>
              <a:t>void</a:t>
            </a: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r>
              <a:rPr lang="en-US" altLang="en-US" sz="1000" dirty="0" err="1">
                <a:latin typeface="Courier New" panose="02070309020205020404" pitchFamily="49" charset="0"/>
                <a:ea typeface="Calibri" panose="020F0502020204030204" pitchFamily="34" charset="0"/>
                <a:cs typeface="Courier New" panose="02070309020205020404" pitchFamily="49" charset="0"/>
              </a:rPr>
              <a:t>processInSequence</a:t>
            </a: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br>
              <a:rPr lang="en-US" altLang="en-US" sz="1000" dirty="0">
                <a:latin typeface="Courier New" panose="02070309020205020404" pitchFamily="49" charset="0"/>
                <a:ea typeface="Calibri" panose="020F0502020204030204" pitchFamily="34" charset="0"/>
                <a:cs typeface="Courier New" panose="02070309020205020404" pitchFamily="49" charset="0"/>
              </a:rPr>
            </a:b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r>
              <a:rPr lang="en-US" altLang="en-US" sz="1000" dirty="0" err="1">
                <a:latin typeface="Courier New" panose="02070309020205020404" pitchFamily="49" charset="0"/>
                <a:ea typeface="Calibri" panose="020F0502020204030204" pitchFamily="34" charset="0"/>
                <a:cs typeface="Courier New" panose="02070309020205020404" pitchFamily="49" charset="0"/>
              </a:rPr>
              <a:t>System.out.println</a:t>
            </a:r>
            <a:r>
              <a:rPr lang="en-US" altLang="en-US" sz="1000" dirty="0">
                <a:latin typeface="Courier New" panose="02070309020205020404" pitchFamily="49" charset="0"/>
                <a:ea typeface="Calibri" panose="020F0502020204030204" pitchFamily="34" charset="0"/>
                <a:cs typeface="Courier New" panose="02070309020205020404" pitchFamily="49" charset="0"/>
              </a:rPr>
              <a:t>("Processing in sequence");</a:t>
            </a:r>
            <a:br>
              <a:rPr lang="en-US" altLang="en-US" sz="1000" dirty="0">
                <a:latin typeface="Courier New" panose="02070309020205020404" pitchFamily="49" charset="0"/>
                <a:ea typeface="Calibri" panose="020F0502020204030204" pitchFamily="34" charset="0"/>
                <a:cs typeface="Courier New" panose="02070309020205020404" pitchFamily="49" charset="0"/>
              </a:rPr>
            </a:b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br>
              <a:rPr lang="en-US" altLang="en-US" sz="1000" dirty="0">
                <a:latin typeface="Courier New" panose="02070309020205020404" pitchFamily="49" charset="0"/>
                <a:ea typeface="Calibri" panose="020F0502020204030204" pitchFamily="34" charset="0"/>
                <a:cs typeface="Courier New" panose="02070309020205020404" pitchFamily="49" charset="0"/>
              </a:rPr>
            </a:b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p>
        </p:txBody>
      </p:sp>
      <p:sp>
        <p:nvSpPr>
          <p:cNvPr id="6" name="Rectangle 1">
            <a:extLst>
              <a:ext uri="{FF2B5EF4-FFF2-40B4-BE49-F238E27FC236}">
                <a16:creationId xmlns:a16="http://schemas.microsoft.com/office/drawing/2014/main" xmlns="" id="{76648C3C-D35E-4982-A219-E7BC6211E596}"/>
              </a:ext>
            </a:extLst>
          </p:cNvPr>
          <p:cNvSpPr>
            <a:spLocks noChangeArrowheads="1"/>
          </p:cNvSpPr>
          <p:nvPr/>
        </p:nvSpPr>
        <p:spPr bwMode="auto">
          <a:xfrm>
            <a:off x="1132515" y="4282934"/>
            <a:ext cx="10419126" cy="400110"/>
          </a:xfrm>
          <a:prstGeom prst="rect">
            <a:avLst/>
          </a:prstGeom>
          <a:solidFill>
            <a:schemeClr val="bg2">
              <a:lumMod val="90000"/>
            </a:schemeClr>
          </a:solidFill>
          <a:ln>
            <a:solidFill>
              <a:schemeClr val="bg2">
                <a:lumMod val="75000"/>
              </a:schemeClr>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000" dirty="0">
                <a:latin typeface="Courier New" panose="02070309020205020404" pitchFamily="49" charset="0"/>
                <a:cs typeface="Courier New" panose="02070309020205020404" pitchFamily="49" charset="0"/>
              </a:rPr>
              <a:t>Error: Duplicate default methods named </a:t>
            </a:r>
            <a:r>
              <a:rPr lang="en-US" altLang="en-US" sz="1000" dirty="0" err="1">
                <a:latin typeface="Courier New" panose="02070309020205020404" pitchFamily="49" charset="0"/>
                <a:cs typeface="Courier New" panose="02070309020205020404" pitchFamily="49" charset="0"/>
              </a:rPr>
              <a:t>processInParallel</a:t>
            </a:r>
            <a:r>
              <a:rPr lang="en-US" altLang="en-US" sz="1000" dirty="0">
                <a:latin typeface="Courier New" panose="02070309020205020404" pitchFamily="49" charset="0"/>
                <a:cs typeface="Courier New" panose="02070309020205020404" pitchFamily="49" charset="0"/>
              </a:rPr>
              <a:t> with the parameters () and () are inherited from the types Parallelizable and </a:t>
            </a:r>
            <a:r>
              <a:rPr lang="en-US" altLang="en-US" sz="1000" dirty="0" err="1">
                <a:latin typeface="Courier New" panose="02070309020205020404" pitchFamily="49" charset="0"/>
                <a:cs typeface="Courier New" panose="02070309020205020404" pitchFamily="49" charset="0"/>
              </a:rPr>
              <a:t>Processable</a:t>
            </a:r>
            <a:r>
              <a:rPr lang="en-US" altLang="en-US" sz="1000" dirty="0">
                <a:latin typeface="Courier New" panose="02070309020205020404" pitchFamily="49" charset="0"/>
                <a:cs typeface="Courier New" panose="02070309020205020404" pitchFamily="49" charset="0"/>
              </a:rPr>
              <a:t>. </a:t>
            </a:r>
          </a:p>
        </p:txBody>
      </p:sp>
      <p:sp>
        <p:nvSpPr>
          <p:cNvPr id="5" name="Rectangle 1">
            <a:extLst>
              <a:ext uri="{FF2B5EF4-FFF2-40B4-BE49-F238E27FC236}">
                <a16:creationId xmlns:a16="http://schemas.microsoft.com/office/drawing/2014/main" xmlns="" id="{5083A840-71A9-45A2-9B2B-1A9E6AD4BFBA}"/>
              </a:ext>
            </a:extLst>
          </p:cNvPr>
          <p:cNvSpPr>
            <a:spLocks noChangeArrowheads="1"/>
          </p:cNvSpPr>
          <p:nvPr/>
        </p:nvSpPr>
        <p:spPr bwMode="auto">
          <a:xfrm>
            <a:off x="1132515" y="5135355"/>
            <a:ext cx="10419126" cy="553998"/>
          </a:xfrm>
          <a:prstGeom prst="rect">
            <a:avLst/>
          </a:prstGeom>
          <a:solidFill>
            <a:schemeClr val="bg2">
              <a:lumMod val="90000"/>
            </a:schemeClr>
          </a:solidFill>
          <a:ln>
            <a:solidFill>
              <a:schemeClr val="bg2">
                <a:lumMod val="75000"/>
              </a:schemeClr>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000" b="1" dirty="0">
                <a:latin typeface="Courier New" panose="02070309020205020404" pitchFamily="49" charset="0"/>
                <a:cs typeface="Courier New" panose="02070309020205020404" pitchFamily="49" charset="0"/>
              </a:rPr>
              <a:t>public void </a:t>
            </a:r>
            <a:r>
              <a:rPr lang="en-US" altLang="en-US" sz="1000" dirty="0" err="1">
                <a:latin typeface="Courier New" panose="02070309020205020404" pitchFamily="49" charset="0"/>
                <a:cs typeface="Courier New" panose="02070309020205020404" pitchFamily="49" charset="0"/>
              </a:rPr>
              <a:t>processInParallel</a:t>
            </a:r>
            <a:r>
              <a:rPr lang="en-US" altLang="en-US" sz="1000" dirty="0">
                <a:latin typeface="Courier New" panose="02070309020205020404" pitchFamily="49" charset="0"/>
                <a:cs typeface="Courier New" panose="02070309020205020404" pitchFamily="49" charset="0"/>
              </a:rPr>
              <a:t>() {</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a:t>
            </a:r>
            <a:r>
              <a:rPr lang="en-US" altLang="en-US" sz="1000" dirty="0" err="1">
                <a:latin typeface="Courier New" panose="02070309020205020404" pitchFamily="49" charset="0"/>
                <a:cs typeface="Courier New" panose="02070309020205020404" pitchFamily="49" charset="0"/>
              </a:rPr>
              <a:t>Processable.super.processInParallel</a:t>
            </a:r>
            <a:r>
              <a:rPr lang="en-US" altLang="en-US" sz="1000" dirty="0">
                <a:latin typeface="Courier New" panose="02070309020205020404" pitchFamily="49" charset="0"/>
                <a:cs typeface="Courier New" panose="02070309020205020404" pitchFamily="49" charset="0"/>
              </a:rPr>
              <a:t>();</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xmlns="" val="2765597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621" y="70827"/>
            <a:ext cx="10997968" cy="637563"/>
          </a:xfrm>
        </p:spPr>
        <p:txBody>
          <a:bodyPr>
            <a:normAutofit fontScale="90000"/>
          </a:bodyPr>
          <a:lstStyle/>
          <a:p>
            <a:r>
              <a:rPr lang="en-US" dirty="0"/>
              <a:t>STATIC METHODS</a:t>
            </a:r>
          </a:p>
        </p:txBody>
      </p:sp>
      <p:sp>
        <p:nvSpPr>
          <p:cNvPr id="3" name="Content Placeholder 2"/>
          <p:cNvSpPr>
            <a:spLocks noGrp="1"/>
          </p:cNvSpPr>
          <p:nvPr>
            <p:ph idx="1"/>
          </p:nvPr>
        </p:nvSpPr>
        <p:spPr>
          <a:xfrm>
            <a:off x="897621" y="721453"/>
            <a:ext cx="10997969" cy="5998129"/>
          </a:xfrm>
        </p:spPr>
        <p:txBody>
          <a:bodyPr>
            <a:normAutofit/>
          </a:bodyPr>
          <a:lstStyle/>
          <a:p>
            <a:pPr marL="45720" indent="0">
              <a:buClrTx/>
              <a:buNone/>
            </a:pPr>
            <a:r>
              <a:rPr lang="en-US" sz="1400" b="1" dirty="0"/>
              <a:t>Introduction</a:t>
            </a:r>
          </a:p>
          <a:p>
            <a:pPr marL="217170" indent="-171450">
              <a:buClrTx/>
            </a:pPr>
            <a:r>
              <a:rPr lang="en-US" sz="1400" dirty="0"/>
              <a:t>Whenever we refer to something static, we mean something that belongs to a class, not to a particular instance or object of that class. Static methods on interfaces follow the same concept; they belong to the interface where they are declared.</a:t>
            </a:r>
          </a:p>
          <a:p>
            <a:pPr marL="217170" indent="-171450">
              <a:buClrTx/>
            </a:pPr>
            <a:r>
              <a:rPr lang="en-US" sz="1400" i="1" dirty="0"/>
              <a:t>Static methods in interfaces are defined just like static methods in classes, with the keyword static.</a:t>
            </a:r>
          </a:p>
          <a:p>
            <a:pPr marL="217170" indent="-171450">
              <a:buClrTx/>
            </a:pPr>
            <a:endParaRPr lang="en-US" sz="1400" i="1" dirty="0"/>
          </a:p>
          <a:p>
            <a:pPr marL="217170" indent="-171450">
              <a:buClrTx/>
            </a:pPr>
            <a:endParaRPr lang="en-US" sz="1400" i="1" dirty="0"/>
          </a:p>
          <a:p>
            <a:pPr marL="217170" indent="-171450">
              <a:buClrTx/>
            </a:pPr>
            <a:endParaRPr lang="en-US" sz="1400" dirty="0"/>
          </a:p>
          <a:p>
            <a:pPr marL="217170" indent="-171450">
              <a:buClrTx/>
            </a:pPr>
            <a:r>
              <a:rPr lang="en-US" sz="1400" dirty="0"/>
              <a:t>They were added to assist default methods and to better organize helper methods, because generally, helper or utility methods are defined in another class (like </a:t>
            </a:r>
            <a:r>
              <a:rPr lang="en-US" sz="1400" dirty="0" err="1"/>
              <a:t>java.utils.Collections</a:t>
            </a:r>
            <a:r>
              <a:rPr lang="en-US" sz="1400" dirty="0"/>
              <a:t>), instead of where they naturally belong.</a:t>
            </a:r>
          </a:p>
          <a:p>
            <a:pPr marL="217170" indent="-171450">
              <a:buClrTx/>
            </a:pPr>
            <a:r>
              <a:rPr lang="en-US" sz="1400" i="1" dirty="0"/>
              <a:t>Static methods are public implicitly, just as any other method of an interface.</a:t>
            </a:r>
          </a:p>
          <a:p>
            <a:pPr marL="217170" indent="-171450">
              <a:buClrTx/>
            </a:pPr>
            <a:r>
              <a:rPr lang="en-US" sz="1400" i="1" dirty="0"/>
              <a:t>An interface can have any number of static methods.</a:t>
            </a:r>
          </a:p>
          <a:p>
            <a:pPr marL="217170" indent="-171450">
              <a:buClrTx/>
            </a:pPr>
            <a:r>
              <a:rPr lang="en-US" sz="1400" i="1" dirty="0"/>
              <a:t>They cannot be abstract.</a:t>
            </a:r>
          </a:p>
        </p:txBody>
      </p:sp>
      <p:sp>
        <p:nvSpPr>
          <p:cNvPr id="1025" name="Rectangle 1"/>
          <p:cNvSpPr>
            <a:spLocks noChangeArrowheads="1"/>
          </p:cNvSpPr>
          <p:nvPr/>
        </p:nvSpPr>
        <p:spPr bwMode="auto">
          <a:xfrm>
            <a:off x="1359496" y="1901073"/>
            <a:ext cx="10242478" cy="861774"/>
          </a:xfrm>
          <a:prstGeom prst="rect">
            <a:avLst/>
          </a:prstGeom>
          <a:solidFill>
            <a:schemeClr val="bg2">
              <a:lumMod val="90000"/>
            </a:schemeClr>
          </a:solidFill>
          <a:ln>
            <a:solidFill>
              <a:schemeClr val="bg2">
                <a:lumMod val="75000"/>
              </a:schemeClr>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sz="1000" b="1" dirty="0">
                <a:latin typeface="Courier New" panose="02070309020205020404" pitchFamily="49" charset="0"/>
                <a:cs typeface="Courier New" panose="02070309020205020404" pitchFamily="49" charset="0"/>
              </a:rPr>
              <a:t>interface</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Processable</a:t>
            </a:r>
            <a:r>
              <a:rPr lang="en-US" sz="1000" dirty="0">
                <a:latin typeface="Courier New" panose="02070309020205020404" pitchFamily="49" charset="0"/>
                <a:cs typeface="Courier New" panose="02070309020205020404" pitchFamily="49" charset="0"/>
              </a:rPr>
              <a:t>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static void</a:t>
            </a:r>
            <a:r>
              <a:rPr lang="en-US" sz="1000" dirty="0">
                <a:latin typeface="Courier New" panose="02070309020205020404" pitchFamily="49" charset="0"/>
                <a:cs typeface="Courier New" panose="02070309020205020404" pitchFamily="49" charset="0"/>
              </a:rPr>
              <a:t> log()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 Implementation goes here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xmlns="" val="1327424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97621" y="83890"/>
            <a:ext cx="10997968" cy="637563"/>
          </a:xfrm>
        </p:spPr>
        <p:txBody>
          <a:bodyPr>
            <a:normAutofit fontScale="90000"/>
          </a:bodyPr>
          <a:lstStyle/>
          <a:p>
            <a:r>
              <a:rPr lang="en-US" dirty="0"/>
              <a:t>FUNCTIONAL INTERFACE</a:t>
            </a:r>
          </a:p>
        </p:txBody>
      </p:sp>
      <p:sp>
        <p:nvSpPr>
          <p:cNvPr id="3" name="Content Placeholder 2"/>
          <p:cNvSpPr>
            <a:spLocks noGrp="1"/>
          </p:cNvSpPr>
          <p:nvPr>
            <p:ph idx="1"/>
          </p:nvPr>
        </p:nvSpPr>
        <p:spPr>
          <a:xfrm>
            <a:off x="897621" y="721453"/>
            <a:ext cx="10997969" cy="5998129"/>
          </a:xfrm>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ormAutofit/>
          </a:bodyPr>
          <a:lstStyle/>
          <a:p>
            <a:pPr marL="45720" indent="0">
              <a:buClrTx/>
              <a:buNone/>
            </a:pPr>
            <a:r>
              <a:rPr lang="en-US" sz="1400" b="1" dirty="0"/>
              <a:t>Introduction</a:t>
            </a:r>
          </a:p>
          <a:p>
            <a:pPr marL="217170" indent="-171450">
              <a:buClrTx/>
            </a:pPr>
            <a:r>
              <a:rPr lang="en-US" sz="1400" dirty="0"/>
              <a:t>A functional interface is any interface that has exactly </a:t>
            </a:r>
            <a:r>
              <a:rPr lang="en-US" sz="1400" b="1" dirty="0"/>
              <a:t>ONE ABSTRACT</a:t>
            </a:r>
            <a:r>
              <a:rPr lang="en-US" sz="1400" dirty="0"/>
              <a:t> method.</a:t>
            </a:r>
          </a:p>
          <a:p>
            <a:pPr marL="217170" indent="-171450">
              <a:buClrTx/>
            </a:pPr>
            <a:r>
              <a:rPr lang="en-US" sz="1400" dirty="0"/>
              <a:t>These interfaces are also called Single Abstract Method interfaces (SAM Interfaces).</a:t>
            </a:r>
          </a:p>
          <a:p>
            <a:pPr marL="217170" indent="-171450">
              <a:buClrTx/>
            </a:pPr>
            <a:r>
              <a:rPr lang="en-US" sz="1400" dirty="0"/>
              <a:t>If an interface declares an abstract method with the signature of one of the methods of </a:t>
            </a:r>
            <a:r>
              <a:rPr lang="en-US" sz="1400" dirty="0" err="1"/>
              <a:t>java.lang.Object</a:t>
            </a:r>
            <a:r>
              <a:rPr lang="en-US" sz="1400" dirty="0"/>
              <a:t>, still it will be considered as functional interface since any implementation of the interface will have an implementation of the method (since all classes extend from </a:t>
            </a:r>
            <a:r>
              <a:rPr lang="en-US" sz="1400" dirty="0" err="1"/>
              <a:t>java.lang.Object</a:t>
            </a:r>
            <a:r>
              <a:rPr lang="en-US" sz="1400" dirty="0"/>
              <a:t>).</a:t>
            </a:r>
          </a:p>
          <a:p>
            <a:pPr marL="217170" indent="-171450">
              <a:buClrTx/>
              <a:buNone/>
            </a:pPr>
            <a:r>
              <a:rPr lang="en-US" sz="1400" dirty="0"/>
              <a:t>	So an interface like the following is considered functional:</a:t>
            </a:r>
          </a:p>
          <a:p>
            <a:pPr marL="217170" indent="-171450">
              <a:buClrTx/>
              <a:buNone/>
            </a:pPr>
            <a:endParaRPr lang="en-US" sz="1400" dirty="0"/>
          </a:p>
          <a:p>
            <a:pPr marL="217170" indent="-171450">
              <a:buClrTx/>
              <a:buNone/>
            </a:pPr>
            <a:endParaRPr lang="en-US" sz="1400" dirty="0"/>
          </a:p>
          <a:p>
            <a:pPr marL="217170" indent="-171450">
              <a:buClrTx/>
              <a:buNone/>
            </a:pPr>
            <a:endParaRPr lang="en-US" sz="1400" dirty="0"/>
          </a:p>
          <a:p>
            <a:pPr marL="217170" indent="-171450">
              <a:buClrTx/>
            </a:pPr>
            <a:r>
              <a:rPr lang="en-US" sz="1400" dirty="0"/>
              <a:t>When an interface inherits a method that is equivalent but not identical to another like following is also considered as Functional interface:</a:t>
            </a:r>
          </a:p>
          <a:p>
            <a:pPr marL="217170" indent="-171450">
              <a:buClrTx/>
              <a:buNone/>
            </a:pPr>
            <a:endParaRPr lang="en-US" sz="1400" dirty="0"/>
          </a:p>
          <a:p>
            <a:pPr marL="217170" indent="-171450">
              <a:buClrTx/>
              <a:buNone/>
            </a:pPr>
            <a:endParaRPr lang="en-US" sz="1400" dirty="0"/>
          </a:p>
          <a:p>
            <a:pPr marL="217170" indent="-171450">
              <a:buClrTx/>
              <a:buNone/>
            </a:pPr>
            <a:endParaRPr lang="en-US" sz="1400" dirty="0"/>
          </a:p>
          <a:p>
            <a:pPr marL="217170" indent="-171450">
              <a:buClrTx/>
            </a:pPr>
            <a:r>
              <a:rPr lang="en-US" sz="1400" dirty="0"/>
              <a:t>To make things easier, Java 8 also introduced the @</a:t>
            </a:r>
            <a:r>
              <a:rPr lang="en-US" sz="1400" dirty="0" err="1"/>
              <a:t>FunctionalInterface</a:t>
            </a:r>
            <a:r>
              <a:rPr lang="en-US" sz="1400" dirty="0"/>
              <a:t> annotation, which generates a compile-time error when the interface you have annotated is not a valid functional interface.</a:t>
            </a:r>
          </a:p>
          <a:p>
            <a:pPr marL="217170" indent="-171450">
              <a:buClrTx/>
            </a:pPr>
            <a:r>
              <a:rPr lang="en-US" sz="1400" dirty="0"/>
              <a:t>Marker interfaces are not functional interfaces.</a:t>
            </a:r>
          </a:p>
        </p:txBody>
      </p:sp>
      <p:sp>
        <p:nvSpPr>
          <p:cNvPr id="15361" name="Rectangle 1"/>
          <p:cNvSpPr>
            <a:spLocks noChangeArrowheads="1"/>
          </p:cNvSpPr>
          <p:nvPr/>
        </p:nvSpPr>
        <p:spPr bwMode="auto">
          <a:xfrm>
            <a:off x="1442905" y="3836660"/>
            <a:ext cx="10175846" cy="1031051"/>
          </a:xfrm>
          <a:prstGeom prst="rect">
            <a:avLst/>
          </a:prstGeom>
          <a:solidFill>
            <a:schemeClr val="bg2">
              <a:lumMod val="90000"/>
            </a:schemeClr>
          </a:solidFill>
          <a:ln>
            <a:solidFill>
              <a:schemeClr val="bg2">
                <a:lumMod val="75000"/>
              </a:schemeClr>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sz="1000" b="1" dirty="0">
                <a:latin typeface="Courier New" panose="02070309020205020404" pitchFamily="49" charset="0"/>
                <a:cs typeface="Courier New" panose="02070309020205020404" pitchFamily="49" charset="0"/>
              </a:rPr>
              <a:t>interface</a:t>
            </a:r>
            <a:r>
              <a:rPr lang="en-US" sz="1000" dirty="0">
                <a:latin typeface="Courier New" panose="02070309020205020404" pitchFamily="49" charset="0"/>
                <a:cs typeface="Courier New" panose="02070309020205020404" pitchFamily="49" charset="0"/>
              </a:rPr>
              <a:t> A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void</a:t>
            </a:r>
            <a:r>
              <a:rPr lang="en-US" sz="1000" dirty="0">
                <a:latin typeface="Courier New" panose="02070309020205020404" pitchFamily="49" charset="0"/>
                <a:cs typeface="Courier New" panose="02070309020205020404" pitchFamily="49" charset="0"/>
              </a:rPr>
              <a:t> method(List&lt;Double&gt; l);</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a:t>
            </a:r>
            <a:br>
              <a:rPr lang="en-US" sz="1000" dirty="0">
                <a:latin typeface="Courier New" panose="02070309020205020404" pitchFamily="49" charset="0"/>
                <a:cs typeface="Courier New" panose="02070309020205020404" pitchFamily="49" charset="0"/>
              </a:rPr>
            </a:br>
            <a:r>
              <a:rPr lang="en-US" sz="1000" b="1" dirty="0">
                <a:latin typeface="Courier New" panose="02070309020205020404" pitchFamily="49" charset="0"/>
                <a:cs typeface="Courier New" panose="02070309020205020404" pitchFamily="49" charset="0"/>
              </a:rPr>
              <a:t>interface</a:t>
            </a:r>
            <a:r>
              <a:rPr lang="en-US" sz="1000" dirty="0">
                <a:latin typeface="Courier New" panose="02070309020205020404" pitchFamily="49" charset="0"/>
                <a:cs typeface="Courier New" panose="02070309020205020404" pitchFamily="49" charset="0"/>
              </a:rPr>
              <a:t> B </a:t>
            </a:r>
            <a:r>
              <a:rPr lang="en-US" sz="1000" b="1" dirty="0">
                <a:latin typeface="Courier New" panose="02070309020205020404" pitchFamily="49" charset="0"/>
                <a:cs typeface="Courier New" panose="02070309020205020404" pitchFamily="49" charset="0"/>
              </a:rPr>
              <a:t>extends</a:t>
            </a:r>
            <a:r>
              <a:rPr lang="en-US" sz="1000" dirty="0">
                <a:latin typeface="Courier New" panose="02070309020205020404" pitchFamily="49" charset="0"/>
                <a:cs typeface="Courier New" panose="02070309020205020404" pitchFamily="49" charset="0"/>
              </a:rPr>
              <a:t> A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void</a:t>
            </a:r>
            <a:r>
              <a:rPr lang="en-US" sz="1000" dirty="0">
                <a:latin typeface="Courier New" panose="02070309020205020404" pitchFamily="49" charset="0"/>
                <a:cs typeface="Courier New" panose="02070309020205020404" pitchFamily="49" charset="0"/>
              </a:rPr>
              <a:t> method(List l);</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p>
        </p:txBody>
      </p:sp>
      <p:sp>
        <p:nvSpPr>
          <p:cNvPr id="6" name="Rectangle 2">
            <a:extLst>
              <a:ext uri="{FF2B5EF4-FFF2-40B4-BE49-F238E27FC236}">
                <a16:creationId xmlns:a16="http://schemas.microsoft.com/office/drawing/2014/main" xmlns="" id="{4E7EE6AE-BAD3-40E6-84AA-C23A03B2D81F}"/>
              </a:ext>
            </a:extLst>
          </p:cNvPr>
          <p:cNvSpPr>
            <a:spLocks noChangeArrowheads="1"/>
          </p:cNvSpPr>
          <p:nvPr/>
        </p:nvSpPr>
        <p:spPr bwMode="auto">
          <a:xfrm>
            <a:off x="1434517" y="2538464"/>
            <a:ext cx="10175845" cy="1031051"/>
          </a:xfrm>
          <a:prstGeom prst="rect">
            <a:avLst/>
          </a:prstGeom>
          <a:solidFill>
            <a:schemeClr val="bg2">
              <a:lumMod val="90000"/>
            </a:schemeClr>
          </a:solidFill>
          <a:ln>
            <a:solidFill>
              <a:schemeClr val="bg2">
                <a:lumMod val="75000"/>
              </a:schemeClr>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sz="1000" b="1" dirty="0">
                <a:latin typeface="Courier New" panose="02070309020205020404" pitchFamily="49" charset="0"/>
                <a:cs typeface="Courier New" panose="02070309020205020404" pitchFamily="49" charset="0"/>
              </a:rPr>
              <a:t>interface</a:t>
            </a:r>
            <a:r>
              <a:rPr lang="en-US" sz="1000" dirty="0">
                <a:latin typeface="Courier New" panose="02070309020205020404" pitchFamily="49" charset="0"/>
                <a:cs typeface="Courier New" panose="02070309020205020404" pitchFamily="49" charset="0"/>
              </a:rPr>
              <a:t> A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boolean</a:t>
            </a:r>
            <a:r>
              <a:rPr lang="en-US" sz="1000" dirty="0">
                <a:latin typeface="Courier New" panose="02070309020205020404" pitchFamily="49" charset="0"/>
                <a:cs typeface="Courier New" panose="02070309020205020404" pitchFamily="49" charset="0"/>
              </a:rPr>
              <a:t> equals(Object o);</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int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hashCode</a:t>
            </a:r>
            <a:r>
              <a:rPr lang="en-US" sz="1000" dirty="0">
                <a:latin typeface="Courier New" panose="02070309020205020404" pitchFamily="49" charset="0"/>
                <a:cs typeface="Courier New" panose="02070309020205020404" pitchFamily="49" charset="0"/>
              </a:rPr>
              <a: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String </a:t>
            </a:r>
            <a:r>
              <a:rPr lang="en-US" sz="1000" dirty="0" err="1">
                <a:latin typeface="Courier New" panose="02070309020205020404" pitchFamily="49" charset="0"/>
                <a:cs typeface="Courier New" panose="02070309020205020404" pitchFamily="49" charset="0"/>
              </a:rPr>
              <a:t>toString</a:t>
            </a:r>
            <a:r>
              <a:rPr lang="en-US" sz="1000" dirty="0">
                <a:latin typeface="Courier New" panose="02070309020205020404" pitchFamily="49" charset="0"/>
                <a:cs typeface="Courier New" panose="02070309020205020404" pitchFamily="49" charset="0"/>
              </a:rPr>
              <a: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void</a:t>
            </a:r>
            <a:r>
              <a:rPr lang="en-US" sz="1000" dirty="0">
                <a:latin typeface="Courier New" panose="02070309020205020404" pitchFamily="49" charset="0"/>
                <a:cs typeface="Courier New" panose="02070309020205020404" pitchFamily="49" charset="0"/>
              </a:rPr>
              <a:t> method();</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xmlns="" val="132742426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621" y="83890"/>
            <a:ext cx="10997968" cy="637563"/>
          </a:xfrm>
        </p:spPr>
        <p:txBody>
          <a:bodyPr>
            <a:normAutofit fontScale="90000"/>
          </a:bodyPr>
          <a:lstStyle/>
          <a:p>
            <a:r>
              <a:rPr lang="en-US" dirty="0"/>
              <a:t>FUNCTIONAL INTERFACE</a:t>
            </a:r>
          </a:p>
        </p:txBody>
      </p:sp>
      <p:sp>
        <p:nvSpPr>
          <p:cNvPr id="3" name="Content Placeholder 2"/>
          <p:cNvSpPr>
            <a:spLocks noGrp="1"/>
          </p:cNvSpPr>
          <p:nvPr>
            <p:ph idx="1"/>
          </p:nvPr>
        </p:nvSpPr>
        <p:spPr>
          <a:xfrm>
            <a:off x="897621" y="721453"/>
            <a:ext cx="10997969" cy="5998129"/>
          </a:xfrm>
        </p:spPr>
        <p:txBody>
          <a:bodyPr>
            <a:normAutofit/>
          </a:bodyPr>
          <a:lstStyle/>
          <a:p>
            <a:pPr marL="217170" indent="-171450">
              <a:buClrTx/>
              <a:buNone/>
            </a:pPr>
            <a:r>
              <a:rPr lang="en-US" sz="1600" b="1" dirty="0"/>
              <a:t>Following is the example of Consumer&lt;T&gt; functional interface defined in </a:t>
            </a:r>
            <a:r>
              <a:rPr lang="en-US" sz="1600" b="1" dirty="0" err="1"/>
              <a:t>java.util.function</a:t>
            </a:r>
            <a:r>
              <a:rPr lang="en-US" sz="1600" b="1" dirty="0"/>
              <a:t>:</a:t>
            </a:r>
          </a:p>
          <a:p>
            <a:pPr marL="217170" indent="-171450">
              <a:buClrTx/>
              <a:buNone/>
            </a:pPr>
            <a:r>
              <a:rPr lang="en-US" sz="1400" dirty="0"/>
              <a:t>(This is also an example of default method introduces in </a:t>
            </a:r>
            <a:r>
              <a:rPr lang="en-US" sz="1400" dirty="0" err="1"/>
              <a:t>java.util.Collection</a:t>
            </a:r>
            <a:r>
              <a:rPr lang="en-US" sz="1400" dirty="0"/>
              <a:t> interface to iterate over the collections)</a:t>
            </a:r>
          </a:p>
          <a:p>
            <a:pPr marL="217170" indent="-171450">
              <a:buClrTx/>
              <a:buNone/>
            </a:pPr>
            <a:endParaRPr lang="en-US" sz="1600" dirty="0"/>
          </a:p>
          <a:p>
            <a:pPr marL="217170" indent="-171450">
              <a:buClrTx/>
              <a:buNone/>
            </a:pPr>
            <a:endParaRPr lang="en-US" sz="1600" dirty="0"/>
          </a:p>
          <a:p>
            <a:pPr marL="217170" indent="-171450">
              <a:buClrTx/>
              <a:buNone/>
            </a:pPr>
            <a:endParaRPr lang="en-US" sz="1600" dirty="0"/>
          </a:p>
          <a:p>
            <a:pPr marL="217170" indent="-171450">
              <a:buClrTx/>
              <a:buNone/>
            </a:pPr>
            <a:endParaRPr lang="en-US" sz="1600" dirty="0"/>
          </a:p>
          <a:p>
            <a:pPr marL="217170" indent="-171450">
              <a:buClrTx/>
              <a:buNone/>
            </a:pPr>
            <a:endParaRPr lang="en-US" sz="1600" dirty="0"/>
          </a:p>
          <a:p>
            <a:pPr marL="331470" indent="-285750">
              <a:buClrTx/>
            </a:pPr>
            <a:endParaRPr lang="en-US" sz="1600" dirty="0"/>
          </a:p>
          <a:p>
            <a:pPr marL="331470" indent="-285750">
              <a:buClrTx/>
            </a:pPr>
            <a:r>
              <a:rPr lang="en-US" sz="1400" dirty="0"/>
              <a:t>43 functional interfaces are introduced in the </a:t>
            </a:r>
            <a:r>
              <a:rPr lang="en-US" sz="1400" dirty="0" err="1"/>
              <a:t>java.util.function</a:t>
            </a:r>
            <a:r>
              <a:rPr lang="en-US" sz="1400" dirty="0"/>
              <a:t> package:</a:t>
            </a:r>
          </a:p>
          <a:p>
            <a:pPr marL="217170" indent="-171450">
              <a:buClrTx/>
              <a:buNone/>
            </a:pPr>
            <a:r>
              <a:rPr lang="en-US" sz="1600" dirty="0"/>
              <a:t>		</a:t>
            </a:r>
            <a:r>
              <a:rPr lang="en-US" sz="1600" dirty="0">
                <a:hlinkClick r:id="rId2"/>
              </a:rPr>
              <a:t>https://docs.oracle.com/javase/8/docs/api/java/util/function/package-summary.html</a:t>
            </a:r>
            <a:endParaRPr lang="en-US" sz="1600" dirty="0"/>
          </a:p>
          <a:p>
            <a:pPr marL="331470" indent="-285750">
              <a:buClrTx/>
            </a:pPr>
            <a:r>
              <a:rPr lang="en-US" sz="1400" dirty="0"/>
              <a:t>Functional interfaces are not introduced with Java SE 8. They used to exist from Java SE 1 . Examples are: </a:t>
            </a:r>
            <a:r>
              <a:rPr lang="en-US" sz="1400" dirty="0" err="1"/>
              <a:t>java.util.Runnable</a:t>
            </a:r>
            <a:r>
              <a:rPr lang="en-US" sz="1400" dirty="0"/>
              <a:t>, </a:t>
            </a:r>
            <a:r>
              <a:rPr lang="en-US" sz="1400" dirty="0" err="1"/>
              <a:t>java.util.Comparator</a:t>
            </a:r>
            <a:r>
              <a:rPr lang="en-US" sz="1400" dirty="0"/>
              <a:t> etc. They are just annotated with @</a:t>
            </a:r>
            <a:r>
              <a:rPr lang="en-US" sz="1400" dirty="0" err="1"/>
              <a:t>FunctionalInterface</a:t>
            </a:r>
            <a:r>
              <a:rPr lang="en-US" sz="1400" dirty="0"/>
              <a:t> with Java 8 release.</a:t>
            </a:r>
          </a:p>
        </p:txBody>
      </p:sp>
      <p:sp>
        <p:nvSpPr>
          <p:cNvPr id="4" name="Rectangle 1">
            <a:extLst>
              <a:ext uri="{FF2B5EF4-FFF2-40B4-BE49-F238E27FC236}">
                <a16:creationId xmlns:a16="http://schemas.microsoft.com/office/drawing/2014/main" xmlns="" id="{DD287304-A33A-477C-99D7-35322994A89E}"/>
              </a:ext>
            </a:extLst>
          </p:cNvPr>
          <p:cNvSpPr>
            <a:spLocks noChangeArrowheads="1"/>
          </p:cNvSpPr>
          <p:nvPr/>
        </p:nvSpPr>
        <p:spPr bwMode="auto">
          <a:xfrm>
            <a:off x="1417740" y="1465409"/>
            <a:ext cx="10133902" cy="1938992"/>
          </a:xfrm>
          <a:prstGeom prst="rect">
            <a:avLst/>
          </a:prstGeom>
          <a:solidFill>
            <a:schemeClr val="bg2">
              <a:lumMod val="90000"/>
            </a:schemeClr>
          </a:solidFill>
          <a:ln>
            <a:solidFill>
              <a:schemeClr val="bg2">
                <a:lumMod val="75000"/>
              </a:schemeClr>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000" dirty="0">
                <a:latin typeface="Courier New" panose="02070309020205020404" pitchFamily="49" charset="0"/>
                <a:cs typeface="Courier New" panose="02070309020205020404" pitchFamily="49" charset="0"/>
              </a:rPr>
              <a:t>List&lt;String&gt; names = new </a:t>
            </a:r>
            <a:r>
              <a:rPr lang="en-US" altLang="en-US" sz="1000" dirty="0" err="1">
                <a:latin typeface="Courier New" panose="02070309020205020404" pitchFamily="49" charset="0"/>
                <a:cs typeface="Courier New" panose="02070309020205020404" pitchFamily="49" charset="0"/>
              </a:rPr>
              <a:t>ArrayList</a:t>
            </a:r>
            <a:r>
              <a:rPr lang="en-US" altLang="en-US" sz="1000" dirty="0">
                <a:latin typeface="Courier New" panose="02070309020205020404" pitchFamily="49" charset="0"/>
                <a:cs typeface="Courier New" panose="02070309020205020404" pitchFamily="49" charset="0"/>
              </a:rPr>
              <a:t>&lt;&gt;();</a:t>
            </a:r>
          </a:p>
          <a:p>
            <a:pPr defTabSz="914400" eaLnBrk="0" fontAlgn="base" hangingPunct="0">
              <a:spcBef>
                <a:spcPct val="0"/>
              </a:spcBef>
              <a:spcAft>
                <a:spcPct val="0"/>
              </a:spcAft>
            </a:pPr>
            <a:r>
              <a:rPr lang="en-US" altLang="en-US" sz="1000" dirty="0" err="1">
                <a:latin typeface="Courier New" panose="02070309020205020404" pitchFamily="49" charset="0"/>
                <a:cs typeface="Courier New" panose="02070309020205020404" pitchFamily="49" charset="0"/>
              </a:rPr>
              <a:t>names.add</a:t>
            </a:r>
            <a:r>
              <a:rPr lang="en-US" altLang="en-US" sz="1000" dirty="0">
                <a:latin typeface="Courier New" panose="02070309020205020404" pitchFamily="49" charset="0"/>
                <a:cs typeface="Courier New" panose="02070309020205020404" pitchFamily="49" charset="0"/>
              </a:rPr>
              <a:t>("Larry");</a:t>
            </a:r>
          </a:p>
          <a:p>
            <a:pPr defTabSz="914400" eaLnBrk="0" fontAlgn="base" hangingPunct="0">
              <a:spcBef>
                <a:spcPct val="0"/>
              </a:spcBef>
              <a:spcAft>
                <a:spcPct val="0"/>
              </a:spcAft>
            </a:pPr>
            <a:r>
              <a:rPr lang="en-US" altLang="en-US" sz="1000" dirty="0" err="1">
                <a:latin typeface="Courier New" panose="02070309020205020404" pitchFamily="49" charset="0"/>
                <a:cs typeface="Courier New" panose="02070309020205020404" pitchFamily="49" charset="0"/>
              </a:rPr>
              <a:t>names.add</a:t>
            </a:r>
            <a:r>
              <a:rPr lang="en-US" altLang="en-US" sz="1000" dirty="0">
                <a:latin typeface="Courier New" panose="02070309020205020404" pitchFamily="49" charset="0"/>
                <a:cs typeface="Courier New" panose="02070309020205020404" pitchFamily="49" charset="0"/>
              </a:rPr>
              <a:t>("Steve");</a:t>
            </a:r>
          </a:p>
          <a:p>
            <a:pPr defTabSz="914400" eaLnBrk="0" fontAlgn="base" hangingPunct="0">
              <a:spcBef>
                <a:spcPct val="0"/>
              </a:spcBef>
              <a:spcAft>
                <a:spcPct val="0"/>
              </a:spcAft>
            </a:pPr>
            <a:r>
              <a:rPr lang="en-US" altLang="en-US" sz="1000" dirty="0" err="1">
                <a:latin typeface="Courier New" panose="02070309020205020404" pitchFamily="49" charset="0"/>
                <a:cs typeface="Courier New" panose="02070309020205020404" pitchFamily="49" charset="0"/>
              </a:rPr>
              <a:t>names.add</a:t>
            </a:r>
            <a:r>
              <a:rPr lang="en-US" altLang="en-US" sz="1000" dirty="0">
                <a:latin typeface="Courier New" panose="02070309020205020404" pitchFamily="49" charset="0"/>
                <a:cs typeface="Courier New" panose="02070309020205020404" pitchFamily="49" charset="0"/>
              </a:rPr>
              <a:t>("James");</a:t>
            </a:r>
          </a:p>
          <a:p>
            <a:pPr defTabSz="914400" eaLnBrk="0" fontAlgn="base" hangingPunct="0">
              <a:spcBef>
                <a:spcPct val="0"/>
              </a:spcBef>
              <a:spcAft>
                <a:spcPct val="0"/>
              </a:spcAft>
            </a:pPr>
            <a:r>
              <a:rPr lang="en-US" altLang="en-US" sz="1000" dirty="0" err="1">
                <a:latin typeface="Courier New" panose="02070309020205020404" pitchFamily="49" charset="0"/>
                <a:cs typeface="Courier New" panose="02070309020205020404" pitchFamily="49" charset="0"/>
              </a:rPr>
              <a:t>names.add</a:t>
            </a:r>
            <a:r>
              <a:rPr lang="en-US" altLang="en-US" sz="1000" dirty="0">
                <a:latin typeface="Courier New" panose="02070309020205020404" pitchFamily="49" charset="0"/>
                <a:cs typeface="Courier New" panose="02070309020205020404" pitchFamily="49" charset="0"/>
              </a:rPr>
              <a:t>("Conan");</a:t>
            </a:r>
          </a:p>
          <a:p>
            <a:pPr defTabSz="914400" eaLnBrk="0" fontAlgn="base" hangingPunct="0">
              <a:spcBef>
                <a:spcPct val="0"/>
              </a:spcBef>
              <a:spcAft>
                <a:spcPct val="0"/>
              </a:spcAft>
            </a:pPr>
            <a:r>
              <a:rPr lang="en-US" altLang="en-US" sz="1000" dirty="0" err="1">
                <a:latin typeface="Courier New" panose="02070309020205020404" pitchFamily="49" charset="0"/>
                <a:cs typeface="Courier New" panose="02070309020205020404" pitchFamily="49" charset="0"/>
              </a:rPr>
              <a:t>names.add</a:t>
            </a:r>
            <a:r>
              <a:rPr lang="en-US" altLang="en-US" sz="1000" dirty="0">
                <a:latin typeface="Courier New" panose="02070309020205020404" pitchFamily="49" charset="0"/>
                <a:cs typeface="Courier New" panose="02070309020205020404" pitchFamily="49" charset="0"/>
              </a:rPr>
              <a:t>("Ellen");</a:t>
            </a:r>
          </a:p>
          <a:p>
            <a:pPr defTabSz="914400" eaLnBrk="0" fontAlgn="base" hangingPunct="0">
              <a:spcBef>
                <a:spcPct val="0"/>
              </a:spcBef>
              <a:spcAft>
                <a:spcPct val="0"/>
              </a:spcAft>
            </a:pPr>
            <a:r>
              <a:rPr lang="en-US" altLang="en-US" sz="1000" dirty="0">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altLang="en-US" sz="1000" dirty="0" err="1">
                <a:latin typeface="Courier New" panose="02070309020205020404" pitchFamily="49" charset="0"/>
                <a:cs typeface="Courier New" panose="02070309020205020404" pitchFamily="49" charset="0"/>
              </a:rPr>
              <a:t>names.forEach</a:t>
            </a:r>
            <a:r>
              <a:rPr lang="en-US" altLang="en-US" sz="1000" dirty="0">
                <a:latin typeface="Courier New" panose="02070309020205020404" pitchFamily="49" charset="0"/>
                <a:cs typeface="Courier New" panose="02070309020205020404" pitchFamily="49" charset="0"/>
              </a:rPr>
              <a:t>(new Consumer&lt;String&gt;() {</a:t>
            </a:r>
          </a:p>
          <a:p>
            <a:pPr defTabSz="914400" eaLnBrk="0" fontAlgn="base" hangingPunct="0">
              <a:spcBef>
                <a:spcPct val="0"/>
              </a:spcBef>
              <a:spcAft>
                <a:spcPct val="0"/>
              </a:spcAft>
            </a:pPr>
            <a:r>
              <a:rPr lang="en-US" altLang="en-US" sz="1000" dirty="0">
                <a:latin typeface="Courier New" panose="02070309020205020404" pitchFamily="49" charset="0"/>
                <a:cs typeface="Courier New" panose="02070309020205020404" pitchFamily="49" charset="0"/>
              </a:rPr>
              <a:t>    </a:t>
            </a:r>
            <a:r>
              <a:rPr lang="en-US" altLang="en-US" sz="1000" b="1" dirty="0">
                <a:latin typeface="Courier New" panose="02070309020205020404" pitchFamily="49" charset="0"/>
                <a:cs typeface="Courier New" panose="02070309020205020404" pitchFamily="49" charset="0"/>
              </a:rPr>
              <a:t>public void </a:t>
            </a:r>
            <a:r>
              <a:rPr lang="en-US" altLang="en-US" sz="1000" dirty="0">
                <a:latin typeface="Courier New" panose="02070309020205020404" pitchFamily="49" charset="0"/>
                <a:cs typeface="Courier New" panose="02070309020205020404" pitchFamily="49" charset="0"/>
              </a:rPr>
              <a:t>accept(String name) {</a:t>
            </a:r>
          </a:p>
          <a:p>
            <a:pPr defTabSz="914400" eaLnBrk="0" fontAlgn="base" hangingPunct="0">
              <a:spcBef>
                <a:spcPct val="0"/>
              </a:spcBef>
              <a:spcAft>
                <a:spcPct val="0"/>
              </a:spcAft>
            </a:pPr>
            <a:r>
              <a:rPr lang="en-US" altLang="en-US" sz="1000" dirty="0">
                <a:latin typeface="Courier New" panose="02070309020205020404" pitchFamily="49" charset="0"/>
                <a:cs typeface="Courier New" panose="02070309020205020404" pitchFamily="49" charset="0"/>
              </a:rPr>
              <a:t>        </a:t>
            </a:r>
            <a:r>
              <a:rPr lang="en-US" altLang="en-US" sz="1000" dirty="0" err="1">
                <a:latin typeface="Courier New" panose="02070309020205020404" pitchFamily="49" charset="0"/>
                <a:cs typeface="Courier New" panose="02070309020205020404" pitchFamily="49" charset="0"/>
              </a:rPr>
              <a:t>System.out.println</a:t>
            </a:r>
            <a:r>
              <a:rPr lang="en-US" altLang="en-US" sz="1000" dirty="0">
                <a:latin typeface="Courier New" panose="02070309020205020404" pitchFamily="49" charset="0"/>
                <a:cs typeface="Courier New" panose="02070309020205020404" pitchFamily="49" charset="0"/>
              </a:rPr>
              <a:t>(name);</a:t>
            </a:r>
          </a:p>
          <a:p>
            <a:pPr defTabSz="914400" eaLnBrk="0" fontAlgn="base" hangingPunct="0">
              <a:spcBef>
                <a:spcPct val="0"/>
              </a:spcBef>
              <a:spcAft>
                <a:spcPct val="0"/>
              </a:spcAft>
            </a:pPr>
            <a:r>
              <a:rPr lang="en-US" altLang="en-US" sz="1000" dirty="0">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altLang="en-US" sz="1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xmlns="" val="1327424260"/>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adge" id="{71A07785-5930-41D4-9A83-E23602B48E98}" vid="{A1A3E1F0-B5EF-49C5-810A-B1B32AEDDC80}"/>
    </a:ext>
  </a:extLst>
</a:theme>
</file>

<file path=ppt/theme/themeOverride1.xml><?xml version="1.0" encoding="utf-8"?>
<a:themeOverride xmlns:a="http://schemas.openxmlformats.org/drawingml/2006/main">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themeOverride>
</file>

<file path=ppt/theme/themeOverride2.xml><?xml version="1.0" encoding="utf-8"?>
<a:themeOverride xmlns:a="http://schemas.openxmlformats.org/drawingml/2006/main">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themeOverride>
</file>

<file path=docProps/app.xml><?xml version="1.0" encoding="utf-8"?>
<Properties xmlns="http://schemas.openxmlformats.org/officeDocument/2006/extended-properties" xmlns:vt="http://schemas.openxmlformats.org/officeDocument/2006/docPropsVTypes">
  <Template/>
  <TotalTime>7646</TotalTime>
  <Words>3466</Words>
  <Application>Microsoft Office PowerPoint</Application>
  <PresentationFormat>Custom</PresentationFormat>
  <Paragraphs>923</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Badge</vt:lpstr>
      <vt:lpstr>Java 8</vt:lpstr>
      <vt:lpstr>Default methods</vt:lpstr>
      <vt:lpstr>Default methods</vt:lpstr>
      <vt:lpstr>Default methods</vt:lpstr>
      <vt:lpstr>Default methods</vt:lpstr>
      <vt:lpstr>Default methods</vt:lpstr>
      <vt:lpstr>STATIC METHODS</vt:lpstr>
      <vt:lpstr>FUNCTIONAL INTERFACE</vt:lpstr>
      <vt:lpstr>FUNCTIONAL INTERFACE</vt:lpstr>
      <vt:lpstr>Lambda EXPRESSIONS</vt:lpstr>
      <vt:lpstr>Lambda EXPRESSIONS</vt:lpstr>
      <vt:lpstr>Lambda expressions</vt:lpstr>
      <vt:lpstr>Lambda expressions Example</vt:lpstr>
      <vt:lpstr>Method Reference</vt:lpstr>
      <vt:lpstr>Method Reference</vt:lpstr>
      <vt:lpstr>Method Reference</vt:lpstr>
      <vt:lpstr>Method Reference</vt:lpstr>
      <vt:lpstr>Method Reference</vt:lpstr>
      <vt:lpstr>Method Reference</vt:lpstr>
      <vt:lpstr>Method Reference</vt:lpstr>
      <vt:lpstr>Method Reference</vt:lpstr>
      <vt:lpstr>Method Reference</vt:lpstr>
      <vt:lpstr>Method Reference</vt:lpstr>
      <vt:lpstr>Date and Time API</vt:lpstr>
      <vt:lpstr>Date and Time API</vt:lpstr>
      <vt:lpstr>Date and Time API</vt:lpstr>
      <vt:lpstr>Date and Time API</vt:lpstr>
      <vt:lpstr>Date and Time API</vt:lpstr>
      <vt:lpstr>Date and Time API</vt:lpstr>
      <vt:lpstr>Date and Time API</vt:lpstr>
      <vt:lpstr>Date and Time API</vt:lpstr>
      <vt:lpstr>Date and Time API</vt:lpstr>
      <vt:lpstr>Date and Time API</vt:lpstr>
      <vt:lpstr>Streams</vt:lpstr>
      <vt:lpstr>Streams</vt:lpstr>
      <vt:lpstr>Streams</vt:lpstr>
      <vt:lpstr>Streams</vt:lpstr>
      <vt:lpstr>StreamS</vt:lpstr>
      <vt:lpstr>Streams</vt:lpstr>
      <vt:lpstr>Streams</vt:lpstr>
      <vt:lpstr>StreAMS</vt:lpstr>
      <vt:lpstr>Streams</vt:lpstr>
      <vt:lpstr>Streams</vt:lpstr>
      <vt:lpstr>StreAMS</vt:lpstr>
      <vt:lpstr>Streams</vt:lpstr>
      <vt:lpstr>Streams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8</dc:title>
  <dc:creator>Panjabi, Deepak</dc:creator>
  <cp:lastModifiedBy>Prerna</cp:lastModifiedBy>
  <cp:revision>985</cp:revision>
  <dcterms:created xsi:type="dcterms:W3CDTF">2017-07-20T08:56:15Z</dcterms:created>
  <dcterms:modified xsi:type="dcterms:W3CDTF">2018-01-28T19:22:07Z</dcterms:modified>
</cp:coreProperties>
</file>