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3" r:id="rId7"/>
    <p:sldId id="261" r:id="rId8"/>
    <p:sldId id="272" r:id="rId9"/>
    <p:sldId id="275" r:id="rId10"/>
    <p:sldId id="278" r:id="rId11"/>
    <p:sldId id="277" r:id="rId12"/>
    <p:sldId id="263" r:id="rId13"/>
    <p:sldId id="267" r:id="rId14"/>
    <p:sldId id="268" r:id="rId15"/>
    <p:sldId id="269" r:id="rId16"/>
    <p:sldId id="266" r:id="rId17"/>
    <p:sldId id="274"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12" autoAdjust="0"/>
    <p:restoredTop sz="94660"/>
  </p:normalViewPr>
  <p:slideViewPr>
    <p:cSldViewPr snapToGrid="0">
      <p:cViewPr>
        <p:scale>
          <a:sx n="100" d="100"/>
          <a:sy n="100" d="100"/>
        </p:scale>
        <p:origin x="145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l-GR"/>
              <a:t>Ελευθεροτυπία</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0"/>
          <c:order val="0"/>
          <c:tx>
            <c:strRef>
              <c:f>Sheet2!$B$1</c:f>
              <c:strCache>
                <c:ptCount val="1"/>
                <c:pt idx="0">
                  <c:v>Articles</c:v>
                </c:pt>
              </c:strCache>
            </c:strRef>
          </c:tx>
          <c:spPr>
            <a:solidFill>
              <a:schemeClr val="accent1"/>
            </a:solidFill>
            <a:ln>
              <a:noFill/>
            </a:ln>
            <a:effectLst/>
          </c:spPr>
          <c:invertIfNegative val="0"/>
          <c:cat>
            <c:strRef>
              <c:f>Sheet2!$A$2:$A$11</c:f>
              <c:strCache>
                <c:ptCount val="10"/>
                <c:pt idx="0">
                  <c:v>kleftogianni</c:v>
                </c:pt>
                <c:pt idx="1">
                  <c:v>giannikos</c:v>
                </c:pt>
                <c:pt idx="2">
                  <c:v>tzedakis</c:v>
                </c:pt>
                <c:pt idx="3">
                  <c:v>spyrakis</c:v>
                </c:pt>
                <c:pt idx="4">
                  <c:v>triantis</c:v>
                </c:pt>
                <c:pt idx="5">
                  <c:v>demertzis</c:v>
                </c:pt>
                <c:pt idx="6">
                  <c:v>gelantali</c:v>
                </c:pt>
                <c:pt idx="7">
                  <c:v>kiousis</c:v>
                </c:pt>
                <c:pt idx="8">
                  <c:v>tzavara</c:v>
                </c:pt>
                <c:pt idx="9">
                  <c:v>kalatzis</c:v>
                </c:pt>
              </c:strCache>
            </c:strRef>
          </c:cat>
          <c:val>
            <c:numRef>
              <c:f>Sheet2!$B$2:$B$11</c:f>
              <c:numCache>
                <c:formatCode>General</c:formatCode>
                <c:ptCount val="10"/>
                <c:pt idx="0">
                  <c:v>1034</c:v>
                </c:pt>
                <c:pt idx="1">
                  <c:v>326</c:v>
                </c:pt>
                <c:pt idx="2">
                  <c:v>1793</c:v>
                </c:pt>
                <c:pt idx="3">
                  <c:v>195</c:v>
                </c:pt>
                <c:pt idx="4">
                  <c:v>289</c:v>
                </c:pt>
                <c:pt idx="5">
                  <c:v>410</c:v>
                </c:pt>
                <c:pt idx="6">
                  <c:v>409</c:v>
                </c:pt>
                <c:pt idx="7">
                  <c:v>2225</c:v>
                </c:pt>
                <c:pt idx="8">
                  <c:v>1787</c:v>
                </c:pt>
                <c:pt idx="9">
                  <c:v>398</c:v>
                </c:pt>
              </c:numCache>
            </c:numRef>
          </c:val>
          <c:extLst>
            <c:ext xmlns:c16="http://schemas.microsoft.com/office/drawing/2014/chart" uri="{C3380CC4-5D6E-409C-BE32-E72D297353CC}">
              <c16:uniqueId val="{00000000-BE5B-4467-8EDC-0E5A9E26AF11}"/>
            </c:ext>
          </c:extLst>
        </c:ser>
        <c:dLbls>
          <c:showLegendKey val="0"/>
          <c:showVal val="0"/>
          <c:showCatName val="0"/>
          <c:showSerName val="0"/>
          <c:showPercent val="0"/>
          <c:showBubbleSize val="0"/>
        </c:dLbls>
        <c:gapWidth val="150"/>
        <c:axId val="454952952"/>
        <c:axId val="454954264"/>
      </c:barChart>
      <c:lineChart>
        <c:grouping val="standard"/>
        <c:varyColors val="0"/>
        <c:ser>
          <c:idx val="1"/>
          <c:order val="1"/>
          <c:tx>
            <c:strRef>
              <c:f>Sheet2!$C$1</c:f>
              <c:strCache>
                <c:ptCount val="1"/>
                <c:pt idx="0">
                  <c:v>Avg # of words</c:v>
                </c:pt>
              </c:strCache>
            </c:strRef>
          </c:tx>
          <c:spPr>
            <a:ln w="28575" cap="rnd">
              <a:solidFill>
                <a:schemeClr val="accent2"/>
              </a:solidFill>
              <a:round/>
            </a:ln>
            <a:effectLst/>
          </c:spPr>
          <c:marker>
            <c:symbol val="none"/>
          </c:marker>
          <c:cat>
            <c:strRef>
              <c:f>Sheet2!$A$2:$A$11</c:f>
              <c:strCache>
                <c:ptCount val="10"/>
                <c:pt idx="0">
                  <c:v>kleftogianni</c:v>
                </c:pt>
                <c:pt idx="1">
                  <c:v>giannikos</c:v>
                </c:pt>
                <c:pt idx="2">
                  <c:v>tzedakis</c:v>
                </c:pt>
                <c:pt idx="3">
                  <c:v>spyrakis</c:v>
                </c:pt>
                <c:pt idx="4">
                  <c:v>triantis</c:v>
                </c:pt>
                <c:pt idx="5">
                  <c:v>demertzis</c:v>
                </c:pt>
                <c:pt idx="6">
                  <c:v>gelantali</c:v>
                </c:pt>
                <c:pt idx="7">
                  <c:v>kiousis</c:v>
                </c:pt>
                <c:pt idx="8">
                  <c:v>tzavara</c:v>
                </c:pt>
                <c:pt idx="9">
                  <c:v>kalatzis</c:v>
                </c:pt>
              </c:strCache>
            </c:strRef>
          </c:cat>
          <c:val>
            <c:numRef>
              <c:f>Sheet2!$C$2:$C$11</c:f>
              <c:numCache>
                <c:formatCode>General</c:formatCode>
                <c:ptCount val="10"/>
                <c:pt idx="0">
                  <c:v>436.18665377176001</c:v>
                </c:pt>
                <c:pt idx="1">
                  <c:v>320.35276073619599</c:v>
                </c:pt>
                <c:pt idx="2">
                  <c:v>214.141104294478</c:v>
                </c:pt>
                <c:pt idx="3">
                  <c:v>213.230769230769</c:v>
                </c:pt>
                <c:pt idx="4">
                  <c:v>352.82006920415199</c:v>
                </c:pt>
                <c:pt idx="5">
                  <c:v>357.28048780487802</c:v>
                </c:pt>
                <c:pt idx="6">
                  <c:v>305.28606356968203</c:v>
                </c:pt>
                <c:pt idx="7">
                  <c:v>141.88404494381999</c:v>
                </c:pt>
                <c:pt idx="8">
                  <c:v>224.790151091214</c:v>
                </c:pt>
                <c:pt idx="9">
                  <c:v>230.82663316582901</c:v>
                </c:pt>
              </c:numCache>
            </c:numRef>
          </c:val>
          <c:smooth val="0"/>
          <c:extLst>
            <c:ext xmlns:c16="http://schemas.microsoft.com/office/drawing/2014/chart" uri="{C3380CC4-5D6E-409C-BE32-E72D297353CC}">
              <c16:uniqueId val="{00000001-BE5B-4467-8EDC-0E5A9E26AF11}"/>
            </c:ext>
          </c:extLst>
        </c:ser>
        <c:dLbls>
          <c:showLegendKey val="0"/>
          <c:showVal val="0"/>
          <c:showCatName val="0"/>
          <c:showSerName val="0"/>
          <c:showPercent val="0"/>
          <c:showBubbleSize val="0"/>
        </c:dLbls>
        <c:marker val="1"/>
        <c:smooth val="0"/>
        <c:axId val="454952952"/>
        <c:axId val="454954264"/>
      </c:lineChart>
      <c:valAx>
        <c:axId val="454954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454952952"/>
        <c:crosses val="autoZero"/>
        <c:crossBetween val="between"/>
      </c:valAx>
      <c:catAx>
        <c:axId val="454952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454954264"/>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legend>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l-GR" sz="1600"/>
              <a:t>Ριζοσπάστης</a:t>
            </a:r>
            <a:endParaRPr lang="en-US" sz="16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0"/>
          <c:order val="0"/>
          <c:tx>
            <c:strRef>
              <c:f>Sheet3!$B$1</c:f>
              <c:strCache>
                <c:ptCount val="1"/>
                <c:pt idx="0">
                  <c:v>Articles</c:v>
                </c:pt>
              </c:strCache>
            </c:strRef>
          </c:tx>
          <c:spPr>
            <a:solidFill>
              <a:schemeClr val="accent1"/>
            </a:solidFill>
            <a:ln>
              <a:noFill/>
            </a:ln>
            <a:effectLst/>
          </c:spPr>
          <c:invertIfNegative val="0"/>
          <c:cat>
            <c:strRef>
              <c:f>Sheet3!$A$2:$A$6</c:f>
              <c:strCache>
                <c:ptCount val="5"/>
                <c:pt idx="0">
                  <c:v>mpogiopoulos</c:v>
                </c:pt>
                <c:pt idx="1">
                  <c:v>kakoulidis</c:v>
                </c:pt>
                <c:pt idx="2">
                  <c:v>rizariotis</c:v>
                </c:pt>
                <c:pt idx="3">
                  <c:v>tragganidas</c:v>
                </c:pt>
                <c:pt idx="4">
                  <c:v>kanelli</c:v>
                </c:pt>
              </c:strCache>
            </c:strRef>
          </c:cat>
          <c:val>
            <c:numRef>
              <c:f>Sheet3!$B$2:$B$6</c:f>
              <c:numCache>
                <c:formatCode>General</c:formatCode>
                <c:ptCount val="5"/>
                <c:pt idx="0">
                  <c:v>1170</c:v>
                </c:pt>
                <c:pt idx="1">
                  <c:v>678</c:v>
                </c:pt>
                <c:pt idx="2">
                  <c:v>486</c:v>
                </c:pt>
                <c:pt idx="3">
                  <c:v>364</c:v>
                </c:pt>
                <c:pt idx="4">
                  <c:v>517</c:v>
                </c:pt>
              </c:numCache>
            </c:numRef>
          </c:val>
          <c:extLst>
            <c:ext xmlns:c16="http://schemas.microsoft.com/office/drawing/2014/chart" uri="{C3380CC4-5D6E-409C-BE32-E72D297353CC}">
              <c16:uniqueId val="{00000000-2A06-4EB9-ABFE-0B79F7F52C5C}"/>
            </c:ext>
          </c:extLst>
        </c:ser>
        <c:dLbls>
          <c:showLegendKey val="0"/>
          <c:showVal val="0"/>
          <c:showCatName val="0"/>
          <c:showSerName val="0"/>
          <c:showPercent val="0"/>
          <c:showBubbleSize val="0"/>
        </c:dLbls>
        <c:gapWidth val="219"/>
        <c:overlap val="-27"/>
        <c:axId val="372878824"/>
        <c:axId val="372878168"/>
      </c:barChart>
      <c:lineChart>
        <c:grouping val="standard"/>
        <c:varyColors val="0"/>
        <c:ser>
          <c:idx val="1"/>
          <c:order val="1"/>
          <c:tx>
            <c:strRef>
              <c:f>Sheet3!$C$1</c:f>
              <c:strCache>
                <c:ptCount val="1"/>
                <c:pt idx="0">
                  <c:v>Avg # of words</c:v>
                </c:pt>
              </c:strCache>
            </c:strRef>
          </c:tx>
          <c:spPr>
            <a:ln w="28575" cap="rnd">
              <a:solidFill>
                <a:schemeClr val="accent2"/>
              </a:solidFill>
              <a:round/>
            </a:ln>
            <a:effectLst/>
          </c:spPr>
          <c:marker>
            <c:symbol val="none"/>
          </c:marker>
          <c:cat>
            <c:strRef>
              <c:f>Sheet3!$A$2:$A$6</c:f>
              <c:strCache>
                <c:ptCount val="5"/>
                <c:pt idx="0">
                  <c:v>mpogiopoulos</c:v>
                </c:pt>
                <c:pt idx="1">
                  <c:v>kakoulidis</c:v>
                </c:pt>
                <c:pt idx="2">
                  <c:v>rizariotis</c:v>
                </c:pt>
                <c:pt idx="3">
                  <c:v>tragganidas</c:v>
                </c:pt>
                <c:pt idx="4">
                  <c:v>kanelli</c:v>
                </c:pt>
              </c:strCache>
            </c:strRef>
          </c:cat>
          <c:val>
            <c:numRef>
              <c:f>Sheet3!$C$2:$C$6</c:f>
              <c:numCache>
                <c:formatCode>General</c:formatCode>
                <c:ptCount val="5"/>
                <c:pt idx="0">
                  <c:v>288.24957264957197</c:v>
                </c:pt>
                <c:pt idx="1">
                  <c:v>357.26106194690198</c:v>
                </c:pt>
                <c:pt idx="2">
                  <c:v>321.28600823045201</c:v>
                </c:pt>
                <c:pt idx="3">
                  <c:v>542.34890109890102</c:v>
                </c:pt>
                <c:pt idx="4">
                  <c:v>354.52611218568597</c:v>
                </c:pt>
              </c:numCache>
            </c:numRef>
          </c:val>
          <c:smooth val="0"/>
          <c:extLst>
            <c:ext xmlns:c16="http://schemas.microsoft.com/office/drawing/2014/chart" uri="{C3380CC4-5D6E-409C-BE32-E72D297353CC}">
              <c16:uniqueId val="{00000001-2A06-4EB9-ABFE-0B79F7F52C5C}"/>
            </c:ext>
          </c:extLst>
        </c:ser>
        <c:dLbls>
          <c:showLegendKey val="0"/>
          <c:showVal val="0"/>
          <c:showCatName val="0"/>
          <c:showSerName val="0"/>
          <c:showPercent val="0"/>
          <c:showBubbleSize val="0"/>
        </c:dLbls>
        <c:marker val="1"/>
        <c:smooth val="0"/>
        <c:axId val="372878824"/>
        <c:axId val="372878168"/>
      </c:lineChart>
      <c:catAx>
        <c:axId val="372878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372878168"/>
        <c:crosses val="autoZero"/>
        <c:auto val="1"/>
        <c:lblAlgn val="ctr"/>
        <c:lblOffset val="100"/>
        <c:noMultiLvlLbl val="0"/>
      </c:catAx>
      <c:valAx>
        <c:axId val="372878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372878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legend>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l-GR" sz="1600"/>
              <a:t>Καθημερινή</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0"/>
          <c:order val="0"/>
          <c:tx>
            <c:strRef>
              <c:f>Sheet4!$B$1</c:f>
              <c:strCache>
                <c:ptCount val="1"/>
                <c:pt idx="0">
                  <c:v>Articles</c:v>
                </c:pt>
              </c:strCache>
            </c:strRef>
          </c:tx>
          <c:spPr>
            <a:solidFill>
              <a:schemeClr val="accent1"/>
            </a:solidFill>
            <a:ln>
              <a:noFill/>
            </a:ln>
            <a:effectLst/>
          </c:spPr>
          <c:invertIfNegative val="0"/>
          <c:cat>
            <c:strRef>
              <c:f>Sheet4!$A$2:$A$8</c:f>
              <c:strCache>
                <c:ptCount val="7"/>
                <c:pt idx="0">
                  <c:v>zoulas</c:v>
                </c:pt>
                <c:pt idx="1">
                  <c:v>galiatsou</c:v>
                </c:pt>
                <c:pt idx="2">
                  <c:v>nedou</c:v>
                </c:pt>
                <c:pt idx="3">
                  <c:v>lakasas</c:v>
                </c:pt>
                <c:pt idx="4">
                  <c:v>mpistika</c:v>
                </c:pt>
                <c:pt idx="5">
                  <c:v>mpoukalas</c:v>
                </c:pt>
                <c:pt idx="6">
                  <c:v>liaggou</c:v>
                </c:pt>
              </c:strCache>
            </c:strRef>
          </c:cat>
          <c:val>
            <c:numRef>
              <c:f>Sheet4!$B$2:$B$8</c:f>
              <c:numCache>
                <c:formatCode>General</c:formatCode>
                <c:ptCount val="7"/>
                <c:pt idx="0">
                  <c:v>158</c:v>
                </c:pt>
                <c:pt idx="1">
                  <c:v>162</c:v>
                </c:pt>
                <c:pt idx="2">
                  <c:v>160</c:v>
                </c:pt>
                <c:pt idx="3">
                  <c:v>196</c:v>
                </c:pt>
                <c:pt idx="4">
                  <c:v>187</c:v>
                </c:pt>
                <c:pt idx="5">
                  <c:v>189</c:v>
                </c:pt>
                <c:pt idx="6">
                  <c:v>163</c:v>
                </c:pt>
              </c:numCache>
            </c:numRef>
          </c:val>
          <c:extLst>
            <c:ext xmlns:c16="http://schemas.microsoft.com/office/drawing/2014/chart" uri="{C3380CC4-5D6E-409C-BE32-E72D297353CC}">
              <c16:uniqueId val="{00000000-2BBD-46A9-A31E-BAC2F6B8E492}"/>
            </c:ext>
          </c:extLst>
        </c:ser>
        <c:dLbls>
          <c:showLegendKey val="0"/>
          <c:showVal val="0"/>
          <c:showCatName val="0"/>
          <c:showSerName val="0"/>
          <c:showPercent val="0"/>
          <c:showBubbleSize val="0"/>
        </c:dLbls>
        <c:gapWidth val="219"/>
        <c:overlap val="-27"/>
        <c:axId val="450444784"/>
        <c:axId val="450445112"/>
      </c:barChart>
      <c:lineChart>
        <c:grouping val="standard"/>
        <c:varyColors val="0"/>
        <c:ser>
          <c:idx val="1"/>
          <c:order val="1"/>
          <c:tx>
            <c:strRef>
              <c:f>Sheet4!$C$1</c:f>
              <c:strCache>
                <c:ptCount val="1"/>
                <c:pt idx="0">
                  <c:v>Avg # of words</c:v>
                </c:pt>
              </c:strCache>
            </c:strRef>
          </c:tx>
          <c:spPr>
            <a:ln w="28575" cap="rnd">
              <a:solidFill>
                <a:schemeClr val="accent2"/>
              </a:solidFill>
              <a:round/>
            </a:ln>
            <a:effectLst/>
          </c:spPr>
          <c:marker>
            <c:symbol val="none"/>
          </c:marker>
          <c:cat>
            <c:strRef>
              <c:f>Sheet4!$A$2:$A$8</c:f>
              <c:strCache>
                <c:ptCount val="7"/>
                <c:pt idx="0">
                  <c:v>zoulas</c:v>
                </c:pt>
                <c:pt idx="1">
                  <c:v>galiatsou</c:v>
                </c:pt>
                <c:pt idx="2">
                  <c:v>nedou</c:v>
                </c:pt>
                <c:pt idx="3">
                  <c:v>lakasas</c:v>
                </c:pt>
                <c:pt idx="4">
                  <c:v>mpistika</c:v>
                </c:pt>
                <c:pt idx="5">
                  <c:v>mpoukalas</c:v>
                </c:pt>
                <c:pt idx="6">
                  <c:v>liaggou</c:v>
                </c:pt>
              </c:strCache>
            </c:strRef>
          </c:cat>
          <c:val>
            <c:numRef>
              <c:f>Sheet4!$C$2:$C$8</c:f>
              <c:numCache>
                <c:formatCode>General</c:formatCode>
                <c:ptCount val="7"/>
                <c:pt idx="0">
                  <c:v>266.62658227848101</c:v>
                </c:pt>
                <c:pt idx="1">
                  <c:v>237.82098765432099</c:v>
                </c:pt>
                <c:pt idx="2">
                  <c:v>285.22500000000002</c:v>
                </c:pt>
                <c:pt idx="3">
                  <c:v>280.30102040816303</c:v>
                </c:pt>
                <c:pt idx="4">
                  <c:v>307.28877005347499</c:v>
                </c:pt>
                <c:pt idx="5">
                  <c:v>280.70370370370301</c:v>
                </c:pt>
                <c:pt idx="6">
                  <c:v>295.04294478527601</c:v>
                </c:pt>
              </c:numCache>
            </c:numRef>
          </c:val>
          <c:smooth val="0"/>
          <c:extLst>
            <c:ext xmlns:c16="http://schemas.microsoft.com/office/drawing/2014/chart" uri="{C3380CC4-5D6E-409C-BE32-E72D297353CC}">
              <c16:uniqueId val="{00000001-2BBD-46A9-A31E-BAC2F6B8E492}"/>
            </c:ext>
          </c:extLst>
        </c:ser>
        <c:dLbls>
          <c:showLegendKey val="0"/>
          <c:showVal val="0"/>
          <c:showCatName val="0"/>
          <c:showSerName val="0"/>
          <c:showPercent val="0"/>
          <c:showBubbleSize val="0"/>
        </c:dLbls>
        <c:marker val="1"/>
        <c:smooth val="0"/>
        <c:axId val="450444784"/>
        <c:axId val="450445112"/>
      </c:lineChart>
      <c:catAx>
        <c:axId val="450444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450445112"/>
        <c:crosses val="autoZero"/>
        <c:auto val="1"/>
        <c:lblAlgn val="ctr"/>
        <c:lblOffset val="100"/>
        <c:noMultiLvlLbl val="0"/>
      </c:catAx>
      <c:valAx>
        <c:axId val="450445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45044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legend>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5/31/2017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5/31/2017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5/31/2017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Big Data Content Analytics</a:t>
            </a:r>
            <a:endParaRPr lang="el-GR" sz="5400" dirty="0"/>
          </a:p>
        </p:txBody>
      </p:sp>
      <p:sp>
        <p:nvSpPr>
          <p:cNvPr id="3" name="Subtitle 2"/>
          <p:cNvSpPr>
            <a:spLocks noGrp="1"/>
          </p:cNvSpPr>
          <p:nvPr>
            <p:ph type="subTitle" idx="1"/>
          </p:nvPr>
        </p:nvSpPr>
        <p:spPr>
          <a:xfrm>
            <a:off x="928379" y="5579017"/>
            <a:ext cx="6831673" cy="1086237"/>
          </a:xfrm>
        </p:spPr>
        <p:txBody>
          <a:bodyPr>
            <a:normAutofit fontScale="62500" lnSpcReduction="20000"/>
          </a:bodyPr>
          <a:lstStyle/>
          <a:p>
            <a:pPr algn="l"/>
            <a:r>
              <a:rPr lang="en-US" dirty="0"/>
              <a:t>Alexandra </a:t>
            </a:r>
            <a:r>
              <a:rPr lang="en-US" dirty="0" err="1"/>
              <a:t>Rousi</a:t>
            </a:r>
            <a:r>
              <a:rPr lang="en-US" dirty="0"/>
              <a:t> </a:t>
            </a:r>
          </a:p>
          <a:p>
            <a:pPr algn="l"/>
            <a:r>
              <a:rPr lang="en-US" dirty="0"/>
              <a:t>Konstantinos </a:t>
            </a:r>
            <a:r>
              <a:rPr lang="en-US" dirty="0" err="1"/>
              <a:t>Pantazis</a:t>
            </a:r>
            <a:endParaRPr lang="en-US" dirty="0"/>
          </a:p>
          <a:p>
            <a:pPr algn="l"/>
            <a:r>
              <a:rPr lang="en-US" dirty="0"/>
              <a:t>Maria </a:t>
            </a:r>
            <a:r>
              <a:rPr lang="en-US" dirty="0" err="1"/>
              <a:t>Karampela</a:t>
            </a:r>
            <a:endParaRPr lang="en-US" dirty="0"/>
          </a:p>
          <a:p>
            <a:pPr algn="l"/>
            <a:r>
              <a:rPr lang="en-US" dirty="0"/>
              <a:t>Maria </a:t>
            </a:r>
            <a:r>
              <a:rPr lang="en-US" dirty="0" err="1"/>
              <a:t>Choupa</a:t>
            </a:r>
            <a:r>
              <a:rPr lang="en-US" dirty="0"/>
              <a:t> </a:t>
            </a:r>
          </a:p>
          <a:p>
            <a:pPr algn="l"/>
            <a:r>
              <a:rPr lang="en-US" dirty="0"/>
              <a:t>Myrto Perati </a:t>
            </a:r>
          </a:p>
          <a:p>
            <a:endParaRPr lang="el-GR" dirty="0"/>
          </a:p>
        </p:txBody>
      </p:sp>
    </p:spTree>
    <p:extLst>
      <p:ext uri="{BB962C8B-B14F-4D97-AF65-F5344CB8AC3E}">
        <p14:creationId xmlns:p14="http://schemas.microsoft.com/office/powerpoint/2010/main" val="3669749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07927934-A8A0-4382-8384-55007F98B750}"/>
              </a:ext>
            </a:extLst>
          </p:cNvPr>
          <p:cNvGraphicFramePr>
            <a:graphicFrameLocks/>
          </p:cNvGraphicFramePr>
          <p:nvPr>
            <p:extLst/>
          </p:nvPr>
        </p:nvGraphicFramePr>
        <p:xfrm>
          <a:off x="1921668" y="1152525"/>
          <a:ext cx="8348664" cy="4552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219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ADE9962-9C5B-45C5-B329-61652A04E373}"/>
              </a:ext>
            </a:extLst>
          </p:cNvPr>
          <p:cNvGraphicFramePr>
            <a:graphicFrameLocks/>
          </p:cNvGraphicFramePr>
          <p:nvPr>
            <p:extLst/>
          </p:nvPr>
        </p:nvGraphicFramePr>
        <p:xfrm>
          <a:off x="1914525" y="828675"/>
          <a:ext cx="8362950" cy="4867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747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02" y="-1"/>
            <a:ext cx="11499398" cy="6847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5056" y="0"/>
            <a:ext cx="11457904"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Data processing</a:t>
            </a:r>
            <a:endParaRPr lang="el-GR" dirty="0"/>
          </a:p>
        </p:txBody>
      </p:sp>
      <p:sp>
        <p:nvSpPr>
          <p:cNvPr id="3" name="Content Placeholder 2"/>
          <p:cNvSpPr>
            <a:spLocks noGrp="1"/>
          </p:cNvSpPr>
          <p:nvPr>
            <p:ph idx="1"/>
          </p:nvPr>
        </p:nvSpPr>
        <p:spPr>
          <a:xfrm>
            <a:off x="1371600" y="1814286"/>
            <a:ext cx="9601200" cy="4053114"/>
          </a:xfrm>
        </p:spPr>
        <p:txBody>
          <a:bodyPr/>
          <a:lstStyle/>
          <a:p>
            <a:r>
              <a:rPr lang="en-US" dirty="0"/>
              <a:t>The next step in the project’s process was to find the most commonly used words per author and to decide whether or not they are going to be kept to train the model or not</a:t>
            </a:r>
          </a:p>
          <a:p>
            <a:r>
              <a:rPr lang="en-US" dirty="0"/>
              <a:t>An example of the most commonly used words of </a:t>
            </a:r>
            <a:r>
              <a:rPr lang="en-US" dirty="0" err="1"/>
              <a:t>Mpogiopoulos</a:t>
            </a:r>
            <a:r>
              <a:rPr lang="en-US" dirty="0"/>
              <a:t>, is displayed below:</a:t>
            </a:r>
          </a:p>
          <a:p>
            <a:endParaRPr lang="en-US" dirty="0"/>
          </a:p>
          <a:p>
            <a:endParaRPr lang="en-US" dirty="0"/>
          </a:p>
          <a:p>
            <a:endParaRPr lang="en-US" dirty="0"/>
          </a:p>
          <a:p>
            <a:r>
              <a:rPr lang="en-US" dirty="0"/>
              <a:t>During the first parsing of the dataset common words were observed and the occurrence of these common words were considered as </a:t>
            </a:r>
            <a:r>
              <a:rPr lang="en-US" dirty="0" err="1"/>
              <a:t>stopwords</a:t>
            </a:r>
            <a:r>
              <a:rPr lang="en-US" dirty="0"/>
              <a:t> and were removed from corpus. </a:t>
            </a:r>
          </a:p>
          <a:p>
            <a:endParaRPr lang="el-GR" dirty="0"/>
          </a:p>
        </p:txBody>
      </p:sp>
      <p:pic>
        <p:nvPicPr>
          <p:cNvPr id="6" name="Picture 5"/>
          <p:cNvPicPr/>
          <p:nvPr/>
        </p:nvPicPr>
        <p:blipFill>
          <a:blip r:embed="rId3"/>
          <a:stretch>
            <a:fillRect/>
          </a:stretch>
        </p:blipFill>
        <p:spPr>
          <a:xfrm>
            <a:off x="1921094" y="3000375"/>
            <a:ext cx="8502211" cy="1151049"/>
          </a:xfrm>
          <a:prstGeom prst="rect">
            <a:avLst/>
          </a:prstGeom>
        </p:spPr>
      </p:pic>
    </p:spTree>
    <p:extLst>
      <p:ext uri="{BB962C8B-B14F-4D97-AF65-F5344CB8AC3E}">
        <p14:creationId xmlns:p14="http://schemas.microsoft.com/office/powerpoint/2010/main" val="135612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02" y="-1"/>
            <a:ext cx="11499398" cy="6847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5056" y="0"/>
            <a:ext cx="11457904"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Model</a:t>
            </a:r>
            <a:endParaRPr lang="el-GR" dirty="0"/>
          </a:p>
        </p:txBody>
      </p:sp>
      <p:sp>
        <p:nvSpPr>
          <p:cNvPr id="3" name="Content Placeholder 2"/>
          <p:cNvSpPr>
            <a:spLocks noGrp="1"/>
          </p:cNvSpPr>
          <p:nvPr>
            <p:ph idx="1"/>
          </p:nvPr>
        </p:nvSpPr>
        <p:spPr>
          <a:xfrm>
            <a:off x="1371600" y="1814286"/>
            <a:ext cx="9601200" cy="4053114"/>
          </a:xfrm>
        </p:spPr>
        <p:txBody>
          <a:bodyPr>
            <a:normAutofit fontScale="85000" lnSpcReduction="20000"/>
          </a:bodyPr>
          <a:lstStyle/>
          <a:p>
            <a:pPr>
              <a:lnSpc>
                <a:spcPct val="114000"/>
              </a:lnSpc>
            </a:pPr>
            <a:r>
              <a:rPr lang="en-US" dirty="0"/>
              <a:t>The first model is based on word2vec implementation (author2vec)</a:t>
            </a:r>
            <a:r>
              <a:rPr lang="el-GR" dirty="0"/>
              <a:t>.</a:t>
            </a:r>
            <a:r>
              <a:rPr lang="en-US" dirty="0"/>
              <a:t> The main focus here is to learn author(user) </a:t>
            </a:r>
            <a:r>
              <a:rPr lang="en-US" dirty="0" err="1"/>
              <a:t>embeddings</a:t>
            </a:r>
            <a:r>
              <a:rPr lang="en-US" dirty="0"/>
              <a:t> by trying to predict the author that wrote a specific word, for all words in our corpus. By the end of the training process, the tensor of user </a:t>
            </a:r>
            <a:r>
              <a:rPr lang="en-US" dirty="0" err="1"/>
              <a:t>embeddings</a:t>
            </a:r>
            <a:r>
              <a:rPr lang="en-US" dirty="0"/>
              <a:t> is available as a by-product. </a:t>
            </a:r>
          </a:p>
          <a:p>
            <a:pPr>
              <a:lnSpc>
                <a:spcPct val="114000"/>
              </a:lnSpc>
            </a:pPr>
            <a:r>
              <a:rPr lang="en-US" dirty="0"/>
              <a:t>The Author2vec steps were the following:</a:t>
            </a:r>
          </a:p>
          <a:p>
            <a:pPr lvl="1">
              <a:lnSpc>
                <a:spcPct val="114000"/>
              </a:lnSpc>
            </a:pPr>
            <a:r>
              <a:rPr lang="en-US" dirty="0"/>
              <a:t>Step 1: Read data (articles, author) for all newspapers from pickled files on the disk</a:t>
            </a:r>
          </a:p>
          <a:p>
            <a:pPr lvl="1">
              <a:lnSpc>
                <a:spcPct val="114000"/>
              </a:lnSpc>
            </a:pPr>
            <a:r>
              <a:rPr lang="en-US" dirty="0"/>
              <a:t>Step 2: Tokenize article text to words using </a:t>
            </a:r>
            <a:r>
              <a:rPr lang="en-US" dirty="0" err="1"/>
              <a:t>word_tokenize</a:t>
            </a:r>
            <a:r>
              <a:rPr lang="en-US" dirty="0"/>
              <a:t> module from </a:t>
            </a:r>
            <a:r>
              <a:rPr lang="en-US" dirty="0" err="1"/>
              <a:t>nltk</a:t>
            </a:r>
            <a:r>
              <a:rPr lang="en-US" dirty="0"/>
              <a:t> package</a:t>
            </a:r>
          </a:p>
          <a:p>
            <a:pPr lvl="1">
              <a:lnSpc>
                <a:spcPct val="114000"/>
              </a:lnSpc>
            </a:pPr>
            <a:r>
              <a:rPr lang="en-US" dirty="0"/>
              <a:t>Step 3: Build the dictionary: f</a:t>
            </a:r>
            <a:r>
              <a:rPr lang="en-US" dirty="0"/>
              <a:t>or each author, we keep the N most used words and we add the new words to our dictionary. Finally, we create tuples of (</a:t>
            </a:r>
            <a:r>
              <a:rPr lang="en-US" dirty="0" err="1"/>
              <a:t>word_index</a:t>
            </a:r>
            <a:r>
              <a:rPr lang="en-US" dirty="0"/>
              <a:t>, </a:t>
            </a:r>
            <a:r>
              <a:rPr lang="en-US" dirty="0" err="1"/>
              <a:t>author_index</a:t>
            </a:r>
            <a:r>
              <a:rPr lang="en-US" dirty="0"/>
              <a:t>). Author names are considered as words. </a:t>
            </a:r>
          </a:p>
          <a:p>
            <a:pPr lvl="1">
              <a:lnSpc>
                <a:spcPct val="114000"/>
              </a:lnSpc>
            </a:pPr>
            <a:r>
              <a:rPr lang="en-US" dirty="0"/>
              <a:t>Step 5: Build and train a skip-gram model</a:t>
            </a:r>
          </a:p>
          <a:p>
            <a:pPr lvl="1">
              <a:lnSpc>
                <a:spcPct val="114000"/>
              </a:lnSpc>
            </a:pPr>
            <a:r>
              <a:rPr lang="en-US" dirty="0"/>
              <a:t>Step 6: Begin training. With a </a:t>
            </a:r>
            <a:r>
              <a:rPr lang="en-US" dirty="0" err="1"/>
              <a:t>num_steps</a:t>
            </a:r>
            <a:r>
              <a:rPr lang="en-US" dirty="0"/>
              <a:t> = 74001 (4 epochs having embedding size 200) we perform one update step by evaluating the optimizer op</a:t>
            </a:r>
          </a:p>
          <a:p>
            <a:pPr lvl="1">
              <a:lnSpc>
                <a:spcPct val="114000"/>
              </a:lnSpc>
            </a:pPr>
            <a:r>
              <a:rPr lang="en-US" dirty="0"/>
              <a:t>Step 7: Finally we visualize the produced </a:t>
            </a:r>
            <a:r>
              <a:rPr lang="en-US" dirty="0" err="1"/>
              <a:t>embeddings</a:t>
            </a:r>
            <a:r>
              <a:rPr lang="en-US" dirty="0"/>
              <a:t> using </a:t>
            </a:r>
            <a:r>
              <a:rPr lang="en-US" dirty="0" err="1"/>
              <a:t>tSNE</a:t>
            </a:r>
            <a:endParaRPr lang="el-GR" dirty="0"/>
          </a:p>
        </p:txBody>
      </p:sp>
    </p:spTree>
    <p:extLst>
      <p:ext uri="{BB962C8B-B14F-4D97-AF65-F5344CB8AC3E}">
        <p14:creationId xmlns:p14="http://schemas.microsoft.com/office/powerpoint/2010/main" val="307696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data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22" y="18142"/>
            <a:ext cx="11500812" cy="6839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0543" y="0"/>
            <a:ext cx="11457904"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Dataset / method</a:t>
            </a:r>
            <a:endParaRPr lang="el-GR" dirty="0"/>
          </a:p>
        </p:txBody>
      </p:sp>
      <p:sp>
        <p:nvSpPr>
          <p:cNvPr id="3" name="Content Placeholder 2"/>
          <p:cNvSpPr>
            <a:spLocks noGrp="1"/>
          </p:cNvSpPr>
          <p:nvPr>
            <p:ph idx="1"/>
          </p:nvPr>
        </p:nvSpPr>
        <p:spPr>
          <a:xfrm>
            <a:off x="1371600" y="1646859"/>
            <a:ext cx="9601200" cy="710410"/>
          </a:xfrm>
        </p:spPr>
        <p:txBody>
          <a:bodyPr>
            <a:normAutofit/>
          </a:bodyPr>
          <a:lstStyle/>
          <a:p>
            <a:r>
              <a:rPr lang="en-US" dirty="0"/>
              <a:t>Example of dataset and the </a:t>
            </a:r>
            <a:r>
              <a:rPr lang="en-US" dirty="0" err="1"/>
              <a:t>embeddings</a:t>
            </a:r>
            <a:r>
              <a:rPr lang="en-US" dirty="0"/>
              <a:t> tensor:</a:t>
            </a:r>
          </a:p>
          <a:p>
            <a:pPr marL="0" indent="0">
              <a:buNone/>
            </a:pPr>
            <a:endParaRPr lang="en-US" dirty="0"/>
          </a:p>
          <a:p>
            <a:endParaRPr lang="el-GR" dirty="0"/>
          </a:p>
        </p:txBody>
      </p:sp>
      <p:pic>
        <p:nvPicPr>
          <p:cNvPr id="8" name="Picture 7"/>
          <p:cNvPicPr>
            <a:picLocks noChangeAspect="1"/>
          </p:cNvPicPr>
          <p:nvPr/>
        </p:nvPicPr>
        <p:blipFill>
          <a:blip r:embed="rId3"/>
          <a:stretch>
            <a:fillRect/>
          </a:stretch>
        </p:blipFill>
        <p:spPr>
          <a:xfrm>
            <a:off x="883860" y="2267116"/>
            <a:ext cx="4911632" cy="3195854"/>
          </a:xfrm>
          <a:prstGeom prst="rect">
            <a:avLst/>
          </a:prstGeom>
          <a:ln>
            <a:solidFill>
              <a:schemeClr val="accent1"/>
            </a:solidFill>
          </a:ln>
        </p:spPr>
      </p:pic>
      <p:pic>
        <p:nvPicPr>
          <p:cNvPr id="10" name="Picture 9"/>
          <p:cNvPicPr>
            <a:picLocks noChangeAspect="1"/>
          </p:cNvPicPr>
          <p:nvPr/>
        </p:nvPicPr>
        <p:blipFill>
          <a:blip r:embed="rId4"/>
          <a:stretch>
            <a:fillRect/>
          </a:stretch>
        </p:blipFill>
        <p:spPr>
          <a:xfrm>
            <a:off x="6053071" y="2405935"/>
            <a:ext cx="5970279" cy="2670577"/>
          </a:xfrm>
          <a:prstGeom prst="rect">
            <a:avLst/>
          </a:prstGeom>
          <a:ln>
            <a:solidFill>
              <a:schemeClr val="accent1"/>
            </a:solidFill>
          </a:ln>
        </p:spPr>
      </p:pic>
      <p:sp>
        <p:nvSpPr>
          <p:cNvPr id="11" name="Curved Up Arrow 10"/>
          <p:cNvSpPr/>
          <p:nvPr/>
        </p:nvSpPr>
        <p:spPr>
          <a:xfrm>
            <a:off x="5061397" y="5640946"/>
            <a:ext cx="2614411" cy="9401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Tree>
    <p:extLst>
      <p:ext uri="{BB962C8B-B14F-4D97-AF65-F5344CB8AC3E}">
        <p14:creationId xmlns:p14="http://schemas.microsoft.com/office/powerpoint/2010/main" val="62513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data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22" y="18142"/>
            <a:ext cx="11500812" cy="6839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0543" y="0"/>
            <a:ext cx="11457904"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Results</a:t>
            </a:r>
            <a:endParaRPr lang="el-GR" dirty="0"/>
          </a:p>
        </p:txBody>
      </p:sp>
      <p:sp>
        <p:nvSpPr>
          <p:cNvPr id="3" name="Content Placeholder 2"/>
          <p:cNvSpPr>
            <a:spLocks noGrp="1"/>
          </p:cNvSpPr>
          <p:nvPr>
            <p:ph idx="1"/>
          </p:nvPr>
        </p:nvSpPr>
        <p:spPr>
          <a:xfrm>
            <a:off x="1371600" y="1378039"/>
            <a:ext cx="9601200" cy="901956"/>
          </a:xfrm>
        </p:spPr>
        <p:txBody>
          <a:bodyPr>
            <a:normAutofit fontScale="70000" lnSpcReduction="20000"/>
          </a:bodyPr>
          <a:lstStyle/>
          <a:p>
            <a:pPr>
              <a:lnSpc>
                <a:spcPct val="114000"/>
              </a:lnSpc>
            </a:pPr>
            <a:r>
              <a:rPr lang="en-US" dirty="0"/>
              <a:t>A word vocabulary of 90.000 words was created. The embedding vector size was set to 200. After processing, the dataset contained 3.697.025 tuples (word, author)</a:t>
            </a:r>
          </a:p>
          <a:p>
            <a:pPr>
              <a:lnSpc>
                <a:spcPct val="114000"/>
              </a:lnSpc>
            </a:pPr>
            <a:r>
              <a:rPr lang="en-US" dirty="0"/>
              <a:t>The following output shows the training process for 74.000 steps / 4 epochs</a:t>
            </a:r>
          </a:p>
          <a:p>
            <a:pPr marL="0" indent="0">
              <a:lnSpc>
                <a:spcPct val="114000"/>
              </a:lnSpc>
              <a:buNone/>
            </a:pPr>
            <a:endParaRPr lang="en-US" dirty="0"/>
          </a:p>
          <a:p>
            <a:pPr>
              <a:lnSpc>
                <a:spcPct val="114000"/>
              </a:lnSpc>
            </a:pPr>
            <a:endParaRPr lang="el-GR" dirty="0"/>
          </a:p>
        </p:txBody>
      </p:sp>
      <p:pic>
        <p:nvPicPr>
          <p:cNvPr id="4" name="Picture 3"/>
          <p:cNvPicPr>
            <a:picLocks noChangeAspect="1"/>
          </p:cNvPicPr>
          <p:nvPr/>
        </p:nvPicPr>
        <p:blipFill>
          <a:blip r:embed="rId3"/>
          <a:stretch>
            <a:fillRect/>
          </a:stretch>
        </p:blipFill>
        <p:spPr>
          <a:xfrm>
            <a:off x="2137894" y="2193428"/>
            <a:ext cx="8409903" cy="4573982"/>
          </a:xfrm>
          <a:prstGeom prst="rect">
            <a:avLst/>
          </a:prstGeom>
          <a:ln>
            <a:solidFill>
              <a:schemeClr val="accent1"/>
            </a:solidFill>
          </a:ln>
        </p:spPr>
      </p:pic>
    </p:spTree>
    <p:extLst>
      <p:ext uri="{BB962C8B-B14F-4D97-AF65-F5344CB8AC3E}">
        <p14:creationId xmlns:p14="http://schemas.microsoft.com/office/powerpoint/2010/main" val="397720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data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22" y="18142"/>
            <a:ext cx="11500812" cy="6839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0543" y="0"/>
            <a:ext cx="11457904"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Final result</a:t>
            </a:r>
            <a:endParaRPr lang="el-GR" dirty="0"/>
          </a:p>
        </p:txBody>
      </p:sp>
      <p:sp>
        <p:nvSpPr>
          <p:cNvPr id="3" name="Content Placeholder 2"/>
          <p:cNvSpPr>
            <a:spLocks noGrp="1"/>
          </p:cNvSpPr>
          <p:nvPr>
            <p:ph idx="1"/>
          </p:nvPr>
        </p:nvSpPr>
        <p:spPr>
          <a:xfrm>
            <a:off x="1371599" y="1814286"/>
            <a:ext cx="3548131" cy="4053114"/>
          </a:xfrm>
        </p:spPr>
        <p:txBody>
          <a:bodyPr>
            <a:normAutofit/>
          </a:bodyPr>
          <a:lstStyle/>
          <a:p>
            <a:pPr>
              <a:lnSpc>
                <a:spcPct val="100000"/>
              </a:lnSpc>
            </a:pPr>
            <a:r>
              <a:rPr lang="en-US" sz="1800" dirty="0"/>
              <a:t>The visual representation of the learned </a:t>
            </a:r>
            <a:r>
              <a:rPr lang="en-US" sz="1800" dirty="0" err="1"/>
              <a:t>embeddings</a:t>
            </a:r>
            <a:r>
              <a:rPr lang="en-US" sz="1800" dirty="0"/>
              <a:t> is showed on the right</a:t>
            </a:r>
          </a:p>
          <a:p>
            <a:pPr>
              <a:lnSpc>
                <a:spcPct val="100000"/>
              </a:lnSpc>
            </a:pPr>
            <a:r>
              <a:rPr lang="en-US" sz="1800" dirty="0"/>
              <a:t>It should be studied further to show whether it succeeds in capturing the authoring style of our authors under test</a:t>
            </a:r>
          </a:p>
          <a:p>
            <a:pPr>
              <a:lnSpc>
                <a:spcPct val="100000"/>
              </a:lnSpc>
            </a:pPr>
            <a:endParaRPr lang="el-GR" sz="18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356305" y="399247"/>
            <a:ext cx="6559780" cy="6318022"/>
          </a:xfrm>
          <a:prstGeom prst="rect">
            <a:avLst/>
          </a:prstGeom>
        </p:spPr>
      </p:pic>
    </p:spTree>
    <p:extLst>
      <p:ext uri="{BB962C8B-B14F-4D97-AF65-F5344CB8AC3E}">
        <p14:creationId xmlns:p14="http://schemas.microsoft.com/office/powerpoint/2010/main" val="423737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data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22" y="18142"/>
            <a:ext cx="11500812" cy="6839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0543" y="0"/>
            <a:ext cx="11457904"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Future work</a:t>
            </a:r>
            <a:endParaRPr lang="el-GR" dirty="0"/>
          </a:p>
        </p:txBody>
      </p:sp>
      <p:sp>
        <p:nvSpPr>
          <p:cNvPr id="3" name="Content Placeholder 2"/>
          <p:cNvSpPr>
            <a:spLocks noGrp="1"/>
          </p:cNvSpPr>
          <p:nvPr>
            <p:ph idx="1"/>
          </p:nvPr>
        </p:nvSpPr>
        <p:spPr>
          <a:xfrm>
            <a:off x="1371599" y="1814286"/>
            <a:ext cx="4076701" cy="4053114"/>
          </a:xfrm>
        </p:spPr>
        <p:txBody>
          <a:bodyPr>
            <a:normAutofit fontScale="85000" lnSpcReduction="20000"/>
          </a:bodyPr>
          <a:lstStyle/>
          <a:p>
            <a:pPr lvl="0"/>
            <a:r>
              <a:rPr lang="en-US" dirty="0"/>
              <a:t>More NN techniques (RNN/LSTM, …) and libraries/frameworks should be tested (</a:t>
            </a:r>
            <a:r>
              <a:rPr lang="en-US" dirty="0" err="1"/>
              <a:t>keras</a:t>
            </a:r>
            <a:r>
              <a:rPr lang="en-US" dirty="0"/>
              <a:t>, </a:t>
            </a:r>
            <a:r>
              <a:rPr lang="en-US" dirty="0" err="1"/>
              <a:t>gensim</a:t>
            </a:r>
            <a:r>
              <a:rPr lang="en-US" dirty="0"/>
              <a:t>, glove) </a:t>
            </a:r>
            <a:endParaRPr lang="el-GR" sz="3200" dirty="0"/>
          </a:p>
          <a:p>
            <a:pPr lvl="0"/>
            <a:r>
              <a:rPr lang="en-US" dirty="0"/>
              <a:t>Word stemming would help in dramatical reduction of vocabulary size, allowing more words to be included in training.</a:t>
            </a:r>
            <a:endParaRPr lang="el-GR" sz="3200" dirty="0"/>
          </a:p>
          <a:p>
            <a:pPr lvl="0"/>
            <a:r>
              <a:rPr lang="en-US" dirty="0"/>
              <a:t>n-grams can be considered instead of single word samples</a:t>
            </a:r>
            <a:endParaRPr lang="el-GR" dirty="0"/>
          </a:p>
          <a:p>
            <a:pPr lvl="0"/>
            <a:r>
              <a:rPr lang="en-US" dirty="0"/>
              <a:t>After having successfully learned author </a:t>
            </a:r>
            <a:r>
              <a:rPr lang="en-US" dirty="0" err="1"/>
              <a:t>embeddings</a:t>
            </a:r>
            <a:r>
              <a:rPr lang="en-US" dirty="0"/>
              <a:t>:</a:t>
            </a:r>
            <a:endParaRPr lang="el-GR" dirty="0"/>
          </a:p>
          <a:p>
            <a:pPr lvl="1"/>
            <a:r>
              <a:rPr lang="en-US" dirty="0"/>
              <a:t>Predict the next words of a new text, having identified the authoring style</a:t>
            </a:r>
            <a:endParaRPr lang="el-GR" dirty="0"/>
          </a:p>
          <a:p>
            <a:pPr lvl="1"/>
            <a:r>
              <a:rPr lang="en-US" dirty="0"/>
              <a:t>Identify topics of interest for each author</a:t>
            </a:r>
            <a:endParaRPr lang="el-GR" dirty="0"/>
          </a:p>
          <a:p>
            <a:pPr>
              <a:lnSpc>
                <a:spcPct val="100000"/>
              </a:lnSpc>
            </a:pPr>
            <a:endParaRPr lang="el-GR" sz="18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356305" y="399247"/>
            <a:ext cx="6559780" cy="6318022"/>
          </a:xfrm>
          <a:prstGeom prst="rect">
            <a:avLst/>
          </a:prstGeom>
        </p:spPr>
      </p:pic>
    </p:spTree>
    <p:extLst>
      <p:ext uri="{BB962C8B-B14F-4D97-AF65-F5344CB8AC3E}">
        <p14:creationId xmlns:p14="http://schemas.microsoft.com/office/powerpoint/2010/main" val="76411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nclu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43" y="635247"/>
            <a:ext cx="10991955" cy="566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46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descr="Αποτέλεσμα εικόνας για text analytics"/>
          <p:cNvPicPr/>
          <p:nvPr/>
        </p:nvPicPr>
        <p:blipFill>
          <a:blip r:embed="rId2" cstate="print"/>
          <a:srcRect/>
          <a:stretch>
            <a:fillRect/>
          </a:stretch>
        </p:blipFill>
        <p:spPr bwMode="auto">
          <a:xfrm>
            <a:off x="734096" y="0"/>
            <a:ext cx="11457904" cy="6858000"/>
          </a:xfrm>
          <a:prstGeom prst="rect">
            <a:avLst/>
          </a:prstGeom>
          <a:noFill/>
          <a:ln w="9525">
            <a:noFill/>
            <a:miter lim="800000"/>
            <a:headEnd/>
            <a:tailEnd/>
          </a:ln>
        </p:spPr>
      </p:pic>
      <p:sp>
        <p:nvSpPr>
          <p:cNvPr id="5" name="Rectangle 4"/>
          <p:cNvSpPr/>
          <p:nvPr/>
        </p:nvSpPr>
        <p:spPr>
          <a:xfrm>
            <a:off x="734096" y="0"/>
            <a:ext cx="11457904" cy="6858000"/>
          </a:xfrm>
          <a:prstGeom prst="rect">
            <a:avLst/>
          </a:prstGeom>
          <a:solidFill>
            <a:schemeClr val="bg2">
              <a:alpha val="9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Introduction</a:t>
            </a:r>
            <a:endParaRPr lang="el-GR" dirty="0"/>
          </a:p>
        </p:txBody>
      </p:sp>
      <p:sp>
        <p:nvSpPr>
          <p:cNvPr id="3" name="Content Placeholder 2"/>
          <p:cNvSpPr>
            <a:spLocks noGrp="1"/>
          </p:cNvSpPr>
          <p:nvPr>
            <p:ph idx="1"/>
          </p:nvPr>
        </p:nvSpPr>
        <p:spPr>
          <a:xfrm>
            <a:off x="1371600" y="1821544"/>
            <a:ext cx="9601200" cy="3581400"/>
          </a:xfrm>
        </p:spPr>
        <p:txBody>
          <a:bodyPr/>
          <a:lstStyle/>
          <a:p>
            <a:r>
              <a:rPr lang="en-US" dirty="0"/>
              <a:t>Text analytics is the process of converting unstructured text data into meaningful data for analysis</a:t>
            </a:r>
          </a:p>
          <a:p>
            <a:endParaRPr lang="en-US" dirty="0"/>
          </a:p>
          <a:p>
            <a:r>
              <a:rPr lang="en-US" dirty="0"/>
              <a:t>Text analytics determines key words, topics, category, semantics, tags from the millions of text data available in an organization in different files and formats</a:t>
            </a:r>
          </a:p>
          <a:p>
            <a:endParaRPr lang="en-US" dirty="0"/>
          </a:p>
          <a:p>
            <a:r>
              <a:rPr lang="en-US" dirty="0"/>
              <a:t>During this project we will apply Text Analytics &amp; Neural Network techniques using </a:t>
            </a:r>
            <a:r>
              <a:rPr lang="en-US" dirty="0" err="1"/>
              <a:t>TensorFlow</a:t>
            </a:r>
            <a:r>
              <a:rPr lang="en-US" dirty="0"/>
              <a:t> Python library to analyze text data from news articles</a:t>
            </a:r>
            <a:endParaRPr lang="el-GR" dirty="0"/>
          </a:p>
        </p:txBody>
      </p:sp>
    </p:spTree>
    <p:extLst>
      <p:ext uri="{BB962C8B-B14F-4D97-AF65-F5344CB8AC3E}">
        <p14:creationId xmlns:p14="http://schemas.microsoft.com/office/powerpoint/2010/main" val="212625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ext data"/>
          <p:cNvPicPr>
            <a:picLocks noChangeAspect="1" noChangeArrowheads="1"/>
          </p:cNvPicPr>
          <p:nvPr/>
        </p:nvPicPr>
        <p:blipFill rotWithShape="1">
          <a:blip r:embed="rId2">
            <a:extLst>
              <a:ext uri="{28A0092B-C50C-407E-A947-70E740481C1C}">
                <a14:useLocalDpi xmlns:a14="http://schemas.microsoft.com/office/drawing/2010/main" val="0"/>
              </a:ext>
            </a:extLst>
          </a:blip>
          <a:srcRect r="4746"/>
          <a:stretch/>
        </p:blipFill>
        <p:spPr bwMode="auto">
          <a:xfrm>
            <a:off x="718283" y="0"/>
            <a:ext cx="1145429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4676" y="0"/>
            <a:ext cx="11457904" cy="6858000"/>
          </a:xfrm>
          <a:prstGeom prst="rect">
            <a:avLst/>
          </a:prstGeom>
          <a:solidFill>
            <a:srgbClr val="EFEDE3">
              <a:alpha val="8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Goal and data</a:t>
            </a:r>
            <a:endParaRPr lang="el-GR" dirty="0"/>
          </a:p>
        </p:txBody>
      </p:sp>
      <p:sp>
        <p:nvSpPr>
          <p:cNvPr id="3" name="Content Placeholder 2"/>
          <p:cNvSpPr>
            <a:spLocks noGrp="1"/>
          </p:cNvSpPr>
          <p:nvPr>
            <p:ph idx="1"/>
          </p:nvPr>
        </p:nvSpPr>
        <p:spPr>
          <a:xfrm>
            <a:off x="1371600" y="1625600"/>
            <a:ext cx="9906000" cy="4891314"/>
          </a:xfrm>
        </p:spPr>
        <p:txBody>
          <a:bodyPr>
            <a:normAutofit fontScale="85000" lnSpcReduction="10000"/>
          </a:bodyPr>
          <a:lstStyle/>
          <a:p>
            <a:pPr>
              <a:lnSpc>
                <a:spcPct val="114000"/>
              </a:lnSpc>
            </a:pPr>
            <a:r>
              <a:rPr lang="en-US" dirty="0"/>
              <a:t>The goal of this project is to:</a:t>
            </a:r>
          </a:p>
          <a:p>
            <a:pPr lvl="1">
              <a:lnSpc>
                <a:spcPct val="114000"/>
              </a:lnSpc>
            </a:pPr>
            <a:r>
              <a:rPr lang="en-US" dirty="0"/>
              <a:t>learn user </a:t>
            </a:r>
            <a:r>
              <a:rPr lang="en-US" dirty="0" err="1"/>
              <a:t>embeddings</a:t>
            </a:r>
            <a:r>
              <a:rPr lang="en-US" dirty="0"/>
              <a:t> from available past articles</a:t>
            </a:r>
          </a:p>
          <a:p>
            <a:pPr lvl="1">
              <a:lnSpc>
                <a:spcPct val="114000"/>
              </a:lnSpc>
            </a:pPr>
            <a:r>
              <a:rPr lang="en-US" dirty="0"/>
              <a:t>to use these </a:t>
            </a:r>
            <a:r>
              <a:rPr lang="en-US" dirty="0" err="1"/>
              <a:t>embeddings</a:t>
            </a:r>
            <a:r>
              <a:rPr lang="en-US" dirty="0"/>
              <a:t> to classify new texts to specific categories </a:t>
            </a:r>
            <a:r>
              <a:rPr lang="en-US" dirty="0" err="1"/>
              <a:t>eg</a:t>
            </a:r>
            <a:r>
              <a:rPr lang="en-US" dirty="0"/>
              <a:t>. Specific authors</a:t>
            </a:r>
          </a:p>
          <a:p>
            <a:pPr>
              <a:lnSpc>
                <a:spcPct val="114000"/>
              </a:lnSpc>
            </a:pPr>
            <a:endParaRPr lang="en-US" dirty="0"/>
          </a:p>
          <a:p>
            <a:pPr>
              <a:lnSpc>
                <a:spcPct val="114000"/>
              </a:lnSpc>
            </a:pPr>
            <a:r>
              <a:rPr lang="en-US" dirty="0"/>
              <a:t>The data that were used are a fraction of crawled news' articles from online newspapers and specifically from: "</a:t>
            </a:r>
            <a:r>
              <a:rPr lang="en-US" dirty="0" err="1"/>
              <a:t>Eleftherotypia</a:t>
            </a:r>
            <a:r>
              <a:rPr lang="en-US" dirty="0"/>
              <a:t>", "</a:t>
            </a:r>
            <a:r>
              <a:rPr lang="en-US" dirty="0" err="1"/>
              <a:t>Rizospastis</a:t>
            </a:r>
            <a:r>
              <a:rPr lang="en-US" dirty="0"/>
              <a:t>" and "</a:t>
            </a:r>
            <a:r>
              <a:rPr lang="en-US" dirty="0" err="1"/>
              <a:t>Kathimerini</a:t>
            </a:r>
            <a:r>
              <a:rPr lang="en-US" dirty="0"/>
              <a:t>", written by 22 different authors (size: ~250MB)</a:t>
            </a:r>
          </a:p>
          <a:p>
            <a:pPr>
              <a:lnSpc>
                <a:spcPct val="114000"/>
              </a:lnSpc>
            </a:pPr>
            <a:endParaRPr lang="en-US" dirty="0"/>
          </a:p>
          <a:p>
            <a:pPr>
              <a:lnSpc>
                <a:spcPct val="114000"/>
              </a:lnSpc>
            </a:pPr>
            <a:r>
              <a:rPr lang="en-US" dirty="0"/>
              <a:t>The dataset contains the following characteristics for each record per different newspaper: </a:t>
            </a:r>
          </a:p>
          <a:p>
            <a:pPr lvl="1">
              <a:lnSpc>
                <a:spcPct val="114000"/>
              </a:lnSpc>
              <a:buFont typeface="Courier New" panose="02070309020205020404" pitchFamily="49" charset="0"/>
              <a:buChar char="o"/>
            </a:pPr>
            <a:r>
              <a:rPr lang="en-US" i="0" dirty="0" err="1"/>
              <a:t>Eleftherotypia</a:t>
            </a:r>
            <a:r>
              <a:rPr lang="en-US" i="0" dirty="0"/>
              <a:t>: category, date, description, title, author, sources, link, keywords, aid, images, and article.</a:t>
            </a:r>
          </a:p>
          <a:p>
            <a:pPr lvl="1">
              <a:lnSpc>
                <a:spcPct val="114000"/>
              </a:lnSpc>
              <a:buFont typeface="Courier New" panose="02070309020205020404" pitchFamily="49" charset="0"/>
              <a:buChar char="o"/>
            </a:pPr>
            <a:r>
              <a:rPr lang="en-US" i="0" dirty="0" err="1"/>
              <a:t>Rizospastis</a:t>
            </a:r>
            <a:r>
              <a:rPr lang="en-US" i="0" dirty="0"/>
              <a:t>: aid, article, author, category, date, subcategory, link, </a:t>
            </a:r>
            <a:r>
              <a:rPr lang="en-US" i="0" dirty="0" err="1"/>
              <a:t>nof_words</a:t>
            </a:r>
            <a:r>
              <a:rPr lang="en-US" i="0" dirty="0"/>
              <a:t>, page, title, title2, and version.</a:t>
            </a:r>
          </a:p>
          <a:p>
            <a:pPr lvl="1">
              <a:lnSpc>
                <a:spcPct val="114000"/>
              </a:lnSpc>
              <a:buFont typeface="Courier New" panose="02070309020205020404" pitchFamily="49" charset="0"/>
              <a:buChar char="o"/>
            </a:pPr>
            <a:r>
              <a:rPr lang="en-US" i="0" dirty="0" err="1"/>
              <a:t>Kathimerini</a:t>
            </a:r>
            <a:r>
              <a:rPr lang="en-US" i="0" dirty="0"/>
              <a:t>: aid, article, author, category, date, subcategory, and title.</a:t>
            </a:r>
          </a:p>
          <a:p>
            <a:pPr>
              <a:lnSpc>
                <a:spcPct val="114000"/>
              </a:lnSpc>
            </a:pPr>
            <a:endParaRPr lang="el-GR" dirty="0"/>
          </a:p>
        </p:txBody>
      </p:sp>
    </p:spTree>
    <p:extLst>
      <p:ext uri="{BB962C8B-B14F-4D97-AF65-F5344CB8AC3E}">
        <p14:creationId xmlns:p14="http://schemas.microsoft.com/office/powerpoint/2010/main" val="137427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5056" y="0"/>
            <a:ext cx="11476944" cy="6858000"/>
          </a:xfrm>
          <a:prstGeom prst="rect">
            <a:avLst/>
          </a:prstGeom>
        </p:spPr>
      </p:pic>
      <p:sp>
        <p:nvSpPr>
          <p:cNvPr id="5" name="Rectangle 4"/>
          <p:cNvSpPr/>
          <p:nvPr/>
        </p:nvSpPr>
        <p:spPr>
          <a:xfrm>
            <a:off x="715056" y="0"/>
            <a:ext cx="11457904"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Tools &amp; Methodology</a:t>
            </a:r>
            <a:endParaRPr lang="el-GR" dirty="0"/>
          </a:p>
        </p:txBody>
      </p:sp>
      <p:sp>
        <p:nvSpPr>
          <p:cNvPr id="3" name="Content Placeholder 2"/>
          <p:cNvSpPr>
            <a:spLocks noGrp="1"/>
          </p:cNvSpPr>
          <p:nvPr>
            <p:ph idx="1"/>
          </p:nvPr>
        </p:nvSpPr>
        <p:spPr>
          <a:xfrm>
            <a:off x="1371600" y="1857824"/>
            <a:ext cx="9906000" cy="4891314"/>
          </a:xfrm>
        </p:spPr>
        <p:txBody>
          <a:bodyPr>
            <a:normAutofit/>
          </a:bodyPr>
          <a:lstStyle/>
          <a:p>
            <a:pPr>
              <a:lnSpc>
                <a:spcPct val="114000"/>
              </a:lnSpc>
            </a:pPr>
            <a:r>
              <a:rPr lang="en-US" dirty="0"/>
              <a:t>Text Analytics &amp; Neural Network techniques using </a:t>
            </a:r>
            <a:r>
              <a:rPr lang="en-US" dirty="0" err="1"/>
              <a:t>TensorFlow</a:t>
            </a:r>
            <a:r>
              <a:rPr lang="en-US" dirty="0"/>
              <a:t> Python library were used to reach the target of this project. </a:t>
            </a:r>
            <a:r>
              <a:rPr lang="en-US" dirty="0" err="1"/>
              <a:t>TensorFlow</a:t>
            </a:r>
            <a:r>
              <a:rPr lang="en-US" dirty="0"/>
              <a:t> is an open source software library for machine learning across a range of tasks</a:t>
            </a:r>
          </a:p>
          <a:p>
            <a:pPr>
              <a:lnSpc>
                <a:spcPct val="114000"/>
              </a:lnSpc>
            </a:pPr>
            <a:r>
              <a:rPr lang="en-US" dirty="0"/>
              <a:t>Word2vec is an algorithm for constructing vector representations of words, word </a:t>
            </a:r>
            <a:r>
              <a:rPr lang="en-US" dirty="0" err="1"/>
              <a:t>embeddings</a:t>
            </a:r>
            <a:r>
              <a:rPr lang="en-US" dirty="0"/>
              <a:t>. The vector for each word is a semantic description of how that word is used in context and it can be used with vector math to find words that have similar semantics.</a:t>
            </a:r>
            <a:endParaRPr lang="en-US" dirty="0"/>
          </a:p>
          <a:p>
            <a:pPr>
              <a:lnSpc>
                <a:spcPct val="114000"/>
              </a:lnSpc>
            </a:pPr>
            <a:r>
              <a:rPr lang="en-US" dirty="0"/>
              <a:t>In Deep Learning, Recurrent Neural Networks (RNN) are a family of neural networks that excel in learning from sequential data. A class of RNN that has found practical applications is Long Short-Term Memory (LSTM) because it is robust against the problems of long-term dependency</a:t>
            </a:r>
          </a:p>
        </p:txBody>
      </p:sp>
    </p:spTree>
    <p:extLst>
      <p:ext uri="{BB962C8B-B14F-4D97-AF65-F5344CB8AC3E}">
        <p14:creationId xmlns:p14="http://schemas.microsoft.com/office/powerpoint/2010/main" val="258964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ext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17" y="0"/>
            <a:ext cx="1151457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5056" y="0"/>
            <a:ext cx="11457904"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normAutofit/>
          </a:bodyPr>
          <a:lstStyle/>
          <a:p>
            <a:r>
              <a:rPr lang="en-US" sz="4000" dirty="0"/>
              <a:t>Example of word </a:t>
            </a:r>
            <a:r>
              <a:rPr lang="en-US" sz="4000" dirty="0" err="1"/>
              <a:t>embeddings</a:t>
            </a:r>
            <a:r>
              <a:rPr lang="en-US" sz="4000" dirty="0"/>
              <a:t>’ construction</a:t>
            </a:r>
            <a:endParaRPr lang="el-GR" sz="4000" dirty="0"/>
          </a:p>
        </p:txBody>
      </p:sp>
      <p:pic>
        <p:nvPicPr>
          <p:cNvPr id="4" name="Picture 3"/>
          <p:cNvPicPr>
            <a:picLocks noChangeAspect="1"/>
          </p:cNvPicPr>
          <p:nvPr/>
        </p:nvPicPr>
        <p:blipFill>
          <a:blip r:embed="rId3"/>
          <a:stretch>
            <a:fillRect/>
          </a:stretch>
        </p:blipFill>
        <p:spPr>
          <a:xfrm>
            <a:off x="1543957" y="1608137"/>
            <a:ext cx="3733800" cy="3438525"/>
          </a:xfrm>
          <a:prstGeom prst="rect">
            <a:avLst/>
          </a:prstGeom>
        </p:spPr>
      </p:pic>
      <p:pic>
        <p:nvPicPr>
          <p:cNvPr id="6" name="Picture 5"/>
          <p:cNvPicPr>
            <a:picLocks noChangeAspect="1"/>
          </p:cNvPicPr>
          <p:nvPr/>
        </p:nvPicPr>
        <p:blipFill>
          <a:blip r:embed="rId4"/>
          <a:stretch>
            <a:fillRect/>
          </a:stretch>
        </p:blipFill>
        <p:spPr>
          <a:xfrm>
            <a:off x="6677932" y="1962150"/>
            <a:ext cx="4467225" cy="2933700"/>
          </a:xfrm>
          <a:prstGeom prst="rect">
            <a:avLst/>
          </a:prstGeom>
        </p:spPr>
      </p:pic>
      <p:pic>
        <p:nvPicPr>
          <p:cNvPr id="7" name="Picture 6"/>
          <p:cNvPicPr>
            <a:picLocks noChangeAspect="1"/>
          </p:cNvPicPr>
          <p:nvPr/>
        </p:nvPicPr>
        <p:blipFill>
          <a:blip r:embed="rId5"/>
          <a:stretch>
            <a:fillRect/>
          </a:stretch>
        </p:blipFill>
        <p:spPr>
          <a:xfrm>
            <a:off x="3919770" y="6221411"/>
            <a:ext cx="5048476" cy="449402"/>
          </a:xfrm>
          <a:prstGeom prst="rect">
            <a:avLst/>
          </a:prstGeom>
        </p:spPr>
      </p:pic>
    </p:spTree>
    <p:extLst>
      <p:ext uri="{BB962C8B-B14F-4D97-AF65-F5344CB8AC3E}">
        <p14:creationId xmlns:p14="http://schemas.microsoft.com/office/powerpoint/2010/main" val="260894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02" y="-1"/>
            <a:ext cx="11499398" cy="6847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0542" y="0"/>
            <a:ext cx="11491458"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Data processing</a:t>
            </a:r>
            <a:endParaRPr lang="el-GR" dirty="0"/>
          </a:p>
        </p:txBody>
      </p:sp>
      <p:sp>
        <p:nvSpPr>
          <p:cNvPr id="3" name="Content Placeholder 2"/>
          <p:cNvSpPr>
            <a:spLocks noGrp="1"/>
          </p:cNvSpPr>
          <p:nvPr>
            <p:ph idx="1"/>
          </p:nvPr>
        </p:nvSpPr>
        <p:spPr>
          <a:xfrm>
            <a:off x="1371600" y="1390918"/>
            <a:ext cx="9601200" cy="4476482"/>
          </a:xfrm>
        </p:spPr>
        <p:txBody>
          <a:bodyPr>
            <a:normAutofit/>
          </a:bodyPr>
          <a:lstStyle/>
          <a:p>
            <a:r>
              <a:rPr lang="en-US" sz="1800" dirty="0"/>
              <a:t>The data were preprocessed, cleaned, evaluated and prepared for input. Some of the additional characteristics that wouldn’t add value to the model were dropped and the characteristics ‘article’ and the ‘author’ were kept.</a:t>
            </a:r>
            <a:r>
              <a:rPr lang="el-GR" sz="1800" dirty="0"/>
              <a:t> </a:t>
            </a:r>
            <a:r>
              <a:rPr lang="en-US" sz="1800" dirty="0"/>
              <a:t>Some original records of the data are shown below:</a:t>
            </a:r>
            <a:endParaRPr lang="el-GR" sz="1800" dirty="0"/>
          </a:p>
          <a:p>
            <a:endParaRPr lang="en-US" sz="1800" dirty="0"/>
          </a:p>
          <a:p>
            <a:endParaRPr lang="en-US" sz="1800" dirty="0"/>
          </a:p>
          <a:p>
            <a:endParaRPr lang="en-US" sz="1800" dirty="0"/>
          </a:p>
          <a:p>
            <a:endParaRPr lang="en-US" sz="1800" dirty="0"/>
          </a:p>
          <a:p>
            <a:endParaRPr lang="en-US" sz="1800" dirty="0"/>
          </a:p>
          <a:p>
            <a:pPr marL="0" indent="0">
              <a:buNone/>
            </a:pPr>
            <a:endParaRPr lang="el-GR" sz="1800" dirty="0"/>
          </a:p>
        </p:txBody>
      </p:sp>
      <p:pic>
        <p:nvPicPr>
          <p:cNvPr id="7" name="Εικόνα 6"/>
          <p:cNvPicPr/>
          <p:nvPr/>
        </p:nvPicPr>
        <p:blipFill>
          <a:blip r:embed="rId3" cstate="print"/>
          <a:srcRect/>
          <a:stretch>
            <a:fillRect/>
          </a:stretch>
        </p:blipFill>
        <p:spPr bwMode="auto">
          <a:xfrm>
            <a:off x="1930559" y="2857500"/>
            <a:ext cx="8927941" cy="2400300"/>
          </a:xfrm>
          <a:prstGeom prst="rect">
            <a:avLst/>
          </a:prstGeom>
          <a:noFill/>
          <a:ln w="9525">
            <a:noFill/>
            <a:miter lim="800000"/>
            <a:headEnd/>
            <a:tailEnd/>
          </a:ln>
        </p:spPr>
      </p:pic>
    </p:spTree>
    <p:extLst>
      <p:ext uri="{BB962C8B-B14F-4D97-AF65-F5344CB8AC3E}">
        <p14:creationId xmlns:p14="http://schemas.microsoft.com/office/powerpoint/2010/main" val="353661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02" y="-1"/>
            <a:ext cx="11499398" cy="6847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0542" y="0"/>
            <a:ext cx="11491458"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Data processing</a:t>
            </a:r>
            <a:endParaRPr lang="el-GR" dirty="0"/>
          </a:p>
        </p:txBody>
      </p:sp>
      <p:sp>
        <p:nvSpPr>
          <p:cNvPr id="3" name="Content Placeholder 2"/>
          <p:cNvSpPr>
            <a:spLocks noGrp="1"/>
          </p:cNvSpPr>
          <p:nvPr>
            <p:ph idx="1"/>
          </p:nvPr>
        </p:nvSpPr>
        <p:spPr>
          <a:xfrm>
            <a:off x="1371600" y="1390918"/>
            <a:ext cx="9601200" cy="4476482"/>
          </a:xfrm>
        </p:spPr>
        <p:txBody>
          <a:bodyPr>
            <a:normAutofit/>
          </a:bodyPr>
          <a:lstStyle/>
          <a:p>
            <a:r>
              <a:rPr lang="en-US" sz="1800" dirty="0"/>
              <a:t>The final structure of the data is shown below:</a:t>
            </a:r>
            <a:endParaRPr lang="el-GR" sz="1800" dirty="0"/>
          </a:p>
          <a:p>
            <a:endParaRPr lang="en-US" sz="1800" dirty="0"/>
          </a:p>
          <a:p>
            <a:endParaRPr lang="en-US" sz="1800" dirty="0"/>
          </a:p>
          <a:p>
            <a:endParaRPr lang="en-US" sz="1800" dirty="0"/>
          </a:p>
          <a:p>
            <a:endParaRPr lang="en-US" sz="1800" dirty="0"/>
          </a:p>
          <a:p>
            <a:endParaRPr lang="en-US" sz="1800" dirty="0"/>
          </a:p>
          <a:p>
            <a:pPr marL="0" indent="0">
              <a:buNone/>
            </a:pPr>
            <a:endParaRPr lang="el-GR" sz="1800" dirty="0"/>
          </a:p>
        </p:txBody>
      </p:sp>
      <p:pic>
        <p:nvPicPr>
          <p:cNvPr id="4" name="Picture 3"/>
          <p:cNvPicPr>
            <a:picLocks noChangeAspect="1"/>
          </p:cNvPicPr>
          <p:nvPr/>
        </p:nvPicPr>
        <p:blipFill>
          <a:blip r:embed="rId3"/>
          <a:stretch>
            <a:fillRect/>
          </a:stretch>
        </p:blipFill>
        <p:spPr>
          <a:xfrm>
            <a:off x="2397943" y="2876818"/>
            <a:ext cx="7372397" cy="2143996"/>
          </a:xfrm>
          <a:prstGeom prst="rect">
            <a:avLst/>
          </a:prstGeom>
        </p:spPr>
      </p:pic>
    </p:spTree>
    <p:extLst>
      <p:ext uri="{BB962C8B-B14F-4D97-AF65-F5344CB8AC3E}">
        <p14:creationId xmlns:p14="http://schemas.microsoft.com/office/powerpoint/2010/main" val="425678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02" y="-1"/>
            <a:ext cx="11499398" cy="6847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0542" y="0"/>
            <a:ext cx="11491458" cy="6858000"/>
          </a:xfrm>
          <a:prstGeom prst="rect">
            <a:avLst/>
          </a:prstGeom>
          <a:solidFill>
            <a:srgbClr val="EFEDE3">
              <a:alpha val="8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itle 1"/>
          <p:cNvSpPr>
            <a:spLocks noGrp="1"/>
          </p:cNvSpPr>
          <p:nvPr>
            <p:ph type="title"/>
          </p:nvPr>
        </p:nvSpPr>
        <p:spPr/>
        <p:txBody>
          <a:bodyPr/>
          <a:lstStyle/>
          <a:p>
            <a:r>
              <a:rPr lang="en-US" dirty="0"/>
              <a:t>Data processing</a:t>
            </a:r>
            <a:endParaRPr lang="el-GR" dirty="0"/>
          </a:p>
        </p:txBody>
      </p:sp>
      <p:sp>
        <p:nvSpPr>
          <p:cNvPr id="3" name="Content Placeholder 2"/>
          <p:cNvSpPr>
            <a:spLocks noGrp="1"/>
          </p:cNvSpPr>
          <p:nvPr>
            <p:ph idx="1"/>
          </p:nvPr>
        </p:nvSpPr>
        <p:spPr>
          <a:xfrm>
            <a:off x="1371600" y="1390918"/>
            <a:ext cx="9601200" cy="4476482"/>
          </a:xfrm>
        </p:spPr>
        <p:txBody>
          <a:bodyPr>
            <a:normAutofit/>
          </a:bodyPr>
          <a:lstStyle/>
          <a:p>
            <a:pPr marL="0" indent="0">
              <a:buNone/>
            </a:pPr>
            <a:endParaRPr lang="en-US" sz="1800" dirty="0"/>
          </a:p>
          <a:p>
            <a:r>
              <a:rPr lang="en-US" sz="1800" dirty="0"/>
              <a:t>The first exploration of the data showed the following:</a:t>
            </a:r>
          </a:p>
          <a:p>
            <a:endParaRPr lang="el-GR" sz="1800" dirty="0"/>
          </a:p>
        </p:txBody>
      </p:sp>
    </p:spTree>
    <p:extLst>
      <p:ext uri="{BB962C8B-B14F-4D97-AF65-F5344CB8AC3E}">
        <p14:creationId xmlns:p14="http://schemas.microsoft.com/office/powerpoint/2010/main" val="302446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79CE496-F75C-405E-B9B7-DD8E622C14FA}"/>
              </a:ext>
            </a:extLst>
          </p:cNvPr>
          <p:cNvGraphicFramePr>
            <a:graphicFrameLocks/>
          </p:cNvGraphicFramePr>
          <p:nvPr>
            <p:extLst/>
          </p:nvPr>
        </p:nvGraphicFramePr>
        <p:xfrm>
          <a:off x="1716881" y="1019174"/>
          <a:ext cx="8979694" cy="5000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98868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233</TotalTime>
  <Words>918</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Courier New</vt:lpstr>
      <vt:lpstr>Franklin Gothic Book</vt:lpstr>
      <vt:lpstr>Crop</vt:lpstr>
      <vt:lpstr>Big Data Content Analytics</vt:lpstr>
      <vt:lpstr>Introduction</vt:lpstr>
      <vt:lpstr>Goal and data</vt:lpstr>
      <vt:lpstr>Tools &amp; Methodology</vt:lpstr>
      <vt:lpstr>Example of word embeddings’ construction</vt:lpstr>
      <vt:lpstr>Data processing</vt:lpstr>
      <vt:lpstr>Data processing</vt:lpstr>
      <vt:lpstr>Data processing</vt:lpstr>
      <vt:lpstr>PowerPoint Presentation</vt:lpstr>
      <vt:lpstr>PowerPoint Presentation</vt:lpstr>
      <vt:lpstr>PowerPoint Presentation</vt:lpstr>
      <vt:lpstr>Data processing</vt:lpstr>
      <vt:lpstr>Model</vt:lpstr>
      <vt:lpstr>Dataset / method</vt:lpstr>
      <vt:lpstr>Results</vt:lpstr>
      <vt:lpstr>Final result</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Content Analytics</dc:title>
  <dc:creator>Myrto Perati</dc:creator>
  <cp:lastModifiedBy>Pantazis, Konstantinos (Nokia - GR/Athens)</cp:lastModifiedBy>
  <cp:revision>28</cp:revision>
  <dcterms:created xsi:type="dcterms:W3CDTF">2017-05-29T21:39:30Z</dcterms:created>
  <dcterms:modified xsi:type="dcterms:W3CDTF">2017-05-30T22:35:50Z</dcterms:modified>
</cp:coreProperties>
</file>