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49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394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984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237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615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309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1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706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092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646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449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73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CBA0-38A6-4664-9BD7-CD760D786E1B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08/06/2018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926B-F9CC-45BD-A563-03A7B988A23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/>
          <p:cNvSpPr/>
          <p:nvPr/>
        </p:nvSpPr>
        <p:spPr>
          <a:xfrm>
            <a:off x="0" y="0"/>
            <a:ext cx="12192000" cy="555171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0" rIns="36000" bIns="72000" rtlCol="0" anchor="ctr"/>
          <a:lstStyle/>
          <a:p>
            <a:pPr algn="ctr">
              <a:defRPr/>
            </a:pPr>
            <a:r>
              <a:rPr lang="es-CO" sz="3600" b="1" kern="0" dirty="0" err="1" smtClean="0">
                <a:solidFill>
                  <a:srgbClr val="FFFF00"/>
                </a:solidFill>
              </a:rPr>
              <a:t>Institutional</a:t>
            </a:r>
            <a:r>
              <a:rPr lang="es-CO" sz="3600" b="1" kern="0" dirty="0" smtClean="0">
                <a:solidFill>
                  <a:srgbClr val="FFFF00"/>
                </a:solidFill>
              </a:rPr>
              <a:t> </a:t>
            </a:r>
            <a:r>
              <a:rPr lang="es-CO" sz="3600" b="1" kern="0" dirty="0" err="1" smtClean="0">
                <a:solidFill>
                  <a:srgbClr val="FFFF00"/>
                </a:solidFill>
              </a:rPr>
              <a:t>alignment</a:t>
            </a:r>
            <a:r>
              <a:rPr lang="es-CO" sz="3600" b="1" kern="0" dirty="0" smtClean="0">
                <a:solidFill>
                  <a:srgbClr val="FFFF00"/>
                </a:solidFill>
              </a:rPr>
              <a:t>: </a:t>
            </a:r>
            <a:r>
              <a:rPr lang="es-CO" sz="3600" b="1" kern="0" dirty="0" smtClean="0">
                <a:solidFill>
                  <a:prstClr val="white"/>
                </a:solidFill>
              </a:rPr>
              <a:t>legal </a:t>
            </a:r>
            <a:r>
              <a:rPr lang="es-CO" sz="3600" b="1" kern="0" dirty="0" err="1" smtClean="0">
                <a:solidFill>
                  <a:prstClr val="white"/>
                </a:solidFill>
              </a:rPr>
              <a:t>assessment</a:t>
            </a:r>
            <a:endParaRPr lang="es-CO" sz="3600" b="1" kern="0" dirty="0">
              <a:solidFill>
                <a:srgbClr val="FFFF00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2090358" y="1043734"/>
            <a:ext cx="1620000" cy="1080000"/>
          </a:xfrm>
          <a:prstGeom prst="rect">
            <a:avLst/>
          </a:prstGeom>
          <a:solidFill>
            <a:srgbClr val="EBF1DE">
              <a:alpha val="4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s-CO" sz="2400" b="1" dirty="0">
                <a:solidFill>
                  <a:srgbClr val="006600"/>
                </a:solidFill>
              </a:rPr>
              <a:t>6</a:t>
            </a:r>
            <a:r>
              <a:rPr lang="es-CO" sz="2400" dirty="0">
                <a:solidFill>
                  <a:srgbClr val="006600"/>
                </a:solidFill>
              </a:rPr>
              <a:t> </a:t>
            </a:r>
            <a:r>
              <a:rPr lang="es-CO" dirty="0" err="1" smtClean="0">
                <a:solidFill>
                  <a:srgbClr val="006600"/>
                </a:solidFill>
              </a:rPr>
              <a:t>legislative</a:t>
            </a:r>
            <a:endParaRPr lang="es-CO" dirty="0" smtClean="0">
              <a:solidFill>
                <a:srgbClr val="006600"/>
              </a:solidFill>
            </a:endParaRPr>
          </a:p>
          <a:p>
            <a:pPr algn="ctr"/>
            <a:r>
              <a:rPr lang="es-CO" dirty="0" err="1" smtClean="0">
                <a:solidFill>
                  <a:srgbClr val="006600"/>
                </a:solidFill>
              </a:rPr>
              <a:t>acts</a:t>
            </a:r>
            <a:endParaRPr lang="es-CO" dirty="0">
              <a:solidFill>
                <a:srgbClr val="006600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4759902" y="1043734"/>
            <a:ext cx="1620000" cy="1080000"/>
          </a:xfrm>
          <a:prstGeom prst="rect">
            <a:avLst/>
          </a:prstGeom>
          <a:solidFill>
            <a:srgbClr val="EBF1DE">
              <a:alpha val="4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s-CO" sz="2400" b="1" dirty="0">
                <a:solidFill>
                  <a:srgbClr val="006600"/>
                </a:solidFill>
              </a:rPr>
              <a:t>42</a:t>
            </a:r>
            <a:r>
              <a:rPr lang="es-CO" sz="2400" dirty="0">
                <a:solidFill>
                  <a:srgbClr val="006600"/>
                </a:solidFill>
              </a:rPr>
              <a:t> </a:t>
            </a:r>
            <a:r>
              <a:rPr lang="es-CO" dirty="0" err="1" smtClean="0">
                <a:solidFill>
                  <a:srgbClr val="006600"/>
                </a:solidFill>
              </a:rPr>
              <a:t>laws</a:t>
            </a:r>
            <a:endParaRPr lang="es-CO" sz="2400" dirty="0">
              <a:solidFill>
                <a:srgbClr val="006600"/>
              </a:solidFill>
            </a:endParaRPr>
          </a:p>
        </p:txBody>
      </p:sp>
      <p:cxnSp>
        <p:nvCxnSpPr>
          <p:cNvPr id="82" name="Conector recto 81"/>
          <p:cNvCxnSpPr/>
          <p:nvPr/>
        </p:nvCxnSpPr>
        <p:spPr>
          <a:xfrm>
            <a:off x="805591" y="729984"/>
            <a:ext cx="11376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83838" y="5855424"/>
            <a:ext cx="11808162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10098990" y="1043734"/>
            <a:ext cx="1620000" cy="1080000"/>
          </a:xfrm>
          <a:prstGeom prst="rect">
            <a:avLst/>
          </a:prstGeom>
          <a:solidFill>
            <a:srgbClr val="EBF1DE">
              <a:alpha val="4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sz="2400" b="1" dirty="0">
                <a:solidFill>
                  <a:srgbClr val="006600"/>
                </a:solidFill>
              </a:rPr>
              <a:t>2</a:t>
            </a:r>
            <a:r>
              <a:rPr lang="es-CO" sz="2400" dirty="0">
                <a:solidFill>
                  <a:srgbClr val="006600"/>
                </a:solidFill>
              </a:rPr>
              <a:t> </a:t>
            </a:r>
            <a:r>
              <a:rPr lang="es-CO" sz="1650" dirty="0" err="1" smtClean="0">
                <a:solidFill>
                  <a:srgbClr val="006600"/>
                </a:solidFill>
              </a:rPr>
              <a:t>presidential</a:t>
            </a:r>
            <a:r>
              <a:rPr lang="es-CO" sz="1650" dirty="0" smtClean="0">
                <a:solidFill>
                  <a:srgbClr val="006600"/>
                </a:solidFill>
              </a:rPr>
              <a:t> </a:t>
            </a:r>
            <a:r>
              <a:rPr lang="es-CO" sz="1650" dirty="0" err="1" smtClean="0">
                <a:solidFill>
                  <a:srgbClr val="006600"/>
                </a:solidFill>
              </a:rPr>
              <a:t>d</a:t>
            </a:r>
            <a:r>
              <a:rPr lang="es-CO" sz="1650" dirty="0" err="1" smtClean="0">
                <a:solidFill>
                  <a:srgbClr val="006600"/>
                </a:solidFill>
              </a:rPr>
              <a:t>irectives</a:t>
            </a:r>
            <a:endParaRPr lang="es-CO" sz="1650" dirty="0">
              <a:solidFill>
                <a:srgbClr val="006600"/>
              </a:solidFill>
            </a:endParaRPr>
          </a:p>
        </p:txBody>
      </p:sp>
      <p:sp>
        <p:nvSpPr>
          <p:cNvPr id="87" name="Pentágono 86"/>
          <p:cNvSpPr/>
          <p:nvPr/>
        </p:nvSpPr>
        <p:spPr>
          <a:xfrm>
            <a:off x="109728" y="729984"/>
            <a:ext cx="1949279" cy="5127891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prstClr val="white"/>
              </a:solidFill>
            </a:endParaRPr>
          </a:p>
        </p:txBody>
      </p:sp>
      <p:sp>
        <p:nvSpPr>
          <p:cNvPr id="89" name="CuadroTexto 88">
            <a:hlinkClick r:id="" action="ppaction://noaction"/>
          </p:cNvPr>
          <p:cNvSpPr txBox="1"/>
          <p:nvPr/>
        </p:nvSpPr>
        <p:spPr>
          <a:xfrm>
            <a:off x="151286" y="2748979"/>
            <a:ext cx="1638877" cy="108990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>
              <a:lnSpc>
                <a:spcPct val="80000"/>
              </a:lnSpc>
            </a:pPr>
            <a:r>
              <a:rPr lang="es-CO" sz="5400" b="1" dirty="0">
                <a:solidFill>
                  <a:srgbClr val="FFFF00"/>
                </a:solidFill>
                <a:effectLst>
                  <a:outerShdw blurRad="63500" algn="ctr" rotWithShape="0">
                    <a:prstClr val="black"/>
                  </a:outerShdw>
                </a:effectLst>
              </a:rPr>
              <a:t>103</a:t>
            </a:r>
          </a:p>
          <a:p>
            <a:pPr algn="ctr">
              <a:lnSpc>
                <a:spcPct val="80000"/>
              </a:lnSpc>
            </a:pPr>
            <a:r>
              <a:rPr lang="es-CO" sz="2000" b="1" dirty="0" err="1" smtClean="0">
                <a:solidFill>
                  <a:prstClr val="white"/>
                </a:solidFill>
                <a:effectLst>
                  <a:outerShdw blurRad="63500" algn="ctr" rotWithShape="0">
                    <a:prstClr val="black"/>
                  </a:outerShdw>
                </a:effectLst>
              </a:rPr>
              <a:t>Regulations</a:t>
            </a:r>
            <a:r>
              <a:rPr lang="es-CO" sz="2000" b="1" dirty="0" smtClean="0">
                <a:solidFill>
                  <a:prstClr val="white"/>
                </a:solidFill>
                <a:effectLst>
                  <a:outerShdw blurRad="63500" algn="ctr" rotWithShape="0">
                    <a:prstClr val="black"/>
                  </a:outerShdw>
                </a:effectLst>
              </a:rPr>
              <a:t> </a:t>
            </a:r>
            <a:r>
              <a:rPr lang="es-CO" sz="2000" b="1" dirty="0" err="1">
                <a:solidFill>
                  <a:prstClr val="white"/>
                </a:solidFill>
                <a:effectLst>
                  <a:outerShdw blurRad="63500" algn="ctr" rotWithShape="0">
                    <a:prstClr val="black"/>
                  </a:outerShdw>
                </a:effectLst>
              </a:rPr>
              <a:t>i</a:t>
            </a:r>
            <a:r>
              <a:rPr lang="es-CO" sz="2000" b="1" dirty="0" err="1" smtClean="0">
                <a:solidFill>
                  <a:prstClr val="white"/>
                </a:solidFill>
                <a:effectLst>
                  <a:outerShdw blurRad="63500" algn="ctr" rotWithShape="0">
                    <a:prstClr val="black"/>
                  </a:outerShdw>
                </a:effectLst>
              </a:rPr>
              <a:t>ssued</a:t>
            </a:r>
            <a:endParaRPr lang="es-CO" sz="2000" b="1" dirty="0">
              <a:solidFill>
                <a:prstClr val="white"/>
              </a:solidFill>
              <a:effectLst>
                <a:outerShdw blurRad="63500" algn="ctr" rotWithShape="0">
                  <a:prstClr val="black"/>
                </a:outerShdw>
              </a:effectLst>
            </a:endParaRPr>
          </a:p>
        </p:txBody>
      </p:sp>
      <p:cxnSp>
        <p:nvCxnSpPr>
          <p:cNvPr id="46" name="Conector recto 45"/>
          <p:cNvCxnSpPr/>
          <p:nvPr/>
        </p:nvCxnSpPr>
        <p:spPr>
          <a:xfrm>
            <a:off x="2100565" y="2824692"/>
            <a:ext cx="9918309" cy="157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2100565" y="3579987"/>
            <a:ext cx="9918309" cy="1994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/>
          <p:cNvSpPr/>
          <p:nvPr/>
        </p:nvSpPr>
        <p:spPr>
          <a:xfrm>
            <a:off x="5506389" y="4289373"/>
            <a:ext cx="2988000" cy="1138773"/>
          </a:xfrm>
          <a:prstGeom prst="rect">
            <a:avLst/>
          </a:prstGeom>
          <a:solidFill>
            <a:schemeClr val="bg2">
              <a:lumMod val="90000"/>
              <a:alpha val="30196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F79646">
                    <a:lumMod val="50000"/>
                  </a:srgbClr>
                </a:solidFill>
                <a:latin typeface="arial" panose="020B0604020202020204" pitchFamily="34" charset="0"/>
              </a:rPr>
              <a:t>91% 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of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the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revised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were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approved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by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the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Court</a:t>
            </a:r>
            <a:endParaRPr lang="es-CO" sz="2000" b="1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2100565" y="4289373"/>
            <a:ext cx="2880000" cy="1446550"/>
          </a:xfrm>
          <a:prstGeom prst="rect">
            <a:avLst/>
          </a:prstGeom>
          <a:solidFill>
            <a:schemeClr val="bg2">
              <a:lumMod val="90000"/>
              <a:alpha val="30196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F79646">
                    <a:lumMod val="50000"/>
                  </a:srgbClr>
                </a:solidFill>
                <a:latin typeface="arial" panose="020B0604020202020204" pitchFamily="34" charset="0"/>
              </a:rPr>
              <a:t>76% 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of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the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regulations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were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revised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by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the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Constitutional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Court</a:t>
            </a:r>
            <a:endParaRPr lang="es-CO" sz="2000" b="1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59" name="Rectángulo 158">
            <a:hlinkClick r:id="" action="ppaction://noaction"/>
          </p:cNvPr>
          <p:cNvSpPr/>
          <p:nvPr/>
        </p:nvSpPr>
        <p:spPr>
          <a:xfrm>
            <a:off x="9020213" y="4289373"/>
            <a:ext cx="2988000" cy="1138773"/>
          </a:xfrm>
          <a:prstGeom prst="rect">
            <a:avLst/>
          </a:prstGeom>
          <a:solidFill>
            <a:schemeClr val="bg2">
              <a:lumMod val="90000"/>
              <a:alpha val="30196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F79646">
                    <a:lumMod val="50000"/>
                  </a:srgbClr>
                </a:solidFill>
                <a:latin typeface="arial" panose="020B0604020202020204" pitchFamily="34" charset="0"/>
              </a:rPr>
              <a:t>7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laws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being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drafted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in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Congress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with</a:t>
            </a:r>
            <a:r>
              <a:rPr lang="es-CO" sz="2000" b="1" dirty="0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s-CO" sz="2000" b="1" dirty="0" err="1" smtClean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</a:rPr>
              <a:t>urgency</a:t>
            </a:r>
            <a:endParaRPr lang="es-CO" sz="2000" b="1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085957" y="2942812"/>
            <a:ext cx="99222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400" b="1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Crucial </a:t>
            </a:r>
            <a:r>
              <a:rPr lang="es-CO" sz="3400" b="1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</a:t>
            </a:r>
            <a:r>
              <a:rPr lang="es-CO" sz="3400" b="1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O" sz="3400" b="1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es-CO" sz="3400" b="1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O" sz="3400" b="1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implementation</a:t>
            </a:r>
            <a:r>
              <a:rPr lang="es-CO" sz="3400" b="1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of </a:t>
            </a:r>
            <a:r>
              <a:rPr lang="es-CO" sz="3400" b="1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es-CO" sz="3400" b="1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O" sz="3400" b="1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Accord</a:t>
            </a:r>
            <a:endParaRPr lang="es-CO" sz="3400" b="1" dirty="0">
              <a:solidFill>
                <a:prstClr val="black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09727" y="5963002"/>
            <a:ext cx="11898485" cy="847718"/>
          </a:xfrm>
          <a:prstGeom prst="rect">
            <a:avLst/>
          </a:prstGeom>
        </p:spPr>
        <p:txBody>
          <a:bodyPr wrap="square" lIns="36000" tIns="36000" rIns="36000" bIns="72000">
            <a:spAutoFit/>
          </a:bodyPr>
          <a:lstStyle/>
          <a:p>
            <a:pPr algn="ctr"/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CO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Constitutional</a:t>
            </a:r>
            <a:r>
              <a:rPr lang="es-CO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Cour</a:t>
            </a:r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s-CO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unanimously</a:t>
            </a:r>
            <a:r>
              <a:rPr lang="es-CO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supported</a:t>
            </a:r>
            <a:r>
              <a:rPr lang="es-CO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Legislative</a:t>
            </a:r>
            <a:r>
              <a:rPr lang="es-CO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</a:t>
            </a:r>
            <a:r>
              <a:rPr lang="es-CO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02 of </a:t>
            </a:r>
            <a:r>
              <a:rPr lang="es-CO" sz="2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</a:p>
          <a:p>
            <a:pPr algn="ctr"/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“Legal </a:t>
            </a:r>
            <a:r>
              <a:rPr lang="es-CO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CO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peace</a:t>
            </a:r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</a:t>
            </a:r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s-CO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presidential</a:t>
            </a:r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es-CO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CO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429446" y="1043734"/>
            <a:ext cx="1620000" cy="1080000"/>
          </a:xfrm>
          <a:prstGeom prst="rect">
            <a:avLst/>
          </a:prstGeom>
          <a:solidFill>
            <a:srgbClr val="EBF1DE">
              <a:alpha val="4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s-CO" sz="2400" b="1" dirty="0">
                <a:solidFill>
                  <a:srgbClr val="006600"/>
                </a:solidFill>
              </a:rPr>
              <a:t>53</a:t>
            </a:r>
            <a:r>
              <a:rPr lang="es-CO" dirty="0">
                <a:solidFill>
                  <a:srgbClr val="006600"/>
                </a:solidFill>
              </a:rPr>
              <a:t> </a:t>
            </a:r>
            <a:r>
              <a:rPr lang="es-CO" dirty="0" err="1" smtClean="0">
                <a:solidFill>
                  <a:srgbClr val="006600"/>
                </a:solidFill>
              </a:rPr>
              <a:t>decrees</a:t>
            </a:r>
            <a:endParaRPr lang="es-CO" sz="17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54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2_Tema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COLOMBIA</dc:creator>
  <cp:lastModifiedBy>CIRHIGIRI Lora</cp:lastModifiedBy>
  <cp:revision>4</cp:revision>
  <dcterms:created xsi:type="dcterms:W3CDTF">2018-05-21T16:15:33Z</dcterms:created>
  <dcterms:modified xsi:type="dcterms:W3CDTF">2018-06-08T18:55:59Z</dcterms:modified>
</cp:coreProperties>
</file>