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272" r:id="rId3"/>
    <p:sldId id="269" r:id="rId4"/>
    <p:sldId id="279" r:id="rId5"/>
    <p:sldId id="505" r:id="rId6"/>
    <p:sldId id="373" r:id="rId7"/>
    <p:sldId id="506" r:id="rId8"/>
    <p:sldId id="586" r:id="rId9"/>
    <p:sldId id="587" r:id="rId10"/>
    <p:sldId id="507" r:id="rId11"/>
    <p:sldId id="508" r:id="rId12"/>
    <p:sldId id="591" r:id="rId13"/>
    <p:sldId id="592" r:id="rId14"/>
    <p:sldId id="593" r:id="rId15"/>
    <p:sldId id="594" r:id="rId16"/>
    <p:sldId id="595" r:id="rId17"/>
    <p:sldId id="596" r:id="rId18"/>
    <p:sldId id="597" r:id="rId19"/>
    <p:sldId id="598" r:id="rId20"/>
    <p:sldId id="599" r:id="rId21"/>
    <p:sldId id="600" r:id="rId22"/>
    <p:sldId id="601" r:id="rId23"/>
    <p:sldId id="602" r:id="rId24"/>
    <p:sldId id="603" r:id="rId25"/>
    <p:sldId id="604" r:id="rId26"/>
    <p:sldId id="590" r:id="rId27"/>
    <p:sldId id="509" r:id="rId28"/>
    <p:sldId id="510" r:id="rId29"/>
    <p:sldId id="511" r:id="rId30"/>
    <p:sldId id="512" r:id="rId31"/>
    <p:sldId id="513" r:id="rId32"/>
    <p:sldId id="514" r:id="rId33"/>
    <p:sldId id="515" r:id="rId34"/>
    <p:sldId id="516" r:id="rId35"/>
    <p:sldId id="517" r:id="rId36"/>
    <p:sldId id="518" r:id="rId37"/>
    <p:sldId id="366" r:id="rId38"/>
    <p:sldId id="367" r:id="rId39"/>
    <p:sldId id="368" r:id="rId40"/>
    <p:sldId id="583" r:id="rId41"/>
    <p:sldId id="519" r:id="rId42"/>
    <p:sldId id="520" r:id="rId43"/>
    <p:sldId id="521" r:id="rId44"/>
    <p:sldId id="522" r:id="rId45"/>
    <p:sldId id="523" r:id="rId46"/>
    <p:sldId id="525" r:id="rId47"/>
    <p:sldId id="526" r:id="rId48"/>
    <p:sldId id="527" r:id="rId49"/>
    <p:sldId id="528" r:id="rId50"/>
    <p:sldId id="529" r:id="rId51"/>
    <p:sldId id="530" r:id="rId52"/>
    <p:sldId id="531" r:id="rId53"/>
    <p:sldId id="580" r:id="rId54"/>
    <p:sldId id="532" r:id="rId55"/>
    <p:sldId id="533" r:id="rId56"/>
    <p:sldId id="534" r:id="rId57"/>
    <p:sldId id="535" r:id="rId58"/>
    <p:sldId id="536" r:id="rId59"/>
    <p:sldId id="537" r:id="rId60"/>
    <p:sldId id="538" r:id="rId61"/>
    <p:sldId id="539" r:id="rId62"/>
    <p:sldId id="540" r:id="rId63"/>
    <p:sldId id="541" r:id="rId64"/>
    <p:sldId id="542" r:id="rId65"/>
    <p:sldId id="543" r:id="rId66"/>
    <p:sldId id="588" r:id="rId67"/>
    <p:sldId id="582" r:id="rId68"/>
    <p:sldId id="584" r:id="rId69"/>
    <p:sldId id="544" r:id="rId70"/>
    <p:sldId id="545" r:id="rId71"/>
    <p:sldId id="546" r:id="rId72"/>
    <p:sldId id="547" r:id="rId73"/>
    <p:sldId id="548" r:id="rId74"/>
    <p:sldId id="549" r:id="rId75"/>
    <p:sldId id="550" r:id="rId76"/>
    <p:sldId id="551" r:id="rId77"/>
    <p:sldId id="552" r:id="rId78"/>
    <p:sldId id="553" r:id="rId79"/>
    <p:sldId id="554" r:id="rId80"/>
    <p:sldId id="555" r:id="rId81"/>
    <p:sldId id="556" r:id="rId82"/>
    <p:sldId id="557" r:id="rId83"/>
    <p:sldId id="558" r:id="rId84"/>
    <p:sldId id="559" r:id="rId85"/>
    <p:sldId id="560" r:id="rId86"/>
    <p:sldId id="561" r:id="rId87"/>
    <p:sldId id="562" r:id="rId88"/>
    <p:sldId id="563" r:id="rId89"/>
    <p:sldId id="564" r:id="rId90"/>
    <p:sldId id="565" r:id="rId91"/>
    <p:sldId id="566" r:id="rId92"/>
    <p:sldId id="585" r:id="rId93"/>
    <p:sldId id="567" r:id="rId94"/>
    <p:sldId id="568" r:id="rId95"/>
    <p:sldId id="569" r:id="rId96"/>
    <p:sldId id="570" r:id="rId97"/>
    <p:sldId id="571" r:id="rId98"/>
    <p:sldId id="572" r:id="rId99"/>
    <p:sldId id="573" r:id="rId100"/>
    <p:sldId id="574" r:id="rId101"/>
    <p:sldId id="575" r:id="rId102"/>
    <p:sldId id="576" r:id="rId103"/>
    <p:sldId id="577" r:id="rId104"/>
    <p:sldId id="578" r:id="rId105"/>
    <p:sldId id="579" r:id="rId106"/>
    <p:sldId id="581" r:id="rId107"/>
    <p:sldId id="349" r:id="rId10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12"/>
    <a:srgbClr val="FB4F14"/>
    <a:srgbClr val="DCDDDE"/>
    <a:srgbClr val="00A9E0"/>
    <a:srgbClr val="004165"/>
    <a:srgbClr val="C7EAFB"/>
    <a:srgbClr val="6163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1" autoAdjust="0"/>
    <p:restoredTop sz="71262" autoAdjust="0"/>
  </p:normalViewPr>
  <p:slideViewPr>
    <p:cSldViewPr>
      <p:cViewPr varScale="1">
        <p:scale>
          <a:sx n="70" d="100"/>
          <a:sy n="70" d="100"/>
        </p:scale>
        <p:origin x="1912"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357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presProps" Target="pres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viewProps" Target="viewProps.xml"/><Relationship Id="rId112" Type="http://schemas.openxmlformats.org/officeDocument/2006/relationships/theme" Target="theme/theme1.xml"/><Relationship Id="rId11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8B672-3D0D-471B-B888-446E93E58933}" type="doc">
      <dgm:prSet loTypeId="urn:microsoft.com/office/officeart/2005/8/layout/pyramid2" loCatId="list" qsTypeId="urn:microsoft.com/office/officeart/2005/8/quickstyle/simple1" qsCatId="simple" csTypeId="urn:microsoft.com/office/officeart/2005/8/colors/accent2_2" csCatId="accent2" phldr="1"/>
      <dgm:spPr/>
      <dgm:t>
        <a:bodyPr/>
        <a:lstStyle/>
        <a:p>
          <a:endParaRPr lang="en-US"/>
        </a:p>
      </dgm:t>
    </dgm:pt>
    <dgm:pt modelId="{EAAEEF4F-DE91-4631-BB0A-59FB77116CC2}">
      <dgm:prSet phldrT="[Text]"/>
      <dgm:spPr/>
      <dgm:t>
        <a:bodyPr/>
        <a:lstStyle/>
        <a:p>
          <a:r>
            <a:rPr lang="en-US" dirty="0" smtClean="0"/>
            <a:t>Assigned to Variables</a:t>
          </a:r>
          <a:endParaRPr lang="en-US" dirty="0"/>
        </a:p>
      </dgm:t>
    </dgm:pt>
    <dgm:pt modelId="{58608853-A9F6-4E9E-B9D7-B472F0D98A20}" type="parTrans" cxnId="{C5497571-0CA7-40F8-AB0A-0B0F05754EC1}">
      <dgm:prSet/>
      <dgm:spPr/>
      <dgm:t>
        <a:bodyPr/>
        <a:lstStyle/>
        <a:p>
          <a:endParaRPr lang="en-US"/>
        </a:p>
      </dgm:t>
    </dgm:pt>
    <dgm:pt modelId="{7D56611C-8714-479E-B380-93F9EF55726F}" type="sibTrans" cxnId="{C5497571-0CA7-40F8-AB0A-0B0F05754EC1}">
      <dgm:prSet/>
      <dgm:spPr/>
      <dgm:t>
        <a:bodyPr/>
        <a:lstStyle/>
        <a:p>
          <a:endParaRPr lang="en-US"/>
        </a:p>
      </dgm:t>
    </dgm:pt>
    <dgm:pt modelId="{78B41A1A-EF30-4924-8DA7-8EB64969D211}">
      <dgm:prSet phldrT="[Text]"/>
      <dgm:spPr/>
      <dgm:t>
        <a:bodyPr/>
        <a:lstStyle/>
        <a:p>
          <a:r>
            <a:rPr lang="en-US" dirty="0" smtClean="0"/>
            <a:t>Assigned as a property of an object</a:t>
          </a:r>
          <a:endParaRPr lang="en-US" dirty="0"/>
        </a:p>
      </dgm:t>
    </dgm:pt>
    <dgm:pt modelId="{5AB7A86B-FDF2-4674-84ED-66A6C1896409}" type="parTrans" cxnId="{8BC54380-39A0-4B89-9B17-BF51382BDB49}">
      <dgm:prSet/>
      <dgm:spPr/>
      <dgm:t>
        <a:bodyPr/>
        <a:lstStyle/>
        <a:p>
          <a:endParaRPr lang="en-US"/>
        </a:p>
      </dgm:t>
    </dgm:pt>
    <dgm:pt modelId="{89AC458E-6197-4FE4-A27A-617C282C68D0}" type="sibTrans" cxnId="{8BC54380-39A0-4B89-9B17-BF51382BDB49}">
      <dgm:prSet/>
      <dgm:spPr/>
      <dgm:t>
        <a:bodyPr/>
        <a:lstStyle/>
        <a:p>
          <a:endParaRPr lang="en-US"/>
        </a:p>
      </dgm:t>
    </dgm:pt>
    <dgm:pt modelId="{1E2149BD-3FA0-401B-8F43-DACEF5DC654B}">
      <dgm:prSet phldrT="[Text]"/>
      <dgm:spPr/>
      <dgm:t>
        <a:bodyPr/>
        <a:lstStyle/>
        <a:p>
          <a:r>
            <a:rPr lang="en-US" dirty="0" smtClean="0"/>
            <a:t>Passed as a parameter</a:t>
          </a:r>
          <a:endParaRPr lang="en-US" dirty="0"/>
        </a:p>
      </dgm:t>
    </dgm:pt>
    <dgm:pt modelId="{5FE1570E-7351-4096-A084-896C86F47E6E}" type="parTrans" cxnId="{9538C3CB-DC00-4B35-837F-F46608769669}">
      <dgm:prSet/>
      <dgm:spPr/>
      <dgm:t>
        <a:bodyPr/>
        <a:lstStyle/>
        <a:p>
          <a:endParaRPr lang="en-US"/>
        </a:p>
      </dgm:t>
    </dgm:pt>
    <dgm:pt modelId="{BD44D8BA-1F1E-461A-9944-F27E3151002C}" type="sibTrans" cxnId="{9538C3CB-DC00-4B35-837F-F46608769669}">
      <dgm:prSet/>
      <dgm:spPr/>
      <dgm:t>
        <a:bodyPr/>
        <a:lstStyle/>
        <a:p>
          <a:endParaRPr lang="en-US"/>
        </a:p>
      </dgm:t>
    </dgm:pt>
    <dgm:pt modelId="{E2480854-6A3F-4238-A20F-397B6AAB0B39}">
      <dgm:prSet phldrT="[Text]"/>
      <dgm:spPr/>
      <dgm:t>
        <a:bodyPr/>
        <a:lstStyle/>
        <a:p>
          <a:r>
            <a:rPr lang="en-US" dirty="0" smtClean="0"/>
            <a:t>Returned as a function result</a:t>
          </a:r>
          <a:endParaRPr lang="en-US" dirty="0"/>
        </a:p>
      </dgm:t>
    </dgm:pt>
    <dgm:pt modelId="{D2133E05-BFA0-4768-A21A-C305BEBB7BB1}" type="parTrans" cxnId="{5DC00522-C9DF-47F8-BB5C-BC9A51C02DC1}">
      <dgm:prSet/>
      <dgm:spPr/>
      <dgm:t>
        <a:bodyPr/>
        <a:lstStyle/>
        <a:p>
          <a:endParaRPr lang="en-US"/>
        </a:p>
      </dgm:t>
    </dgm:pt>
    <dgm:pt modelId="{50776A44-FCBA-47C2-8AB9-1BEE9EF5A7B6}" type="sibTrans" cxnId="{5DC00522-C9DF-47F8-BB5C-BC9A51C02DC1}">
      <dgm:prSet/>
      <dgm:spPr/>
      <dgm:t>
        <a:bodyPr/>
        <a:lstStyle/>
        <a:p>
          <a:endParaRPr lang="en-US"/>
        </a:p>
      </dgm:t>
    </dgm:pt>
    <dgm:pt modelId="{472AE397-3E9C-4E34-BE76-5E7924289C86}">
      <dgm:prSet phldrT="[Text]"/>
      <dgm:spPr/>
      <dgm:t>
        <a:bodyPr/>
        <a:lstStyle/>
        <a:p>
          <a:r>
            <a:rPr lang="en-US" dirty="0" smtClean="0"/>
            <a:t>Created using literals</a:t>
          </a:r>
          <a:endParaRPr lang="en-US" dirty="0"/>
        </a:p>
      </dgm:t>
    </dgm:pt>
    <dgm:pt modelId="{2152C0F9-7F11-4E8D-9F8C-0548CDC9B75C}" type="parTrans" cxnId="{0883A629-A292-42CD-9470-BE4EC488AAB1}">
      <dgm:prSet/>
      <dgm:spPr/>
      <dgm:t>
        <a:bodyPr/>
        <a:lstStyle/>
        <a:p>
          <a:endParaRPr lang="en-US"/>
        </a:p>
      </dgm:t>
    </dgm:pt>
    <dgm:pt modelId="{B687256F-2F63-4FF4-B3B7-5FA0FD481587}" type="sibTrans" cxnId="{0883A629-A292-42CD-9470-BE4EC488AAB1}">
      <dgm:prSet/>
      <dgm:spPr/>
      <dgm:t>
        <a:bodyPr/>
        <a:lstStyle/>
        <a:p>
          <a:endParaRPr lang="en-US"/>
        </a:p>
      </dgm:t>
    </dgm:pt>
    <dgm:pt modelId="{B488653D-14BC-486D-995B-944D6F5B6102}" type="pres">
      <dgm:prSet presAssocID="{F8F8B672-3D0D-471B-B888-446E93E58933}" presName="compositeShape" presStyleCnt="0">
        <dgm:presLayoutVars>
          <dgm:dir/>
          <dgm:resizeHandles/>
        </dgm:presLayoutVars>
      </dgm:prSet>
      <dgm:spPr/>
      <dgm:t>
        <a:bodyPr/>
        <a:lstStyle/>
        <a:p>
          <a:endParaRPr lang="en-US"/>
        </a:p>
      </dgm:t>
    </dgm:pt>
    <dgm:pt modelId="{BEAED937-846C-4246-9827-DE0AD235F650}" type="pres">
      <dgm:prSet presAssocID="{F8F8B672-3D0D-471B-B888-446E93E58933}" presName="pyramid" presStyleLbl="node1" presStyleIdx="0" presStyleCnt="1"/>
      <dgm:spPr/>
      <dgm:t>
        <a:bodyPr/>
        <a:lstStyle/>
        <a:p>
          <a:endParaRPr lang="en-US"/>
        </a:p>
      </dgm:t>
    </dgm:pt>
    <dgm:pt modelId="{4474FB5B-4CD8-467F-98E1-42404518656D}" type="pres">
      <dgm:prSet presAssocID="{F8F8B672-3D0D-471B-B888-446E93E58933}" presName="theList" presStyleCnt="0"/>
      <dgm:spPr/>
      <dgm:t>
        <a:bodyPr/>
        <a:lstStyle/>
        <a:p>
          <a:endParaRPr lang="en-US"/>
        </a:p>
      </dgm:t>
    </dgm:pt>
    <dgm:pt modelId="{0E7549A9-D1BB-46B9-987C-FD917EFCA292}" type="pres">
      <dgm:prSet presAssocID="{EAAEEF4F-DE91-4631-BB0A-59FB77116CC2}" presName="aNode" presStyleLbl="fgAcc1" presStyleIdx="0" presStyleCnt="5">
        <dgm:presLayoutVars>
          <dgm:bulletEnabled val="1"/>
        </dgm:presLayoutVars>
      </dgm:prSet>
      <dgm:spPr/>
      <dgm:t>
        <a:bodyPr/>
        <a:lstStyle/>
        <a:p>
          <a:endParaRPr lang="en-US"/>
        </a:p>
      </dgm:t>
    </dgm:pt>
    <dgm:pt modelId="{DE34BDF4-C3E9-4FE5-ACFB-9A1FC447F9AA}" type="pres">
      <dgm:prSet presAssocID="{EAAEEF4F-DE91-4631-BB0A-59FB77116CC2}" presName="aSpace" presStyleCnt="0"/>
      <dgm:spPr/>
      <dgm:t>
        <a:bodyPr/>
        <a:lstStyle/>
        <a:p>
          <a:endParaRPr lang="en-US"/>
        </a:p>
      </dgm:t>
    </dgm:pt>
    <dgm:pt modelId="{1283E205-3E1B-42DB-9CB0-4E2BAD77C763}" type="pres">
      <dgm:prSet presAssocID="{78B41A1A-EF30-4924-8DA7-8EB64969D211}" presName="aNode" presStyleLbl="fgAcc1" presStyleIdx="1" presStyleCnt="5">
        <dgm:presLayoutVars>
          <dgm:bulletEnabled val="1"/>
        </dgm:presLayoutVars>
      </dgm:prSet>
      <dgm:spPr/>
      <dgm:t>
        <a:bodyPr/>
        <a:lstStyle/>
        <a:p>
          <a:endParaRPr lang="en-US"/>
        </a:p>
      </dgm:t>
    </dgm:pt>
    <dgm:pt modelId="{AFBF1719-D219-4D17-A2C0-5BB6105DDAD3}" type="pres">
      <dgm:prSet presAssocID="{78B41A1A-EF30-4924-8DA7-8EB64969D211}" presName="aSpace" presStyleCnt="0"/>
      <dgm:spPr/>
      <dgm:t>
        <a:bodyPr/>
        <a:lstStyle/>
        <a:p>
          <a:endParaRPr lang="en-US"/>
        </a:p>
      </dgm:t>
    </dgm:pt>
    <dgm:pt modelId="{5BE1A5D4-1CEF-4B77-9CAF-33AAE702BEEA}" type="pres">
      <dgm:prSet presAssocID="{1E2149BD-3FA0-401B-8F43-DACEF5DC654B}" presName="aNode" presStyleLbl="fgAcc1" presStyleIdx="2" presStyleCnt="5">
        <dgm:presLayoutVars>
          <dgm:bulletEnabled val="1"/>
        </dgm:presLayoutVars>
      </dgm:prSet>
      <dgm:spPr/>
      <dgm:t>
        <a:bodyPr/>
        <a:lstStyle/>
        <a:p>
          <a:endParaRPr lang="en-US"/>
        </a:p>
      </dgm:t>
    </dgm:pt>
    <dgm:pt modelId="{43A7DADF-961E-4EE3-B078-DF9223E61915}" type="pres">
      <dgm:prSet presAssocID="{1E2149BD-3FA0-401B-8F43-DACEF5DC654B}" presName="aSpace" presStyleCnt="0"/>
      <dgm:spPr/>
      <dgm:t>
        <a:bodyPr/>
        <a:lstStyle/>
        <a:p>
          <a:endParaRPr lang="en-US"/>
        </a:p>
      </dgm:t>
    </dgm:pt>
    <dgm:pt modelId="{6BA56BD5-B050-4368-A0CC-B7F9A0FEB73F}" type="pres">
      <dgm:prSet presAssocID="{E2480854-6A3F-4238-A20F-397B6AAB0B39}" presName="aNode" presStyleLbl="fgAcc1" presStyleIdx="3" presStyleCnt="5">
        <dgm:presLayoutVars>
          <dgm:bulletEnabled val="1"/>
        </dgm:presLayoutVars>
      </dgm:prSet>
      <dgm:spPr/>
      <dgm:t>
        <a:bodyPr/>
        <a:lstStyle/>
        <a:p>
          <a:endParaRPr lang="en-US"/>
        </a:p>
      </dgm:t>
    </dgm:pt>
    <dgm:pt modelId="{8B8B8574-1D6A-4945-B119-EB72B721FC50}" type="pres">
      <dgm:prSet presAssocID="{E2480854-6A3F-4238-A20F-397B6AAB0B39}" presName="aSpace" presStyleCnt="0"/>
      <dgm:spPr/>
      <dgm:t>
        <a:bodyPr/>
        <a:lstStyle/>
        <a:p>
          <a:endParaRPr lang="en-US"/>
        </a:p>
      </dgm:t>
    </dgm:pt>
    <dgm:pt modelId="{67BE1703-CC9E-4DCD-BBC8-DBFE9944C5A3}" type="pres">
      <dgm:prSet presAssocID="{472AE397-3E9C-4E34-BE76-5E7924289C86}" presName="aNode" presStyleLbl="fgAcc1" presStyleIdx="4" presStyleCnt="5">
        <dgm:presLayoutVars>
          <dgm:bulletEnabled val="1"/>
        </dgm:presLayoutVars>
      </dgm:prSet>
      <dgm:spPr/>
      <dgm:t>
        <a:bodyPr/>
        <a:lstStyle/>
        <a:p>
          <a:endParaRPr lang="en-US"/>
        </a:p>
      </dgm:t>
    </dgm:pt>
    <dgm:pt modelId="{4A3361C8-A23D-4B29-9E61-F963EEC9C376}" type="pres">
      <dgm:prSet presAssocID="{472AE397-3E9C-4E34-BE76-5E7924289C86}" presName="aSpace" presStyleCnt="0"/>
      <dgm:spPr/>
      <dgm:t>
        <a:bodyPr/>
        <a:lstStyle/>
        <a:p>
          <a:endParaRPr lang="en-US"/>
        </a:p>
      </dgm:t>
    </dgm:pt>
  </dgm:ptLst>
  <dgm:cxnLst>
    <dgm:cxn modelId="{D4A191B8-F2D4-4659-8C8E-1E1954C756B8}" type="presOf" srcId="{78B41A1A-EF30-4924-8DA7-8EB64969D211}" destId="{1283E205-3E1B-42DB-9CB0-4E2BAD77C763}" srcOrd="0" destOrd="0" presId="urn:microsoft.com/office/officeart/2005/8/layout/pyramid2"/>
    <dgm:cxn modelId="{9263F033-4149-47AB-9B3D-03D57EABD857}" type="presOf" srcId="{472AE397-3E9C-4E34-BE76-5E7924289C86}" destId="{67BE1703-CC9E-4DCD-BBC8-DBFE9944C5A3}" srcOrd="0" destOrd="0" presId="urn:microsoft.com/office/officeart/2005/8/layout/pyramid2"/>
    <dgm:cxn modelId="{08382E41-1A3E-41E6-BC3D-06C916BBD6C8}" type="presOf" srcId="{F8F8B672-3D0D-471B-B888-446E93E58933}" destId="{B488653D-14BC-486D-995B-944D6F5B6102}" srcOrd="0" destOrd="0" presId="urn:microsoft.com/office/officeart/2005/8/layout/pyramid2"/>
    <dgm:cxn modelId="{5DC00522-C9DF-47F8-BB5C-BC9A51C02DC1}" srcId="{F8F8B672-3D0D-471B-B888-446E93E58933}" destId="{E2480854-6A3F-4238-A20F-397B6AAB0B39}" srcOrd="3" destOrd="0" parTransId="{D2133E05-BFA0-4768-A21A-C305BEBB7BB1}" sibTransId="{50776A44-FCBA-47C2-8AB9-1BEE9EF5A7B6}"/>
    <dgm:cxn modelId="{9538C3CB-DC00-4B35-837F-F46608769669}" srcId="{F8F8B672-3D0D-471B-B888-446E93E58933}" destId="{1E2149BD-3FA0-401B-8F43-DACEF5DC654B}" srcOrd="2" destOrd="0" parTransId="{5FE1570E-7351-4096-A084-896C86F47E6E}" sibTransId="{BD44D8BA-1F1E-461A-9944-F27E3151002C}"/>
    <dgm:cxn modelId="{B6BE0D28-73E7-4834-A35B-FFFF8A9CF499}" type="presOf" srcId="{E2480854-6A3F-4238-A20F-397B6AAB0B39}" destId="{6BA56BD5-B050-4368-A0CC-B7F9A0FEB73F}" srcOrd="0" destOrd="0" presId="urn:microsoft.com/office/officeart/2005/8/layout/pyramid2"/>
    <dgm:cxn modelId="{8BC54380-39A0-4B89-9B17-BF51382BDB49}" srcId="{F8F8B672-3D0D-471B-B888-446E93E58933}" destId="{78B41A1A-EF30-4924-8DA7-8EB64969D211}" srcOrd="1" destOrd="0" parTransId="{5AB7A86B-FDF2-4674-84ED-66A6C1896409}" sibTransId="{89AC458E-6197-4FE4-A27A-617C282C68D0}"/>
    <dgm:cxn modelId="{C5497571-0CA7-40F8-AB0A-0B0F05754EC1}" srcId="{F8F8B672-3D0D-471B-B888-446E93E58933}" destId="{EAAEEF4F-DE91-4631-BB0A-59FB77116CC2}" srcOrd="0" destOrd="0" parTransId="{58608853-A9F6-4E9E-B9D7-B472F0D98A20}" sibTransId="{7D56611C-8714-479E-B380-93F9EF55726F}"/>
    <dgm:cxn modelId="{1E9C84AB-DF3B-4C66-AE2D-AD737472E2EB}" type="presOf" srcId="{1E2149BD-3FA0-401B-8F43-DACEF5DC654B}" destId="{5BE1A5D4-1CEF-4B77-9CAF-33AAE702BEEA}" srcOrd="0" destOrd="0" presId="urn:microsoft.com/office/officeart/2005/8/layout/pyramid2"/>
    <dgm:cxn modelId="{0883A629-A292-42CD-9470-BE4EC488AAB1}" srcId="{F8F8B672-3D0D-471B-B888-446E93E58933}" destId="{472AE397-3E9C-4E34-BE76-5E7924289C86}" srcOrd="4" destOrd="0" parTransId="{2152C0F9-7F11-4E8D-9F8C-0548CDC9B75C}" sibTransId="{B687256F-2F63-4FF4-B3B7-5FA0FD481587}"/>
    <dgm:cxn modelId="{BCBD2DBF-C83D-43C6-82BB-F24798E09CE4}" type="presOf" srcId="{EAAEEF4F-DE91-4631-BB0A-59FB77116CC2}" destId="{0E7549A9-D1BB-46B9-987C-FD917EFCA292}" srcOrd="0" destOrd="0" presId="urn:microsoft.com/office/officeart/2005/8/layout/pyramid2"/>
    <dgm:cxn modelId="{CE5ED07B-A1F8-4367-9EE8-5CE67ED4D1AE}" type="presParOf" srcId="{B488653D-14BC-486D-995B-944D6F5B6102}" destId="{BEAED937-846C-4246-9827-DE0AD235F650}" srcOrd="0" destOrd="0" presId="urn:microsoft.com/office/officeart/2005/8/layout/pyramid2"/>
    <dgm:cxn modelId="{29D4FACF-656B-40EC-86F1-59ECD2EC8817}" type="presParOf" srcId="{B488653D-14BC-486D-995B-944D6F5B6102}" destId="{4474FB5B-4CD8-467F-98E1-42404518656D}" srcOrd="1" destOrd="0" presId="urn:microsoft.com/office/officeart/2005/8/layout/pyramid2"/>
    <dgm:cxn modelId="{0C8349A2-8492-4C6A-978F-1DD99142FB51}" type="presParOf" srcId="{4474FB5B-4CD8-467F-98E1-42404518656D}" destId="{0E7549A9-D1BB-46B9-987C-FD917EFCA292}" srcOrd="0" destOrd="0" presId="urn:microsoft.com/office/officeart/2005/8/layout/pyramid2"/>
    <dgm:cxn modelId="{8E855525-02FF-4511-A19F-9E84636B188B}" type="presParOf" srcId="{4474FB5B-4CD8-467F-98E1-42404518656D}" destId="{DE34BDF4-C3E9-4FE5-ACFB-9A1FC447F9AA}" srcOrd="1" destOrd="0" presId="urn:microsoft.com/office/officeart/2005/8/layout/pyramid2"/>
    <dgm:cxn modelId="{2C63AC62-1677-426B-81FC-49AB99948178}" type="presParOf" srcId="{4474FB5B-4CD8-467F-98E1-42404518656D}" destId="{1283E205-3E1B-42DB-9CB0-4E2BAD77C763}" srcOrd="2" destOrd="0" presId="urn:microsoft.com/office/officeart/2005/8/layout/pyramid2"/>
    <dgm:cxn modelId="{2183EB0E-1508-4112-BE3C-50FA6116B7F6}" type="presParOf" srcId="{4474FB5B-4CD8-467F-98E1-42404518656D}" destId="{AFBF1719-D219-4D17-A2C0-5BB6105DDAD3}" srcOrd="3" destOrd="0" presId="urn:microsoft.com/office/officeart/2005/8/layout/pyramid2"/>
    <dgm:cxn modelId="{A5B56F6F-A527-45E9-BF1E-8669F42A7551}" type="presParOf" srcId="{4474FB5B-4CD8-467F-98E1-42404518656D}" destId="{5BE1A5D4-1CEF-4B77-9CAF-33AAE702BEEA}" srcOrd="4" destOrd="0" presId="urn:microsoft.com/office/officeart/2005/8/layout/pyramid2"/>
    <dgm:cxn modelId="{CB6C7B1A-1C42-49A2-A8E7-86BA69C17432}" type="presParOf" srcId="{4474FB5B-4CD8-467F-98E1-42404518656D}" destId="{43A7DADF-961E-4EE3-B078-DF9223E61915}" srcOrd="5" destOrd="0" presId="urn:microsoft.com/office/officeart/2005/8/layout/pyramid2"/>
    <dgm:cxn modelId="{6CCEF4FE-0A80-42BB-B8A4-4F83068FB765}" type="presParOf" srcId="{4474FB5B-4CD8-467F-98E1-42404518656D}" destId="{6BA56BD5-B050-4368-A0CC-B7F9A0FEB73F}" srcOrd="6" destOrd="0" presId="urn:microsoft.com/office/officeart/2005/8/layout/pyramid2"/>
    <dgm:cxn modelId="{F6E6F2C6-9DC3-447F-B045-A0F8BAF7ECCA}" type="presParOf" srcId="{4474FB5B-4CD8-467F-98E1-42404518656D}" destId="{8B8B8574-1D6A-4945-B119-EB72B721FC50}" srcOrd="7" destOrd="0" presId="urn:microsoft.com/office/officeart/2005/8/layout/pyramid2"/>
    <dgm:cxn modelId="{AF4D1B24-C632-42DB-A605-40F4119FD62B}" type="presParOf" srcId="{4474FB5B-4CD8-467F-98E1-42404518656D}" destId="{67BE1703-CC9E-4DCD-BBC8-DBFE9944C5A3}" srcOrd="8" destOrd="0" presId="urn:microsoft.com/office/officeart/2005/8/layout/pyramid2"/>
    <dgm:cxn modelId="{87A2D2E0-B688-44C5-AEE0-37217E3A3BE6}" type="presParOf" srcId="{4474FB5B-4CD8-467F-98E1-42404518656D}" destId="{4A3361C8-A23D-4B29-9E61-F963EEC9C376}"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29D49-A391-4F5E-B6D4-C5E45937A76C}"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C27B1CF7-83C1-4623-91BB-6E473B3B3CEC}">
      <dgm:prSet phldrT="[Text]"/>
      <dgm:spPr/>
      <dgm:t>
        <a:bodyPr/>
        <a:lstStyle/>
        <a:p>
          <a:r>
            <a:rPr lang="en-US" dirty="0" smtClean="0"/>
            <a:t>Select</a:t>
          </a:r>
          <a:endParaRPr lang="en-US" dirty="0"/>
        </a:p>
      </dgm:t>
    </dgm:pt>
    <dgm:pt modelId="{1E91D327-C897-47FB-91F8-E2B9B734F20D}" type="parTrans" cxnId="{775D0AB1-CE65-410B-B150-D4B992D3BA67}">
      <dgm:prSet/>
      <dgm:spPr/>
      <dgm:t>
        <a:bodyPr/>
        <a:lstStyle/>
        <a:p>
          <a:endParaRPr lang="en-US"/>
        </a:p>
      </dgm:t>
    </dgm:pt>
    <dgm:pt modelId="{E27FE6D3-3FD5-4BC4-A124-7FB240384E01}" type="sibTrans" cxnId="{775D0AB1-CE65-410B-B150-D4B992D3BA67}">
      <dgm:prSet/>
      <dgm:spPr/>
      <dgm:t>
        <a:bodyPr/>
        <a:lstStyle/>
        <a:p>
          <a:endParaRPr lang="en-US"/>
        </a:p>
      </dgm:t>
    </dgm:pt>
    <dgm:pt modelId="{B90B0F9F-8332-4F44-A433-103075091198}">
      <dgm:prSet phldrT="[Text]"/>
      <dgm:spPr/>
      <dgm:t>
        <a:bodyPr/>
        <a:lstStyle/>
        <a:p>
          <a:r>
            <a:rPr lang="en-US" dirty="0" smtClean="0"/>
            <a:t>Operate</a:t>
          </a:r>
          <a:endParaRPr lang="en-US" dirty="0"/>
        </a:p>
      </dgm:t>
    </dgm:pt>
    <dgm:pt modelId="{C495DA2B-FB7F-4AA5-98AA-CDCBEDEDBEC7}" type="parTrans" cxnId="{0FF44CC2-D23B-475A-958E-1734B5CD089F}">
      <dgm:prSet/>
      <dgm:spPr/>
      <dgm:t>
        <a:bodyPr/>
        <a:lstStyle/>
        <a:p>
          <a:endParaRPr lang="en-US"/>
        </a:p>
      </dgm:t>
    </dgm:pt>
    <dgm:pt modelId="{B9EAC747-C2C0-4A60-B359-5B628E479AA0}" type="sibTrans" cxnId="{0FF44CC2-D23B-475A-958E-1734B5CD089F}">
      <dgm:prSet/>
      <dgm:spPr/>
      <dgm:t>
        <a:bodyPr/>
        <a:lstStyle/>
        <a:p>
          <a:endParaRPr lang="en-US"/>
        </a:p>
      </dgm:t>
    </dgm:pt>
    <dgm:pt modelId="{01DB3727-0424-46D9-9B68-7EF96471C8FA}">
      <dgm:prSet phldrT="[Text]"/>
      <dgm:spPr/>
      <dgm:t>
        <a:bodyPr/>
        <a:lstStyle/>
        <a:p>
          <a:r>
            <a:rPr lang="en-US" dirty="0" smtClean="0"/>
            <a:t>Select an element or group of elements</a:t>
          </a:r>
          <a:endParaRPr lang="en-US" dirty="0"/>
        </a:p>
      </dgm:t>
    </dgm:pt>
    <dgm:pt modelId="{F09729D0-CB4C-4DAE-898E-C94CAFD07607}" type="parTrans" cxnId="{E2F85B12-F52D-4849-B09F-64A28A45D634}">
      <dgm:prSet/>
      <dgm:spPr/>
      <dgm:t>
        <a:bodyPr/>
        <a:lstStyle/>
        <a:p>
          <a:endParaRPr lang="en-US"/>
        </a:p>
      </dgm:t>
    </dgm:pt>
    <dgm:pt modelId="{63C3B285-BB47-4DDE-974B-9C2CF4E76470}" type="sibTrans" cxnId="{E2F85B12-F52D-4849-B09F-64A28A45D634}">
      <dgm:prSet/>
      <dgm:spPr/>
      <dgm:t>
        <a:bodyPr/>
        <a:lstStyle/>
        <a:p>
          <a:endParaRPr lang="en-US"/>
        </a:p>
      </dgm:t>
    </dgm:pt>
    <dgm:pt modelId="{E4B48DCC-F1B6-4B0F-A3AF-81FEC40BCF79}">
      <dgm:prSet phldrT="[Text]"/>
      <dgm:spPr/>
      <dgm:t>
        <a:bodyPr/>
        <a:lstStyle/>
        <a:p>
          <a:r>
            <a:rPr lang="en-US" dirty="0" smtClean="0"/>
            <a:t>Operate upon those elements</a:t>
          </a:r>
          <a:endParaRPr lang="en-US" dirty="0"/>
        </a:p>
      </dgm:t>
    </dgm:pt>
    <dgm:pt modelId="{5411D64E-41E2-4D10-B4D2-E4074417728B}" type="parTrans" cxnId="{13CB4151-E2BC-4BA9-A629-B59AA1BCD82F}">
      <dgm:prSet/>
      <dgm:spPr/>
      <dgm:t>
        <a:bodyPr/>
        <a:lstStyle/>
        <a:p>
          <a:endParaRPr lang="en-US"/>
        </a:p>
      </dgm:t>
    </dgm:pt>
    <dgm:pt modelId="{F6EF9351-8B41-40B9-8D2B-C4AA6161AD28}" type="sibTrans" cxnId="{13CB4151-E2BC-4BA9-A629-B59AA1BCD82F}">
      <dgm:prSet/>
      <dgm:spPr/>
      <dgm:t>
        <a:bodyPr/>
        <a:lstStyle/>
        <a:p>
          <a:endParaRPr lang="en-US"/>
        </a:p>
      </dgm:t>
    </dgm:pt>
    <dgm:pt modelId="{AEC6676F-B345-4A27-A4B4-5576054587C5}" type="pres">
      <dgm:prSet presAssocID="{03929D49-A391-4F5E-B6D4-C5E45937A76C}" presName="linear" presStyleCnt="0">
        <dgm:presLayoutVars>
          <dgm:dir/>
          <dgm:animLvl val="lvl"/>
          <dgm:resizeHandles val="exact"/>
        </dgm:presLayoutVars>
      </dgm:prSet>
      <dgm:spPr/>
      <dgm:t>
        <a:bodyPr/>
        <a:lstStyle/>
        <a:p>
          <a:endParaRPr lang="en-US"/>
        </a:p>
      </dgm:t>
    </dgm:pt>
    <dgm:pt modelId="{A58C8EF8-140C-47D9-B643-CB52F21E7DAF}" type="pres">
      <dgm:prSet presAssocID="{C27B1CF7-83C1-4623-91BB-6E473B3B3CEC}" presName="parentLin" presStyleCnt="0"/>
      <dgm:spPr/>
      <dgm:t>
        <a:bodyPr/>
        <a:lstStyle/>
        <a:p>
          <a:endParaRPr lang="en-US"/>
        </a:p>
      </dgm:t>
    </dgm:pt>
    <dgm:pt modelId="{F547B2B2-69A9-47F8-9AE1-63F1C5960CA7}" type="pres">
      <dgm:prSet presAssocID="{C27B1CF7-83C1-4623-91BB-6E473B3B3CEC}" presName="parentLeftMargin" presStyleLbl="node1" presStyleIdx="0" presStyleCnt="2"/>
      <dgm:spPr/>
      <dgm:t>
        <a:bodyPr/>
        <a:lstStyle/>
        <a:p>
          <a:endParaRPr lang="en-US"/>
        </a:p>
      </dgm:t>
    </dgm:pt>
    <dgm:pt modelId="{B288EA35-E22D-4FFE-963E-8579E8EF05F2}" type="pres">
      <dgm:prSet presAssocID="{C27B1CF7-83C1-4623-91BB-6E473B3B3CEC}" presName="parentText" presStyleLbl="node1" presStyleIdx="0" presStyleCnt="2">
        <dgm:presLayoutVars>
          <dgm:chMax val="0"/>
          <dgm:bulletEnabled val="1"/>
        </dgm:presLayoutVars>
      </dgm:prSet>
      <dgm:spPr/>
      <dgm:t>
        <a:bodyPr/>
        <a:lstStyle/>
        <a:p>
          <a:endParaRPr lang="en-US"/>
        </a:p>
      </dgm:t>
    </dgm:pt>
    <dgm:pt modelId="{15F43735-6528-4979-8362-F3B79B294FDA}" type="pres">
      <dgm:prSet presAssocID="{C27B1CF7-83C1-4623-91BB-6E473B3B3CEC}" presName="negativeSpace" presStyleCnt="0"/>
      <dgm:spPr/>
      <dgm:t>
        <a:bodyPr/>
        <a:lstStyle/>
        <a:p>
          <a:endParaRPr lang="en-US"/>
        </a:p>
      </dgm:t>
    </dgm:pt>
    <dgm:pt modelId="{2B11FA6A-62A9-41CF-ADB8-3723D675381F}" type="pres">
      <dgm:prSet presAssocID="{C27B1CF7-83C1-4623-91BB-6E473B3B3CEC}" presName="childText" presStyleLbl="conFgAcc1" presStyleIdx="0" presStyleCnt="2">
        <dgm:presLayoutVars>
          <dgm:bulletEnabled val="1"/>
        </dgm:presLayoutVars>
      </dgm:prSet>
      <dgm:spPr/>
      <dgm:t>
        <a:bodyPr/>
        <a:lstStyle/>
        <a:p>
          <a:endParaRPr lang="en-US"/>
        </a:p>
      </dgm:t>
    </dgm:pt>
    <dgm:pt modelId="{115A0DDF-1B9A-4943-9241-12C42E458BD3}" type="pres">
      <dgm:prSet presAssocID="{E27FE6D3-3FD5-4BC4-A124-7FB240384E01}" presName="spaceBetweenRectangles" presStyleCnt="0"/>
      <dgm:spPr/>
      <dgm:t>
        <a:bodyPr/>
        <a:lstStyle/>
        <a:p>
          <a:endParaRPr lang="en-US"/>
        </a:p>
      </dgm:t>
    </dgm:pt>
    <dgm:pt modelId="{03AE891B-68D3-4096-9DFF-020808796D56}" type="pres">
      <dgm:prSet presAssocID="{B90B0F9F-8332-4F44-A433-103075091198}" presName="parentLin" presStyleCnt="0"/>
      <dgm:spPr/>
      <dgm:t>
        <a:bodyPr/>
        <a:lstStyle/>
        <a:p>
          <a:endParaRPr lang="en-US"/>
        </a:p>
      </dgm:t>
    </dgm:pt>
    <dgm:pt modelId="{CFB61B71-7BFE-48DD-9164-7698B417F355}" type="pres">
      <dgm:prSet presAssocID="{B90B0F9F-8332-4F44-A433-103075091198}" presName="parentLeftMargin" presStyleLbl="node1" presStyleIdx="0" presStyleCnt="2"/>
      <dgm:spPr/>
      <dgm:t>
        <a:bodyPr/>
        <a:lstStyle/>
        <a:p>
          <a:endParaRPr lang="en-US"/>
        </a:p>
      </dgm:t>
    </dgm:pt>
    <dgm:pt modelId="{8DE8257D-1BBE-4DDC-AA59-10C0F6189678}" type="pres">
      <dgm:prSet presAssocID="{B90B0F9F-8332-4F44-A433-103075091198}" presName="parentText" presStyleLbl="node1" presStyleIdx="1" presStyleCnt="2">
        <dgm:presLayoutVars>
          <dgm:chMax val="0"/>
          <dgm:bulletEnabled val="1"/>
        </dgm:presLayoutVars>
      </dgm:prSet>
      <dgm:spPr/>
      <dgm:t>
        <a:bodyPr/>
        <a:lstStyle/>
        <a:p>
          <a:endParaRPr lang="en-US"/>
        </a:p>
      </dgm:t>
    </dgm:pt>
    <dgm:pt modelId="{8C5625F1-500D-441D-9560-79FFFC12176C}" type="pres">
      <dgm:prSet presAssocID="{B90B0F9F-8332-4F44-A433-103075091198}" presName="negativeSpace" presStyleCnt="0"/>
      <dgm:spPr/>
      <dgm:t>
        <a:bodyPr/>
        <a:lstStyle/>
        <a:p>
          <a:endParaRPr lang="en-US"/>
        </a:p>
      </dgm:t>
    </dgm:pt>
    <dgm:pt modelId="{D432E01A-6E15-417C-BF25-4947E0FBBDFB}" type="pres">
      <dgm:prSet presAssocID="{B90B0F9F-8332-4F44-A433-103075091198}" presName="childText" presStyleLbl="conFgAcc1" presStyleIdx="1" presStyleCnt="2">
        <dgm:presLayoutVars>
          <dgm:bulletEnabled val="1"/>
        </dgm:presLayoutVars>
      </dgm:prSet>
      <dgm:spPr/>
      <dgm:t>
        <a:bodyPr/>
        <a:lstStyle/>
        <a:p>
          <a:endParaRPr lang="en-US"/>
        </a:p>
      </dgm:t>
    </dgm:pt>
  </dgm:ptLst>
  <dgm:cxnLst>
    <dgm:cxn modelId="{775D0AB1-CE65-410B-B150-D4B992D3BA67}" srcId="{03929D49-A391-4F5E-B6D4-C5E45937A76C}" destId="{C27B1CF7-83C1-4623-91BB-6E473B3B3CEC}" srcOrd="0" destOrd="0" parTransId="{1E91D327-C897-47FB-91F8-E2B9B734F20D}" sibTransId="{E27FE6D3-3FD5-4BC4-A124-7FB240384E01}"/>
    <dgm:cxn modelId="{9F0B9AA8-BEB8-47C9-887F-1FB6FBDF7649}" type="presOf" srcId="{C27B1CF7-83C1-4623-91BB-6E473B3B3CEC}" destId="{B288EA35-E22D-4FFE-963E-8579E8EF05F2}" srcOrd="1" destOrd="0" presId="urn:microsoft.com/office/officeart/2005/8/layout/list1"/>
    <dgm:cxn modelId="{E2F85B12-F52D-4849-B09F-64A28A45D634}" srcId="{C27B1CF7-83C1-4623-91BB-6E473B3B3CEC}" destId="{01DB3727-0424-46D9-9B68-7EF96471C8FA}" srcOrd="0" destOrd="0" parTransId="{F09729D0-CB4C-4DAE-898E-C94CAFD07607}" sibTransId="{63C3B285-BB47-4DDE-974B-9C2CF4E76470}"/>
    <dgm:cxn modelId="{13CB4151-E2BC-4BA9-A629-B59AA1BCD82F}" srcId="{B90B0F9F-8332-4F44-A433-103075091198}" destId="{E4B48DCC-F1B6-4B0F-A3AF-81FEC40BCF79}" srcOrd="0" destOrd="0" parTransId="{5411D64E-41E2-4D10-B4D2-E4074417728B}" sibTransId="{F6EF9351-8B41-40B9-8D2B-C4AA6161AD28}"/>
    <dgm:cxn modelId="{E86A4B31-5375-4C32-867A-F8345B48CC9C}" type="presOf" srcId="{01DB3727-0424-46D9-9B68-7EF96471C8FA}" destId="{2B11FA6A-62A9-41CF-ADB8-3723D675381F}" srcOrd="0" destOrd="0" presId="urn:microsoft.com/office/officeart/2005/8/layout/list1"/>
    <dgm:cxn modelId="{1FC6FFF1-57C9-454C-849F-6606CEEBD414}" type="presOf" srcId="{B90B0F9F-8332-4F44-A433-103075091198}" destId="{8DE8257D-1BBE-4DDC-AA59-10C0F6189678}" srcOrd="1" destOrd="0" presId="urn:microsoft.com/office/officeart/2005/8/layout/list1"/>
    <dgm:cxn modelId="{8D16E1B6-88E8-4800-B5D5-086707297368}" type="presOf" srcId="{B90B0F9F-8332-4F44-A433-103075091198}" destId="{CFB61B71-7BFE-48DD-9164-7698B417F355}" srcOrd="0" destOrd="0" presId="urn:microsoft.com/office/officeart/2005/8/layout/list1"/>
    <dgm:cxn modelId="{5D791C54-3587-4333-A8D3-C5FC4DA52338}" type="presOf" srcId="{E4B48DCC-F1B6-4B0F-A3AF-81FEC40BCF79}" destId="{D432E01A-6E15-417C-BF25-4947E0FBBDFB}" srcOrd="0" destOrd="0" presId="urn:microsoft.com/office/officeart/2005/8/layout/list1"/>
    <dgm:cxn modelId="{03E6DA81-2CE2-43E5-982F-127DF4A8EE76}" type="presOf" srcId="{03929D49-A391-4F5E-B6D4-C5E45937A76C}" destId="{AEC6676F-B345-4A27-A4B4-5576054587C5}" srcOrd="0" destOrd="0" presId="urn:microsoft.com/office/officeart/2005/8/layout/list1"/>
    <dgm:cxn modelId="{9015E1DD-C513-490C-8055-27BF162E6034}" type="presOf" srcId="{C27B1CF7-83C1-4623-91BB-6E473B3B3CEC}" destId="{F547B2B2-69A9-47F8-9AE1-63F1C5960CA7}" srcOrd="0" destOrd="0" presId="urn:microsoft.com/office/officeart/2005/8/layout/list1"/>
    <dgm:cxn modelId="{0FF44CC2-D23B-475A-958E-1734B5CD089F}" srcId="{03929D49-A391-4F5E-B6D4-C5E45937A76C}" destId="{B90B0F9F-8332-4F44-A433-103075091198}" srcOrd="1" destOrd="0" parTransId="{C495DA2B-FB7F-4AA5-98AA-CDCBEDEDBEC7}" sibTransId="{B9EAC747-C2C0-4A60-B359-5B628E479AA0}"/>
    <dgm:cxn modelId="{BEBECCC1-3DBD-4945-A21B-58C0D0F6B3CE}" type="presParOf" srcId="{AEC6676F-B345-4A27-A4B4-5576054587C5}" destId="{A58C8EF8-140C-47D9-B643-CB52F21E7DAF}" srcOrd="0" destOrd="0" presId="urn:microsoft.com/office/officeart/2005/8/layout/list1"/>
    <dgm:cxn modelId="{8D6A3B60-6D58-47DB-8296-03E4029588A0}" type="presParOf" srcId="{A58C8EF8-140C-47D9-B643-CB52F21E7DAF}" destId="{F547B2B2-69A9-47F8-9AE1-63F1C5960CA7}" srcOrd="0" destOrd="0" presId="urn:microsoft.com/office/officeart/2005/8/layout/list1"/>
    <dgm:cxn modelId="{554B545D-0A69-4373-866C-42BC4597746A}" type="presParOf" srcId="{A58C8EF8-140C-47D9-B643-CB52F21E7DAF}" destId="{B288EA35-E22D-4FFE-963E-8579E8EF05F2}" srcOrd="1" destOrd="0" presId="urn:microsoft.com/office/officeart/2005/8/layout/list1"/>
    <dgm:cxn modelId="{A67BDF78-90C8-4F4F-9260-62835B2E3766}" type="presParOf" srcId="{AEC6676F-B345-4A27-A4B4-5576054587C5}" destId="{15F43735-6528-4979-8362-F3B79B294FDA}" srcOrd="1" destOrd="0" presId="urn:microsoft.com/office/officeart/2005/8/layout/list1"/>
    <dgm:cxn modelId="{6D4C5751-872D-450D-8D4E-B8752AA1EFE8}" type="presParOf" srcId="{AEC6676F-B345-4A27-A4B4-5576054587C5}" destId="{2B11FA6A-62A9-41CF-ADB8-3723D675381F}" srcOrd="2" destOrd="0" presId="urn:microsoft.com/office/officeart/2005/8/layout/list1"/>
    <dgm:cxn modelId="{D869F8D4-F7B8-4BB0-A411-0950306AEF96}" type="presParOf" srcId="{AEC6676F-B345-4A27-A4B4-5576054587C5}" destId="{115A0DDF-1B9A-4943-9241-12C42E458BD3}" srcOrd="3" destOrd="0" presId="urn:microsoft.com/office/officeart/2005/8/layout/list1"/>
    <dgm:cxn modelId="{14B56F81-6498-4975-9CE7-21C0EE3E6155}" type="presParOf" srcId="{AEC6676F-B345-4A27-A4B4-5576054587C5}" destId="{03AE891B-68D3-4096-9DFF-020808796D56}" srcOrd="4" destOrd="0" presId="urn:microsoft.com/office/officeart/2005/8/layout/list1"/>
    <dgm:cxn modelId="{51B4BE7A-665E-4935-AF31-729569651A15}" type="presParOf" srcId="{03AE891B-68D3-4096-9DFF-020808796D56}" destId="{CFB61B71-7BFE-48DD-9164-7698B417F355}" srcOrd="0" destOrd="0" presId="urn:microsoft.com/office/officeart/2005/8/layout/list1"/>
    <dgm:cxn modelId="{A8A4F2AC-60C4-48BF-B5F7-66A54646B757}" type="presParOf" srcId="{03AE891B-68D3-4096-9DFF-020808796D56}" destId="{8DE8257D-1BBE-4DDC-AA59-10C0F6189678}" srcOrd="1" destOrd="0" presId="urn:microsoft.com/office/officeart/2005/8/layout/list1"/>
    <dgm:cxn modelId="{6337A0EB-0EC9-4E5E-AA85-397F1707E96B}" type="presParOf" srcId="{AEC6676F-B345-4A27-A4B4-5576054587C5}" destId="{8C5625F1-500D-441D-9560-79FFFC12176C}" srcOrd="5" destOrd="0" presId="urn:microsoft.com/office/officeart/2005/8/layout/list1"/>
    <dgm:cxn modelId="{418163CC-CEA5-4C5F-AD18-DB7101F7822D}" type="presParOf" srcId="{AEC6676F-B345-4A27-A4B4-5576054587C5}" destId="{D432E01A-6E15-417C-BF25-4947E0FBBDF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D54F2-D75A-4FE3-AC1B-7F1AC7D5D8A0}" type="doc">
      <dgm:prSet loTypeId="urn:microsoft.com/office/officeart/2005/8/layout/hProcess9" loCatId="process" qsTypeId="urn:microsoft.com/office/officeart/2005/8/quickstyle/simple5" qsCatId="simple" csTypeId="urn:microsoft.com/office/officeart/2005/8/colors/accent2_4" csCatId="accent2" phldr="1"/>
      <dgm:spPr/>
    </dgm:pt>
    <dgm:pt modelId="{D3A81002-857E-4850-86F1-3FA68AB4EC18}">
      <dgm:prSet phldrT="[Text]"/>
      <dgm:spPr/>
      <dgm:t>
        <a:bodyPr/>
        <a:lstStyle/>
        <a:p>
          <a:r>
            <a:rPr lang="en-US" dirty="0" smtClean="0"/>
            <a:t>html</a:t>
          </a:r>
          <a:endParaRPr lang="en-US" dirty="0"/>
        </a:p>
      </dgm:t>
    </dgm:pt>
    <dgm:pt modelId="{8334D21E-BA7D-482E-B73D-6F87A137AACF}" type="parTrans" cxnId="{E0B94589-ED19-4A20-A53D-89C52EE61525}">
      <dgm:prSet/>
      <dgm:spPr/>
      <dgm:t>
        <a:bodyPr/>
        <a:lstStyle/>
        <a:p>
          <a:endParaRPr lang="en-US"/>
        </a:p>
      </dgm:t>
    </dgm:pt>
    <dgm:pt modelId="{A4485408-0BC6-4FF1-B9AB-C5A87D2948C5}" type="sibTrans" cxnId="{E0B94589-ED19-4A20-A53D-89C52EE61525}">
      <dgm:prSet/>
      <dgm:spPr/>
      <dgm:t>
        <a:bodyPr/>
        <a:lstStyle/>
        <a:p>
          <a:endParaRPr lang="en-US"/>
        </a:p>
      </dgm:t>
    </dgm:pt>
    <dgm:pt modelId="{4302F8FE-CE61-4A59-AB04-FC6D7AFD9E4E}">
      <dgm:prSet phldrT="[Text]"/>
      <dgm:spPr/>
      <dgm:t>
        <a:bodyPr/>
        <a:lstStyle/>
        <a:p>
          <a:r>
            <a:rPr lang="en-US" dirty="0" smtClean="0"/>
            <a:t>body</a:t>
          </a:r>
          <a:endParaRPr lang="en-US" dirty="0"/>
        </a:p>
      </dgm:t>
    </dgm:pt>
    <dgm:pt modelId="{EF836DB7-9905-439F-8860-14EAAF83BB81}" type="parTrans" cxnId="{9D7B5772-C3CA-494D-961C-89789FD7922A}">
      <dgm:prSet/>
      <dgm:spPr/>
      <dgm:t>
        <a:bodyPr/>
        <a:lstStyle/>
        <a:p>
          <a:endParaRPr lang="en-US"/>
        </a:p>
      </dgm:t>
    </dgm:pt>
    <dgm:pt modelId="{128981F6-C02D-4258-BCE7-B35DE37445A7}" type="sibTrans" cxnId="{9D7B5772-C3CA-494D-961C-89789FD7922A}">
      <dgm:prSet/>
      <dgm:spPr/>
      <dgm:t>
        <a:bodyPr/>
        <a:lstStyle/>
        <a:p>
          <a:endParaRPr lang="en-US"/>
        </a:p>
      </dgm:t>
    </dgm:pt>
    <dgm:pt modelId="{41CA4623-3696-4556-B6CC-F787720BB16B}">
      <dgm:prSet phldrT="[Text]"/>
      <dgm:spPr/>
      <dgm:t>
        <a:bodyPr/>
        <a:lstStyle/>
        <a:p>
          <a:r>
            <a:rPr lang="en-US" dirty="0" smtClean="0"/>
            <a:t>div</a:t>
          </a:r>
          <a:endParaRPr lang="en-US" dirty="0"/>
        </a:p>
      </dgm:t>
    </dgm:pt>
    <dgm:pt modelId="{03598A56-6B02-4265-8F6D-F9CB1F170746}" type="parTrans" cxnId="{A5B99487-8A38-4D0D-8F0D-70EE9ABAD98D}">
      <dgm:prSet/>
      <dgm:spPr/>
      <dgm:t>
        <a:bodyPr/>
        <a:lstStyle/>
        <a:p>
          <a:endParaRPr lang="en-US"/>
        </a:p>
      </dgm:t>
    </dgm:pt>
    <dgm:pt modelId="{C51DECAC-F468-4491-B4F3-1698B4AD6623}" type="sibTrans" cxnId="{A5B99487-8A38-4D0D-8F0D-70EE9ABAD98D}">
      <dgm:prSet/>
      <dgm:spPr/>
      <dgm:t>
        <a:bodyPr/>
        <a:lstStyle/>
        <a:p>
          <a:endParaRPr lang="en-US"/>
        </a:p>
      </dgm:t>
    </dgm:pt>
    <dgm:pt modelId="{457777D7-35D0-42BC-85F7-30D321FF0A0C}" type="pres">
      <dgm:prSet presAssocID="{4F5D54F2-D75A-4FE3-AC1B-7F1AC7D5D8A0}" presName="CompostProcess" presStyleCnt="0">
        <dgm:presLayoutVars>
          <dgm:dir/>
          <dgm:resizeHandles val="exact"/>
        </dgm:presLayoutVars>
      </dgm:prSet>
      <dgm:spPr/>
    </dgm:pt>
    <dgm:pt modelId="{25774D7F-99F9-4D19-BC40-F680607783F2}" type="pres">
      <dgm:prSet presAssocID="{4F5D54F2-D75A-4FE3-AC1B-7F1AC7D5D8A0}" presName="arrow" presStyleLbl="bgShp" presStyleIdx="0" presStyleCnt="1"/>
      <dgm:spPr/>
    </dgm:pt>
    <dgm:pt modelId="{6B5E6F8B-76FE-4249-BC4D-4746A7CC31E3}" type="pres">
      <dgm:prSet presAssocID="{4F5D54F2-D75A-4FE3-AC1B-7F1AC7D5D8A0}" presName="linearProcess" presStyleCnt="0"/>
      <dgm:spPr/>
    </dgm:pt>
    <dgm:pt modelId="{5CA17A8F-049F-4EA1-A42B-7777DFD3022D}" type="pres">
      <dgm:prSet presAssocID="{D3A81002-857E-4850-86F1-3FA68AB4EC18}" presName="textNode" presStyleLbl="node1" presStyleIdx="0" presStyleCnt="3">
        <dgm:presLayoutVars>
          <dgm:bulletEnabled val="1"/>
        </dgm:presLayoutVars>
      </dgm:prSet>
      <dgm:spPr/>
      <dgm:t>
        <a:bodyPr/>
        <a:lstStyle/>
        <a:p>
          <a:endParaRPr lang="en-US"/>
        </a:p>
      </dgm:t>
    </dgm:pt>
    <dgm:pt modelId="{22516DF4-0E8E-465E-9F58-674A919904AE}" type="pres">
      <dgm:prSet presAssocID="{A4485408-0BC6-4FF1-B9AB-C5A87D2948C5}" presName="sibTrans" presStyleCnt="0"/>
      <dgm:spPr/>
    </dgm:pt>
    <dgm:pt modelId="{B8440682-1C2F-4652-9B66-CA0D5429C647}" type="pres">
      <dgm:prSet presAssocID="{4302F8FE-CE61-4A59-AB04-FC6D7AFD9E4E}" presName="textNode" presStyleLbl="node1" presStyleIdx="1" presStyleCnt="3">
        <dgm:presLayoutVars>
          <dgm:bulletEnabled val="1"/>
        </dgm:presLayoutVars>
      </dgm:prSet>
      <dgm:spPr/>
      <dgm:t>
        <a:bodyPr/>
        <a:lstStyle/>
        <a:p>
          <a:endParaRPr lang="en-US"/>
        </a:p>
      </dgm:t>
    </dgm:pt>
    <dgm:pt modelId="{80B7A16E-B51D-41DB-8B8C-A11DD64FD496}" type="pres">
      <dgm:prSet presAssocID="{128981F6-C02D-4258-BCE7-B35DE37445A7}" presName="sibTrans" presStyleCnt="0"/>
      <dgm:spPr/>
    </dgm:pt>
    <dgm:pt modelId="{4C40D2C7-21FD-48B6-A0EF-4B534E3CD979}" type="pres">
      <dgm:prSet presAssocID="{41CA4623-3696-4556-B6CC-F787720BB16B}" presName="textNode" presStyleLbl="node1" presStyleIdx="2" presStyleCnt="3">
        <dgm:presLayoutVars>
          <dgm:bulletEnabled val="1"/>
        </dgm:presLayoutVars>
      </dgm:prSet>
      <dgm:spPr/>
      <dgm:t>
        <a:bodyPr/>
        <a:lstStyle/>
        <a:p>
          <a:endParaRPr lang="en-US"/>
        </a:p>
      </dgm:t>
    </dgm:pt>
  </dgm:ptLst>
  <dgm:cxnLst>
    <dgm:cxn modelId="{25DC96FD-6D21-498F-BD5A-1EBE59FAAE06}" type="presOf" srcId="{41CA4623-3696-4556-B6CC-F787720BB16B}" destId="{4C40D2C7-21FD-48B6-A0EF-4B534E3CD979}" srcOrd="0" destOrd="0" presId="urn:microsoft.com/office/officeart/2005/8/layout/hProcess9"/>
    <dgm:cxn modelId="{E29D2401-C667-40F4-BD48-C2AA3A449A29}" type="presOf" srcId="{4F5D54F2-D75A-4FE3-AC1B-7F1AC7D5D8A0}" destId="{457777D7-35D0-42BC-85F7-30D321FF0A0C}" srcOrd="0" destOrd="0" presId="urn:microsoft.com/office/officeart/2005/8/layout/hProcess9"/>
    <dgm:cxn modelId="{9D7B5772-C3CA-494D-961C-89789FD7922A}" srcId="{4F5D54F2-D75A-4FE3-AC1B-7F1AC7D5D8A0}" destId="{4302F8FE-CE61-4A59-AB04-FC6D7AFD9E4E}" srcOrd="1" destOrd="0" parTransId="{EF836DB7-9905-439F-8860-14EAAF83BB81}" sibTransId="{128981F6-C02D-4258-BCE7-B35DE37445A7}"/>
    <dgm:cxn modelId="{3EF0099A-7FB3-4058-A0C6-51E08B97B686}" type="presOf" srcId="{D3A81002-857E-4850-86F1-3FA68AB4EC18}" destId="{5CA17A8F-049F-4EA1-A42B-7777DFD3022D}" srcOrd="0" destOrd="0" presId="urn:microsoft.com/office/officeart/2005/8/layout/hProcess9"/>
    <dgm:cxn modelId="{A5B99487-8A38-4D0D-8F0D-70EE9ABAD98D}" srcId="{4F5D54F2-D75A-4FE3-AC1B-7F1AC7D5D8A0}" destId="{41CA4623-3696-4556-B6CC-F787720BB16B}" srcOrd="2" destOrd="0" parTransId="{03598A56-6B02-4265-8F6D-F9CB1F170746}" sibTransId="{C51DECAC-F468-4491-B4F3-1698B4AD6623}"/>
    <dgm:cxn modelId="{C17081CB-D455-4563-87D7-FAB847DAD6D5}" type="presOf" srcId="{4302F8FE-CE61-4A59-AB04-FC6D7AFD9E4E}" destId="{B8440682-1C2F-4652-9B66-CA0D5429C647}" srcOrd="0" destOrd="0" presId="urn:microsoft.com/office/officeart/2005/8/layout/hProcess9"/>
    <dgm:cxn modelId="{E0B94589-ED19-4A20-A53D-89C52EE61525}" srcId="{4F5D54F2-D75A-4FE3-AC1B-7F1AC7D5D8A0}" destId="{D3A81002-857E-4850-86F1-3FA68AB4EC18}" srcOrd="0" destOrd="0" parTransId="{8334D21E-BA7D-482E-B73D-6F87A137AACF}" sibTransId="{A4485408-0BC6-4FF1-B9AB-C5A87D2948C5}"/>
    <dgm:cxn modelId="{C1BE0C20-A1FB-40C6-A90F-241D75A0985B}" type="presParOf" srcId="{457777D7-35D0-42BC-85F7-30D321FF0A0C}" destId="{25774D7F-99F9-4D19-BC40-F680607783F2}" srcOrd="0" destOrd="0" presId="urn:microsoft.com/office/officeart/2005/8/layout/hProcess9"/>
    <dgm:cxn modelId="{44B02F1B-F1D5-4E80-AA32-F641E59A3EB5}" type="presParOf" srcId="{457777D7-35D0-42BC-85F7-30D321FF0A0C}" destId="{6B5E6F8B-76FE-4249-BC4D-4746A7CC31E3}" srcOrd="1" destOrd="0" presId="urn:microsoft.com/office/officeart/2005/8/layout/hProcess9"/>
    <dgm:cxn modelId="{3FF1F564-483B-4157-BB21-95DD67EB761B}" type="presParOf" srcId="{6B5E6F8B-76FE-4249-BC4D-4746A7CC31E3}" destId="{5CA17A8F-049F-4EA1-A42B-7777DFD3022D}" srcOrd="0" destOrd="0" presId="urn:microsoft.com/office/officeart/2005/8/layout/hProcess9"/>
    <dgm:cxn modelId="{EE0C55FA-5F30-403C-B267-F256F49D4B10}" type="presParOf" srcId="{6B5E6F8B-76FE-4249-BC4D-4746A7CC31E3}" destId="{22516DF4-0E8E-465E-9F58-674A919904AE}" srcOrd="1" destOrd="0" presId="urn:microsoft.com/office/officeart/2005/8/layout/hProcess9"/>
    <dgm:cxn modelId="{2ADC2444-51B2-48E6-B7B0-6EDCB7F75EA9}" type="presParOf" srcId="{6B5E6F8B-76FE-4249-BC4D-4746A7CC31E3}" destId="{B8440682-1C2F-4652-9B66-CA0D5429C647}" srcOrd="2" destOrd="0" presId="urn:microsoft.com/office/officeart/2005/8/layout/hProcess9"/>
    <dgm:cxn modelId="{0FE15118-329B-46C3-9EF4-E3EB06DA8A2E}" type="presParOf" srcId="{6B5E6F8B-76FE-4249-BC4D-4746A7CC31E3}" destId="{80B7A16E-B51D-41DB-8B8C-A11DD64FD496}" srcOrd="3" destOrd="0" presId="urn:microsoft.com/office/officeart/2005/8/layout/hProcess9"/>
    <dgm:cxn modelId="{88491110-700E-41E4-B92C-7505A9BE4BDB}" type="presParOf" srcId="{6B5E6F8B-76FE-4249-BC4D-4746A7CC31E3}" destId="{4C40D2C7-21FD-48B6-A0EF-4B534E3CD979}"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5D54F2-D75A-4FE3-AC1B-7F1AC7D5D8A0}" type="doc">
      <dgm:prSet loTypeId="urn:microsoft.com/office/officeart/2005/8/layout/hProcess9" loCatId="process" qsTypeId="urn:microsoft.com/office/officeart/2005/8/quickstyle/simple5" qsCatId="simple" csTypeId="urn:microsoft.com/office/officeart/2005/8/colors/accent2_3" csCatId="accent2" phldr="1"/>
      <dgm:spPr/>
    </dgm:pt>
    <dgm:pt modelId="{D3A81002-857E-4850-86F1-3FA68AB4EC18}">
      <dgm:prSet phldrT="[Text]"/>
      <dgm:spPr/>
      <dgm:t>
        <a:bodyPr/>
        <a:lstStyle/>
        <a:p>
          <a:r>
            <a:rPr lang="en-US" dirty="0" smtClean="0"/>
            <a:t>html</a:t>
          </a:r>
          <a:endParaRPr lang="en-US" dirty="0"/>
        </a:p>
      </dgm:t>
    </dgm:pt>
    <dgm:pt modelId="{8334D21E-BA7D-482E-B73D-6F87A137AACF}" type="parTrans" cxnId="{E0B94589-ED19-4A20-A53D-89C52EE61525}">
      <dgm:prSet/>
      <dgm:spPr/>
      <dgm:t>
        <a:bodyPr/>
        <a:lstStyle/>
        <a:p>
          <a:endParaRPr lang="en-US"/>
        </a:p>
      </dgm:t>
    </dgm:pt>
    <dgm:pt modelId="{A4485408-0BC6-4FF1-B9AB-C5A87D2948C5}" type="sibTrans" cxnId="{E0B94589-ED19-4A20-A53D-89C52EE61525}">
      <dgm:prSet/>
      <dgm:spPr/>
      <dgm:t>
        <a:bodyPr/>
        <a:lstStyle/>
        <a:p>
          <a:endParaRPr lang="en-US"/>
        </a:p>
      </dgm:t>
    </dgm:pt>
    <dgm:pt modelId="{4302F8FE-CE61-4A59-AB04-FC6D7AFD9E4E}">
      <dgm:prSet phldrT="[Text]"/>
      <dgm:spPr/>
      <dgm:t>
        <a:bodyPr/>
        <a:lstStyle/>
        <a:p>
          <a:r>
            <a:rPr lang="en-US" dirty="0" smtClean="0"/>
            <a:t>body</a:t>
          </a:r>
          <a:endParaRPr lang="en-US" dirty="0"/>
        </a:p>
      </dgm:t>
    </dgm:pt>
    <dgm:pt modelId="{EF836DB7-9905-439F-8860-14EAAF83BB81}" type="parTrans" cxnId="{9D7B5772-C3CA-494D-961C-89789FD7922A}">
      <dgm:prSet/>
      <dgm:spPr/>
      <dgm:t>
        <a:bodyPr/>
        <a:lstStyle/>
        <a:p>
          <a:endParaRPr lang="en-US"/>
        </a:p>
      </dgm:t>
    </dgm:pt>
    <dgm:pt modelId="{128981F6-C02D-4258-BCE7-B35DE37445A7}" type="sibTrans" cxnId="{9D7B5772-C3CA-494D-961C-89789FD7922A}">
      <dgm:prSet/>
      <dgm:spPr/>
      <dgm:t>
        <a:bodyPr/>
        <a:lstStyle/>
        <a:p>
          <a:endParaRPr lang="en-US"/>
        </a:p>
      </dgm:t>
    </dgm:pt>
    <dgm:pt modelId="{41CA4623-3696-4556-B6CC-F787720BB16B}">
      <dgm:prSet phldrT="[Text]"/>
      <dgm:spPr/>
      <dgm:t>
        <a:bodyPr/>
        <a:lstStyle/>
        <a:p>
          <a:r>
            <a:rPr lang="en-US" dirty="0" smtClean="0"/>
            <a:t>div</a:t>
          </a:r>
          <a:endParaRPr lang="en-US" dirty="0"/>
        </a:p>
      </dgm:t>
    </dgm:pt>
    <dgm:pt modelId="{03598A56-6B02-4265-8F6D-F9CB1F170746}" type="parTrans" cxnId="{A5B99487-8A38-4D0D-8F0D-70EE9ABAD98D}">
      <dgm:prSet/>
      <dgm:spPr/>
      <dgm:t>
        <a:bodyPr/>
        <a:lstStyle/>
        <a:p>
          <a:endParaRPr lang="en-US"/>
        </a:p>
      </dgm:t>
    </dgm:pt>
    <dgm:pt modelId="{C51DECAC-F468-4491-B4F3-1698B4AD6623}" type="sibTrans" cxnId="{A5B99487-8A38-4D0D-8F0D-70EE9ABAD98D}">
      <dgm:prSet/>
      <dgm:spPr/>
      <dgm:t>
        <a:bodyPr/>
        <a:lstStyle/>
        <a:p>
          <a:endParaRPr lang="en-US"/>
        </a:p>
      </dgm:t>
    </dgm:pt>
    <dgm:pt modelId="{457777D7-35D0-42BC-85F7-30D321FF0A0C}" type="pres">
      <dgm:prSet presAssocID="{4F5D54F2-D75A-4FE3-AC1B-7F1AC7D5D8A0}" presName="CompostProcess" presStyleCnt="0">
        <dgm:presLayoutVars>
          <dgm:dir/>
          <dgm:resizeHandles val="exact"/>
        </dgm:presLayoutVars>
      </dgm:prSet>
      <dgm:spPr/>
    </dgm:pt>
    <dgm:pt modelId="{25774D7F-99F9-4D19-BC40-F680607783F2}" type="pres">
      <dgm:prSet presAssocID="{4F5D54F2-D75A-4FE3-AC1B-7F1AC7D5D8A0}" presName="arrow" presStyleLbl="bgShp" presStyleIdx="0" presStyleCnt="1"/>
      <dgm:spPr>
        <a:scene3d>
          <a:camera prst="orthographicFront">
            <a:rot lat="0" lon="0" rev="10800000"/>
          </a:camera>
          <a:lightRig rig="threePt" dir="t"/>
        </a:scene3d>
      </dgm:spPr>
    </dgm:pt>
    <dgm:pt modelId="{6B5E6F8B-76FE-4249-BC4D-4746A7CC31E3}" type="pres">
      <dgm:prSet presAssocID="{4F5D54F2-D75A-4FE3-AC1B-7F1AC7D5D8A0}" presName="linearProcess" presStyleCnt="0"/>
      <dgm:spPr/>
    </dgm:pt>
    <dgm:pt modelId="{5CA17A8F-049F-4EA1-A42B-7777DFD3022D}" type="pres">
      <dgm:prSet presAssocID="{D3A81002-857E-4850-86F1-3FA68AB4EC18}" presName="textNode" presStyleLbl="node1" presStyleIdx="0" presStyleCnt="3">
        <dgm:presLayoutVars>
          <dgm:bulletEnabled val="1"/>
        </dgm:presLayoutVars>
      </dgm:prSet>
      <dgm:spPr/>
      <dgm:t>
        <a:bodyPr/>
        <a:lstStyle/>
        <a:p>
          <a:endParaRPr lang="en-US"/>
        </a:p>
      </dgm:t>
    </dgm:pt>
    <dgm:pt modelId="{22516DF4-0E8E-465E-9F58-674A919904AE}" type="pres">
      <dgm:prSet presAssocID="{A4485408-0BC6-4FF1-B9AB-C5A87D2948C5}" presName="sibTrans" presStyleCnt="0"/>
      <dgm:spPr/>
    </dgm:pt>
    <dgm:pt modelId="{B8440682-1C2F-4652-9B66-CA0D5429C647}" type="pres">
      <dgm:prSet presAssocID="{4302F8FE-CE61-4A59-AB04-FC6D7AFD9E4E}" presName="textNode" presStyleLbl="node1" presStyleIdx="1" presStyleCnt="3">
        <dgm:presLayoutVars>
          <dgm:bulletEnabled val="1"/>
        </dgm:presLayoutVars>
      </dgm:prSet>
      <dgm:spPr/>
      <dgm:t>
        <a:bodyPr/>
        <a:lstStyle/>
        <a:p>
          <a:endParaRPr lang="en-US"/>
        </a:p>
      </dgm:t>
    </dgm:pt>
    <dgm:pt modelId="{80B7A16E-B51D-41DB-8B8C-A11DD64FD496}" type="pres">
      <dgm:prSet presAssocID="{128981F6-C02D-4258-BCE7-B35DE37445A7}" presName="sibTrans" presStyleCnt="0"/>
      <dgm:spPr/>
    </dgm:pt>
    <dgm:pt modelId="{4C40D2C7-21FD-48B6-A0EF-4B534E3CD979}" type="pres">
      <dgm:prSet presAssocID="{41CA4623-3696-4556-B6CC-F787720BB16B}" presName="textNode" presStyleLbl="node1" presStyleIdx="2" presStyleCnt="3">
        <dgm:presLayoutVars>
          <dgm:bulletEnabled val="1"/>
        </dgm:presLayoutVars>
      </dgm:prSet>
      <dgm:spPr/>
      <dgm:t>
        <a:bodyPr/>
        <a:lstStyle/>
        <a:p>
          <a:endParaRPr lang="en-US"/>
        </a:p>
      </dgm:t>
    </dgm:pt>
  </dgm:ptLst>
  <dgm:cxnLst>
    <dgm:cxn modelId="{29587C99-2BB4-42C3-8A13-5F22DD10032D}" type="presOf" srcId="{D3A81002-857E-4850-86F1-3FA68AB4EC18}" destId="{5CA17A8F-049F-4EA1-A42B-7777DFD3022D}" srcOrd="0" destOrd="0" presId="urn:microsoft.com/office/officeart/2005/8/layout/hProcess9"/>
    <dgm:cxn modelId="{6ADDA61F-2620-4A09-8DB6-5ADAEB1C22ED}" type="presOf" srcId="{41CA4623-3696-4556-B6CC-F787720BB16B}" destId="{4C40D2C7-21FD-48B6-A0EF-4B534E3CD979}" srcOrd="0" destOrd="0" presId="urn:microsoft.com/office/officeart/2005/8/layout/hProcess9"/>
    <dgm:cxn modelId="{1F444500-2985-4803-9B09-E6E644EC9CD1}" type="presOf" srcId="{4F5D54F2-D75A-4FE3-AC1B-7F1AC7D5D8A0}" destId="{457777D7-35D0-42BC-85F7-30D321FF0A0C}" srcOrd="0" destOrd="0" presId="urn:microsoft.com/office/officeart/2005/8/layout/hProcess9"/>
    <dgm:cxn modelId="{9D7B5772-C3CA-494D-961C-89789FD7922A}" srcId="{4F5D54F2-D75A-4FE3-AC1B-7F1AC7D5D8A0}" destId="{4302F8FE-CE61-4A59-AB04-FC6D7AFD9E4E}" srcOrd="1" destOrd="0" parTransId="{EF836DB7-9905-439F-8860-14EAAF83BB81}" sibTransId="{128981F6-C02D-4258-BCE7-B35DE37445A7}"/>
    <dgm:cxn modelId="{A5B99487-8A38-4D0D-8F0D-70EE9ABAD98D}" srcId="{4F5D54F2-D75A-4FE3-AC1B-7F1AC7D5D8A0}" destId="{41CA4623-3696-4556-B6CC-F787720BB16B}" srcOrd="2" destOrd="0" parTransId="{03598A56-6B02-4265-8F6D-F9CB1F170746}" sibTransId="{C51DECAC-F468-4491-B4F3-1698B4AD6623}"/>
    <dgm:cxn modelId="{E6615536-ADF2-4C04-943D-7951C264DBD2}" type="presOf" srcId="{4302F8FE-CE61-4A59-AB04-FC6D7AFD9E4E}" destId="{B8440682-1C2F-4652-9B66-CA0D5429C647}" srcOrd="0" destOrd="0" presId="urn:microsoft.com/office/officeart/2005/8/layout/hProcess9"/>
    <dgm:cxn modelId="{E0B94589-ED19-4A20-A53D-89C52EE61525}" srcId="{4F5D54F2-D75A-4FE3-AC1B-7F1AC7D5D8A0}" destId="{D3A81002-857E-4850-86F1-3FA68AB4EC18}" srcOrd="0" destOrd="0" parTransId="{8334D21E-BA7D-482E-B73D-6F87A137AACF}" sibTransId="{A4485408-0BC6-4FF1-B9AB-C5A87D2948C5}"/>
    <dgm:cxn modelId="{A6668600-F9DE-4714-85A3-55C5744C4550}" type="presParOf" srcId="{457777D7-35D0-42BC-85F7-30D321FF0A0C}" destId="{25774D7F-99F9-4D19-BC40-F680607783F2}" srcOrd="0" destOrd="0" presId="urn:microsoft.com/office/officeart/2005/8/layout/hProcess9"/>
    <dgm:cxn modelId="{155F5331-63F8-4C99-9B10-A4FBDA67D32D}" type="presParOf" srcId="{457777D7-35D0-42BC-85F7-30D321FF0A0C}" destId="{6B5E6F8B-76FE-4249-BC4D-4746A7CC31E3}" srcOrd="1" destOrd="0" presId="urn:microsoft.com/office/officeart/2005/8/layout/hProcess9"/>
    <dgm:cxn modelId="{3DF41B8F-527D-4423-8BCB-ED5A1E371471}" type="presParOf" srcId="{6B5E6F8B-76FE-4249-BC4D-4746A7CC31E3}" destId="{5CA17A8F-049F-4EA1-A42B-7777DFD3022D}" srcOrd="0" destOrd="0" presId="urn:microsoft.com/office/officeart/2005/8/layout/hProcess9"/>
    <dgm:cxn modelId="{24CF7ACB-00FF-481F-8FAD-96DD2800C75A}" type="presParOf" srcId="{6B5E6F8B-76FE-4249-BC4D-4746A7CC31E3}" destId="{22516DF4-0E8E-465E-9F58-674A919904AE}" srcOrd="1" destOrd="0" presId="urn:microsoft.com/office/officeart/2005/8/layout/hProcess9"/>
    <dgm:cxn modelId="{B5A4BE79-9A20-46D2-8BD8-B0D1A620D85A}" type="presParOf" srcId="{6B5E6F8B-76FE-4249-BC4D-4746A7CC31E3}" destId="{B8440682-1C2F-4652-9B66-CA0D5429C647}" srcOrd="2" destOrd="0" presId="urn:microsoft.com/office/officeart/2005/8/layout/hProcess9"/>
    <dgm:cxn modelId="{6E56DDF1-B13B-4930-BCEA-863F0EDDAC07}" type="presParOf" srcId="{6B5E6F8B-76FE-4249-BC4D-4746A7CC31E3}" destId="{80B7A16E-B51D-41DB-8B8C-A11DD64FD496}" srcOrd="3" destOrd="0" presId="urn:microsoft.com/office/officeart/2005/8/layout/hProcess9"/>
    <dgm:cxn modelId="{274CA852-4DB0-4FD1-AED6-21B5971DA374}" type="presParOf" srcId="{6B5E6F8B-76FE-4249-BC4D-4746A7CC31E3}" destId="{4C40D2C7-21FD-48B6-A0EF-4B534E3CD97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97990F-4F91-4717-912E-1D5000F58287}" type="doc">
      <dgm:prSet loTypeId="urn:microsoft.com/office/officeart/2005/8/layout/default#1" loCatId="list" qsTypeId="urn:microsoft.com/office/officeart/2005/8/quickstyle/simple1" qsCatId="simple" csTypeId="urn:microsoft.com/office/officeart/2005/8/colors/accent2_3" csCatId="accent2" phldr="1"/>
      <dgm:spPr/>
      <dgm:t>
        <a:bodyPr/>
        <a:lstStyle/>
        <a:p>
          <a:endParaRPr lang="en-US"/>
        </a:p>
      </dgm:t>
    </dgm:pt>
    <dgm:pt modelId="{FC006E18-6FE0-441D-AE06-44CEEF650B72}">
      <dgm:prSet phldrT="[Text]"/>
      <dgm:spPr/>
      <dgm:t>
        <a:bodyPr/>
        <a:lstStyle/>
        <a:p>
          <a:r>
            <a:rPr lang="en-US" dirty="0" smtClean="0"/>
            <a:t>blur</a:t>
          </a:r>
          <a:endParaRPr lang="en-US" dirty="0"/>
        </a:p>
      </dgm:t>
    </dgm:pt>
    <dgm:pt modelId="{D6F05CFE-3C75-4882-8AF9-6728972B2BD0}" type="parTrans" cxnId="{BB8DD3CE-B523-47B5-80F1-8AAC7BA0F797}">
      <dgm:prSet/>
      <dgm:spPr/>
      <dgm:t>
        <a:bodyPr/>
        <a:lstStyle/>
        <a:p>
          <a:endParaRPr lang="en-US"/>
        </a:p>
      </dgm:t>
    </dgm:pt>
    <dgm:pt modelId="{EA27392D-230B-487A-8C69-5DE4D29E7934}" type="sibTrans" cxnId="{BB8DD3CE-B523-47B5-80F1-8AAC7BA0F797}">
      <dgm:prSet/>
      <dgm:spPr/>
      <dgm:t>
        <a:bodyPr/>
        <a:lstStyle/>
        <a:p>
          <a:endParaRPr lang="en-US"/>
        </a:p>
      </dgm:t>
    </dgm:pt>
    <dgm:pt modelId="{430DF966-8638-49E5-91CD-0175218892FF}">
      <dgm:prSet phldrT="[Text]"/>
      <dgm:spPr/>
      <dgm:t>
        <a:bodyPr/>
        <a:lstStyle/>
        <a:p>
          <a:r>
            <a:rPr lang="en-US" dirty="0" smtClean="0"/>
            <a:t>change</a:t>
          </a:r>
          <a:endParaRPr lang="en-US" dirty="0"/>
        </a:p>
      </dgm:t>
    </dgm:pt>
    <dgm:pt modelId="{4650147A-772C-488F-94B0-78F6D33EC7B6}" type="parTrans" cxnId="{48B1E3A8-7E0B-4C98-AE39-DC6F45406AFE}">
      <dgm:prSet/>
      <dgm:spPr/>
      <dgm:t>
        <a:bodyPr/>
        <a:lstStyle/>
        <a:p>
          <a:endParaRPr lang="en-US"/>
        </a:p>
      </dgm:t>
    </dgm:pt>
    <dgm:pt modelId="{F06D0D18-88F9-4B3C-B0FE-73DDA313AC9C}" type="sibTrans" cxnId="{48B1E3A8-7E0B-4C98-AE39-DC6F45406AFE}">
      <dgm:prSet/>
      <dgm:spPr/>
      <dgm:t>
        <a:bodyPr/>
        <a:lstStyle/>
        <a:p>
          <a:endParaRPr lang="en-US"/>
        </a:p>
      </dgm:t>
    </dgm:pt>
    <dgm:pt modelId="{36165C12-4E3E-43DE-9580-84113F78A5A8}">
      <dgm:prSet phldrT="[Text]"/>
      <dgm:spPr/>
      <dgm:t>
        <a:bodyPr/>
        <a:lstStyle/>
        <a:p>
          <a:r>
            <a:rPr lang="en-US" dirty="0" smtClean="0"/>
            <a:t>click</a:t>
          </a:r>
          <a:endParaRPr lang="en-US" dirty="0"/>
        </a:p>
      </dgm:t>
    </dgm:pt>
    <dgm:pt modelId="{4A674307-99DD-4A63-81DC-21067AF28922}" type="parTrans" cxnId="{A45FE8F6-0203-4CC3-B3B9-E94606191172}">
      <dgm:prSet/>
      <dgm:spPr/>
      <dgm:t>
        <a:bodyPr/>
        <a:lstStyle/>
        <a:p>
          <a:endParaRPr lang="en-US"/>
        </a:p>
      </dgm:t>
    </dgm:pt>
    <dgm:pt modelId="{6FFABA21-C226-461F-B76C-991A41EF8296}" type="sibTrans" cxnId="{A45FE8F6-0203-4CC3-B3B9-E94606191172}">
      <dgm:prSet/>
      <dgm:spPr/>
      <dgm:t>
        <a:bodyPr/>
        <a:lstStyle/>
        <a:p>
          <a:endParaRPr lang="en-US"/>
        </a:p>
      </dgm:t>
    </dgm:pt>
    <dgm:pt modelId="{991DB586-545A-4280-BD24-826E245E858A}">
      <dgm:prSet phldrT="[Text]"/>
      <dgm:spPr/>
      <dgm:t>
        <a:bodyPr/>
        <a:lstStyle/>
        <a:p>
          <a:r>
            <a:rPr lang="en-US" dirty="0" err="1" smtClean="0"/>
            <a:t>dblclick</a:t>
          </a:r>
          <a:endParaRPr lang="en-US" dirty="0"/>
        </a:p>
      </dgm:t>
    </dgm:pt>
    <dgm:pt modelId="{E52F6DA9-4838-4581-869D-13FF026CD825}" type="parTrans" cxnId="{15690275-8C85-4C76-B356-FDF464F76D6E}">
      <dgm:prSet/>
      <dgm:spPr/>
      <dgm:t>
        <a:bodyPr/>
        <a:lstStyle/>
        <a:p>
          <a:endParaRPr lang="en-US"/>
        </a:p>
      </dgm:t>
    </dgm:pt>
    <dgm:pt modelId="{EF40CDD5-1A34-4946-BA3B-4C1203056B4D}" type="sibTrans" cxnId="{15690275-8C85-4C76-B356-FDF464F76D6E}">
      <dgm:prSet/>
      <dgm:spPr/>
      <dgm:t>
        <a:bodyPr/>
        <a:lstStyle/>
        <a:p>
          <a:endParaRPr lang="en-US"/>
        </a:p>
      </dgm:t>
    </dgm:pt>
    <dgm:pt modelId="{C450A143-BADC-4279-8F9D-71208E8F2F6C}">
      <dgm:prSet phldrT="[Text]"/>
      <dgm:spPr/>
      <dgm:t>
        <a:bodyPr/>
        <a:lstStyle/>
        <a:p>
          <a:r>
            <a:rPr lang="en-US" dirty="0" smtClean="0"/>
            <a:t>error</a:t>
          </a:r>
          <a:endParaRPr lang="en-US" dirty="0"/>
        </a:p>
      </dgm:t>
    </dgm:pt>
    <dgm:pt modelId="{5B2C6EB4-217C-4072-9AF0-B00EDBEA284A}" type="parTrans" cxnId="{06DBDC95-9312-490E-A9CE-7E6FDC77A4DD}">
      <dgm:prSet/>
      <dgm:spPr/>
      <dgm:t>
        <a:bodyPr/>
        <a:lstStyle/>
        <a:p>
          <a:endParaRPr lang="en-US"/>
        </a:p>
      </dgm:t>
    </dgm:pt>
    <dgm:pt modelId="{FADEAA90-21F5-49FE-9742-5C75C5F593C2}" type="sibTrans" cxnId="{06DBDC95-9312-490E-A9CE-7E6FDC77A4DD}">
      <dgm:prSet/>
      <dgm:spPr/>
      <dgm:t>
        <a:bodyPr/>
        <a:lstStyle/>
        <a:p>
          <a:endParaRPr lang="en-US"/>
        </a:p>
      </dgm:t>
    </dgm:pt>
    <dgm:pt modelId="{E6E71E65-4D15-4FC8-9093-75BEB686E583}">
      <dgm:prSet phldrT="[Text]"/>
      <dgm:spPr/>
      <dgm:t>
        <a:bodyPr/>
        <a:lstStyle/>
        <a:p>
          <a:r>
            <a:rPr lang="en-US" dirty="0" smtClean="0"/>
            <a:t>focus</a:t>
          </a:r>
          <a:endParaRPr lang="en-US" dirty="0"/>
        </a:p>
      </dgm:t>
    </dgm:pt>
    <dgm:pt modelId="{354358F6-633B-4EE5-B3D4-DB8EFC4A808E}" type="parTrans" cxnId="{21B21BF8-01A1-42F4-B7B3-F92022F70778}">
      <dgm:prSet/>
      <dgm:spPr/>
      <dgm:t>
        <a:bodyPr/>
        <a:lstStyle/>
        <a:p>
          <a:endParaRPr lang="en-US"/>
        </a:p>
      </dgm:t>
    </dgm:pt>
    <dgm:pt modelId="{568289A1-EFCD-4228-9200-1056E6187BC1}" type="sibTrans" cxnId="{21B21BF8-01A1-42F4-B7B3-F92022F70778}">
      <dgm:prSet/>
      <dgm:spPr/>
      <dgm:t>
        <a:bodyPr/>
        <a:lstStyle/>
        <a:p>
          <a:endParaRPr lang="en-US"/>
        </a:p>
      </dgm:t>
    </dgm:pt>
    <dgm:pt modelId="{F16AA188-9423-4B45-828C-0AC285A3800C}">
      <dgm:prSet phldrT="[Text]"/>
      <dgm:spPr/>
      <dgm:t>
        <a:bodyPr/>
        <a:lstStyle/>
        <a:p>
          <a:r>
            <a:rPr lang="en-US" dirty="0" err="1" smtClean="0"/>
            <a:t>keydown</a:t>
          </a:r>
          <a:endParaRPr lang="en-US" dirty="0"/>
        </a:p>
      </dgm:t>
    </dgm:pt>
    <dgm:pt modelId="{84369A6A-8937-4A93-A20B-7893AF7A68EE}" type="parTrans" cxnId="{9D35237F-55EE-453A-889F-DFD65B0AFFAF}">
      <dgm:prSet/>
      <dgm:spPr/>
      <dgm:t>
        <a:bodyPr/>
        <a:lstStyle/>
        <a:p>
          <a:endParaRPr lang="en-US"/>
        </a:p>
      </dgm:t>
    </dgm:pt>
    <dgm:pt modelId="{9905FF53-7D4C-4640-BCF9-88B817B71D6F}" type="sibTrans" cxnId="{9D35237F-55EE-453A-889F-DFD65B0AFFAF}">
      <dgm:prSet/>
      <dgm:spPr/>
      <dgm:t>
        <a:bodyPr/>
        <a:lstStyle/>
        <a:p>
          <a:endParaRPr lang="en-US"/>
        </a:p>
      </dgm:t>
    </dgm:pt>
    <dgm:pt modelId="{0FBF19D4-3F72-4AAA-A739-E6C06BC90ABE}">
      <dgm:prSet phldrT="[Text]"/>
      <dgm:spPr/>
      <dgm:t>
        <a:bodyPr/>
        <a:lstStyle/>
        <a:p>
          <a:r>
            <a:rPr lang="en-US" dirty="0" err="1" smtClean="0"/>
            <a:t>keypress</a:t>
          </a:r>
          <a:endParaRPr lang="en-US" dirty="0"/>
        </a:p>
      </dgm:t>
    </dgm:pt>
    <dgm:pt modelId="{50EEAEE2-D9D3-4FA4-B1C8-30BBC286F066}" type="parTrans" cxnId="{693C1702-A217-45A1-A66E-40198D5BB57A}">
      <dgm:prSet/>
      <dgm:spPr/>
      <dgm:t>
        <a:bodyPr/>
        <a:lstStyle/>
        <a:p>
          <a:endParaRPr lang="en-US"/>
        </a:p>
      </dgm:t>
    </dgm:pt>
    <dgm:pt modelId="{03CE42B0-708D-482E-B052-E6ECFE7087CF}" type="sibTrans" cxnId="{693C1702-A217-45A1-A66E-40198D5BB57A}">
      <dgm:prSet/>
      <dgm:spPr/>
      <dgm:t>
        <a:bodyPr/>
        <a:lstStyle/>
        <a:p>
          <a:endParaRPr lang="en-US"/>
        </a:p>
      </dgm:t>
    </dgm:pt>
    <dgm:pt modelId="{2FCBC633-2861-4DFB-AD1F-3508DBCBA5AD}">
      <dgm:prSet phldrT="[Text]"/>
      <dgm:spPr/>
      <dgm:t>
        <a:bodyPr/>
        <a:lstStyle/>
        <a:p>
          <a:r>
            <a:rPr lang="en-US" dirty="0" err="1" smtClean="0"/>
            <a:t>keyup</a:t>
          </a:r>
          <a:endParaRPr lang="en-US" dirty="0"/>
        </a:p>
      </dgm:t>
    </dgm:pt>
    <dgm:pt modelId="{FBBAE602-E7ED-40FB-BE85-8EBA6F00FA5C}" type="parTrans" cxnId="{90CE6EC7-0827-40B9-83FB-EA4E4650E7F2}">
      <dgm:prSet/>
      <dgm:spPr/>
      <dgm:t>
        <a:bodyPr/>
        <a:lstStyle/>
        <a:p>
          <a:endParaRPr lang="en-US"/>
        </a:p>
      </dgm:t>
    </dgm:pt>
    <dgm:pt modelId="{AA45E148-AB7A-4905-B935-4592D194B0B2}" type="sibTrans" cxnId="{90CE6EC7-0827-40B9-83FB-EA4E4650E7F2}">
      <dgm:prSet/>
      <dgm:spPr/>
      <dgm:t>
        <a:bodyPr/>
        <a:lstStyle/>
        <a:p>
          <a:endParaRPr lang="en-US"/>
        </a:p>
      </dgm:t>
    </dgm:pt>
    <dgm:pt modelId="{4F5AD9AE-6736-4C2D-A1AF-0D2AC7A1BAFF}">
      <dgm:prSet phldrT="[Text]"/>
      <dgm:spPr/>
      <dgm:t>
        <a:bodyPr/>
        <a:lstStyle/>
        <a:p>
          <a:r>
            <a:rPr lang="en-US" dirty="0" smtClean="0"/>
            <a:t>load</a:t>
          </a:r>
          <a:endParaRPr lang="en-US" dirty="0"/>
        </a:p>
      </dgm:t>
    </dgm:pt>
    <dgm:pt modelId="{F88A8293-4349-4306-B147-066F71AFD07E}" type="parTrans" cxnId="{3AE6F857-ACF8-4B62-9E79-EEA0E03E335C}">
      <dgm:prSet/>
      <dgm:spPr/>
      <dgm:t>
        <a:bodyPr/>
        <a:lstStyle/>
        <a:p>
          <a:endParaRPr lang="en-US"/>
        </a:p>
      </dgm:t>
    </dgm:pt>
    <dgm:pt modelId="{F53F6311-FB1A-4B5A-8082-EF8873CF93DF}" type="sibTrans" cxnId="{3AE6F857-ACF8-4B62-9E79-EEA0E03E335C}">
      <dgm:prSet/>
      <dgm:spPr/>
      <dgm:t>
        <a:bodyPr/>
        <a:lstStyle/>
        <a:p>
          <a:endParaRPr lang="en-US"/>
        </a:p>
      </dgm:t>
    </dgm:pt>
    <dgm:pt modelId="{B47CF5E7-9E67-4D72-86C3-DA78D1AFDA87}">
      <dgm:prSet phldrT="[Text]"/>
      <dgm:spPr/>
      <dgm:t>
        <a:bodyPr/>
        <a:lstStyle/>
        <a:p>
          <a:r>
            <a:rPr lang="en-US" dirty="0" err="1" smtClean="0"/>
            <a:t>mousedown</a:t>
          </a:r>
          <a:endParaRPr lang="en-US" dirty="0"/>
        </a:p>
      </dgm:t>
    </dgm:pt>
    <dgm:pt modelId="{3D8CCFA0-D96D-4FD4-A3B8-5B77E0D207EE}" type="parTrans" cxnId="{F323C27E-A348-464C-A5F1-230133FDDCD9}">
      <dgm:prSet/>
      <dgm:spPr/>
      <dgm:t>
        <a:bodyPr/>
        <a:lstStyle/>
        <a:p>
          <a:endParaRPr lang="en-US"/>
        </a:p>
      </dgm:t>
    </dgm:pt>
    <dgm:pt modelId="{2E50EF2D-8235-4C69-8FD1-7FF0F6346978}" type="sibTrans" cxnId="{F323C27E-A348-464C-A5F1-230133FDDCD9}">
      <dgm:prSet/>
      <dgm:spPr/>
      <dgm:t>
        <a:bodyPr/>
        <a:lstStyle/>
        <a:p>
          <a:endParaRPr lang="en-US"/>
        </a:p>
      </dgm:t>
    </dgm:pt>
    <dgm:pt modelId="{2285859E-222D-4E89-BE56-A8F71AB9CCD3}">
      <dgm:prSet phldrT="[Text]"/>
      <dgm:spPr/>
      <dgm:t>
        <a:bodyPr/>
        <a:lstStyle/>
        <a:p>
          <a:r>
            <a:rPr lang="en-US" dirty="0" err="1" smtClean="0"/>
            <a:t>mousemove</a:t>
          </a:r>
          <a:endParaRPr lang="en-US" dirty="0"/>
        </a:p>
      </dgm:t>
    </dgm:pt>
    <dgm:pt modelId="{2019CFAB-3DF6-4170-A93A-5A54783811E4}" type="parTrans" cxnId="{3CC9F142-0375-43EC-AD12-759D11E47E7D}">
      <dgm:prSet/>
      <dgm:spPr/>
      <dgm:t>
        <a:bodyPr/>
        <a:lstStyle/>
        <a:p>
          <a:endParaRPr lang="en-US"/>
        </a:p>
      </dgm:t>
    </dgm:pt>
    <dgm:pt modelId="{8ECBC33B-B7F6-4B31-BDF2-A9F25A93C2FC}" type="sibTrans" cxnId="{3CC9F142-0375-43EC-AD12-759D11E47E7D}">
      <dgm:prSet/>
      <dgm:spPr/>
      <dgm:t>
        <a:bodyPr/>
        <a:lstStyle/>
        <a:p>
          <a:endParaRPr lang="en-US"/>
        </a:p>
      </dgm:t>
    </dgm:pt>
    <dgm:pt modelId="{9BDDA731-4B55-4BFE-A1EF-9C9004796BB7}">
      <dgm:prSet phldrT="[Text]"/>
      <dgm:spPr/>
      <dgm:t>
        <a:bodyPr/>
        <a:lstStyle/>
        <a:p>
          <a:r>
            <a:rPr lang="en-US" dirty="0" err="1" smtClean="0"/>
            <a:t>mouseout</a:t>
          </a:r>
          <a:endParaRPr lang="en-US" dirty="0"/>
        </a:p>
      </dgm:t>
    </dgm:pt>
    <dgm:pt modelId="{83512213-63E1-460C-BB0D-9DEAF1BAE0D0}" type="parTrans" cxnId="{56FD93EC-42D2-46A2-B9FB-4281BBF650F5}">
      <dgm:prSet/>
      <dgm:spPr/>
      <dgm:t>
        <a:bodyPr/>
        <a:lstStyle/>
        <a:p>
          <a:endParaRPr lang="en-US"/>
        </a:p>
      </dgm:t>
    </dgm:pt>
    <dgm:pt modelId="{49F11B04-5A51-47B4-99AE-4439FBB8E693}" type="sibTrans" cxnId="{56FD93EC-42D2-46A2-B9FB-4281BBF650F5}">
      <dgm:prSet/>
      <dgm:spPr/>
      <dgm:t>
        <a:bodyPr/>
        <a:lstStyle/>
        <a:p>
          <a:endParaRPr lang="en-US"/>
        </a:p>
      </dgm:t>
    </dgm:pt>
    <dgm:pt modelId="{16604CA4-A23A-4EF9-B448-AAAEEC5D8128}">
      <dgm:prSet phldrT="[Text]"/>
      <dgm:spPr/>
      <dgm:t>
        <a:bodyPr/>
        <a:lstStyle/>
        <a:p>
          <a:r>
            <a:rPr lang="en-US" dirty="0" err="1" smtClean="0"/>
            <a:t>mouseover</a:t>
          </a:r>
          <a:endParaRPr lang="en-US" dirty="0"/>
        </a:p>
      </dgm:t>
    </dgm:pt>
    <dgm:pt modelId="{026CCA90-8CA1-4D91-8AEC-153045ADF545}" type="parTrans" cxnId="{A9DC9FBD-FA40-43F9-A3E0-6C2A4157FE64}">
      <dgm:prSet/>
      <dgm:spPr/>
      <dgm:t>
        <a:bodyPr/>
        <a:lstStyle/>
        <a:p>
          <a:endParaRPr lang="en-US"/>
        </a:p>
      </dgm:t>
    </dgm:pt>
    <dgm:pt modelId="{E9921F10-9679-4BBA-82B0-7E7231233976}" type="sibTrans" cxnId="{A9DC9FBD-FA40-43F9-A3E0-6C2A4157FE64}">
      <dgm:prSet/>
      <dgm:spPr/>
      <dgm:t>
        <a:bodyPr/>
        <a:lstStyle/>
        <a:p>
          <a:endParaRPr lang="en-US"/>
        </a:p>
      </dgm:t>
    </dgm:pt>
    <dgm:pt modelId="{C317A2B8-1EA1-4226-AA8F-F18900BB23C7}">
      <dgm:prSet phldrT="[Text]"/>
      <dgm:spPr/>
      <dgm:t>
        <a:bodyPr/>
        <a:lstStyle/>
        <a:p>
          <a:r>
            <a:rPr lang="en-US" dirty="0" err="1" smtClean="0"/>
            <a:t>mouseup</a:t>
          </a:r>
          <a:endParaRPr lang="en-US" dirty="0"/>
        </a:p>
      </dgm:t>
    </dgm:pt>
    <dgm:pt modelId="{FFCF2327-3110-436A-9DB3-C4D5FC90C9E8}" type="parTrans" cxnId="{369328F8-C169-495B-BB6E-EEBC9F7AA48C}">
      <dgm:prSet/>
      <dgm:spPr/>
      <dgm:t>
        <a:bodyPr/>
        <a:lstStyle/>
        <a:p>
          <a:endParaRPr lang="en-US"/>
        </a:p>
      </dgm:t>
    </dgm:pt>
    <dgm:pt modelId="{906D4F9C-0389-4BA1-9231-155B45A1DE7A}" type="sibTrans" cxnId="{369328F8-C169-495B-BB6E-EEBC9F7AA48C}">
      <dgm:prSet/>
      <dgm:spPr/>
      <dgm:t>
        <a:bodyPr/>
        <a:lstStyle/>
        <a:p>
          <a:endParaRPr lang="en-US"/>
        </a:p>
      </dgm:t>
    </dgm:pt>
    <dgm:pt modelId="{532D104D-7F3D-415A-B666-2A59A153EB29}">
      <dgm:prSet phldrT="[Text]"/>
      <dgm:spPr/>
      <dgm:t>
        <a:bodyPr/>
        <a:lstStyle/>
        <a:p>
          <a:r>
            <a:rPr lang="en-US" dirty="0" smtClean="0"/>
            <a:t>resize</a:t>
          </a:r>
          <a:endParaRPr lang="en-US" dirty="0"/>
        </a:p>
      </dgm:t>
    </dgm:pt>
    <dgm:pt modelId="{E4F0EF89-B13F-4314-979B-997571D73544}" type="parTrans" cxnId="{5C0AB084-B621-4EC7-B85C-02D6157E41EC}">
      <dgm:prSet/>
      <dgm:spPr/>
      <dgm:t>
        <a:bodyPr/>
        <a:lstStyle/>
        <a:p>
          <a:endParaRPr lang="en-US"/>
        </a:p>
      </dgm:t>
    </dgm:pt>
    <dgm:pt modelId="{B5CB5B8B-5BB6-4126-8CFD-F562E1E8682F}" type="sibTrans" cxnId="{5C0AB084-B621-4EC7-B85C-02D6157E41EC}">
      <dgm:prSet/>
      <dgm:spPr/>
      <dgm:t>
        <a:bodyPr/>
        <a:lstStyle/>
        <a:p>
          <a:endParaRPr lang="en-US"/>
        </a:p>
      </dgm:t>
    </dgm:pt>
    <dgm:pt modelId="{6BCC864F-8134-4F3F-AA76-05DB26CC8EB5}">
      <dgm:prSet phldrT="[Text]"/>
      <dgm:spPr/>
      <dgm:t>
        <a:bodyPr/>
        <a:lstStyle/>
        <a:p>
          <a:r>
            <a:rPr lang="en-US" dirty="0" smtClean="0"/>
            <a:t>scroll</a:t>
          </a:r>
          <a:endParaRPr lang="en-US" dirty="0"/>
        </a:p>
      </dgm:t>
    </dgm:pt>
    <dgm:pt modelId="{84B6013E-0B04-4734-AA38-2BE04A09EAE6}" type="parTrans" cxnId="{C346DC05-E1FD-4952-A1A2-03D6B702EDC7}">
      <dgm:prSet/>
      <dgm:spPr/>
      <dgm:t>
        <a:bodyPr/>
        <a:lstStyle/>
        <a:p>
          <a:endParaRPr lang="en-US"/>
        </a:p>
      </dgm:t>
    </dgm:pt>
    <dgm:pt modelId="{7F043549-0E41-4320-A17E-15D8F5C39307}" type="sibTrans" cxnId="{C346DC05-E1FD-4952-A1A2-03D6B702EDC7}">
      <dgm:prSet/>
      <dgm:spPr/>
      <dgm:t>
        <a:bodyPr/>
        <a:lstStyle/>
        <a:p>
          <a:endParaRPr lang="en-US"/>
        </a:p>
      </dgm:t>
    </dgm:pt>
    <dgm:pt modelId="{13926ED2-C9E6-42E8-AD60-4FD5377556B7}">
      <dgm:prSet phldrT="[Text]"/>
      <dgm:spPr/>
      <dgm:t>
        <a:bodyPr/>
        <a:lstStyle/>
        <a:p>
          <a:r>
            <a:rPr lang="en-US" dirty="0" smtClean="0"/>
            <a:t>select</a:t>
          </a:r>
          <a:endParaRPr lang="en-US" dirty="0"/>
        </a:p>
      </dgm:t>
    </dgm:pt>
    <dgm:pt modelId="{EF004490-6EB0-4D48-B383-CE488E2C73D0}" type="parTrans" cxnId="{C13B8BCE-91CF-4354-BA7B-92E5ADE2B751}">
      <dgm:prSet/>
      <dgm:spPr/>
      <dgm:t>
        <a:bodyPr/>
        <a:lstStyle/>
        <a:p>
          <a:endParaRPr lang="en-US"/>
        </a:p>
      </dgm:t>
    </dgm:pt>
    <dgm:pt modelId="{30E0CEA7-A4C1-4BB0-BAC4-7DF42DE6FA2B}" type="sibTrans" cxnId="{C13B8BCE-91CF-4354-BA7B-92E5ADE2B751}">
      <dgm:prSet/>
      <dgm:spPr/>
      <dgm:t>
        <a:bodyPr/>
        <a:lstStyle/>
        <a:p>
          <a:endParaRPr lang="en-US"/>
        </a:p>
      </dgm:t>
    </dgm:pt>
    <dgm:pt modelId="{5B232157-4709-4187-8C72-AD27F4983901}">
      <dgm:prSet phldrT="[Text]"/>
      <dgm:spPr/>
      <dgm:t>
        <a:bodyPr/>
        <a:lstStyle/>
        <a:p>
          <a:r>
            <a:rPr lang="en-US" dirty="0" smtClean="0"/>
            <a:t>submit</a:t>
          </a:r>
          <a:endParaRPr lang="en-US" dirty="0"/>
        </a:p>
      </dgm:t>
    </dgm:pt>
    <dgm:pt modelId="{13A53FF2-FC38-4333-A6D2-645DE5898F44}" type="parTrans" cxnId="{1FCCFE5F-5E83-4DEE-908F-4E60CEE89454}">
      <dgm:prSet/>
      <dgm:spPr/>
      <dgm:t>
        <a:bodyPr/>
        <a:lstStyle/>
        <a:p>
          <a:endParaRPr lang="en-US"/>
        </a:p>
      </dgm:t>
    </dgm:pt>
    <dgm:pt modelId="{8A951061-FBE0-4F9A-9D5B-C1EBAA507973}" type="sibTrans" cxnId="{1FCCFE5F-5E83-4DEE-908F-4E60CEE89454}">
      <dgm:prSet/>
      <dgm:spPr/>
      <dgm:t>
        <a:bodyPr/>
        <a:lstStyle/>
        <a:p>
          <a:endParaRPr lang="en-US"/>
        </a:p>
      </dgm:t>
    </dgm:pt>
    <dgm:pt modelId="{C5A3DDD9-978C-47AA-956E-E1BFBC948C17}">
      <dgm:prSet phldrT="[Text]"/>
      <dgm:spPr/>
      <dgm:t>
        <a:bodyPr/>
        <a:lstStyle/>
        <a:p>
          <a:r>
            <a:rPr lang="en-US" dirty="0" smtClean="0"/>
            <a:t>unload</a:t>
          </a:r>
          <a:endParaRPr lang="en-US" dirty="0"/>
        </a:p>
      </dgm:t>
    </dgm:pt>
    <dgm:pt modelId="{419A4785-038A-4095-8BC9-1146B5BC785B}" type="parTrans" cxnId="{C2677BFD-223A-4A3F-8FE4-E9C2536E4BCB}">
      <dgm:prSet/>
      <dgm:spPr/>
      <dgm:t>
        <a:bodyPr/>
        <a:lstStyle/>
        <a:p>
          <a:endParaRPr lang="en-US"/>
        </a:p>
      </dgm:t>
    </dgm:pt>
    <dgm:pt modelId="{6B6CD132-632E-48B7-A1BD-539D77DEC994}" type="sibTrans" cxnId="{C2677BFD-223A-4A3F-8FE4-E9C2536E4BCB}">
      <dgm:prSet/>
      <dgm:spPr/>
      <dgm:t>
        <a:bodyPr/>
        <a:lstStyle/>
        <a:p>
          <a:endParaRPr lang="en-US"/>
        </a:p>
      </dgm:t>
    </dgm:pt>
    <dgm:pt modelId="{99E2FF6C-9ECA-41BE-9400-A3AC94AB3753}" type="pres">
      <dgm:prSet presAssocID="{4797990F-4F91-4717-912E-1D5000F58287}" presName="diagram" presStyleCnt="0">
        <dgm:presLayoutVars>
          <dgm:dir/>
          <dgm:resizeHandles val="exact"/>
        </dgm:presLayoutVars>
      </dgm:prSet>
      <dgm:spPr/>
      <dgm:t>
        <a:bodyPr/>
        <a:lstStyle/>
        <a:p>
          <a:endParaRPr lang="en-US"/>
        </a:p>
      </dgm:t>
    </dgm:pt>
    <dgm:pt modelId="{35A45726-245E-4AF9-AABB-824C5398FB16}" type="pres">
      <dgm:prSet presAssocID="{FC006E18-6FE0-441D-AE06-44CEEF650B72}" presName="node" presStyleLbl="node1" presStyleIdx="0" presStyleCnt="20">
        <dgm:presLayoutVars>
          <dgm:bulletEnabled val="1"/>
        </dgm:presLayoutVars>
      </dgm:prSet>
      <dgm:spPr/>
      <dgm:t>
        <a:bodyPr/>
        <a:lstStyle/>
        <a:p>
          <a:endParaRPr lang="en-US"/>
        </a:p>
      </dgm:t>
    </dgm:pt>
    <dgm:pt modelId="{141C6B81-5D3F-442C-B8F3-E0113BE62018}" type="pres">
      <dgm:prSet presAssocID="{EA27392D-230B-487A-8C69-5DE4D29E7934}" presName="sibTrans" presStyleCnt="0"/>
      <dgm:spPr/>
      <dgm:t>
        <a:bodyPr/>
        <a:lstStyle/>
        <a:p>
          <a:endParaRPr lang="en-US"/>
        </a:p>
      </dgm:t>
    </dgm:pt>
    <dgm:pt modelId="{3C3A236C-E6D3-44F1-B69F-38298F5856F4}" type="pres">
      <dgm:prSet presAssocID="{430DF966-8638-49E5-91CD-0175218892FF}" presName="node" presStyleLbl="node1" presStyleIdx="1" presStyleCnt="20">
        <dgm:presLayoutVars>
          <dgm:bulletEnabled val="1"/>
        </dgm:presLayoutVars>
      </dgm:prSet>
      <dgm:spPr/>
      <dgm:t>
        <a:bodyPr/>
        <a:lstStyle/>
        <a:p>
          <a:endParaRPr lang="en-US"/>
        </a:p>
      </dgm:t>
    </dgm:pt>
    <dgm:pt modelId="{832E43F4-182E-4A79-B68F-5F7856799778}" type="pres">
      <dgm:prSet presAssocID="{F06D0D18-88F9-4B3C-B0FE-73DDA313AC9C}" presName="sibTrans" presStyleCnt="0"/>
      <dgm:spPr/>
      <dgm:t>
        <a:bodyPr/>
        <a:lstStyle/>
        <a:p>
          <a:endParaRPr lang="en-US"/>
        </a:p>
      </dgm:t>
    </dgm:pt>
    <dgm:pt modelId="{F1D9E7E7-1379-46BB-AE93-EC96A470E51A}" type="pres">
      <dgm:prSet presAssocID="{36165C12-4E3E-43DE-9580-84113F78A5A8}" presName="node" presStyleLbl="node1" presStyleIdx="2" presStyleCnt="20">
        <dgm:presLayoutVars>
          <dgm:bulletEnabled val="1"/>
        </dgm:presLayoutVars>
      </dgm:prSet>
      <dgm:spPr/>
      <dgm:t>
        <a:bodyPr/>
        <a:lstStyle/>
        <a:p>
          <a:endParaRPr lang="en-US"/>
        </a:p>
      </dgm:t>
    </dgm:pt>
    <dgm:pt modelId="{7EA86984-2E3E-4BBD-B2C9-34E8FA8B4312}" type="pres">
      <dgm:prSet presAssocID="{6FFABA21-C226-461F-B76C-991A41EF8296}" presName="sibTrans" presStyleCnt="0"/>
      <dgm:spPr/>
      <dgm:t>
        <a:bodyPr/>
        <a:lstStyle/>
        <a:p>
          <a:endParaRPr lang="en-US"/>
        </a:p>
      </dgm:t>
    </dgm:pt>
    <dgm:pt modelId="{8ED5D9D3-5E6D-4A6F-94D3-5F2524D8B478}" type="pres">
      <dgm:prSet presAssocID="{991DB586-545A-4280-BD24-826E245E858A}" presName="node" presStyleLbl="node1" presStyleIdx="3" presStyleCnt="20">
        <dgm:presLayoutVars>
          <dgm:bulletEnabled val="1"/>
        </dgm:presLayoutVars>
      </dgm:prSet>
      <dgm:spPr/>
      <dgm:t>
        <a:bodyPr/>
        <a:lstStyle/>
        <a:p>
          <a:endParaRPr lang="en-US"/>
        </a:p>
      </dgm:t>
    </dgm:pt>
    <dgm:pt modelId="{D81574D1-E080-42C0-AC17-94512B224938}" type="pres">
      <dgm:prSet presAssocID="{EF40CDD5-1A34-4946-BA3B-4C1203056B4D}" presName="sibTrans" presStyleCnt="0"/>
      <dgm:spPr/>
      <dgm:t>
        <a:bodyPr/>
        <a:lstStyle/>
        <a:p>
          <a:endParaRPr lang="en-US"/>
        </a:p>
      </dgm:t>
    </dgm:pt>
    <dgm:pt modelId="{1C10AF35-75B7-4E8F-817E-CA7F27DE686F}" type="pres">
      <dgm:prSet presAssocID="{C450A143-BADC-4279-8F9D-71208E8F2F6C}" presName="node" presStyleLbl="node1" presStyleIdx="4" presStyleCnt="20">
        <dgm:presLayoutVars>
          <dgm:bulletEnabled val="1"/>
        </dgm:presLayoutVars>
      </dgm:prSet>
      <dgm:spPr/>
      <dgm:t>
        <a:bodyPr/>
        <a:lstStyle/>
        <a:p>
          <a:endParaRPr lang="en-US"/>
        </a:p>
      </dgm:t>
    </dgm:pt>
    <dgm:pt modelId="{DCF034F9-39E8-4EE9-9B7D-3F105FC89A71}" type="pres">
      <dgm:prSet presAssocID="{FADEAA90-21F5-49FE-9742-5C75C5F593C2}" presName="sibTrans" presStyleCnt="0"/>
      <dgm:spPr/>
      <dgm:t>
        <a:bodyPr/>
        <a:lstStyle/>
        <a:p>
          <a:endParaRPr lang="en-US"/>
        </a:p>
      </dgm:t>
    </dgm:pt>
    <dgm:pt modelId="{D3A3A0DA-D29A-4E0F-9881-7F95AC4BBAC7}" type="pres">
      <dgm:prSet presAssocID="{E6E71E65-4D15-4FC8-9093-75BEB686E583}" presName="node" presStyleLbl="node1" presStyleIdx="5" presStyleCnt="20">
        <dgm:presLayoutVars>
          <dgm:bulletEnabled val="1"/>
        </dgm:presLayoutVars>
      </dgm:prSet>
      <dgm:spPr/>
      <dgm:t>
        <a:bodyPr/>
        <a:lstStyle/>
        <a:p>
          <a:endParaRPr lang="en-US"/>
        </a:p>
      </dgm:t>
    </dgm:pt>
    <dgm:pt modelId="{1A67BA8D-4605-4015-8AEC-B611A937C6C4}" type="pres">
      <dgm:prSet presAssocID="{568289A1-EFCD-4228-9200-1056E6187BC1}" presName="sibTrans" presStyleCnt="0"/>
      <dgm:spPr/>
      <dgm:t>
        <a:bodyPr/>
        <a:lstStyle/>
        <a:p>
          <a:endParaRPr lang="en-US"/>
        </a:p>
      </dgm:t>
    </dgm:pt>
    <dgm:pt modelId="{2D5A5385-2108-42D3-AA7D-80B997E03A0E}" type="pres">
      <dgm:prSet presAssocID="{F16AA188-9423-4B45-828C-0AC285A3800C}" presName="node" presStyleLbl="node1" presStyleIdx="6" presStyleCnt="20">
        <dgm:presLayoutVars>
          <dgm:bulletEnabled val="1"/>
        </dgm:presLayoutVars>
      </dgm:prSet>
      <dgm:spPr/>
      <dgm:t>
        <a:bodyPr/>
        <a:lstStyle/>
        <a:p>
          <a:endParaRPr lang="en-US"/>
        </a:p>
      </dgm:t>
    </dgm:pt>
    <dgm:pt modelId="{5523D042-0C85-4808-A24B-753CCC2A1AC1}" type="pres">
      <dgm:prSet presAssocID="{9905FF53-7D4C-4640-BCF9-88B817B71D6F}" presName="sibTrans" presStyleCnt="0"/>
      <dgm:spPr/>
      <dgm:t>
        <a:bodyPr/>
        <a:lstStyle/>
        <a:p>
          <a:endParaRPr lang="en-US"/>
        </a:p>
      </dgm:t>
    </dgm:pt>
    <dgm:pt modelId="{D0A4E223-DCB8-491F-85CE-E655F0BB4B62}" type="pres">
      <dgm:prSet presAssocID="{0FBF19D4-3F72-4AAA-A739-E6C06BC90ABE}" presName="node" presStyleLbl="node1" presStyleIdx="7" presStyleCnt="20">
        <dgm:presLayoutVars>
          <dgm:bulletEnabled val="1"/>
        </dgm:presLayoutVars>
      </dgm:prSet>
      <dgm:spPr/>
      <dgm:t>
        <a:bodyPr/>
        <a:lstStyle/>
        <a:p>
          <a:endParaRPr lang="en-US"/>
        </a:p>
      </dgm:t>
    </dgm:pt>
    <dgm:pt modelId="{89D4ED97-FD89-4E0D-8407-2F14F47D12F5}" type="pres">
      <dgm:prSet presAssocID="{03CE42B0-708D-482E-B052-E6ECFE7087CF}" presName="sibTrans" presStyleCnt="0"/>
      <dgm:spPr/>
      <dgm:t>
        <a:bodyPr/>
        <a:lstStyle/>
        <a:p>
          <a:endParaRPr lang="en-US"/>
        </a:p>
      </dgm:t>
    </dgm:pt>
    <dgm:pt modelId="{67887ADE-2216-43C1-AD77-F7D6A3D3CFE2}" type="pres">
      <dgm:prSet presAssocID="{2FCBC633-2861-4DFB-AD1F-3508DBCBA5AD}" presName="node" presStyleLbl="node1" presStyleIdx="8" presStyleCnt="20">
        <dgm:presLayoutVars>
          <dgm:bulletEnabled val="1"/>
        </dgm:presLayoutVars>
      </dgm:prSet>
      <dgm:spPr/>
      <dgm:t>
        <a:bodyPr/>
        <a:lstStyle/>
        <a:p>
          <a:endParaRPr lang="en-US"/>
        </a:p>
      </dgm:t>
    </dgm:pt>
    <dgm:pt modelId="{89FDB70D-41C8-453D-9DD0-BDF8C0A0320A}" type="pres">
      <dgm:prSet presAssocID="{AA45E148-AB7A-4905-B935-4592D194B0B2}" presName="sibTrans" presStyleCnt="0"/>
      <dgm:spPr/>
      <dgm:t>
        <a:bodyPr/>
        <a:lstStyle/>
        <a:p>
          <a:endParaRPr lang="en-US"/>
        </a:p>
      </dgm:t>
    </dgm:pt>
    <dgm:pt modelId="{F97B5463-4DD7-40E2-BA23-FDE0301FA827}" type="pres">
      <dgm:prSet presAssocID="{4F5AD9AE-6736-4C2D-A1AF-0D2AC7A1BAFF}" presName="node" presStyleLbl="node1" presStyleIdx="9" presStyleCnt="20">
        <dgm:presLayoutVars>
          <dgm:bulletEnabled val="1"/>
        </dgm:presLayoutVars>
      </dgm:prSet>
      <dgm:spPr/>
      <dgm:t>
        <a:bodyPr/>
        <a:lstStyle/>
        <a:p>
          <a:endParaRPr lang="en-US"/>
        </a:p>
      </dgm:t>
    </dgm:pt>
    <dgm:pt modelId="{F20D887D-120F-4835-83D1-EB458D74AC57}" type="pres">
      <dgm:prSet presAssocID="{F53F6311-FB1A-4B5A-8082-EF8873CF93DF}" presName="sibTrans" presStyleCnt="0"/>
      <dgm:spPr/>
      <dgm:t>
        <a:bodyPr/>
        <a:lstStyle/>
        <a:p>
          <a:endParaRPr lang="en-US"/>
        </a:p>
      </dgm:t>
    </dgm:pt>
    <dgm:pt modelId="{940ABE8D-E460-4BAC-AB6C-3B14E4221749}" type="pres">
      <dgm:prSet presAssocID="{B47CF5E7-9E67-4D72-86C3-DA78D1AFDA87}" presName="node" presStyleLbl="node1" presStyleIdx="10" presStyleCnt="20">
        <dgm:presLayoutVars>
          <dgm:bulletEnabled val="1"/>
        </dgm:presLayoutVars>
      </dgm:prSet>
      <dgm:spPr/>
      <dgm:t>
        <a:bodyPr/>
        <a:lstStyle/>
        <a:p>
          <a:endParaRPr lang="en-US"/>
        </a:p>
      </dgm:t>
    </dgm:pt>
    <dgm:pt modelId="{FC1D7309-44AC-4E63-B632-8E0CF4CCBF61}" type="pres">
      <dgm:prSet presAssocID="{2E50EF2D-8235-4C69-8FD1-7FF0F6346978}" presName="sibTrans" presStyleCnt="0"/>
      <dgm:spPr/>
      <dgm:t>
        <a:bodyPr/>
        <a:lstStyle/>
        <a:p>
          <a:endParaRPr lang="en-US"/>
        </a:p>
      </dgm:t>
    </dgm:pt>
    <dgm:pt modelId="{0BB81E91-FBBE-49BC-AF08-1AAFFE8471BF}" type="pres">
      <dgm:prSet presAssocID="{2285859E-222D-4E89-BE56-A8F71AB9CCD3}" presName="node" presStyleLbl="node1" presStyleIdx="11" presStyleCnt="20">
        <dgm:presLayoutVars>
          <dgm:bulletEnabled val="1"/>
        </dgm:presLayoutVars>
      </dgm:prSet>
      <dgm:spPr/>
      <dgm:t>
        <a:bodyPr/>
        <a:lstStyle/>
        <a:p>
          <a:endParaRPr lang="en-US"/>
        </a:p>
      </dgm:t>
    </dgm:pt>
    <dgm:pt modelId="{45AE47C2-5D5E-4B7E-9577-F30D46C5A963}" type="pres">
      <dgm:prSet presAssocID="{8ECBC33B-B7F6-4B31-BDF2-A9F25A93C2FC}" presName="sibTrans" presStyleCnt="0"/>
      <dgm:spPr/>
      <dgm:t>
        <a:bodyPr/>
        <a:lstStyle/>
        <a:p>
          <a:endParaRPr lang="en-US"/>
        </a:p>
      </dgm:t>
    </dgm:pt>
    <dgm:pt modelId="{E9D5AE26-E2CF-4A4E-A16A-1A6412A6832F}" type="pres">
      <dgm:prSet presAssocID="{9BDDA731-4B55-4BFE-A1EF-9C9004796BB7}" presName="node" presStyleLbl="node1" presStyleIdx="12" presStyleCnt="20">
        <dgm:presLayoutVars>
          <dgm:bulletEnabled val="1"/>
        </dgm:presLayoutVars>
      </dgm:prSet>
      <dgm:spPr/>
      <dgm:t>
        <a:bodyPr/>
        <a:lstStyle/>
        <a:p>
          <a:endParaRPr lang="en-US"/>
        </a:p>
      </dgm:t>
    </dgm:pt>
    <dgm:pt modelId="{0ABA8AB9-27DA-4301-916F-C76E51145DD9}" type="pres">
      <dgm:prSet presAssocID="{49F11B04-5A51-47B4-99AE-4439FBB8E693}" presName="sibTrans" presStyleCnt="0"/>
      <dgm:spPr/>
      <dgm:t>
        <a:bodyPr/>
        <a:lstStyle/>
        <a:p>
          <a:endParaRPr lang="en-US"/>
        </a:p>
      </dgm:t>
    </dgm:pt>
    <dgm:pt modelId="{BDD620EE-94C3-4F2E-A6D7-8ED3F111E5F2}" type="pres">
      <dgm:prSet presAssocID="{16604CA4-A23A-4EF9-B448-AAAEEC5D8128}" presName="node" presStyleLbl="node1" presStyleIdx="13" presStyleCnt="20">
        <dgm:presLayoutVars>
          <dgm:bulletEnabled val="1"/>
        </dgm:presLayoutVars>
      </dgm:prSet>
      <dgm:spPr/>
      <dgm:t>
        <a:bodyPr/>
        <a:lstStyle/>
        <a:p>
          <a:endParaRPr lang="en-US"/>
        </a:p>
      </dgm:t>
    </dgm:pt>
    <dgm:pt modelId="{8DCFEE6D-0338-4D72-8EDC-F2FF51930042}" type="pres">
      <dgm:prSet presAssocID="{E9921F10-9679-4BBA-82B0-7E7231233976}" presName="sibTrans" presStyleCnt="0"/>
      <dgm:spPr/>
      <dgm:t>
        <a:bodyPr/>
        <a:lstStyle/>
        <a:p>
          <a:endParaRPr lang="en-US"/>
        </a:p>
      </dgm:t>
    </dgm:pt>
    <dgm:pt modelId="{AE5A9A77-D861-4317-8ECE-3CCAACE43600}" type="pres">
      <dgm:prSet presAssocID="{C317A2B8-1EA1-4226-AA8F-F18900BB23C7}" presName="node" presStyleLbl="node1" presStyleIdx="14" presStyleCnt="20">
        <dgm:presLayoutVars>
          <dgm:bulletEnabled val="1"/>
        </dgm:presLayoutVars>
      </dgm:prSet>
      <dgm:spPr/>
      <dgm:t>
        <a:bodyPr/>
        <a:lstStyle/>
        <a:p>
          <a:endParaRPr lang="en-US"/>
        </a:p>
      </dgm:t>
    </dgm:pt>
    <dgm:pt modelId="{9E207EDC-1743-421F-87A6-6579A34CEDB9}" type="pres">
      <dgm:prSet presAssocID="{906D4F9C-0389-4BA1-9231-155B45A1DE7A}" presName="sibTrans" presStyleCnt="0"/>
      <dgm:spPr/>
      <dgm:t>
        <a:bodyPr/>
        <a:lstStyle/>
        <a:p>
          <a:endParaRPr lang="en-US"/>
        </a:p>
      </dgm:t>
    </dgm:pt>
    <dgm:pt modelId="{D9B24D97-64DC-4E89-897B-7ECA9AD4855A}" type="pres">
      <dgm:prSet presAssocID="{532D104D-7F3D-415A-B666-2A59A153EB29}" presName="node" presStyleLbl="node1" presStyleIdx="15" presStyleCnt="20">
        <dgm:presLayoutVars>
          <dgm:bulletEnabled val="1"/>
        </dgm:presLayoutVars>
      </dgm:prSet>
      <dgm:spPr/>
      <dgm:t>
        <a:bodyPr/>
        <a:lstStyle/>
        <a:p>
          <a:endParaRPr lang="en-US"/>
        </a:p>
      </dgm:t>
    </dgm:pt>
    <dgm:pt modelId="{79B840C1-AFFC-403B-BECC-2F89C8DFF76E}" type="pres">
      <dgm:prSet presAssocID="{B5CB5B8B-5BB6-4126-8CFD-F562E1E8682F}" presName="sibTrans" presStyleCnt="0"/>
      <dgm:spPr/>
      <dgm:t>
        <a:bodyPr/>
        <a:lstStyle/>
        <a:p>
          <a:endParaRPr lang="en-US"/>
        </a:p>
      </dgm:t>
    </dgm:pt>
    <dgm:pt modelId="{7A75422E-AA3C-47E5-8DA6-7B5F403F6E11}" type="pres">
      <dgm:prSet presAssocID="{6BCC864F-8134-4F3F-AA76-05DB26CC8EB5}" presName="node" presStyleLbl="node1" presStyleIdx="16" presStyleCnt="20">
        <dgm:presLayoutVars>
          <dgm:bulletEnabled val="1"/>
        </dgm:presLayoutVars>
      </dgm:prSet>
      <dgm:spPr/>
      <dgm:t>
        <a:bodyPr/>
        <a:lstStyle/>
        <a:p>
          <a:endParaRPr lang="en-US"/>
        </a:p>
      </dgm:t>
    </dgm:pt>
    <dgm:pt modelId="{4CBA02A7-634B-49A7-B5F0-13A79790A33B}" type="pres">
      <dgm:prSet presAssocID="{7F043549-0E41-4320-A17E-15D8F5C39307}" presName="sibTrans" presStyleCnt="0"/>
      <dgm:spPr/>
      <dgm:t>
        <a:bodyPr/>
        <a:lstStyle/>
        <a:p>
          <a:endParaRPr lang="en-US"/>
        </a:p>
      </dgm:t>
    </dgm:pt>
    <dgm:pt modelId="{E2A718EF-59F7-421D-B038-774E0F6724CC}" type="pres">
      <dgm:prSet presAssocID="{13926ED2-C9E6-42E8-AD60-4FD5377556B7}" presName="node" presStyleLbl="node1" presStyleIdx="17" presStyleCnt="20">
        <dgm:presLayoutVars>
          <dgm:bulletEnabled val="1"/>
        </dgm:presLayoutVars>
      </dgm:prSet>
      <dgm:spPr/>
      <dgm:t>
        <a:bodyPr/>
        <a:lstStyle/>
        <a:p>
          <a:endParaRPr lang="en-US"/>
        </a:p>
      </dgm:t>
    </dgm:pt>
    <dgm:pt modelId="{E025EB19-CC31-4648-BE83-908832A13D75}" type="pres">
      <dgm:prSet presAssocID="{30E0CEA7-A4C1-4BB0-BAC4-7DF42DE6FA2B}" presName="sibTrans" presStyleCnt="0"/>
      <dgm:spPr/>
      <dgm:t>
        <a:bodyPr/>
        <a:lstStyle/>
        <a:p>
          <a:endParaRPr lang="en-US"/>
        </a:p>
      </dgm:t>
    </dgm:pt>
    <dgm:pt modelId="{C384C606-444A-4294-9267-7D2A0984EE26}" type="pres">
      <dgm:prSet presAssocID="{5B232157-4709-4187-8C72-AD27F4983901}" presName="node" presStyleLbl="node1" presStyleIdx="18" presStyleCnt="20">
        <dgm:presLayoutVars>
          <dgm:bulletEnabled val="1"/>
        </dgm:presLayoutVars>
      </dgm:prSet>
      <dgm:spPr/>
      <dgm:t>
        <a:bodyPr/>
        <a:lstStyle/>
        <a:p>
          <a:endParaRPr lang="en-US"/>
        </a:p>
      </dgm:t>
    </dgm:pt>
    <dgm:pt modelId="{BB3FDE07-76D5-410E-99F6-34DEC673288D}" type="pres">
      <dgm:prSet presAssocID="{8A951061-FBE0-4F9A-9D5B-C1EBAA507973}" presName="sibTrans" presStyleCnt="0"/>
      <dgm:spPr/>
      <dgm:t>
        <a:bodyPr/>
        <a:lstStyle/>
        <a:p>
          <a:endParaRPr lang="en-US"/>
        </a:p>
      </dgm:t>
    </dgm:pt>
    <dgm:pt modelId="{A128EAEB-C138-46A1-8540-0A80AA0A6135}" type="pres">
      <dgm:prSet presAssocID="{C5A3DDD9-978C-47AA-956E-E1BFBC948C17}" presName="node" presStyleLbl="node1" presStyleIdx="19" presStyleCnt="20">
        <dgm:presLayoutVars>
          <dgm:bulletEnabled val="1"/>
        </dgm:presLayoutVars>
      </dgm:prSet>
      <dgm:spPr/>
      <dgm:t>
        <a:bodyPr/>
        <a:lstStyle/>
        <a:p>
          <a:endParaRPr lang="en-US"/>
        </a:p>
      </dgm:t>
    </dgm:pt>
  </dgm:ptLst>
  <dgm:cxnLst>
    <dgm:cxn modelId="{5C0AB084-B621-4EC7-B85C-02D6157E41EC}" srcId="{4797990F-4F91-4717-912E-1D5000F58287}" destId="{532D104D-7F3D-415A-B666-2A59A153EB29}" srcOrd="15" destOrd="0" parTransId="{E4F0EF89-B13F-4314-979B-997571D73544}" sibTransId="{B5CB5B8B-5BB6-4126-8CFD-F562E1E8682F}"/>
    <dgm:cxn modelId="{B357FE34-698C-4C26-BB34-835768449996}" type="presOf" srcId="{C450A143-BADC-4279-8F9D-71208E8F2F6C}" destId="{1C10AF35-75B7-4E8F-817E-CA7F27DE686F}" srcOrd="0" destOrd="0" presId="urn:microsoft.com/office/officeart/2005/8/layout/default#1"/>
    <dgm:cxn modelId="{A8EB342A-7927-44C0-B9CF-D5A5EC7E0B31}" type="presOf" srcId="{2FCBC633-2861-4DFB-AD1F-3508DBCBA5AD}" destId="{67887ADE-2216-43C1-AD77-F7D6A3D3CFE2}" srcOrd="0" destOrd="0" presId="urn:microsoft.com/office/officeart/2005/8/layout/default#1"/>
    <dgm:cxn modelId="{E6C41BB3-4A3A-4DE8-B72A-78C0407C52B0}" type="presOf" srcId="{F16AA188-9423-4B45-828C-0AC285A3800C}" destId="{2D5A5385-2108-42D3-AA7D-80B997E03A0E}" srcOrd="0" destOrd="0" presId="urn:microsoft.com/office/officeart/2005/8/layout/default#1"/>
    <dgm:cxn modelId="{1D58B311-AAD5-4471-9F56-08869835CFA1}" type="presOf" srcId="{36165C12-4E3E-43DE-9580-84113F78A5A8}" destId="{F1D9E7E7-1379-46BB-AE93-EC96A470E51A}" srcOrd="0" destOrd="0" presId="urn:microsoft.com/office/officeart/2005/8/layout/default#1"/>
    <dgm:cxn modelId="{BB8DD3CE-B523-47B5-80F1-8AAC7BA0F797}" srcId="{4797990F-4F91-4717-912E-1D5000F58287}" destId="{FC006E18-6FE0-441D-AE06-44CEEF650B72}" srcOrd="0" destOrd="0" parTransId="{D6F05CFE-3C75-4882-8AF9-6728972B2BD0}" sibTransId="{EA27392D-230B-487A-8C69-5DE4D29E7934}"/>
    <dgm:cxn modelId="{56FD93EC-42D2-46A2-B9FB-4281BBF650F5}" srcId="{4797990F-4F91-4717-912E-1D5000F58287}" destId="{9BDDA731-4B55-4BFE-A1EF-9C9004796BB7}" srcOrd="12" destOrd="0" parTransId="{83512213-63E1-460C-BB0D-9DEAF1BAE0D0}" sibTransId="{49F11B04-5A51-47B4-99AE-4439FBB8E693}"/>
    <dgm:cxn modelId="{29E25A17-EF68-4D5B-96ED-60C8B329F801}" type="presOf" srcId="{6BCC864F-8134-4F3F-AA76-05DB26CC8EB5}" destId="{7A75422E-AA3C-47E5-8DA6-7B5F403F6E11}" srcOrd="0" destOrd="0" presId="urn:microsoft.com/office/officeart/2005/8/layout/default#1"/>
    <dgm:cxn modelId="{9D35237F-55EE-453A-889F-DFD65B0AFFAF}" srcId="{4797990F-4F91-4717-912E-1D5000F58287}" destId="{F16AA188-9423-4B45-828C-0AC285A3800C}" srcOrd="6" destOrd="0" parTransId="{84369A6A-8937-4A93-A20B-7893AF7A68EE}" sibTransId="{9905FF53-7D4C-4640-BCF9-88B817B71D6F}"/>
    <dgm:cxn modelId="{F323C27E-A348-464C-A5F1-230133FDDCD9}" srcId="{4797990F-4F91-4717-912E-1D5000F58287}" destId="{B47CF5E7-9E67-4D72-86C3-DA78D1AFDA87}" srcOrd="10" destOrd="0" parTransId="{3D8CCFA0-D96D-4FD4-A3B8-5B77E0D207EE}" sibTransId="{2E50EF2D-8235-4C69-8FD1-7FF0F6346978}"/>
    <dgm:cxn modelId="{A0CAE886-AC04-44A9-B4A5-59F6DAB762C3}" type="presOf" srcId="{4797990F-4F91-4717-912E-1D5000F58287}" destId="{99E2FF6C-9ECA-41BE-9400-A3AC94AB3753}" srcOrd="0" destOrd="0" presId="urn:microsoft.com/office/officeart/2005/8/layout/default#1"/>
    <dgm:cxn modelId="{6869423E-A6C7-4A9D-84F2-FC2D491094E3}" type="presOf" srcId="{5B232157-4709-4187-8C72-AD27F4983901}" destId="{C384C606-444A-4294-9267-7D2A0984EE26}" srcOrd="0" destOrd="0" presId="urn:microsoft.com/office/officeart/2005/8/layout/default#1"/>
    <dgm:cxn modelId="{48B1E3A8-7E0B-4C98-AE39-DC6F45406AFE}" srcId="{4797990F-4F91-4717-912E-1D5000F58287}" destId="{430DF966-8638-49E5-91CD-0175218892FF}" srcOrd="1" destOrd="0" parTransId="{4650147A-772C-488F-94B0-78F6D33EC7B6}" sibTransId="{F06D0D18-88F9-4B3C-B0FE-73DDA313AC9C}"/>
    <dgm:cxn modelId="{90CE6EC7-0827-40B9-83FB-EA4E4650E7F2}" srcId="{4797990F-4F91-4717-912E-1D5000F58287}" destId="{2FCBC633-2861-4DFB-AD1F-3508DBCBA5AD}" srcOrd="8" destOrd="0" parTransId="{FBBAE602-E7ED-40FB-BE85-8EBA6F00FA5C}" sibTransId="{AA45E148-AB7A-4905-B935-4592D194B0B2}"/>
    <dgm:cxn modelId="{C258012F-F8F4-40F8-995B-0C3FD88EB350}" type="presOf" srcId="{4F5AD9AE-6736-4C2D-A1AF-0D2AC7A1BAFF}" destId="{F97B5463-4DD7-40E2-BA23-FDE0301FA827}" srcOrd="0" destOrd="0" presId="urn:microsoft.com/office/officeart/2005/8/layout/default#1"/>
    <dgm:cxn modelId="{693C1702-A217-45A1-A66E-40198D5BB57A}" srcId="{4797990F-4F91-4717-912E-1D5000F58287}" destId="{0FBF19D4-3F72-4AAA-A739-E6C06BC90ABE}" srcOrd="7" destOrd="0" parTransId="{50EEAEE2-D9D3-4FA4-B1C8-30BBC286F066}" sibTransId="{03CE42B0-708D-482E-B052-E6ECFE7087CF}"/>
    <dgm:cxn modelId="{1FCCFE5F-5E83-4DEE-908F-4E60CEE89454}" srcId="{4797990F-4F91-4717-912E-1D5000F58287}" destId="{5B232157-4709-4187-8C72-AD27F4983901}" srcOrd="18" destOrd="0" parTransId="{13A53FF2-FC38-4333-A6D2-645DE5898F44}" sibTransId="{8A951061-FBE0-4F9A-9D5B-C1EBAA507973}"/>
    <dgm:cxn modelId="{C2677BFD-223A-4A3F-8FE4-E9C2536E4BCB}" srcId="{4797990F-4F91-4717-912E-1D5000F58287}" destId="{C5A3DDD9-978C-47AA-956E-E1BFBC948C17}" srcOrd="19" destOrd="0" parTransId="{419A4785-038A-4095-8BC9-1146B5BC785B}" sibTransId="{6B6CD132-632E-48B7-A1BD-539D77DEC994}"/>
    <dgm:cxn modelId="{81F4D15B-F845-48DD-9219-86FAE06DC4DF}" type="presOf" srcId="{430DF966-8638-49E5-91CD-0175218892FF}" destId="{3C3A236C-E6D3-44F1-B69F-38298F5856F4}" srcOrd="0" destOrd="0" presId="urn:microsoft.com/office/officeart/2005/8/layout/default#1"/>
    <dgm:cxn modelId="{C13B8BCE-91CF-4354-BA7B-92E5ADE2B751}" srcId="{4797990F-4F91-4717-912E-1D5000F58287}" destId="{13926ED2-C9E6-42E8-AD60-4FD5377556B7}" srcOrd="17" destOrd="0" parTransId="{EF004490-6EB0-4D48-B383-CE488E2C73D0}" sibTransId="{30E0CEA7-A4C1-4BB0-BAC4-7DF42DE6FA2B}"/>
    <dgm:cxn modelId="{6B90BA3A-F1C1-4043-9EB7-DC2D12A687B7}" type="presOf" srcId="{FC006E18-6FE0-441D-AE06-44CEEF650B72}" destId="{35A45726-245E-4AF9-AABB-824C5398FB16}" srcOrd="0" destOrd="0" presId="urn:microsoft.com/office/officeart/2005/8/layout/default#1"/>
    <dgm:cxn modelId="{15690275-8C85-4C76-B356-FDF464F76D6E}" srcId="{4797990F-4F91-4717-912E-1D5000F58287}" destId="{991DB586-545A-4280-BD24-826E245E858A}" srcOrd="3" destOrd="0" parTransId="{E52F6DA9-4838-4581-869D-13FF026CD825}" sibTransId="{EF40CDD5-1A34-4946-BA3B-4C1203056B4D}"/>
    <dgm:cxn modelId="{3CC9F142-0375-43EC-AD12-759D11E47E7D}" srcId="{4797990F-4F91-4717-912E-1D5000F58287}" destId="{2285859E-222D-4E89-BE56-A8F71AB9CCD3}" srcOrd="11" destOrd="0" parTransId="{2019CFAB-3DF6-4170-A93A-5A54783811E4}" sibTransId="{8ECBC33B-B7F6-4B31-BDF2-A9F25A93C2FC}"/>
    <dgm:cxn modelId="{46D2B837-4D57-4FBC-B26A-435B573F7F77}" type="presOf" srcId="{0FBF19D4-3F72-4AAA-A739-E6C06BC90ABE}" destId="{D0A4E223-DCB8-491F-85CE-E655F0BB4B62}" srcOrd="0" destOrd="0" presId="urn:microsoft.com/office/officeart/2005/8/layout/default#1"/>
    <dgm:cxn modelId="{A9DC9FBD-FA40-43F9-A3E0-6C2A4157FE64}" srcId="{4797990F-4F91-4717-912E-1D5000F58287}" destId="{16604CA4-A23A-4EF9-B448-AAAEEC5D8128}" srcOrd="13" destOrd="0" parTransId="{026CCA90-8CA1-4D91-8AEC-153045ADF545}" sibTransId="{E9921F10-9679-4BBA-82B0-7E7231233976}"/>
    <dgm:cxn modelId="{C346DC05-E1FD-4952-A1A2-03D6B702EDC7}" srcId="{4797990F-4F91-4717-912E-1D5000F58287}" destId="{6BCC864F-8134-4F3F-AA76-05DB26CC8EB5}" srcOrd="16" destOrd="0" parTransId="{84B6013E-0B04-4734-AA38-2BE04A09EAE6}" sibTransId="{7F043549-0E41-4320-A17E-15D8F5C39307}"/>
    <dgm:cxn modelId="{06DBDC95-9312-490E-A9CE-7E6FDC77A4DD}" srcId="{4797990F-4F91-4717-912E-1D5000F58287}" destId="{C450A143-BADC-4279-8F9D-71208E8F2F6C}" srcOrd="4" destOrd="0" parTransId="{5B2C6EB4-217C-4072-9AF0-B00EDBEA284A}" sibTransId="{FADEAA90-21F5-49FE-9742-5C75C5F593C2}"/>
    <dgm:cxn modelId="{369328F8-C169-495B-BB6E-EEBC9F7AA48C}" srcId="{4797990F-4F91-4717-912E-1D5000F58287}" destId="{C317A2B8-1EA1-4226-AA8F-F18900BB23C7}" srcOrd="14" destOrd="0" parTransId="{FFCF2327-3110-436A-9DB3-C4D5FC90C9E8}" sibTransId="{906D4F9C-0389-4BA1-9231-155B45A1DE7A}"/>
    <dgm:cxn modelId="{B9406ACA-D892-4B26-B261-4FC04BD89027}" type="presOf" srcId="{9BDDA731-4B55-4BFE-A1EF-9C9004796BB7}" destId="{E9D5AE26-E2CF-4A4E-A16A-1A6412A6832F}" srcOrd="0" destOrd="0" presId="urn:microsoft.com/office/officeart/2005/8/layout/default#1"/>
    <dgm:cxn modelId="{713E74AD-D687-4CC1-8B00-BA1B3612B436}" type="presOf" srcId="{13926ED2-C9E6-42E8-AD60-4FD5377556B7}" destId="{E2A718EF-59F7-421D-B038-774E0F6724CC}" srcOrd="0" destOrd="0" presId="urn:microsoft.com/office/officeart/2005/8/layout/default#1"/>
    <dgm:cxn modelId="{0BB2E7DC-5C3F-49AF-BB3B-50D570BB641E}" type="presOf" srcId="{B47CF5E7-9E67-4D72-86C3-DA78D1AFDA87}" destId="{940ABE8D-E460-4BAC-AB6C-3B14E4221749}" srcOrd="0" destOrd="0" presId="urn:microsoft.com/office/officeart/2005/8/layout/default#1"/>
    <dgm:cxn modelId="{4DC46D08-C13B-4F64-B4C5-467B9A34AE5E}" type="presOf" srcId="{991DB586-545A-4280-BD24-826E245E858A}" destId="{8ED5D9D3-5E6D-4A6F-94D3-5F2524D8B478}" srcOrd="0" destOrd="0" presId="urn:microsoft.com/office/officeart/2005/8/layout/default#1"/>
    <dgm:cxn modelId="{5085FA78-D23A-47F5-B809-E3D7F9BE2CB1}" type="presOf" srcId="{C317A2B8-1EA1-4226-AA8F-F18900BB23C7}" destId="{AE5A9A77-D861-4317-8ECE-3CCAACE43600}" srcOrd="0" destOrd="0" presId="urn:microsoft.com/office/officeart/2005/8/layout/default#1"/>
    <dgm:cxn modelId="{3AE6F857-ACF8-4B62-9E79-EEA0E03E335C}" srcId="{4797990F-4F91-4717-912E-1D5000F58287}" destId="{4F5AD9AE-6736-4C2D-A1AF-0D2AC7A1BAFF}" srcOrd="9" destOrd="0" parTransId="{F88A8293-4349-4306-B147-066F71AFD07E}" sibTransId="{F53F6311-FB1A-4B5A-8082-EF8873CF93DF}"/>
    <dgm:cxn modelId="{EA53DAB2-5F35-4CAD-B801-41379DB6A589}" type="presOf" srcId="{E6E71E65-4D15-4FC8-9093-75BEB686E583}" destId="{D3A3A0DA-D29A-4E0F-9881-7F95AC4BBAC7}" srcOrd="0" destOrd="0" presId="urn:microsoft.com/office/officeart/2005/8/layout/default#1"/>
    <dgm:cxn modelId="{6BA2FD58-5E93-425C-B464-5BEB99909976}" type="presOf" srcId="{532D104D-7F3D-415A-B666-2A59A153EB29}" destId="{D9B24D97-64DC-4E89-897B-7ECA9AD4855A}" srcOrd="0" destOrd="0" presId="urn:microsoft.com/office/officeart/2005/8/layout/default#1"/>
    <dgm:cxn modelId="{C92CEE2C-E092-45EF-B449-7C877966BBD8}" type="presOf" srcId="{2285859E-222D-4E89-BE56-A8F71AB9CCD3}" destId="{0BB81E91-FBBE-49BC-AF08-1AAFFE8471BF}" srcOrd="0" destOrd="0" presId="urn:microsoft.com/office/officeart/2005/8/layout/default#1"/>
    <dgm:cxn modelId="{AF825816-0287-45E1-A221-28B220367315}" type="presOf" srcId="{C5A3DDD9-978C-47AA-956E-E1BFBC948C17}" destId="{A128EAEB-C138-46A1-8540-0A80AA0A6135}" srcOrd="0" destOrd="0" presId="urn:microsoft.com/office/officeart/2005/8/layout/default#1"/>
    <dgm:cxn modelId="{A45FE8F6-0203-4CC3-B3B9-E94606191172}" srcId="{4797990F-4F91-4717-912E-1D5000F58287}" destId="{36165C12-4E3E-43DE-9580-84113F78A5A8}" srcOrd="2" destOrd="0" parTransId="{4A674307-99DD-4A63-81DC-21067AF28922}" sibTransId="{6FFABA21-C226-461F-B76C-991A41EF8296}"/>
    <dgm:cxn modelId="{358BFCB9-43B7-41C1-8072-21836A3EF1B6}" type="presOf" srcId="{16604CA4-A23A-4EF9-B448-AAAEEC5D8128}" destId="{BDD620EE-94C3-4F2E-A6D7-8ED3F111E5F2}" srcOrd="0" destOrd="0" presId="urn:microsoft.com/office/officeart/2005/8/layout/default#1"/>
    <dgm:cxn modelId="{21B21BF8-01A1-42F4-B7B3-F92022F70778}" srcId="{4797990F-4F91-4717-912E-1D5000F58287}" destId="{E6E71E65-4D15-4FC8-9093-75BEB686E583}" srcOrd="5" destOrd="0" parTransId="{354358F6-633B-4EE5-B3D4-DB8EFC4A808E}" sibTransId="{568289A1-EFCD-4228-9200-1056E6187BC1}"/>
    <dgm:cxn modelId="{6F839083-C46B-4998-BAAE-EAD72ED7708A}" type="presParOf" srcId="{99E2FF6C-9ECA-41BE-9400-A3AC94AB3753}" destId="{35A45726-245E-4AF9-AABB-824C5398FB16}" srcOrd="0" destOrd="0" presId="urn:microsoft.com/office/officeart/2005/8/layout/default#1"/>
    <dgm:cxn modelId="{7CB87D53-3CD9-4C81-B391-4BDB978B6005}" type="presParOf" srcId="{99E2FF6C-9ECA-41BE-9400-A3AC94AB3753}" destId="{141C6B81-5D3F-442C-B8F3-E0113BE62018}" srcOrd="1" destOrd="0" presId="urn:microsoft.com/office/officeart/2005/8/layout/default#1"/>
    <dgm:cxn modelId="{7DF91EA9-DD0D-45AD-8785-008876756B90}" type="presParOf" srcId="{99E2FF6C-9ECA-41BE-9400-A3AC94AB3753}" destId="{3C3A236C-E6D3-44F1-B69F-38298F5856F4}" srcOrd="2" destOrd="0" presId="urn:microsoft.com/office/officeart/2005/8/layout/default#1"/>
    <dgm:cxn modelId="{628D1EF9-2357-42D7-98A1-C2A700E1A4EA}" type="presParOf" srcId="{99E2FF6C-9ECA-41BE-9400-A3AC94AB3753}" destId="{832E43F4-182E-4A79-B68F-5F7856799778}" srcOrd="3" destOrd="0" presId="urn:microsoft.com/office/officeart/2005/8/layout/default#1"/>
    <dgm:cxn modelId="{9C8A9DE2-FED6-46A2-849E-E3B083F483D6}" type="presParOf" srcId="{99E2FF6C-9ECA-41BE-9400-A3AC94AB3753}" destId="{F1D9E7E7-1379-46BB-AE93-EC96A470E51A}" srcOrd="4" destOrd="0" presId="urn:microsoft.com/office/officeart/2005/8/layout/default#1"/>
    <dgm:cxn modelId="{0E4A28CE-1DDF-44AF-92E2-A9707D3B915B}" type="presParOf" srcId="{99E2FF6C-9ECA-41BE-9400-A3AC94AB3753}" destId="{7EA86984-2E3E-4BBD-B2C9-34E8FA8B4312}" srcOrd="5" destOrd="0" presId="urn:microsoft.com/office/officeart/2005/8/layout/default#1"/>
    <dgm:cxn modelId="{3241B3EE-AB09-496D-BE6C-F686395C6E89}" type="presParOf" srcId="{99E2FF6C-9ECA-41BE-9400-A3AC94AB3753}" destId="{8ED5D9D3-5E6D-4A6F-94D3-5F2524D8B478}" srcOrd="6" destOrd="0" presId="urn:microsoft.com/office/officeart/2005/8/layout/default#1"/>
    <dgm:cxn modelId="{C1C332E0-9A77-4E6B-A039-25E3AFF6ECA4}" type="presParOf" srcId="{99E2FF6C-9ECA-41BE-9400-A3AC94AB3753}" destId="{D81574D1-E080-42C0-AC17-94512B224938}" srcOrd="7" destOrd="0" presId="urn:microsoft.com/office/officeart/2005/8/layout/default#1"/>
    <dgm:cxn modelId="{0F5B063E-F542-4BD0-A224-C7A44448EEB5}" type="presParOf" srcId="{99E2FF6C-9ECA-41BE-9400-A3AC94AB3753}" destId="{1C10AF35-75B7-4E8F-817E-CA7F27DE686F}" srcOrd="8" destOrd="0" presId="urn:microsoft.com/office/officeart/2005/8/layout/default#1"/>
    <dgm:cxn modelId="{CA76E471-C22F-46CB-BCED-559A18223135}" type="presParOf" srcId="{99E2FF6C-9ECA-41BE-9400-A3AC94AB3753}" destId="{DCF034F9-39E8-4EE9-9B7D-3F105FC89A71}" srcOrd="9" destOrd="0" presId="urn:microsoft.com/office/officeart/2005/8/layout/default#1"/>
    <dgm:cxn modelId="{FCACCE62-7E74-4838-9FF1-8CC187ED9E58}" type="presParOf" srcId="{99E2FF6C-9ECA-41BE-9400-A3AC94AB3753}" destId="{D3A3A0DA-D29A-4E0F-9881-7F95AC4BBAC7}" srcOrd="10" destOrd="0" presId="urn:microsoft.com/office/officeart/2005/8/layout/default#1"/>
    <dgm:cxn modelId="{12286215-BB88-4264-88B3-2E062FBE335D}" type="presParOf" srcId="{99E2FF6C-9ECA-41BE-9400-A3AC94AB3753}" destId="{1A67BA8D-4605-4015-8AEC-B611A937C6C4}" srcOrd="11" destOrd="0" presId="urn:microsoft.com/office/officeart/2005/8/layout/default#1"/>
    <dgm:cxn modelId="{D34245B7-2F5B-4350-B1EA-D4EC3437A6A4}" type="presParOf" srcId="{99E2FF6C-9ECA-41BE-9400-A3AC94AB3753}" destId="{2D5A5385-2108-42D3-AA7D-80B997E03A0E}" srcOrd="12" destOrd="0" presId="urn:microsoft.com/office/officeart/2005/8/layout/default#1"/>
    <dgm:cxn modelId="{60B5839D-B1D9-4A3F-B191-A9DF22C66809}" type="presParOf" srcId="{99E2FF6C-9ECA-41BE-9400-A3AC94AB3753}" destId="{5523D042-0C85-4808-A24B-753CCC2A1AC1}" srcOrd="13" destOrd="0" presId="urn:microsoft.com/office/officeart/2005/8/layout/default#1"/>
    <dgm:cxn modelId="{7668E87B-580A-4239-AA94-44ADC54A105F}" type="presParOf" srcId="{99E2FF6C-9ECA-41BE-9400-A3AC94AB3753}" destId="{D0A4E223-DCB8-491F-85CE-E655F0BB4B62}" srcOrd="14" destOrd="0" presId="urn:microsoft.com/office/officeart/2005/8/layout/default#1"/>
    <dgm:cxn modelId="{4A73195A-7C03-4F55-BBC3-DFB8D74609AF}" type="presParOf" srcId="{99E2FF6C-9ECA-41BE-9400-A3AC94AB3753}" destId="{89D4ED97-FD89-4E0D-8407-2F14F47D12F5}" srcOrd="15" destOrd="0" presId="urn:microsoft.com/office/officeart/2005/8/layout/default#1"/>
    <dgm:cxn modelId="{15ED91BC-19DF-496D-BE1E-A38959BD80CD}" type="presParOf" srcId="{99E2FF6C-9ECA-41BE-9400-A3AC94AB3753}" destId="{67887ADE-2216-43C1-AD77-F7D6A3D3CFE2}" srcOrd="16" destOrd="0" presId="urn:microsoft.com/office/officeart/2005/8/layout/default#1"/>
    <dgm:cxn modelId="{3E5C8AD1-EF95-43D5-A74F-19D0DA4A9CE7}" type="presParOf" srcId="{99E2FF6C-9ECA-41BE-9400-A3AC94AB3753}" destId="{89FDB70D-41C8-453D-9DD0-BDF8C0A0320A}" srcOrd="17" destOrd="0" presId="urn:microsoft.com/office/officeart/2005/8/layout/default#1"/>
    <dgm:cxn modelId="{18F15F12-CBEC-44F4-A2A8-02E7040F828A}" type="presParOf" srcId="{99E2FF6C-9ECA-41BE-9400-A3AC94AB3753}" destId="{F97B5463-4DD7-40E2-BA23-FDE0301FA827}" srcOrd="18" destOrd="0" presId="urn:microsoft.com/office/officeart/2005/8/layout/default#1"/>
    <dgm:cxn modelId="{D7CDDDDA-7E92-4F25-A03A-628AD68D0916}" type="presParOf" srcId="{99E2FF6C-9ECA-41BE-9400-A3AC94AB3753}" destId="{F20D887D-120F-4835-83D1-EB458D74AC57}" srcOrd="19" destOrd="0" presId="urn:microsoft.com/office/officeart/2005/8/layout/default#1"/>
    <dgm:cxn modelId="{D64D259A-8D0D-4C50-BBD5-D94210585A00}" type="presParOf" srcId="{99E2FF6C-9ECA-41BE-9400-A3AC94AB3753}" destId="{940ABE8D-E460-4BAC-AB6C-3B14E4221749}" srcOrd="20" destOrd="0" presId="urn:microsoft.com/office/officeart/2005/8/layout/default#1"/>
    <dgm:cxn modelId="{F32A4147-F126-402D-8373-F969F8135FDA}" type="presParOf" srcId="{99E2FF6C-9ECA-41BE-9400-A3AC94AB3753}" destId="{FC1D7309-44AC-4E63-B632-8E0CF4CCBF61}" srcOrd="21" destOrd="0" presId="urn:microsoft.com/office/officeart/2005/8/layout/default#1"/>
    <dgm:cxn modelId="{CC512AB2-82D7-4A90-800F-0C7F6639946A}" type="presParOf" srcId="{99E2FF6C-9ECA-41BE-9400-A3AC94AB3753}" destId="{0BB81E91-FBBE-49BC-AF08-1AAFFE8471BF}" srcOrd="22" destOrd="0" presId="urn:microsoft.com/office/officeart/2005/8/layout/default#1"/>
    <dgm:cxn modelId="{BC663890-D6D7-4425-8F3E-D798AB7B6953}" type="presParOf" srcId="{99E2FF6C-9ECA-41BE-9400-A3AC94AB3753}" destId="{45AE47C2-5D5E-4B7E-9577-F30D46C5A963}" srcOrd="23" destOrd="0" presId="urn:microsoft.com/office/officeart/2005/8/layout/default#1"/>
    <dgm:cxn modelId="{07495BAA-C65C-4EB2-B3EF-52D18CBC587B}" type="presParOf" srcId="{99E2FF6C-9ECA-41BE-9400-A3AC94AB3753}" destId="{E9D5AE26-E2CF-4A4E-A16A-1A6412A6832F}" srcOrd="24" destOrd="0" presId="urn:microsoft.com/office/officeart/2005/8/layout/default#1"/>
    <dgm:cxn modelId="{27F64BC8-2231-46A1-89BC-409948815863}" type="presParOf" srcId="{99E2FF6C-9ECA-41BE-9400-A3AC94AB3753}" destId="{0ABA8AB9-27DA-4301-916F-C76E51145DD9}" srcOrd="25" destOrd="0" presId="urn:microsoft.com/office/officeart/2005/8/layout/default#1"/>
    <dgm:cxn modelId="{1ECBBF4B-DAC4-4E86-AB80-601E7B56B1CC}" type="presParOf" srcId="{99E2FF6C-9ECA-41BE-9400-A3AC94AB3753}" destId="{BDD620EE-94C3-4F2E-A6D7-8ED3F111E5F2}" srcOrd="26" destOrd="0" presId="urn:microsoft.com/office/officeart/2005/8/layout/default#1"/>
    <dgm:cxn modelId="{C97B2CA4-49BC-4F40-A484-4A12B14EED19}" type="presParOf" srcId="{99E2FF6C-9ECA-41BE-9400-A3AC94AB3753}" destId="{8DCFEE6D-0338-4D72-8EDC-F2FF51930042}" srcOrd="27" destOrd="0" presId="urn:microsoft.com/office/officeart/2005/8/layout/default#1"/>
    <dgm:cxn modelId="{41554D9C-B09E-413F-8095-5F1C25BDD817}" type="presParOf" srcId="{99E2FF6C-9ECA-41BE-9400-A3AC94AB3753}" destId="{AE5A9A77-D861-4317-8ECE-3CCAACE43600}" srcOrd="28" destOrd="0" presId="urn:microsoft.com/office/officeart/2005/8/layout/default#1"/>
    <dgm:cxn modelId="{2466897A-AB80-46D1-A626-0E912A7B9CCE}" type="presParOf" srcId="{99E2FF6C-9ECA-41BE-9400-A3AC94AB3753}" destId="{9E207EDC-1743-421F-87A6-6579A34CEDB9}" srcOrd="29" destOrd="0" presId="urn:microsoft.com/office/officeart/2005/8/layout/default#1"/>
    <dgm:cxn modelId="{BB333C24-555F-4720-B308-8E2BDA3353A3}" type="presParOf" srcId="{99E2FF6C-9ECA-41BE-9400-A3AC94AB3753}" destId="{D9B24D97-64DC-4E89-897B-7ECA9AD4855A}" srcOrd="30" destOrd="0" presId="urn:microsoft.com/office/officeart/2005/8/layout/default#1"/>
    <dgm:cxn modelId="{9EE75ADF-D04A-4B46-99DB-B30FED56F39D}" type="presParOf" srcId="{99E2FF6C-9ECA-41BE-9400-A3AC94AB3753}" destId="{79B840C1-AFFC-403B-BECC-2F89C8DFF76E}" srcOrd="31" destOrd="0" presId="urn:microsoft.com/office/officeart/2005/8/layout/default#1"/>
    <dgm:cxn modelId="{35B2266F-E026-4321-A291-0DBA5F0ABF65}" type="presParOf" srcId="{99E2FF6C-9ECA-41BE-9400-A3AC94AB3753}" destId="{7A75422E-AA3C-47E5-8DA6-7B5F403F6E11}" srcOrd="32" destOrd="0" presId="urn:microsoft.com/office/officeart/2005/8/layout/default#1"/>
    <dgm:cxn modelId="{636D238B-8B97-4800-9387-EAA52D262A14}" type="presParOf" srcId="{99E2FF6C-9ECA-41BE-9400-A3AC94AB3753}" destId="{4CBA02A7-634B-49A7-B5F0-13A79790A33B}" srcOrd="33" destOrd="0" presId="urn:microsoft.com/office/officeart/2005/8/layout/default#1"/>
    <dgm:cxn modelId="{2BB5C4E4-D78F-4A0A-A0FA-2697A1F7BCE8}" type="presParOf" srcId="{99E2FF6C-9ECA-41BE-9400-A3AC94AB3753}" destId="{E2A718EF-59F7-421D-B038-774E0F6724CC}" srcOrd="34" destOrd="0" presId="urn:microsoft.com/office/officeart/2005/8/layout/default#1"/>
    <dgm:cxn modelId="{769F7132-3C71-4021-8B7D-CA4C1B41A507}" type="presParOf" srcId="{99E2FF6C-9ECA-41BE-9400-A3AC94AB3753}" destId="{E025EB19-CC31-4648-BE83-908832A13D75}" srcOrd="35" destOrd="0" presId="urn:microsoft.com/office/officeart/2005/8/layout/default#1"/>
    <dgm:cxn modelId="{05FE421B-AB03-4759-9681-D8BB731A8E4F}" type="presParOf" srcId="{99E2FF6C-9ECA-41BE-9400-A3AC94AB3753}" destId="{C384C606-444A-4294-9267-7D2A0984EE26}" srcOrd="36" destOrd="0" presId="urn:microsoft.com/office/officeart/2005/8/layout/default#1"/>
    <dgm:cxn modelId="{8FC247E1-2D59-4957-B737-FB3AF1E67BA1}" type="presParOf" srcId="{99E2FF6C-9ECA-41BE-9400-A3AC94AB3753}" destId="{BB3FDE07-76D5-410E-99F6-34DEC673288D}" srcOrd="37" destOrd="0" presId="urn:microsoft.com/office/officeart/2005/8/layout/default#1"/>
    <dgm:cxn modelId="{FB6C2F4A-5F5B-4AF9-9A01-2CEF18BDCDE2}" type="presParOf" srcId="{99E2FF6C-9ECA-41BE-9400-A3AC94AB3753}" destId="{A128EAEB-C138-46A1-8540-0A80AA0A6135}" srcOrd="3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97990F-4F91-4717-912E-1D5000F58287}" type="doc">
      <dgm:prSet loTypeId="urn:microsoft.com/office/officeart/2005/8/layout/default#2" loCatId="list" qsTypeId="urn:microsoft.com/office/officeart/2005/8/quickstyle/simple1" qsCatId="simple" csTypeId="urn:microsoft.com/office/officeart/2005/8/colors/accent2_3" csCatId="accent2" phldr="1"/>
      <dgm:spPr/>
      <dgm:t>
        <a:bodyPr/>
        <a:lstStyle/>
        <a:p>
          <a:endParaRPr lang="en-US"/>
        </a:p>
      </dgm:t>
    </dgm:pt>
    <dgm:pt modelId="{FC006E18-6FE0-441D-AE06-44CEEF650B72}">
      <dgm:prSet phldrT="[Text]"/>
      <dgm:spPr/>
      <dgm:t>
        <a:bodyPr/>
        <a:lstStyle/>
        <a:p>
          <a:r>
            <a:rPr lang="en-US" dirty="0" smtClean="0"/>
            <a:t>blur</a:t>
          </a:r>
          <a:endParaRPr lang="en-US" dirty="0"/>
        </a:p>
      </dgm:t>
    </dgm:pt>
    <dgm:pt modelId="{D6F05CFE-3C75-4882-8AF9-6728972B2BD0}" type="parTrans" cxnId="{BB8DD3CE-B523-47B5-80F1-8AAC7BA0F797}">
      <dgm:prSet/>
      <dgm:spPr/>
      <dgm:t>
        <a:bodyPr/>
        <a:lstStyle/>
        <a:p>
          <a:endParaRPr lang="en-US"/>
        </a:p>
      </dgm:t>
    </dgm:pt>
    <dgm:pt modelId="{EA27392D-230B-487A-8C69-5DE4D29E7934}" type="sibTrans" cxnId="{BB8DD3CE-B523-47B5-80F1-8AAC7BA0F797}">
      <dgm:prSet/>
      <dgm:spPr/>
      <dgm:t>
        <a:bodyPr/>
        <a:lstStyle/>
        <a:p>
          <a:endParaRPr lang="en-US"/>
        </a:p>
      </dgm:t>
    </dgm:pt>
    <dgm:pt modelId="{36165C12-4E3E-43DE-9580-84113F78A5A8}">
      <dgm:prSet phldrT="[Text]"/>
      <dgm:spPr/>
      <dgm:t>
        <a:bodyPr/>
        <a:lstStyle/>
        <a:p>
          <a:r>
            <a:rPr lang="en-US" dirty="0" smtClean="0"/>
            <a:t>click</a:t>
          </a:r>
          <a:endParaRPr lang="en-US" dirty="0"/>
        </a:p>
      </dgm:t>
    </dgm:pt>
    <dgm:pt modelId="{4A674307-99DD-4A63-81DC-21067AF28922}" type="parTrans" cxnId="{A45FE8F6-0203-4CC3-B3B9-E94606191172}">
      <dgm:prSet/>
      <dgm:spPr/>
      <dgm:t>
        <a:bodyPr/>
        <a:lstStyle/>
        <a:p>
          <a:endParaRPr lang="en-US"/>
        </a:p>
      </dgm:t>
    </dgm:pt>
    <dgm:pt modelId="{6FFABA21-C226-461F-B76C-991A41EF8296}" type="sibTrans" cxnId="{A45FE8F6-0203-4CC3-B3B9-E94606191172}">
      <dgm:prSet/>
      <dgm:spPr/>
      <dgm:t>
        <a:bodyPr/>
        <a:lstStyle/>
        <a:p>
          <a:endParaRPr lang="en-US"/>
        </a:p>
      </dgm:t>
    </dgm:pt>
    <dgm:pt modelId="{E6E71E65-4D15-4FC8-9093-75BEB686E583}">
      <dgm:prSet phldrT="[Text]"/>
      <dgm:spPr/>
      <dgm:t>
        <a:bodyPr/>
        <a:lstStyle/>
        <a:p>
          <a:r>
            <a:rPr lang="en-US" dirty="0" smtClean="0"/>
            <a:t>focus</a:t>
          </a:r>
          <a:endParaRPr lang="en-US" dirty="0"/>
        </a:p>
      </dgm:t>
    </dgm:pt>
    <dgm:pt modelId="{354358F6-633B-4EE5-B3D4-DB8EFC4A808E}" type="parTrans" cxnId="{21B21BF8-01A1-42F4-B7B3-F92022F70778}">
      <dgm:prSet/>
      <dgm:spPr/>
      <dgm:t>
        <a:bodyPr/>
        <a:lstStyle/>
        <a:p>
          <a:endParaRPr lang="en-US"/>
        </a:p>
      </dgm:t>
    </dgm:pt>
    <dgm:pt modelId="{568289A1-EFCD-4228-9200-1056E6187BC1}" type="sibTrans" cxnId="{21B21BF8-01A1-42F4-B7B3-F92022F70778}">
      <dgm:prSet/>
      <dgm:spPr/>
      <dgm:t>
        <a:bodyPr/>
        <a:lstStyle/>
        <a:p>
          <a:endParaRPr lang="en-US"/>
        </a:p>
      </dgm:t>
    </dgm:pt>
    <dgm:pt modelId="{13926ED2-C9E6-42E8-AD60-4FD5377556B7}">
      <dgm:prSet phldrT="[Text]"/>
      <dgm:spPr/>
      <dgm:t>
        <a:bodyPr/>
        <a:lstStyle/>
        <a:p>
          <a:r>
            <a:rPr lang="en-US" dirty="0" smtClean="0"/>
            <a:t>select</a:t>
          </a:r>
          <a:endParaRPr lang="en-US" dirty="0"/>
        </a:p>
      </dgm:t>
    </dgm:pt>
    <dgm:pt modelId="{EF004490-6EB0-4D48-B383-CE488E2C73D0}" type="parTrans" cxnId="{C13B8BCE-91CF-4354-BA7B-92E5ADE2B751}">
      <dgm:prSet/>
      <dgm:spPr/>
      <dgm:t>
        <a:bodyPr/>
        <a:lstStyle/>
        <a:p>
          <a:endParaRPr lang="en-US"/>
        </a:p>
      </dgm:t>
    </dgm:pt>
    <dgm:pt modelId="{30E0CEA7-A4C1-4BB0-BAC4-7DF42DE6FA2B}" type="sibTrans" cxnId="{C13B8BCE-91CF-4354-BA7B-92E5ADE2B751}">
      <dgm:prSet/>
      <dgm:spPr/>
      <dgm:t>
        <a:bodyPr/>
        <a:lstStyle/>
        <a:p>
          <a:endParaRPr lang="en-US"/>
        </a:p>
      </dgm:t>
    </dgm:pt>
    <dgm:pt modelId="{5B232157-4709-4187-8C72-AD27F4983901}">
      <dgm:prSet phldrT="[Text]"/>
      <dgm:spPr/>
      <dgm:t>
        <a:bodyPr/>
        <a:lstStyle/>
        <a:p>
          <a:r>
            <a:rPr lang="en-US" dirty="0" smtClean="0"/>
            <a:t>submit</a:t>
          </a:r>
          <a:endParaRPr lang="en-US" dirty="0"/>
        </a:p>
      </dgm:t>
    </dgm:pt>
    <dgm:pt modelId="{13A53FF2-FC38-4333-A6D2-645DE5898F44}" type="parTrans" cxnId="{1FCCFE5F-5E83-4DEE-908F-4E60CEE89454}">
      <dgm:prSet/>
      <dgm:spPr/>
      <dgm:t>
        <a:bodyPr/>
        <a:lstStyle/>
        <a:p>
          <a:endParaRPr lang="en-US"/>
        </a:p>
      </dgm:t>
    </dgm:pt>
    <dgm:pt modelId="{8A951061-FBE0-4F9A-9D5B-C1EBAA507973}" type="sibTrans" cxnId="{1FCCFE5F-5E83-4DEE-908F-4E60CEE89454}">
      <dgm:prSet/>
      <dgm:spPr/>
      <dgm:t>
        <a:bodyPr/>
        <a:lstStyle/>
        <a:p>
          <a:endParaRPr lang="en-US"/>
        </a:p>
      </dgm:t>
    </dgm:pt>
    <dgm:pt modelId="{99E2FF6C-9ECA-41BE-9400-A3AC94AB3753}" type="pres">
      <dgm:prSet presAssocID="{4797990F-4F91-4717-912E-1D5000F58287}" presName="diagram" presStyleCnt="0">
        <dgm:presLayoutVars>
          <dgm:dir/>
          <dgm:resizeHandles val="exact"/>
        </dgm:presLayoutVars>
      </dgm:prSet>
      <dgm:spPr/>
      <dgm:t>
        <a:bodyPr/>
        <a:lstStyle/>
        <a:p>
          <a:endParaRPr lang="en-US"/>
        </a:p>
      </dgm:t>
    </dgm:pt>
    <dgm:pt modelId="{35A45726-245E-4AF9-AABB-824C5398FB16}" type="pres">
      <dgm:prSet presAssocID="{FC006E18-6FE0-441D-AE06-44CEEF650B72}" presName="node" presStyleLbl="node1" presStyleIdx="0" presStyleCnt="5">
        <dgm:presLayoutVars>
          <dgm:bulletEnabled val="1"/>
        </dgm:presLayoutVars>
      </dgm:prSet>
      <dgm:spPr/>
      <dgm:t>
        <a:bodyPr/>
        <a:lstStyle/>
        <a:p>
          <a:endParaRPr lang="en-US"/>
        </a:p>
      </dgm:t>
    </dgm:pt>
    <dgm:pt modelId="{141C6B81-5D3F-442C-B8F3-E0113BE62018}" type="pres">
      <dgm:prSet presAssocID="{EA27392D-230B-487A-8C69-5DE4D29E7934}" presName="sibTrans" presStyleCnt="0"/>
      <dgm:spPr/>
      <dgm:t>
        <a:bodyPr/>
        <a:lstStyle/>
        <a:p>
          <a:endParaRPr lang="en-US"/>
        </a:p>
      </dgm:t>
    </dgm:pt>
    <dgm:pt modelId="{F1D9E7E7-1379-46BB-AE93-EC96A470E51A}" type="pres">
      <dgm:prSet presAssocID="{36165C12-4E3E-43DE-9580-84113F78A5A8}" presName="node" presStyleLbl="node1" presStyleIdx="1" presStyleCnt="5">
        <dgm:presLayoutVars>
          <dgm:bulletEnabled val="1"/>
        </dgm:presLayoutVars>
      </dgm:prSet>
      <dgm:spPr/>
      <dgm:t>
        <a:bodyPr/>
        <a:lstStyle/>
        <a:p>
          <a:endParaRPr lang="en-US"/>
        </a:p>
      </dgm:t>
    </dgm:pt>
    <dgm:pt modelId="{7EA86984-2E3E-4BBD-B2C9-34E8FA8B4312}" type="pres">
      <dgm:prSet presAssocID="{6FFABA21-C226-461F-B76C-991A41EF8296}" presName="sibTrans" presStyleCnt="0"/>
      <dgm:spPr/>
      <dgm:t>
        <a:bodyPr/>
        <a:lstStyle/>
        <a:p>
          <a:endParaRPr lang="en-US"/>
        </a:p>
      </dgm:t>
    </dgm:pt>
    <dgm:pt modelId="{D3A3A0DA-D29A-4E0F-9881-7F95AC4BBAC7}" type="pres">
      <dgm:prSet presAssocID="{E6E71E65-4D15-4FC8-9093-75BEB686E583}" presName="node" presStyleLbl="node1" presStyleIdx="2" presStyleCnt="5">
        <dgm:presLayoutVars>
          <dgm:bulletEnabled val="1"/>
        </dgm:presLayoutVars>
      </dgm:prSet>
      <dgm:spPr/>
      <dgm:t>
        <a:bodyPr/>
        <a:lstStyle/>
        <a:p>
          <a:endParaRPr lang="en-US"/>
        </a:p>
      </dgm:t>
    </dgm:pt>
    <dgm:pt modelId="{1A67BA8D-4605-4015-8AEC-B611A937C6C4}" type="pres">
      <dgm:prSet presAssocID="{568289A1-EFCD-4228-9200-1056E6187BC1}" presName="sibTrans" presStyleCnt="0"/>
      <dgm:spPr/>
      <dgm:t>
        <a:bodyPr/>
        <a:lstStyle/>
        <a:p>
          <a:endParaRPr lang="en-US"/>
        </a:p>
      </dgm:t>
    </dgm:pt>
    <dgm:pt modelId="{E2A718EF-59F7-421D-B038-774E0F6724CC}" type="pres">
      <dgm:prSet presAssocID="{13926ED2-C9E6-42E8-AD60-4FD5377556B7}" presName="node" presStyleLbl="node1" presStyleIdx="3" presStyleCnt="5">
        <dgm:presLayoutVars>
          <dgm:bulletEnabled val="1"/>
        </dgm:presLayoutVars>
      </dgm:prSet>
      <dgm:spPr/>
      <dgm:t>
        <a:bodyPr/>
        <a:lstStyle/>
        <a:p>
          <a:endParaRPr lang="en-US"/>
        </a:p>
      </dgm:t>
    </dgm:pt>
    <dgm:pt modelId="{E025EB19-CC31-4648-BE83-908832A13D75}" type="pres">
      <dgm:prSet presAssocID="{30E0CEA7-A4C1-4BB0-BAC4-7DF42DE6FA2B}" presName="sibTrans" presStyleCnt="0"/>
      <dgm:spPr/>
      <dgm:t>
        <a:bodyPr/>
        <a:lstStyle/>
        <a:p>
          <a:endParaRPr lang="en-US"/>
        </a:p>
      </dgm:t>
    </dgm:pt>
    <dgm:pt modelId="{C384C606-444A-4294-9267-7D2A0984EE26}" type="pres">
      <dgm:prSet presAssocID="{5B232157-4709-4187-8C72-AD27F4983901}" presName="node" presStyleLbl="node1" presStyleIdx="4" presStyleCnt="5">
        <dgm:presLayoutVars>
          <dgm:bulletEnabled val="1"/>
        </dgm:presLayoutVars>
      </dgm:prSet>
      <dgm:spPr/>
      <dgm:t>
        <a:bodyPr/>
        <a:lstStyle/>
        <a:p>
          <a:endParaRPr lang="en-US"/>
        </a:p>
      </dgm:t>
    </dgm:pt>
  </dgm:ptLst>
  <dgm:cxnLst>
    <dgm:cxn modelId="{24E023F6-866C-4E28-8927-63CCAB187BCC}" type="presOf" srcId="{4797990F-4F91-4717-912E-1D5000F58287}" destId="{99E2FF6C-9ECA-41BE-9400-A3AC94AB3753}" srcOrd="0" destOrd="0" presId="urn:microsoft.com/office/officeart/2005/8/layout/default#2"/>
    <dgm:cxn modelId="{A45FE8F6-0203-4CC3-B3B9-E94606191172}" srcId="{4797990F-4F91-4717-912E-1D5000F58287}" destId="{36165C12-4E3E-43DE-9580-84113F78A5A8}" srcOrd="1" destOrd="0" parTransId="{4A674307-99DD-4A63-81DC-21067AF28922}" sibTransId="{6FFABA21-C226-461F-B76C-991A41EF8296}"/>
    <dgm:cxn modelId="{BB8DD3CE-B523-47B5-80F1-8AAC7BA0F797}" srcId="{4797990F-4F91-4717-912E-1D5000F58287}" destId="{FC006E18-6FE0-441D-AE06-44CEEF650B72}" srcOrd="0" destOrd="0" parTransId="{D6F05CFE-3C75-4882-8AF9-6728972B2BD0}" sibTransId="{EA27392D-230B-487A-8C69-5DE4D29E7934}"/>
    <dgm:cxn modelId="{BCAC4C7A-E77D-41EB-B4EF-8907B8C52324}" type="presOf" srcId="{5B232157-4709-4187-8C72-AD27F4983901}" destId="{C384C606-444A-4294-9267-7D2A0984EE26}" srcOrd="0" destOrd="0" presId="urn:microsoft.com/office/officeart/2005/8/layout/default#2"/>
    <dgm:cxn modelId="{6BA2094F-9A5E-4460-A8F3-D891880FBDA9}" type="presOf" srcId="{E6E71E65-4D15-4FC8-9093-75BEB686E583}" destId="{D3A3A0DA-D29A-4E0F-9881-7F95AC4BBAC7}" srcOrd="0" destOrd="0" presId="urn:microsoft.com/office/officeart/2005/8/layout/default#2"/>
    <dgm:cxn modelId="{9AECB218-0CD1-4A0B-8AA7-3AAE1DC91A24}" type="presOf" srcId="{13926ED2-C9E6-42E8-AD60-4FD5377556B7}" destId="{E2A718EF-59F7-421D-B038-774E0F6724CC}" srcOrd="0" destOrd="0" presId="urn:microsoft.com/office/officeart/2005/8/layout/default#2"/>
    <dgm:cxn modelId="{1FCCFE5F-5E83-4DEE-908F-4E60CEE89454}" srcId="{4797990F-4F91-4717-912E-1D5000F58287}" destId="{5B232157-4709-4187-8C72-AD27F4983901}" srcOrd="4" destOrd="0" parTransId="{13A53FF2-FC38-4333-A6D2-645DE5898F44}" sibTransId="{8A951061-FBE0-4F9A-9D5B-C1EBAA507973}"/>
    <dgm:cxn modelId="{67C32DF9-AD94-42BA-AA9F-7913A86B9ACC}" type="presOf" srcId="{FC006E18-6FE0-441D-AE06-44CEEF650B72}" destId="{35A45726-245E-4AF9-AABB-824C5398FB16}" srcOrd="0" destOrd="0" presId="urn:microsoft.com/office/officeart/2005/8/layout/default#2"/>
    <dgm:cxn modelId="{3F0051E0-5CAF-494C-BA98-AC7692667D1B}" type="presOf" srcId="{36165C12-4E3E-43DE-9580-84113F78A5A8}" destId="{F1D9E7E7-1379-46BB-AE93-EC96A470E51A}" srcOrd="0" destOrd="0" presId="urn:microsoft.com/office/officeart/2005/8/layout/default#2"/>
    <dgm:cxn modelId="{C13B8BCE-91CF-4354-BA7B-92E5ADE2B751}" srcId="{4797990F-4F91-4717-912E-1D5000F58287}" destId="{13926ED2-C9E6-42E8-AD60-4FD5377556B7}" srcOrd="3" destOrd="0" parTransId="{EF004490-6EB0-4D48-B383-CE488E2C73D0}" sibTransId="{30E0CEA7-A4C1-4BB0-BAC4-7DF42DE6FA2B}"/>
    <dgm:cxn modelId="{21B21BF8-01A1-42F4-B7B3-F92022F70778}" srcId="{4797990F-4F91-4717-912E-1D5000F58287}" destId="{E6E71E65-4D15-4FC8-9093-75BEB686E583}" srcOrd="2" destOrd="0" parTransId="{354358F6-633B-4EE5-B3D4-DB8EFC4A808E}" sibTransId="{568289A1-EFCD-4228-9200-1056E6187BC1}"/>
    <dgm:cxn modelId="{7890A340-A908-4C73-AE56-348113A12A67}" type="presParOf" srcId="{99E2FF6C-9ECA-41BE-9400-A3AC94AB3753}" destId="{35A45726-245E-4AF9-AABB-824C5398FB16}" srcOrd="0" destOrd="0" presId="urn:microsoft.com/office/officeart/2005/8/layout/default#2"/>
    <dgm:cxn modelId="{B7E4192A-5750-48BB-99FE-F48AC6C5DFF8}" type="presParOf" srcId="{99E2FF6C-9ECA-41BE-9400-A3AC94AB3753}" destId="{141C6B81-5D3F-442C-B8F3-E0113BE62018}" srcOrd="1" destOrd="0" presId="urn:microsoft.com/office/officeart/2005/8/layout/default#2"/>
    <dgm:cxn modelId="{9B421B08-D652-4F3A-A291-519A9F46677B}" type="presParOf" srcId="{99E2FF6C-9ECA-41BE-9400-A3AC94AB3753}" destId="{F1D9E7E7-1379-46BB-AE93-EC96A470E51A}" srcOrd="2" destOrd="0" presId="urn:microsoft.com/office/officeart/2005/8/layout/default#2"/>
    <dgm:cxn modelId="{04A8DA52-6B94-4FC0-8B09-CC971B7C92D5}" type="presParOf" srcId="{99E2FF6C-9ECA-41BE-9400-A3AC94AB3753}" destId="{7EA86984-2E3E-4BBD-B2C9-34E8FA8B4312}" srcOrd="3" destOrd="0" presId="urn:microsoft.com/office/officeart/2005/8/layout/default#2"/>
    <dgm:cxn modelId="{2AB10166-503A-4F57-8104-ED8FDB35DB03}" type="presParOf" srcId="{99E2FF6C-9ECA-41BE-9400-A3AC94AB3753}" destId="{D3A3A0DA-D29A-4E0F-9881-7F95AC4BBAC7}" srcOrd="4" destOrd="0" presId="urn:microsoft.com/office/officeart/2005/8/layout/default#2"/>
    <dgm:cxn modelId="{A6C6FA6E-005B-40F3-8AFB-8D75C6A50F3A}" type="presParOf" srcId="{99E2FF6C-9ECA-41BE-9400-A3AC94AB3753}" destId="{1A67BA8D-4605-4015-8AEC-B611A937C6C4}" srcOrd="5" destOrd="0" presId="urn:microsoft.com/office/officeart/2005/8/layout/default#2"/>
    <dgm:cxn modelId="{A9DC6656-CAEA-4FED-9037-F59E8B7D126B}" type="presParOf" srcId="{99E2FF6C-9ECA-41BE-9400-A3AC94AB3753}" destId="{E2A718EF-59F7-421D-B038-774E0F6724CC}" srcOrd="6" destOrd="0" presId="urn:microsoft.com/office/officeart/2005/8/layout/default#2"/>
    <dgm:cxn modelId="{448AD142-0AE6-40A0-BE0A-3A4C93366CA5}" type="presParOf" srcId="{99E2FF6C-9ECA-41BE-9400-A3AC94AB3753}" destId="{E025EB19-CC31-4648-BE83-908832A13D75}" srcOrd="7" destOrd="0" presId="urn:microsoft.com/office/officeart/2005/8/layout/default#2"/>
    <dgm:cxn modelId="{F06D3A44-A4A9-4A70-BC55-396602252645}" type="presParOf" srcId="{99E2FF6C-9ECA-41BE-9400-A3AC94AB3753}" destId="{C384C606-444A-4294-9267-7D2A0984EE26}"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ED937-846C-4246-9827-DE0AD235F650}">
      <dsp:nvSpPr>
        <dsp:cNvPr id="0" name=""/>
        <dsp:cNvSpPr/>
      </dsp:nvSpPr>
      <dsp:spPr>
        <a:xfrm>
          <a:off x="959484" y="0"/>
          <a:ext cx="3632200" cy="3632200"/>
        </a:xfrm>
        <a:prstGeom prst="triangl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7549A9-D1BB-46B9-987C-FD917EFCA292}">
      <dsp:nvSpPr>
        <dsp:cNvPr id="0" name=""/>
        <dsp:cNvSpPr/>
      </dsp:nvSpPr>
      <dsp:spPr>
        <a:xfrm>
          <a:off x="2775584" y="363574"/>
          <a:ext cx="2360930" cy="516453"/>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Assigned to Variables</a:t>
          </a:r>
          <a:endParaRPr lang="en-US" sz="1300" kern="1200" dirty="0"/>
        </a:p>
      </dsp:txBody>
      <dsp:txXfrm>
        <a:off x="2800795" y="388785"/>
        <a:ext cx="2310508" cy="466031"/>
      </dsp:txXfrm>
    </dsp:sp>
    <dsp:sp modelId="{1283E205-3E1B-42DB-9CB0-4E2BAD77C763}">
      <dsp:nvSpPr>
        <dsp:cNvPr id="0" name=""/>
        <dsp:cNvSpPr/>
      </dsp:nvSpPr>
      <dsp:spPr>
        <a:xfrm>
          <a:off x="2775584" y="944584"/>
          <a:ext cx="2360930" cy="516453"/>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Assigned as a property of an object</a:t>
          </a:r>
          <a:endParaRPr lang="en-US" sz="1300" kern="1200" dirty="0"/>
        </a:p>
      </dsp:txBody>
      <dsp:txXfrm>
        <a:off x="2800795" y="969795"/>
        <a:ext cx="2310508" cy="466031"/>
      </dsp:txXfrm>
    </dsp:sp>
    <dsp:sp modelId="{5BE1A5D4-1CEF-4B77-9CAF-33AAE702BEEA}">
      <dsp:nvSpPr>
        <dsp:cNvPr id="0" name=""/>
        <dsp:cNvSpPr/>
      </dsp:nvSpPr>
      <dsp:spPr>
        <a:xfrm>
          <a:off x="2775584" y="1525594"/>
          <a:ext cx="2360930" cy="516453"/>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Passed as a parameter</a:t>
          </a:r>
          <a:endParaRPr lang="en-US" sz="1300" kern="1200" dirty="0"/>
        </a:p>
      </dsp:txBody>
      <dsp:txXfrm>
        <a:off x="2800795" y="1550805"/>
        <a:ext cx="2310508" cy="466031"/>
      </dsp:txXfrm>
    </dsp:sp>
    <dsp:sp modelId="{6BA56BD5-B050-4368-A0CC-B7F9A0FEB73F}">
      <dsp:nvSpPr>
        <dsp:cNvPr id="0" name=""/>
        <dsp:cNvSpPr/>
      </dsp:nvSpPr>
      <dsp:spPr>
        <a:xfrm>
          <a:off x="2775584" y="2106605"/>
          <a:ext cx="2360930" cy="516453"/>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Returned as a function result</a:t>
          </a:r>
          <a:endParaRPr lang="en-US" sz="1300" kern="1200" dirty="0"/>
        </a:p>
      </dsp:txBody>
      <dsp:txXfrm>
        <a:off x="2800795" y="2131816"/>
        <a:ext cx="2310508" cy="466031"/>
      </dsp:txXfrm>
    </dsp:sp>
    <dsp:sp modelId="{67BE1703-CC9E-4DCD-BBC8-DBFE9944C5A3}">
      <dsp:nvSpPr>
        <dsp:cNvPr id="0" name=""/>
        <dsp:cNvSpPr/>
      </dsp:nvSpPr>
      <dsp:spPr>
        <a:xfrm>
          <a:off x="2775584" y="2687615"/>
          <a:ext cx="2360930" cy="516453"/>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Created using literals</a:t>
          </a:r>
          <a:endParaRPr lang="en-US" sz="1300" kern="1200" dirty="0"/>
        </a:p>
      </dsp:txBody>
      <dsp:txXfrm>
        <a:off x="2800795" y="2712826"/>
        <a:ext cx="2310508" cy="466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1FA6A-62A9-41CF-ADB8-3723D675381F}">
      <dsp:nvSpPr>
        <dsp:cNvPr id="0" name=""/>
        <dsp:cNvSpPr/>
      </dsp:nvSpPr>
      <dsp:spPr>
        <a:xfrm>
          <a:off x="0" y="385749"/>
          <a:ext cx="6096000" cy="13230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499872" rIns="47311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Select an element or group of elements</a:t>
          </a:r>
          <a:endParaRPr lang="en-US" sz="2400" kern="1200" dirty="0"/>
        </a:p>
      </dsp:txBody>
      <dsp:txXfrm>
        <a:off x="0" y="385749"/>
        <a:ext cx="6096000" cy="1323000"/>
      </dsp:txXfrm>
    </dsp:sp>
    <dsp:sp modelId="{B288EA35-E22D-4FFE-963E-8579E8EF05F2}">
      <dsp:nvSpPr>
        <dsp:cNvPr id="0" name=""/>
        <dsp:cNvSpPr/>
      </dsp:nvSpPr>
      <dsp:spPr>
        <a:xfrm>
          <a:off x="304800" y="31509"/>
          <a:ext cx="4267200" cy="7084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66800">
            <a:lnSpc>
              <a:spcPct val="90000"/>
            </a:lnSpc>
            <a:spcBef>
              <a:spcPct val="0"/>
            </a:spcBef>
            <a:spcAft>
              <a:spcPct val="35000"/>
            </a:spcAft>
          </a:pPr>
          <a:r>
            <a:rPr lang="en-US" sz="2400" kern="1200" dirty="0" smtClean="0"/>
            <a:t>Select</a:t>
          </a:r>
          <a:endParaRPr lang="en-US" sz="2400" kern="1200" dirty="0"/>
        </a:p>
      </dsp:txBody>
      <dsp:txXfrm>
        <a:off x="339385" y="66094"/>
        <a:ext cx="4198030" cy="639310"/>
      </dsp:txXfrm>
    </dsp:sp>
    <dsp:sp modelId="{D432E01A-6E15-417C-BF25-4947E0FBBDFB}">
      <dsp:nvSpPr>
        <dsp:cNvPr id="0" name=""/>
        <dsp:cNvSpPr/>
      </dsp:nvSpPr>
      <dsp:spPr>
        <a:xfrm>
          <a:off x="0" y="2192590"/>
          <a:ext cx="6096000" cy="10017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499872" rIns="47311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Operate upon those elements</a:t>
          </a:r>
          <a:endParaRPr lang="en-US" sz="2400" kern="1200" dirty="0"/>
        </a:p>
      </dsp:txBody>
      <dsp:txXfrm>
        <a:off x="0" y="2192590"/>
        <a:ext cx="6096000" cy="1001700"/>
      </dsp:txXfrm>
    </dsp:sp>
    <dsp:sp modelId="{8DE8257D-1BBE-4DDC-AA59-10C0F6189678}">
      <dsp:nvSpPr>
        <dsp:cNvPr id="0" name=""/>
        <dsp:cNvSpPr/>
      </dsp:nvSpPr>
      <dsp:spPr>
        <a:xfrm>
          <a:off x="304800" y="1838350"/>
          <a:ext cx="4267200" cy="7084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066800">
            <a:lnSpc>
              <a:spcPct val="90000"/>
            </a:lnSpc>
            <a:spcBef>
              <a:spcPct val="0"/>
            </a:spcBef>
            <a:spcAft>
              <a:spcPct val="35000"/>
            </a:spcAft>
          </a:pPr>
          <a:r>
            <a:rPr lang="en-US" sz="2400" kern="1200" dirty="0" smtClean="0"/>
            <a:t>Operate</a:t>
          </a:r>
          <a:endParaRPr lang="en-US" sz="2400" kern="1200" dirty="0"/>
        </a:p>
      </dsp:txBody>
      <dsp:txXfrm>
        <a:off x="339385" y="1872935"/>
        <a:ext cx="419803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4D7F-99F9-4D19-BC40-F680607783F2}">
      <dsp:nvSpPr>
        <dsp:cNvPr id="0" name=""/>
        <dsp:cNvSpPr/>
      </dsp:nvSpPr>
      <dsp:spPr>
        <a:xfrm>
          <a:off x="457199" y="0"/>
          <a:ext cx="5181600" cy="2260600"/>
        </a:xfrm>
        <a:prstGeom prst="rightArrow">
          <a:avLst/>
        </a:prstGeom>
        <a:solidFill>
          <a:schemeClr val="accent2">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CA17A8F-049F-4EA1-A42B-7777DFD3022D}">
      <dsp:nvSpPr>
        <dsp:cNvPr id="0" name=""/>
        <dsp:cNvSpPr/>
      </dsp:nvSpPr>
      <dsp:spPr>
        <a:xfrm>
          <a:off x="50303" y="678179"/>
          <a:ext cx="1828800" cy="904240"/>
        </a:xfrm>
        <a:prstGeom prst="roundRect">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html</a:t>
          </a:r>
          <a:endParaRPr lang="en-US" sz="3900" kern="1200" dirty="0"/>
        </a:p>
      </dsp:txBody>
      <dsp:txXfrm>
        <a:off x="94444" y="722320"/>
        <a:ext cx="1740518" cy="815958"/>
      </dsp:txXfrm>
    </dsp:sp>
    <dsp:sp modelId="{B8440682-1C2F-4652-9B66-CA0D5429C647}">
      <dsp:nvSpPr>
        <dsp:cNvPr id="0" name=""/>
        <dsp:cNvSpPr/>
      </dsp:nvSpPr>
      <dsp:spPr>
        <a:xfrm>
          <a:off x="2133600" y="678179"/>
          <a:ext cx="1828800" cy="904240"/>
        </a:xfrm>
        <a:prstGeom prst="roundRect">
          <a:avLst/>
        </a:prstGeom>
        <a:gradFill rotWithShape="0">
          <a:gsLst>
            <a:gs pos="0">
              <a:schemeClr val="accent2">
                <a:shade val="50000"/>
                <a:hueOff val="0"/>
                <a:satOff val="-21688"/>
                <a:lumOff val="35185"/>
                <a:alphaOff val="0"/>
                <a:shade val="51000"/>
                <a:satMod val="130000"/>
              </a:schemeClr>
            </a:gs>
            <a:gs pos="80000">
              <a:schemeClr val="accent2">
                <a:shade val="50000"/>
                <a:hueOff val="0"/>
                <a:satOff val="-21688"/>
                <a:lumOff val="35185"/>
                <a:alphaOff val="0"/>
                <a:shade val="93000"/>
                <a:satMod val="130000"/>
              </a:schemeClr>
            </a:gs>
            <a:gs pos="100000">
              <a:schemeClr val="accent2">
                <a:shade val="50000"/>
                <a:hueOff val="0"/>
                <a:satOff val="-21688"/>
                <a:lumOff val="3518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body</a:t>
          </a:r>
          <a:endParaRPr lang="en-US" sz="3900" kern="1200" dirty="0"/>
        </a:p>
      </dsp:txBody>
      <dsp:txXfrm>
        <a:off x="2177741" y="722320"/>
        <a:ext cx="1740518" cy="815958"/>
      </dsp:txXfrm>
    </dsp:sp>
    <dsp:sp modelId="{4C40D2C7-21FD-48B6-A0EF-4B534E3CD979}">
      <dsp:nvSpPr>
        <dsp:cNvPr id="0" name=""/>
        <dsp:cNvSpPr/>
      </dsp:nvSpPr>
      <dsp:spPr>
        <a:xfrm>
          <a:off x="4216896" y="678179"/>
          <a:ext cx="1828800" cy="904240"/>
        </a:xfrm>
        <a:prstGeom prst="roundRect">
          <a:avLst/>
        </a:prstGeom>
        <a:gradFill rotWithShape="0">
          <a:gsLst>
            <a:gs pos="0">
              <a:schemeClr val="accent2">
                <a:shade val="50000"/>
                <a:hueOff val="0"/>
                <a:satOff val="-21688"/>
                <a:lumOff val="35185"/>
                <a:alphaOff val="0"/>
                <a:shade val="51000"/>
                <a:satMod val="130000"/>
              </a:schemeClr>
            </a:gs>
            <a:gs pos="80000">
              <a:schemeClr val="accent2">
                <a:shade val="50000"/>
                <a:hueOff val="0"/>
                <a:satOff val="-21688"/>
                <a:lumOff val="35185"/>
                <a:alphaOff val="0"/>
                <a:shade val="93000"/>
                <a:satMod val="130000"/>
              </a:schemeClr>
            </a:gs>
            <a:gs pos="100000">
              <a:schemeClr val="accent2">
                <a:shade val="50000"/>
                <a:hueOff val="0"/>
                <a:satOff val="-21688"/>
                <a:lumOff val="3518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div</a:t>
          </a:r>
          <a:endParaRPr lang="en-US" sz="3900" kern="1200" dirty="0"/>
        </a:p>
      </dsp:txBody>
      <dsp:txXfrm>
        <a:off x="4261037" y="722320"/>
        <a:ext cx="1740518" cy="8159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4D7F-99F9-4D19-BC40-F680607783F2}">
      <dsp:nvSpPr>
        <dsp:cNvPr id="0" name=""/>
        <dsp:cNvSpPr/>
      </dsp:nvSpPr>
      <dsp:spPr>
        <a:xfrm>
          <a:off x="457199" y="0"/>
          <a:ext cx="5181600" cy="2260600"/>
        </a:xfrm>
        <a:prstGeom prst="rightArrow">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10800000"/>
          </a:camera>
          <a:lightRig rig="threePt" dir="t"/>
        </a:scene3d>
      </dsp:spPr>
      <dsp:style>
        <a:lnRef idx="0">
          <a:scrgbClr r="0" g="0" b="0"/>
        </a:lnRef>
        <a:fillRef idx="1">
          <a:scrgbClr r="0" g="0" b="0"/>
        </a:fillRef>
        <a:effectRef idx="2">
          <a:scrgbClr r="0" g="0" b="0"/>
        </a:effectRef>
        <a:fontRef idx="minor"/>
      </dsp:style>
    </dsp:sp>
    <dsp:sp modelId="{5CA17A8F-049F-4EA1-A42B-7777DFD3022D}">
      <dsp:nvSpPr>
        <dsp:cNvPr id="0" name=""/>
        <dsp:cNvSpPr/>
      </dsp:nvSpPr>
      <dsp:spPr>
        <a:xfrm>
          <a:off x="50303" y="678179"/>
          <a:ext cx="1828800" cy="904240"/>
        </a:xfrm>
        <a:prstGeom prst="round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html</a:t>
          </a:r>
          <a:endParaRPr lang="en-US" sz="3900" kern="1200" dirty="0"/>
        </a:p>
      </dsp:txBody>
      <dsp:txXfrm>
        <a:off x="94444" y="722320"/>
        <a:ext cx="1740518" cy="815958"/>
      </dsp:txXfrm>
    </dsp:sp>
    <dsp:sp modelId="{B8440682-1C2F-4652-9B66-CA0D5429C647}">
      <dsp:nvSpPr>
        <dsp:cNvPr id="0" name=""/>
        <dsp:cNvSpPr/>
      </dsp:nvSpPr>
      <dsp:spPr>
        <a:xfrm>
          <a:off x="2133600" y="678179"/>
          <a:ext cx="1828800" cy="904240"/>
        </a:xfrm>
        <a:prstGeom prst="roundRect">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body</a:t>
          </a:r>
          <a:endParaRPr lang="en-US" sz="3900" kern="1200" dirty="0"/>
        </a:p>
      </dsp:txBody>
      <dsp:txXfrm>
        <a:off x="2177741" y="722320"/>
        <a:ext cx="1740518" cy="815958"/>
      </dsp:txXfrm>
    </dsp:sp>
    <dsp:sp modelId="{4C40D2C7-21FD-48B6-A0EF-4B534E3CD979}">
      <dsp:nvSpPr>
        <dsp:cNvPr id="0" name=""/>
        <dsp:cNvSpPr/>
      </dsp:nvSpPr>
      <dsp:spPr>
        <a:xfrm>
          <a:off x="4216896" y="678179"/>
          <a:ext cx="1828800" cy="904240"/>
        </a:xfrm>
        <a:prstGeom prst="roundRect">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div</a:t>
          </a:r>
          <a:endParaRPr lang="en-US" sz="3900" kern="1200" dirty="0"/>
        </a:p>
      </dsp:txBody>
      <dsp:txXfrm>
        <a:off x="4261037" y="722320"/>
        <a:ext cx="1740518" cy="8159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45726-245E-4AF9-AABB-824C5398FB16}">
      <dsp:nvSpPr>
        <dsp:cNvPr id="0" name=""/>
        <dsp:cNvSpPr/>
      </dsp:nvSpPr>
      <dsp:spPr>
        <a:xfrm>
          <a:off x="2422" y="134561"/>
          <a:ext cx="1311436" cy="786861"/>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blur</a:t>
          </a:r>
          <a:endParaRPr lang="en-US" sz="1700" kern="1200" dirty="0"/>
        </a:p>
      </dsp:txBody>
      <dsp:txXfrm>
        <a:off x="2422" y="134561"/>
        <a:ext cx="1311436" cy="786861"/>
      </dsp:txXfrm>
    </dsp:sp>
    <dsp:sp modelId="{3C3A236C-E6D3-44F1-B69F-38298F5856F4}">
      <dsp:nvSpPr>
        <dsp:cNvPr id="0" name=""/>
        <dsp:cNvSpPr/>
      </dsp:nvSpPr>
      <dsp:spPr>
        <a:xfrm>
          <a:off x="1445002" y="134561"/>
          <a:ext cx="1311436" cy="786861"/>
        </a:xfrm>
        <a:prstGeom prst="rect">
          <a:avLst/>
        </a:prstGeom>
        <a:solidFill>
          <a:schemeClr val="accent2">
            <a:shade val="80000"/>
            <a:hueOff val="0"/>
            <a:satOff val="-1475"/>
            <a:lumOff val="16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change</a:t>
          </a:r>
          <a:endParaRPr lang="en-US" sz="1700" kern="1200" dirty="0"/>
        </a:p>
      </dsp:txBody>
      <dsp:txXfrm>
        <a:off x="1445002" y="134561"/>
        <a:ext cx="1311436" cy="786861"/>
      </dsp:txXfrm>
    </dsp:sp>
    <dsp:sp modelId="{F1D9E7E7-1379-46BB-AE93-EC96A470E51A}">
      <dsp:nvSpPr>
        <dsp:cNvPr id="0" name=""/>
        <dsp:cNvSpPr/>
      </dsp:nvSpPr>
      <dsp:spPr>
        <a:xfrm>
          <a:off x="2887581" y="134561"/>
          <a:ext cx="1311436" cy="786861"/>
        </a:xfrm>
        <a:prstGeom prst="rect">
          <a:avLst/>
        </a:prstGeom>
        <a:solidFill>
          <a:schemeClr val="accent2">
            <a:shade val="80000"/>
            <a:hueOff val="0"/>
            <a:satOff val="-2949"/>
            <a:lumOff val="33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click</a:t>
          </a:r>
          <a:endParaRPr lang="en-US" sz="1700" kern="1200" dirty="0"/>
        </a:p>
      </dsp:txBody>
      <dsp:txXfrm>
        <a:off x="2887581" y="134561"/>
        <a:ext cx="1311436" cy="786861"/>
      </dsp:txXfrm>
    </dsp:sp>
    <dsp:sp modelId="{8ED5D9D3-5E6D-4A6F-94D3-5F2524D8B478}">
      <dsp:nvSpPr>
        <dsp:cNvPr id="0" name=""/>
        <dsp:cNvSpPr/>
      </dsp:nvSpPr>
      <dsp:spPr>
        <a:xfrm>
          <a:off x="4330161" y="134561"/>
          <a:ext cx="1311436" cy="786861"/>
        </a:xfrm>
        <a:prstGeom prst="rect">
          <a:avLst/>
        </a:prstGeom>
        <a:solidFill>
          <a:schemeClr val="accent2">
            <a:shade val="80000"/>
            <a:hueOff val="0"/>
            <a:satOff val="-4424"/>
            <a:lumOff val="50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dblclick</a:t>
          </a:r>
          <a:endParaRPr lang="en-US" sz="1700" kern="1200" dirty="0"/>
        </a:p>
      </dsp:txBody>
      <dsp:txXfrm>
        <a:off x="4330161" y="134561"/>
        <a:ext cx="1311436" cy="786861"/>
      </dsp:txXfrm>
    </dsp:sp>
    <dsp:sp modelId="{1C10AF35-75B7-4E8F-817E-CA7F27DE686F}">
      <dsp:nvSpPr>
        <dsp:cNvPr id="0" name=""/>
        <dsp:cNvSpPr/>
      </dsp:nvSpPr>
      <dsp:spPr>
        <a:xfrm>
          <a:off x="5772741" y="134561"/>
          <a:ext cx="1311436" cy="786861"/>
        </a:xfrm>
        <a:prstGeom prst="rect">
          <a:avLst/>
        </a:prstGeom>
        <a:solidFill>
          <a:schemeClr val="accent2">
            <a:shade val="80000"/>
            <a:hueOff val="0"/>
            <a:satOff val="-5899"/>
            <a:lumOff val="66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error</a:t>
          </a:r>
          <a:endParaRPr lang="en-US" sz="1700" kern="1200" dirty="0"/>
        </a:p>
      </dsp:txBody>
      <dsp:txXfrm>
        <a:off x="5772741" y="134561"/>
        <a:ext cx="1311436" cy="786861"/>
      </dsp:txXfrm>
    </dsp:sp>
    <dsp:sp modelId="{D3A3A0DA-D29A-4E0F-9881-7F95AC4BBAC7}">
      <dsp:nvSpPr>
        <dsp:cNvPr id="0" name=""/>
        <dsp:cNvSpPr/>
      </dsp:nvSpPr>
      <dsp:spPr>
        <a:xfrm>
          <a:off x="2422" y="1052566"/>
          <a:ext cx="1311436" cy="786861"/>
        </a:xfrm>
        <a:prstGeom prst="rect">
          <a:avLst/>
        </a:prstGeom>
        <a:solidFill>
          <a:schemeClr val="accent2">
            <a:shade val="80000"/>
            <a:hueOff val="0"/>
            <a:satOff val="-7373"/>
            <a:lumOff val="83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focus</a:t>
          </a:r>
          <a:endParaRPr lang="en-US" sz="1700" kern="1200" dirty="0"/>
        </a:p>
      </dsp:txBody>
      <dsp:txXfrm>
        <a:off x="2422" y="1052566"/>
        <a:ext cx="1311436" cy="786861"/>
      </dsp:txXfrm>
    </dsp:sp>
    <dsp:sp modelId="{2D5A5385-2108-42D3-AA7D-80B997E03A0E}">
      <dsp:nvSpPr>
        <dsp:cNvPr id="0" name=""/>
        <dsp:cNvSpPr/>
      </dsp:nvSpPr>
      <dsp:spPr>
        <a:xfrm>
          <a:off x="1445002" y="1052566"/>
          <a:ext cx="1311436" cy="786861"/>
        </a:xfrm>
        <a:prstGeom prst="rect">
          <a:avLst/>
        </a:prstGeom>
        <a:solidFill>
          <a:schemeClr val="accent2">
            <a:shade val="80000"/>
            <a:hueOff val="0"/>
            <a:satOff val="-8848"/>
            <a:lumOff val="100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keydown</a:t>
          </a:r>
          <a:endParaRPr lang="en-US" sz="1700" kern="1200" dirty="0"/>
        </a:p>
      </dsp:txBody>
      <dsp:txXfrm>
        <a:off x="1445002" y="1052566"/>
        <a:ext cx="1311436" cy="786861"/>
      </dsp:txXfrm>
    </dsp:sp>
    <dsp:sp modelId="{D0A4E223-DCB8-491F-85CE-E655F0BB4B62}">
      <dsp:nvSpPr>
        <dsp:cNvPr id="0" name=""/>
        <dsp:cNvSpPr/>
      </dsp:nvSpPr>
      <dsp:spPr>
        <a:xfrm>
          <a:off x="2887581" y="1052566"/>
          <a:ext cx="1311436" cy="786861"/>
        </a:xfrm>
        <a:prstGeom prst="rect">
          <a:avLst/>
        </a:prstGeom>
        <a:solidFill>
          <a:schemeClr val="accent2">
            <a:shade val="80000"/>
            <a:hueOff val="0"/>
            <a:satOff val="-10323"/>
            <a:lumOff val="11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keypress</a:t>
          </a:r>
          <a:endParaRPr lang="en-US" sz="1700" kern="1200" dirty="0"/>
        </a:p>
      </dsp:txBody>
      <dsp:txXfrm>
        <a:off x="2887581" y="1052566"/>
        <a:ext cx="1311436" cy="786861"/>
      </dsp:txXfrm>
    </dsp:sp>
    <dsp:sp modelId="{67887ADE-2216-43C1-AD77-F7D6A3D3CFE2}">
      <dsp:nvSpPr>
        <dsp:cNvPr id="0" name=""/>
        <dsp:cNvSpPr/>
      </dsp:nvSpPr>
      <dsp:spPr>
        <a:xfrm>
          <a:off x="4330161" y="1052566"/>
          <a:ext cx="1311436" cy="786861"/>
        </a:xfrm>
        <a:prstGeom prst="rect">
          <a:avLst/>
        </a:prstGeom>
        <a:solidFill>
          <a:schemeClr val="accent2">
            <a:shade val="80000"/>
            <a:hueOff val="0"/>
            <a:satOff val="-11797"/>
            <a:lumOff val="133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keyup</a:t>
          </a:r>
          <a:endParaRPr lang="en-US" sz="1700" kern="1200" dirty="0"/>
        </a:p>
      </dsp:txBody>
      <dsp:txXfrm>
        <a:off x="4330161" y="1052566"/>
        <a:ext cx="1311436" cy="786861"/>
      </dsp:txXfrm>
    </dsp:sp>
    <dsp:sp modelId="{F97B5463-4DD7-40E2-BA23-FDE0301FA827}">
      <dsp:nvSpPr>
        <dsp:cNvPr id="0" name=""/>
        <dsp:cNvSpPr/>
      </dsp:nvSpPr>
      <dsp:spPr>
        <a:xfrm>
          <a:off x="5772741" y="1052566"/>
          <a:ext cx="1311436" cy="786861"/>
        </a:xfrm>
        <a:prstGeom prst="rect">
          <a:avLst/>
        </a:prstGeom>
        <a:solidFill>
          <a:schemeClr val="accent2">
            <a:shade val="80000"/>
            <a:hueOff val="0"/>
            <a:satOff val="-13272"/>
            <a:lumOff val="150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load</a:t>
          </a:r>
          <a:endParaRPr lang="en-US" sz="1700" kern="1200" dirty="0"/>
        </a:p>
      </dsp:txBody>
      <dsp:txXfrm>
        <a:off x="5772741" y="1052566"/>
        <a:ext cx="1311436" cy="786861"/>
      </dsp:txXfrm>
    </dsp:sp>
    <dsp:sp modelId="{940ABE8D-E460-4BAC-AB6C-3B14E4221749}">
      <dsp:nvSpPr>
        <dsp:cNvPr id="0" name=""/>
        <dsp:cNvSpPr/>
      </dsp:nvSpPr>
      <dsp:spPr>
        <a:xfrm>
          <a:off x="2422" y="1970571"/>
          <a:ext cx="1311436" cy="786861"/>
        </a:xfrm>
        <a:prstGeom prst="rect">
          <a:avLst/>
        </a:prstGeom>
        <a:solidFill>
          <a:schemeClr val="accent2">
            <a:shade val="80000"/>
            <a:hueOff val="0"/>
            <a:satOff val="-14747"/>
            <a:lumOff val="167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mousedown</a:t>
          </a:r>
          <a:endParaRPr lang="en-US" sz="1700" kern="1200" dirty="0"/>
        </a:p>
      </dsp:txBody>
      <dsp:txXfrm>
        <a:off x="2422" y="1970571"/>
        <a:ext cx="1311436" cy="786861"/>
      </dsp:txXfrm>
    </dsp:sp>
    <dsp:sp modelId="{0BB81E91-FBBE-49BC-AF08-1AAFFE8471BF}">
      <dsp:nvSpPr>
        <dsp:cNvPr id="0" name=""/>
        <dsp:cNvSpPr/>
      </dsp:nvSpPr>
      <dsp:spPr>
        <a:xfrm>
          <a:off x="1445002" y="1970571"/>
          <a:ext cx="1311436" cy="786861"/>
        </a:xfrm>
        <a:prstGeom prst="rect">
          <a:avLst/>
        </a:prstGeom>
        <a:solidFill>
          <a:schemeClr val="accent2">
            <a:shade val="80000"/>
            <a:hueOff val="0"/>
            <a:satOff val="-16222"/>
            <a:lumOff val="183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mousemove</a:t>
          </a:r>
          <a:endParaRPr lang="en-US" sz="1700" kern="1200" dirty="0"/>
        </a:p>
      </dsp:txBody>
      <dsp:txXfrm>
        <a:off x="1445002" y="1970571"/>
        <a:ext cx="1311436" cy="786861"/>
      </dsp:txXfrm>
    </dsp:sp>
    <dsp:sp modelId="{E9D5AE26-E2CF-4A4E-A16A-1A6412A6832F}">
      <dsp:nvSpPr>
        <dsp:cNvPr id="0" name=""/>
        <dsp:cNvSpPr/>
      </dsp:nvSpPr>
      <dsp:spPr>
        <a:xfrm>
          <a:off x="2887581" y="1970571"/>
          <a:ext cx="1311436" cy="786861"/>
        </a:xfrm>
        <a:prstGeom prst="rect">
          <a:avLst/>
        </a:prstGeom>
        <a:solidFill>
          <a:schemeClr val="accent2">
            <a:shade val="80000"/>
            <a:hueOff val="0"/>
            <a:satOff val="-17696"/>
            <a:lumOff val="200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mouseout</a:t>
          </a:r>
          <a:endParaRPr lang="en-US" sz="1700" kern="1200" dirty="0"/>
        </a:p>
      </dsp:txBody>
      <dsp:txXfrm>
        <a:off x="2887581" y="1970571"/>
        <a:ext cx="1311436" cy="786861"/>
      </dsp:txXfrm>
    </dsp:sp>
    <dsp:sp modelId="{BDD620EE-94C3-4F2E-A6D7-8ED3F111E5F2}">
      <dsp:nvSpPr>
        <dsp:cNvPr id="0" name=""/>
        <dsp:cNvSpPr/>
      </dsp:nvSpPr>
      <dsp:spPr>
        <a:xfrm>
          <a:off x="4330161" y="1970571"/>
          <a:ext cx="1311436" cy="786861"/>
        </a:xfrm>
        <a:prstGeom prst="rect">
          <a:avLst/>
        </a:prstGeom>
        <a:solidFill>
          <a:schemeClr val="accent2">
            <a:shade val="80000"/>
            <a:hueOff val="0"/>
            <a:satOff val="-19171"/>
            <a:lumOff val="2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mouseover</a:t>
          </a:r>
          <a:endParaRPr lang="en-US" sz="1700" kern="1200" dirty="0"/>
        </a:p>
      </dsp:txBody>
      <dsp:txXfrm>
        <a:off x="4330161" y="1970571"/>
        <a:ext cx="1311436" cy="786861"/>
      </dsp:txXfrm>
    </dsp:sp>
    <dsp:sp modelId="{AE5A9A77-D861-4317-8ECE-3CCAACE43600}">
      <dsp:nvSpPr>
        <dsp:cNvPr id="0" name=""/>
        <dsp:cNvSpPr/>
      </dsp:nvSpPr>
      <dsp:spPr>
        <a:xfrm>
          <a:off x="5772741" y="1970571"/>
          <a:ext cx="1311436" cy="786861"/>
        </a:xfrm>
        <a:prstGeom prst="rect">
          <a:avLst/>
        </a:prstGeom>
        <a:solidFill>
          <a:schemeClr val="accent2">
            <a:shade val="80000"/>
            <a:hueOff val="0"/>
            <a:satOff val="-20646"/>
            <a:lumOff val="233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err="1" smtClean="0"/>
            <a:t>mouseup</a:t>
          </a:r>
          <a:endParaRPr lang="en-US" sz="1700" kern="1200" dirty="0"/>
        </a:p>
      </dsp:txBody>
      <dsp:txXfrm>
        <a:off x="5772741" y="1970571"/>
        <a:ext cx="1311436" cy="786861"/>
      </dsp:txXfrm>
    </dsp:sp>
    <dsp:sp modelId="{D9B24D97-64DC-4E89-897B-7ECA9AD4855A}">
      <dsp:nvSpPr>
        <dsp:cNvPr id="0" name=""/>
        <dsp:cNvSpPr/>
      </dsp:nvSpPr>
      <dsp:spPr>
        <a:xfrm>
          <a:off x="2422" y="2888577"/>
          <a:ext cx="1311436" cy="786861"/>
        </a:xfrm>
        <a:prstGeom prst="rect">
          <a:avLst/>
        </a:prstGeom>
        <a:solidFill>
          <a:schemeClr val="accent2">
            <a:shade val="80000"/>
            <a:hueOff val="0"/>
            <a:satOff val="-22120"/>
            <a:lumOff val="250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resize</a:t>
          </a:r>
          <a:endParaRPr lang="en-US" sz="1700" kern="1200" dirty="0"/>
        </a:p>
      </dsp:txBody>
      <dsp:txXfrm>
        <a:off x="2422" y="2888577"/>
        <a:ext cx="1311436" cy="786861"/>
      </dsp:txXfrm>
    </dsp:sp>
    <dsp:sp modelId="{7A75422E-AA3C-47E5-8DA6-7B5F403F6E11}">
      <dsp:nvSpPr>
        <dsp:cNvPr id="0" name=""/>
        <dsp:cNvSpPr/>
      </dsp:nvSpPr>
      <dsp:spPr>
        <a:xfrm>
          <a:off x="1445002" y="2888577"/>
          <a:ext cx="1311436" cy="786861"/>
        </a:xfrm>
        <a:prstGeom prst="rect">
          <a:avLst/>
        </a:prstGeom>
        <a:solidFill>
          <a:schemeClr val="accent2">
            <a:shade val="80000"/>
            <a:hueOff val="0"/>
            <a:satOff val="-23595"/>
            <a:lumOff val="267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scroll</a:t>
          </a:r>
          <a:endParaRPr lang="en-US" sz="1700" kern="1200" dirty="0"/>
        </a:p>
      </dsp:txBody>
      <dsp:txXfrm>
        <a:off x="1445002" y="2888577"/>
        <a:ext cx="1311436" cy="786861"/>
      </dsp:txXfrm>
    </dsp:sp>
    <dsp:sp modelId="{E2A718EF-59F7-421D-B038-774E0F6724CC}">
      <dsp:nvSpPr>
        <dsp:cNvPr id="0" name=""/>
        <dsp:cNvSpPr/>
      </dsp:nvSpPr>
      <dsp:spPr>
        <a:xfrm>
          <a:off x="2887581" y="2888577"/>
          <a:ext cx="1311436" cy="786861"/>
        </a:xfrm>
        <a:prstGeom prst="rect">
          <a:avLst/>
        </a:prstGeom>
        <a:solidFill>
          <a:schemeClr val="accent2">
            <a:shade val="80000"/>
            <a:hueOff val="0"/>
            <a:satOff val="-25070"/>
            <a:lumOff val="284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select</a:t>
          </a:r>
          <a:endParaRPr lang="en-US" sz="1700" kern="1200" dirty="0"/>
        </a:p>
      </dsp:txBody>
      <dsp:txXfrm>
        <a:off x="2887581" y="2888577"/>
        <a:ext cx="1311436" cy="786861"/>
      </dsp:txXfrm>
    </dsp:sp>
    <dsp:sp modelId="{C384C606-444A-4294-9267-7D2A0984EE26}">
      <dsp:nvSpPr>
        <dsp:cNvPr id="0" name=""/>
        <dsp:cNvSpPr/>
      </dsp:nvSpPr>
      <dsp:spPr>
        <a:xfrm>
          <a:off x="4330161" y="2888577"/>
          <a:ext cx="1311436" cy="786861"/>
        </a:xfrm>
        <a:prstGeom prst="rect">
          <a:avLst/>
        </a:prstGeom>
        <a:solidFill>
          <a:schemeClr val="accent2">
            <a:shade val="80000"/>
            <a:hueOff val="0"/>
            <a:satOff val="-26544"/>
            <a:lumOff val="300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submit</a:t>
          </a:r>
          <a:endParaRPr lang="en-US" sz="1700" kern="1200" dirty="0"/>
        </a:p>
      </dsp:txBody>
      <dsp:txXfrm>
        <a:off x="4330161" y="2888577"/>
        <a:ext cx="1311436" cy="786861"/>
      </dsp:txXfrm>
    </dsp:sp>
    <dsp:sp modelId="{A128EAEB-C138-46A1-8540-0A80AA0A6135}">
      <dsp:nvSpPr>
        <dsp:cNvPr id="0" name=""/>
        <dsp:cNvSpPr/>
      </dsp:nvSpPr>
      <dsp:spPr>
        <a:xfrm>
          <a:off x="5772741" y="2888577"/>
          <a:ext cx="1311436" cy="786861"/>
        </a:xfrm>
        <a:prstGeom prst="rect">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unload</a:t>
          </a:r>
          <a:endParaRPr lang="en-US" sz="1700" kern="1200" dirty="0"/>
        </a:p>
      </dsp:txBody>
      <dsp:txXfrm>
        <a:off x="5772741" y="2888577"/>
        <a:ext cx="1311436" cy="786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45726-245E-4AF9-AABB-824C5398FB16}">
      <dsp:nvSpPr>
        <dsp:cNvPr id="0" name=""/>
        <dsp:cNvSpPr/>
      </dsp:nvSpPr>
      <dsp:spPr>
        <a:xfrm>
          <a:off x="0" y="191690"/>
          <a:ext cx="1404937" cy="842962"/>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blur</a:t>
          </a:r>
          <a:endParaRPr lang="en-US" sz="3100" kern="1200" dirty="0"/>
        </a:p>
      </dsp:txBody>
      <dsp:txXfrm>
        <a:off x="0" y="191690"/>
        <a:ext cx="1404937" cy="842962"/>
      </dsp:txXfrm>
    </dsp:sp>
    <dsp:sp modelId="{F1D9E7E7-1379-46BB-AE93-EC96A470E51A}">
      <dsp:nvSpPr>
        <dsp:cNvPr id="0" name=""/>
        <dsp:cNvSpPr/>
      </dsp:nvSpPr>
      <dsp:spPr>
        <a:xfrm>
          <a:off x="1545431" y="191690"/>
          <a:ext cx="1404937" cy="842962"/>
        </a:xfrm>
        <a:prstGeom prst="rect">
          <a:avLst/>
        </a:prstGeom>
        <a:solidFill>
          <a:schemeClr val="accent2">
            <a:shade val="80000"/>
            <a:hueOff val="0"/>
            <a:satOff val="-7005"/>
            <a:lumOff val="79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click</a:t>
          </a:r>
          <a:endParaRPr lang="en-US" sz="3100" kern="1200" dirty="0"/>
        </a:p>
      </dsp:txBody>
      <dsp:txXfrm>
        <a:off x="1545431" y="191690"/>
        <a:ext cx="1404937" cy="842962"/>
      </dsp:txXfrm>
    </dsp:sp>
    <dsp:sp modelId="{D3A3A0DA-D29A-4E0F-9881-7F95AC4BBAC7}">
      <dsp:nvSpPr>
        <dsp:cNvPr id="0" name=""/>
        <dsp:cNvSpPr/>
      </dsp:nvSpPr>
      <dsp:spPr>
        <a:xfrm>
          <a:off x="3090862" y="191690"/>
          <a:ext cx="1404937" cy="842962"/>
        </a:xfrm>
        <a:prstGeom prst="rect">
          <a:avLst/>
        </a:prstGeom>
        <a:solidFill>
          <a:schemeClr val="accent2">
            <a:shade val="80000"/>
            <a:hueOff val="0"/>
            <a:satOff val="-14010"/>
            <a:lumOff val="15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focus</a:t>
          </a:r>
          <a:endParaRPr lang="en-US" sz="3100" kern="1200" dirty="0"/>
        </a:p>
      </dsp:txBody>
      <dsp:txXfrm>
        <a:off x="3090862" y="191690"/>
        <a:ext cx="1404937" cy="842962"/>
      </dsp:txXfrm>
    </dsp:sp>
    <dsp:sp modelId="{E2A718EF-59F7-421D-B038-774E0F6724CC}">
      <dsp:nvSpPr>
        <dsp:cNvPr id="0" name=""/>
        <dsp:cNvSpPr/>
      </dsp:nvSpPr>
      <dsp:spPr>
        <a:xfrm>
          <a:off x="772715" y="1175146"/>
          <a:ext cx="1404937" cy="842962"/>
        </a:xfrm>
        <a:prstGeom prst="rect">
          <a:avLst/>
        </a:prstGeom>
        <a:solidFill>
          <a:schemeClr val="accent2">
            <a:shade val="80000"/>
            <a:hueOff val="0"/>
            <a:satOff val="-21014"/>
            <a:lumOff val="238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select</a:t>
          </a:r>
          <a:endParaRPr lang="en-US" sz="3100" kern="1200" dirty="0"/>
        </a:p>
      </dsp:txBody>
      <dsp:txXfrm>
        <a:off x="772715" y="1175146"/>
        <a:ext cx="1404937" cy="842962"/>
      </dsp:txXfrm>
    </dsp:sp>
    <dsp:sp modelId="{C384C606-444A-4294-9267-7D2A0984EE26}">
      <dsp:nvSpPr>
        <dsp:cNvPr id="0" name=""/>
        <dsp:cNvSpPr/>
      </dsp:nvSpPr>
      <dsp:spPr>
        <a:xfrm>
          <a:off x="2318146" y="1175146"/>
          <a:ext cx="1404937" cy="842962"/>
        </a:xfrm>
        <a:prstGeom prst="rect">
          <a:avLst/>
        </a:prstGeom>
        <a:solidFill>
          <a:schemeClr val="accent2">
            <a:shade val="80000"/>
            <a:hueOff val="0"/>
            <a:satOff val="-28019"/>
            <a:lumOff val="31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submit</a:t>
          </a:r>
          <a:endParaRPr lang="en-US" sz="3100" kern="1200" dirty="0"/>
        </a:p>
      </dsp:txBody>
      <dsp:txXfrm>
        <a:off x="2318146" y="1175146"/>
        <a:ext cx="1404937" cy="84296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86B7BB5-0A2A-4845-B207-840A8461E2DE}" type="slidenum">
              <a:rPr lang="en-US"/>
              <a:pPr/>
              <a:t>‹#›</a:t>
            </a:fld>
            <a:endParaRPr lang="en-US"/>
          </a:p>
        </p:txBody>
      </p:sp>
    </p:spTree>
    <p:extLst>
      <p:ext uri="{BB962C8B-B14F-4D97-AF65-F5344CB8AC3E}">
        <p14:creationId xmlns:p14="http://schemas.microsoft.com/office/powerpoint/2010/main" val="11815134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12</a:t>
            </a:fld>
            <a:endParaRPr lang="en-US"/>
          </a:p>
        </p:txBody>
      </p:sp>
    </p:spTree>
    <p:extLst>
      <p:ext uri="{BB962C8B-B14F-4D97-AF65-F5344CB8AC3E}">
        <p14:creationId xmlns:p14="http://schemas.microsoft.com/office/powerpoint/2010/main" val="128055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13</a:t>
            </a:fld>
            <a:endParaRPr lang="en-US"/>
          </a:p>
        </p:txBody>
      </p:sp>
    </p:spTree>
    <p:extLst>
      <p:ext uri="{BB962C8B-B14F-4D97-AF65-F5344CB8AC3E}">
        <p14:creationId xmlns:p14="http://schemas.microsoft.com/office/powerpoint/2010/main" val="1963581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14</a:t>
            </a:fld>
            <a:endParaRPr lang="en-US"/>
          </a:p>
        </p:txBody>
      </p:sp>
    </p:spTree>
    <p:extLst>
      <p:ext uri="{BB962C8B-B14F-4D97-AF65-F5344CB8AC3E}">
        <p14:creationId xmlns:p14="http://schemas.microsoft.com/office/powerpoint/2010/main" val="369818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15</a:t>
            </a:fld>
            <a:endParaRPr lang="en-US"/>
          </a:p>
        </p:txBody>
      </p:sp>
    </p:spTree>
    <p:extLst>
      <p:ext uri="{BB962C8B-B14F-4D97-AF65-F5344CB8AC3E}">
        <p14:creationId xmlns:p14="http://schemas.microsoft.com/office/powerpoint/2010/main" val="1992385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16</a:t>
            </a:fld>
            <a:endParaRPr lang="en-US"/>
          </a:p>
        </p:txBody>
      </p:sp>
    </p:spTree>
    <p:extLst>
      <p:ext uri="{BB962C8B-B14F-4D97-AF65-F5344CB8AC3E}">
        <p14:creationId xmlns:p14="http://schemas.microsoft.com/office/powerpoint/2010/main" val="38434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JavaScript allows almost anything as a condition</a:t>
            </a:r>
            <a:endParaRPr lang="en-US" sz="1200"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20</a:t>
            </a:fld>
            <a:endParaRPr lang="en-US"/>
          </a:p>
        </p:txBody>
      </p:sp>
    </p:spTree>
    <p:extLst>
      <p:ext uri="{BB962C8B-B14F-4D97-AF65-F5344CB8AC3E}">
        <p14:creationId xmlns:p14="http://schemas.microsoft.com/office/powerpoint/2010/main" val="1285771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value can be used as a Boolean</a:t>
            </a:r>
          </a:p>
          <a:p>
            <a:pPr lvl="1"/>
            <a:r>
              <a:rPr lang="en-US" dirty="0" smtClean="0"/>
              <a:t>"</a:t>
            </a:r>
            <a:r>
              <a:rPr lang="en-US" dirty="0" err="1" smtClean="0"/>
              <a:t>falsey</a:t>
            </a:r>
            <a:r>
              <a:rPr lang="en-US" dirty="0" smtClean="0"/>
              <a:t>" values: 0, 0.0, </a:t>
            </a:r>
            <a:r>
              <a:rPr lang="en-US" dirty="0" err="1" smtClean="0"/>
              <a:t>NaN</a:t>
            </a:r>
            <a:r>
              <a:rPr lang="en-US" dirty="0" smtClean="0"/>
              <a:t>, "", null, and undefined</a:t>
            </a:r>
          </a:p>
          <a:p>
            <a:pPr lvl="1"/>
            <a:r>
              <a:rPr lang="en-US" dirty="0" smtClean="0"/>
              <a:t>"</a:t>
            </a:r>
            <a:r>
              <a:rPr lang="en-US" dirty="0" err="1" smtClean="0"/>
              <a:t>truthy</a:t>
            </a:r>
            <a:r>
              <a:rPr lang="en-US" dirty="0" smtClean="0"/>
              <a:t>" values: anything else</a:t>
            </a:r>
          </a:p>
          <a:p>
            <a:r>
              <a:rPr lang="en-US" dirty="0" smtClean="0"/>
              <a:t>converting a value into a Boolean explicitly:</a:t>
            </a:r>
          </a:p>
          <a:p>
            <a:pPr lvl="1"/>
            <a:r>
              <a:rPr lang="en-US" sz="2400" dirty="0" err="1" smtClean="0">
                <a:latin typeface="Courier New" pitchFamily="49" charset="0"/>
                <a:cs typeface="Courier New" pitchFamily="49" charset="0"/>
              </a:rPr>
              <a:t>var</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boolValue</a:t>
            </a:r>
            <a:r>
              <a:rPr lang="en-US" sz="2400" dirty="0" smtClean="0">
                <a:latin typeface="Courier New" pitchFamily="49" charset="0"/>
                <a:cs typeface="Courier New" pitchFamily="49" charset="0"/>
              </a:rPr>
              <a:t> = Boolean(</a:t>
            </a:r>
            <a:r>
              <a:rPr lang="en-US" sz="2400" dirty="0" err="1" smtClean="0">
                <a:latin typeface="Courier New" pitchFamily="49" charset="0"/>
                <a:cs typeface="Courier New" pitchFamily="49" charset="0"/>
              </a:rPr>
              <a:t>otherValue</a:t>
            </a:r>
            <a:r>
              <a:rPr lang="en-US" sz="2400" dirty="0" smtClean="0">
                <a:latin typeface="Courier New" pitchFamily="49" charset="0"/>
                <a:cs typeface="Courier New" pitchFamily="49" charset="0"/>
              </a:rPr>
              <a:t>);</a:t>
            </a:r>
          </a:p>
          <a:p>
            <a:pPr lvl="1"/>
            <a:r>
              <a:rPr lang="en-US" sz="2400" dirty="0" err="1" smtClean="0">
                <a:latin typeface="Courier New" pitchFamily="49" charset="0"/>
                <a:cs typeface="Courier New" pitchFamily="49" charset="0"/>
              </a:rPr>
              <a:t>var</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boolValue</a:t>
            </a:r>
            <a:r>
              <a:rPr lang="en-US" sz="2400" dirty="0" smtClean="0">
                <a:latin typeface="Courier New" pitchFamily="49" charset="0"/>
                <a:cs typeface="Courier New" pitchFamily="49" charset="0"/>
              </a:rPr>
              <a:t> = !!(</a:t>
            </a:r>
            <a:r>
              <a:rPr lang="en-US" sz="2400" dirty="0" err="1" smtClean="0">
                <a:latin typeface="Courier New" pitchFamily="49" charset="0"/>
                <a:cs typeface="Courier New" pitchFamily="49" charset="0"/>
              </a:rPr>
              <a:t>otherValue</a:t>
            </a:r>
            <a:r>
              <a:rPr lang="en-US" sz="2400" dirty="0" smtClean="0">
                <a:latin typeface="Courier New" pitchFamily="49" charset="0"/>
                <a:cs typeface="Courier New" pitchFamily="49" charset="0"/>
              </a:rPr>
              <a:t>);</a:t>
            </a:r>
            <a:endParaRPr lang="en-US" sz="1400"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21</a:t>
            </a:fld>
            <a:endParaRPr lang="en-US"/>
          </a:p>
        </p:txBody>
      </p:sp>
    </p:spTree>
    <p:extLst>
      <p:ext uri="{BB962C8B-B14F-4D97-AF65-F5344CB8AC3E}">
        <p14:creationId xmlns:p14="http://schemas.microsoft.com/office/powerpoint/2010/main" val="638865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break and continue keywords also behave as in Java</a:t>
            </a:r>
            <a:endParaRPr lang="en-US" sz="1050"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22</a:t>
            </a:fld>
            <a:endParaRPr lang="en-US"/>
          </a:p>
        </p:txBody>
      </p:sp>
    </p:spTree>
    <p:extLst>
      <p:ext uri="{BB962C8B-B14F-4D97-AF65-F5344CB8AC3E}">
        <p14:creationId xmlns:p14="http://schemas.microsoft.com/office/powerpoint/2010/main" val="82427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23</a:t>
            </a:fld>
            <a:endParaRPr lang="en-US"/>
          </a:p>
        </p:txBody>
      </p:sp>
    </p:spTree>
    <p:extLst>
      <p:ext uri="{BB962C8B-B14F-4D97-AF65-F5344CB8AC3E}">
        <p14:creationId xmlns:p14="http://schemas.microsoft.com/office/powerpoint/2010/main" val="1459343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24</a:t>
            </a:fld>
            <a:endParaRPr lang="en-US"/>
          </a:p>
        </p:txBody>
      </p:sp>
    </p:spTree>
    <p:extLst>
      <p:ext uri="{BB962C8B-B14F-4D97-AF65-F5344CB8AC3E}">
        <p14:creationId xmlns:p14="http://schemas.microsoft.com/office/powerpoint/2010/main" val="656888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split breaks apart a string into an array using a delimiter</a:t>
            </a:r>
          </a:p>
          <a:p>
            <a:pPr lvl="1"/>
            <a:r>
              <a:rPr lang="en-US" dirty="0" smtClean="0"/>
              <a:t>can also be used with regular expressions (seen later)</a:t>
            </a:r>
          </a:p>
          <a:p>
            <a:r>
              <a:rPr lang="en-US" dirty="0" smtClean="0"/>
              <a:t>join merges an array into a single string, placing a delimiter between them</a:t>
            </a:r>
            <a:endParaRPr lang="en-US" sz="1100" dirty="0" smtClean="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25</a:t>
            </a:fld>
            <a:endParaRPr lang="en-US"/>
          </a:p>
        </p:txBody>
      </p:sp>
    </p:spTree>
    <p:extLst>
      <p:ext uri="{BB962C8B-B14F-4D97-AF65-F5344CB8AC3E}">
        <p14:creationId xmlns:p14="http://schemas.microsoft.com/office/powerpoint/2010/main" val="278213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26</a:t>
            </a:fld>
            <a:endParaRPr lang="en-US"/>
          </a:p>
        </p:txBody>
      </p:sp>
    </p:spTree>
    <p:extLst>
      <p:ext uri="{BB962C8B-B14F-4D97-AF65-F5344CB8AC3E}">
        <p14:creationId xmlns:p14="http://schemas.microsoft.com/office/powerpoint/2010/main" val="1656321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the app function is called, it returns a function.</a:t>
            </a:r>
          </a:p>
          <a:p>
            <a:r>
              <a:rPr lang="en-US" dirty="0" smtClean="0"/>
              <a:t>That function closes the context and remembers what the parameter x was at exactly that time (i.e. ‘hello’ in the code above)</a:t>
            </a:r>
          </a:p>
          <a:p>
            <a:r>
              <a:rPr lang="en-US" dirty="0" smtClean="0"/>
              <a:t>When the result of calling the app function is assigned to the variable </a:t>
            </a:r>
            <a:r>
              <a:rPr lang="en-US" dirty="0" err="1" smtClean="0"/>
              <a:t>appHello</a:t>
            </a:r>
            <a:r>
              <a:rPr lang="en-US" dirty="0" smtClean="0"/>
              <a:t>, it will always know what x was when it was initially created.</a:t>
            </a:r>
          </a:p>
          <a:p>
            <a:r>
              <a:rPr lang="en-US" dirty="0" smtClean="0"/>
              <a:t>The </a:t>
            </a:r>
            <a:r>
              <a:rPr lang="en-US" dirty="0" err="1" smtClean="0"/>
              <a:t>appHello</a:t>
            </a:r>
            <a:r>
              <a:rPr lang="en-US" dirty="0" smtClean="0"/>
              <a:t> variable above refers to a function which will </a:t>
            </a:r>
            <a:r>
              <a:rPr lang="en-US" i="1" dirty="0" smtClean="0"/>
              <a:t>always</a:t>
            </a:r>
            <a:r>
              <a:rPr lang="en-US" dirty="0" smtClean="0"/>
              <a:t> append the value ‘hello’ to what is being sent in.</a:t>
            </a:r>
          </a:p>
          <a:p>
            <a:r>
              <a:rPr lang="en-US" dirty="0" smtClean="0"/>
              <a:t>That means when </a:t>
            </a:r>
            <a:r>
              <a:rPr lang="en-US" dirty="0" err="1" smtClean="0"/>
              <a:t>appHello</a:t>
            </a:r>
            <a:r>
              <a:rPr lang="en-US" dirty="0" smtClean="0"/>
              <a:t> is called with a value of ‘Jayme’ , it will return …. ?</a:t>
            </a: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You could be hiding or revealing elements, adding </a:t>
            </a:r>
            <a:r>
              <a:rPr lang="en-US" sz="1200" kern="1200" dirty="0" err="1" smtClean="0">
                <a:solidFill>
                  <a:schemeClr val="tx1"/>
                </a:solidFill>
                <a:latin typeface="Arial" charset="0"/>
                <a:ea typeface="+mn-ea"/>
                <a:cs typeface="+mn-cs"/>
              </a:rPr>
              <a:t>css</a:t>
            </a:r>
            <a:r>
              <a:rPr lang="en-US" sz="1200" kern="1200" dirty="0" smtClean="0">
                <a:solidFill>
                  <a:schemeClr val="tx1"/>
                </a:solidFill>
                <a:latin typeface="Arial" charset="0"/>
                <a:ea typeface="+mn-ea"/>
                <a:cs typeface="+mn-cs"/>
              </a:rPr>
              <a:t> to them,</a:t>
            </a:r>
            <a:r>
              <a:rPr lang="en-US" sz="1200" kern="1200" baseline="0" dirty="0" smtClean="0">
                <a:solidFill>
                  <a:schemeClr val="tx1"/>
                </a:solidFill>
                <a:latin typeface="Arial" charset="0"/>
                <a:ea typeface="+mn-ea"/>
                <a:cs typeface="+mn-cs"/>
              </a:rPr>
              <a:t> animating them or modifying their attributes.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baseline="0" dirty="0" smtClean="0">
              <a:solidFill>
                <a:schemeClr val="tx1"/>
              </a:solidFill>
              <a:latin typeface="Arial"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mn-ea"/>
                <a:cs typeface="+mn-cs"/>
              </a:rPr>
              <a:t>The creators of </a:t>
            </a:r>
            <a:r>
              <a:rPr lang="en-US" sz="1200" kern="1200" baseline="0" dirty="0" err="1" smtClean="0">
                <a:solidFill>
                  <a:schemeClr val="tx1"/>
                </a:solidFill>
                <a:latin typeface="Arial" charset="0"/>
                <a:ea typeface="+mn-ea"/>
                <a:cs typeface="+mn-cs"/>
              </a:rPr>
              <a:t>jQuery</a:t>
            </a:r>
            <a:r>
              <a:rPr lang="en-US" sz="1200" kern="1200" baseline="0" dirty="0" smtClean="0">
                <a:solidFill>
                  <a:schemeClr val="tx1"/>
                </a:solidFill>
                <a:latin typeface="Arial" charset="0"/>
                <a:ea typeface="+mn-ea"/>
                <a:cs typeface="+mn-cs"/>
              </a:rPr>
              <a:t> created this library to make common tasks trivial</a:t>
            </a:r>
            <a:endParaRPr lang="en-US" sz="1200" kern="120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53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Fn is used for wrappers</a:t>
            </a: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65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firstName</a:t>
            </a:r>
            <a:r>
              <a:rPr lang="en-US" sz="1200" kern="1200" dirty="0" smtClean="0">
                <a:solidFill>
                  <a:schemeClr val="tx1"/>
                </a:solidFill>
                <a:latin typeface="Arial" charset="0"/>
                <a:ea typeface="+mn-ea"/>
                <a:cs typeface="+mn-cs"/>
              </a:rPr>
              <a:t>": "John",     "</a:t>
            </a:r>
            <a:r>
              <a:rPr lang="en-US" sz="1200" kern="1200" dirty="0" err="1" smtClean="0">
                <a:solidFill>
                  <a:schemeClr val="tx1"/>
                </a:solidFill>
                <a:latin typeface="Arial" charset="0"/>
                <a:ea typeface="+mn-ea"/>
                <a:cs typeface="+mn-cs"/>
              </a:rPr>
              <a:t>lastName</a:t>
            </a:r>
            <a:r>
              <a:rPr lang="en-US" sz="1200" kern="1200" dirty="0" smtClean="0">
                <a:solidFill>
                  <a:schemeClr val="tx1"/>
                </a:solidFill>
                <a:latin typeface="Arial" charset="0"/>
                <a:ea typeface="+mn-ea"/>
                <a:cs typeface="+mn-cs"/>
              </a:rPr>
              <a:t>": "Smith",     "age": 25,     "address": {         "</a:t>
            </a:r>
            <a:r>
              <a:rPr lang="en-US" sz="1200" kern="1200" dirty="0" err="1" smtClean="0">
                <a:solidFill>
                  <a:schemeClr val="tx1"/>
                </a:solidFill>
                <a:latin typeface="Arial" charset="0"/>
                <a:ea typeface="+mn-ea"/>
                <a:cs typeface="+mn-cs"/>
              </a:rPr>
              <a:t>streetAddress</a:t>
            </a:r>
            <a:r>
              <a:rPr lang="en-US" sz="1200" kern="1200" dirty="0" smtClean="0">
                <a:solidFill>
                  <a:schemeClr val="tx1"/>
                </a:solidFill>
                <a:latin typeface="Arial" charset="0"/>
                <a:ea typeface="+mn-ea"/>
                <a:cs typeface="+mn-cs"/>
              </a:rPr>
              <a:t>": "21 2nd Street",         "city": "New York",         "state": "NY",         "</a:t>
            </a:r>
            <a:r>
              <a:rPr lang="en-US" sz="1200" kern="1200" dirty="0" err="1" smtClean="0">
                <a:solidFill>
                  <a:schemeClr val="tx1"/>
                </a:solidFill>
                <a:latin typeface="Arial" charset="0"/>
                <a:ea typeface="+mn-ea"/>
                <a:cs typeface="+mn-cs"/>
              </a:rPr>
              <a:t>postalCode</a:t>
            </a:r>
            <a:r>
              <a:rPr lang="en-US" sz="1200" kern="1200" dirty="0" smtClean="0">
                <a:solidFill>
                  <a:schemeClr val="tx1"/>
                </a:solidFill>
                <a:latin typeface="Arial" charset="0"/>
                <a:ea typeface="+mn-ea"/>
                <a:cs typeface="+mn-cs"/>
              </a:rPr>
              <a:t>": "10021"     },     "</a:t>
            </a:r>
            <a:r>
              <a:rPr lang="en-US" sz="1200" kern="1200" dirty="0" err="1" smtClean="0">
                <a:solidFill>
                  <a:schemeClr val="tx1"/>
                </a:solidFill>
                <a:latin typeface="Arial" charset="0"/>
                <a:ea typeface="+mn-ea"/>
                <a:cs typeface="+mn-cs"/>
              </a:rPr>
              <a:t>phoneNumbers</a:t>
            </a:r>
            <a:r>
              <a:rPr lang="en-US" sz="1200" kern="1200" dirty="0" smtClean="0">
                <a:solidFill>
                  <a:schemeClr val="tx1"/>
                </a:solidFill>
                <a:latin typeface="Arial" charset="0"/>
                <a:ea typeface="+mn-ea"/>
                <a:cs typeface="+mn-cs"/>
              </a:rPr>
              <a:t>": [         { "type": "home", "number": "212 555-1234" },         { "type": "fax", "number": "646 555-4567" }     ],     "</a:t>
            </a:r>
            <a:r>
              <a:rPr lang="en-US" sz="1200" kern="1200" dirty="0" err="1" smtClean="0">
                <a:solidFill>
                  <a:schemeClr val="tx1"/>
                </a:solidFill>
                <a:latin typeface="Arial" charset="0"/>
                <a:ea typeface="+mn-ea"/>
                <a:cs typeface="+mn-cs"/>
              </a:rPr>
              <a:t>newSubscription</a:t>
            </a:r>
            <a:r>
              <a:rPr lang="en-US" sz="1200" kern="1200" dirty="0" smtClean="0">
                <a:solidFill>
                  <a:schemeClr val="tx1"/>
                </a:solidFill>
                <a:latin typeface="Arial" charset="0"/>
                <a:ea typeface="+mn-ea"/>
                <a:cs typeface="+mn-cs"/>
              </a:rPr>
              <a:t>": </a:t>
            </a:r>
            <a:r>
              <a:rPr lang="en-US" sz="1200" b="1" kern="1200" dirty="0" smtClean="0">
                <a:solidFill>
                  <a:schemeClr val="tx1"/>
                </a:solidFill>
                <a:latin typeface="Arial" charset="0"/>
                <a:ea typeface="+mn-ea"/>
                <a:cs typeface="+mn-cs"/>
              </a:rPr>
              <a:t>false,     "</a:t>
            </a:r>
            <a:r>
              <a:rPr lang="en-US" sz="1200" b="1" kern="1200" dirty="0" err="1" smtClean="0">
                <a:solidFill>
                  <a:schemeClr val="tx1"/>
                </a:solidFill>
                <a:latin typeface="Arial" charset="0"/>
                <a:ea typeface="+mn-ea"/>
                <a:cs typeface="+mn-cs"/>
              </a:rPr>
              <a:t>companyName</a:t>
            </a:r>
            <a:r>
              <a:rPr lang="en-US" sz="1200" b="1" kern="1200" dirty="0" smtClean="0">
                <a:solidFill>
                  <a:schemeClr val="tx1"/>
                </a:solidFill>
                <a:latin typeface="Arial" charset="0"/>
                <a:ea typeface="+mn-ea"/>
                <a:cs typeface="+mn-cs"/>
              </a:rPr>
              <a:t>": null }</a:t>
            </a: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Fn is used for wrappers</a:t>
            </a: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66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67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68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Netscape Event Model, Basic Event Model </a:t>
            </a:r>
          </a:p>
          <a:p>
            <a:pPr>
              <a:buNone/>
            </a:pPr>
            <a:r>
              <a:rPr lang="en-US" dirty="0" smtClean="0"/>
              <a:t>W3C standardized model for event handling (DOM Level 2 circa 2000).  Internet Explorer had</a:t>
            </a:r>
            <a:r>
              <a:rPr lang="en-US" baseline="0" dirty="0" smtClean="0"/>
              <a:t> its own way of supporting this </a:t>
            </a:r>
            <a:r>
              <a:rPr lang="en-US" baseline="0" dirty="0" err="1" smtClean="0"/>
              <a:t>standatd</a:t>
            </a:r>
            <a:endParaRPr lang="en-US" dirty="0" smtClean="0"/>
          </a:p>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69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example</a:t>
            </a:r>
            <a:r>
              <a:rPr lang="en-US" baseline="0" dirty="0" smtClean="0"/>
              <a:t> models are employed.  Declaring in script and declaring in markup.</a:t>
            </a:r>
          </a:p>
          <a:p>
            <a:endParaRPr lang="en-US" baseline="0" dirty="0" smtClean="0"/>
          </a:p>
          <a:p>
            <a:r>
              <a:rPr lang="en-US" baseline="0" dirty="0" smtClean="0"/>
              <a:t>When declared in markup attributes, an anonymous function is created using the value of the attribute.</a:t>
            </a:r>
          </a:p>
          <a:p>
            <a:endParaRPr lang="en-US" baseline="0" dirty="0" smtClean="0"/>
          </a:p>
          <a:p>
            <a:r>
              <a:rPr lang="en-US" baseline="0" dirty="0" smtClean="0"/>
              <a:t>What is wrong with using the html attribute?</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firstName</a:t>
            </a:r>
            <a:r>
              <a:rPr lang="en-US" sz="1200" kern="1200" dirty="0" smtClean="0">
                <a:solidFill>
                  <a:schemeClr val="tx1"/>
                </a:solidFill>
                <a:latin typeface="Arial" charset="0"/>
                <a:ea typeface="+mn-ea"/>
                <a:cs typeface="+mn-cs"/>
              </a:rPr>
              <a:t>": "John",     "</a:t>
            </a:r>
            <a:r>
              <a:rPr lang="en-US" sz="1200" kern="1200" dirty="0" err="1" smtClean="0">
                <a:solidFill>
                  <a:schemeClr val="tx1"/>
                </a:solidFill>
                <a:latin typeface="Arial" charset="0"/>
                <a:ea typeface="+mn-ea"/>
                <a:cs typeface="+mn-cs"/>
              </a:rPr>
              <a:t>lastName</a:t>
            </a:r>
            <a:r>
              <a:rPr lang="en-US" sz="1200" kern="1200" dirty="0" smtClean="0">
                <a:solidFill>
                  <a:schemeClr val="tx1"/>
                </a:solidFill>
                <a:latin typeface="Arial" charset="0"/>
                <a:ea typeface="+mn-ea"/>
                <a:cs typeface="+mn-cs"/>
              </a:rPr>
              <a:t>": "Smith",     "age": 25,     "address": {         "</a:t>
            </a:r>
            <a:r>
              <a:rPr lang="en-US" sz="1200" kern="1200" dirty="0" err="1" smtClean="0">
                <a:solidFill>
                  <a:schemeClr val="tx1"/>
                </a:solidFill>
                <a:latin typeface="Arial" charset="0"/>
                <a:ea typeface="+mn-ea"/>
                <a:cs typeface="+mn-cs"/>
              </a:rPr>
              <a:t>streetAddress</a:t>
            </a:r>
            <a:r>
              <a:rPr lang="en-US" sz="1200" kern="1200" dirty="0" smtClean="0">
                <a:solidFill>
                  <a:schemeClr val="tx1"/>
                </a:solidFill>
                <a:latin typeface="Arial" charset="0"/>
                <a:ea typeface="+mn-ea"/>
                <a:cs typeface="+mn-cs"/>
              </a:rPr>
              <a:t>": "21 2nd Street",         "city": "New York",         "state": "NY",         "</a:t>
            </a:r>
            <a:r>
              <a:rPr lang="en-US" sz="1200" kern="1200" dirty="0" err="1" smtClean="0">
                <a:solidFill>
                  <a:schemeClr val="tx1"/>
                </a:solidFill>
                <a:latin typeface="Arial" charset="0"/>
                <a:ea typeface="+mn-ea"/>
                <a:cs typeface="+mn-cs"/>
              </a:rPr>
              <a:t>postalCode</a:t>
            </a:r>
            <a:r>
              <a:rPr lang="en-US" sz="1200" kern="1200" dirty="0" smtClean="0">
                <a:solidFill>
                  <a:schemeClr val="tx1"/>
                </a:solidFill>
                <a:latin typeface="Arial" charset="0"/>
                <a:ea typeface="+mn-ea"/>
                <a:cs typeface="+mn-cs"/>
              </a:rPr>
              <a:t>": "10021"     },     "</a:t>
            </a:r>
            <a:r>
              <a:rPr lang="en-US" sz="1200" kern="1200" dirty="0" err="1" smtClean="0">
                <a:solidFill>
                  <a:schemeClr val="tx1"/>
                </a:solidFill>
                <a:latin typeface="Arial" charset="0"/>
                <a:ea typeface="+mn-ea"/>
                <a:cs typeface="+mn-cs"/>
              </a:rPr>
              <a:t>phoneNumbers</a:t>
            </a:r>
            <a:r>
              <a:rPr lang="en-US" sz="1200" kern="1200" dirty="0" smtClean="0">
                <a:solidFill>
                  <a:schemeClr val="tx1"/>
                </a:solidFill>
                <a:latin typeface="Arial" charset="0"/>
                <a:ea typeface="+mn-ea"/>
                <a:cs typeface="+mn-cs"/>
              </a:rPr>
              <a:t>": [         { "type": "home", "number": "212 555-1234" },         { "type": "fax", "number": "646 555-4567" }     ],     "</a:t>
            </a:r>
            <a:r>
              <a:rPr lang="en-US" sz="1200" kern="1200" dirty="0" err="1" smtClean="0">
                <a:solidFill>
                  <a:schemeClr val="tx1"/>
                </a:solidFill>
                <a:latin typeface="Arial" charset="0"/>
                <a:ea typeface="+mn-ea"/>
                <a:cs typeface="+mn-cs"/>
              </a:rPr>
              <a:t>newSubscription</a:t>
            </a:r>
            <a:r>
              <a:rPr lang="en-US" sz="1200" kern="1200" dirty="0" smtClean="0">
                <a:solidFill>
                  <a:schemeClr val="tx1"/>
                </a:solidFill>
                <a:latin typeface="Arial" charset="0"/>
                <a:ea typeface="+mn-ea"/>
                <a:cs typeface="+mn-cs"/>
              </a:rPr>
              <a:t>": </a:t>
            </a:r>
            <a:r>
              <a:rPr lang="en-US" sz="1200" b="1" kern="1200" dirty="0" smtClean="0">
                <a:solidFill>
                  <a:schemeClr val="tx1"/>
                </a:solidFill>
                <a:latin typeface="Arial" charset="0"/>
                <a:ea typeface="+mn-ea"/>
                <a:cs typeface="+mn-cs"/>
              </a:rPr>
              <a:t>false,     "</a:t>
            </a:r>
            <a:r>
              <a:rPr lang="en-US" sz="1200" b="1" kern="1200" dirty="0" err="1" smtClean="0">
                <a:solidFill>
                  <a:schemeClr val="tx1"/>
                </a:solidFill>
                <a:latin typeface="Arial" charset="0"/>
                <a:ea typeface="+mn-ea"/>
                <a:cs typeface="+mn-cs"/>
              </a:rPr>
              <a:t>companyName</a:t>
            </a:r>
            <a:r>
              <a:rPr lang="en-US" sz="1200" b="1" kern="1200" dirty="0" smtClean="0">
                <a:solidFill>
                  <a:schemeClr val="tx1"/>
                </a:solidFill>
                <a:latin typeface="Arial" charset="0"/>
                <a:ea typeface="+mn-ea"/>
                <a:cs typeface="+mn-cs"/>
              </a:rPr>
              <a:t>": null }</a:t>
            </a: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 the DOM Level</a:t>
            </a:r>
            <a:r>
              <a:rPr lang="en-US" baseline="0" dirty="0" smtClean="0"/>
              <a:t> 2 Event Model, when an event is triggered, the event first propagates from the root of the tree to the target and then propagates again from the target element up to the root.  </a:t>
            </a:r>
          </a:p>
          <a:p>
            <a:endParaRPr lang="en-US" baseline="0" dirty="0" smtClean="0"/>
          </a:p>
          <a:p>
            <a:r>
              <a:rPr lang="en-US" baseline="0" dirty="0" smtClean="0"/>
              <a:t>IE 7 did not implement the capture phase</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77</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78</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jQuery</a:t>
            </a:r>
            <a:r>
              <a:rPr lang="en-US" baseline="0" dirty="0" smtClean="0"/>
              <a:t> provides us with the ability to group event handlers by assigning them to a namespace (suffix) which allows us to operate on them as a group.  </a:t>
            </a:r>
          </a:p>
          <a:p>
            <a:endParaRPr lang="en-US" baseline="0" dirty="0" smtClean="0"/>
          </a:p>
          <a:p>
            <a:r>
              <a:rPr lang="en-US" baseline="0" dirty="0" smtClean="0"/>
              <a:t>$(‘*’).unbind(‘</a:t>
            </a:r>
            <a:r>
              <a:rPr lang="en-US" baseline="0" dirty="0" err="1" smtClean="0"/>
              <a:t>click.editMode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79</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jQuery</a:t>
            </a:r>
            <a:r>
              <a:rPr lang="en-US" baseline="0" dirty="0" smtClean="0"/>
              <a:t> provides us with the ability to group event handlers by assigning them to a namespace (suffix) which allows us to operate on them as a group.  </a:t>
            </a:r>
          </a:p>
          <a:p>
            <a:endParaRPr lang="en-US" baseline="0" dirty="0" smtClean="0"/>
          </a:p>
          <a:p>
            <a:r>
              <a:rPr lang="en-US" baseline="0" dirty="0" smtClean="0"/>
              <a:t>$(‘*’).unbind(‘</a:t>
            </a:r>
            <a:r>
              <a:rPr lang="en-US" baseline="0" dirty="0" err="1" smtClean="0"/>
              <a:t>click.editMode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80</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 to the bind()</a:t>
            </a:r>
            <a:r>
              <a:rPr lang="en-US" baseline="0" dirty="0" smtClean="0"/>
              <a:t> command </a:t>
            </a:r>
            <a:r>
              <a:rPr lang="en-US" baseline="0" dirty="0" err="1" smtClean="0"/>
              <a:t>jQuery</a:t>
            </a:r>
            <a:r>
              <a:rPr lang="en-US" baseline="0" dirty="0" smtClean="0"/>
              <a:t> provides a </a:t>
            </a:r>
            <a:r>
              <a:rPr lang="en-US" baseline="0" dirty="0" err="1" smtClean="0"/>
              <a:t>handfull</a:t>
            </a:r>
            <a:r>
              <a:rPr lang="en-US" baseline="0" dirty="0" smtClean="0"/>
              <a:t> of shortcut command to establish specific event handlers.</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81</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Establishes</a:t>
            </a:r>
            <a:r>
              <a:rPr lang="en-US" baseline="0" dirty="0" smtClean="0"/>
              <a:t> a function as the event handler for the specified event type on all elements in the matched set.  Once executed, the handler is automatically removed.</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82</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command can be used to remove event handlers from the elements of the matched</a:t>
            </a:r>
            <a:r>
              <a:rPr lang="en-US" baseline="0" dirty="0" smtClean="0"/>
              <a:t> set at various levels of granularity.</a:t>
            </a:r>
          </a:p>
          <a:p>
            <a:endParaRPr lang="en-US" baseline="0" dirty="0" smtClean="0"/>
          </a:p>
          <a:p>
            <a:r>
              <a:rPr lang="en-US" baseline="0" dirty="0" smtClean="0"/>
              <a:t>All listeners can be removed by removing parameters, or listeners of a specific type can be removed by providing that event type.</a:t>
            </a:r>
          </a:p>
          <a:p>
            <a:endParaRPr lang="en-US" baseline="0" dirty="0" smtClean="0"/>
          </a:p>
          <a:p>
            <a:r>
              <a:rPr lang="en-US" baseline="0" dirty="0" smtClean="0"/>
              <a:t>Specific handler can be removed by providing a reference to the function originally established as the listener.  For this to be possible, a reference to the function must be retained when binding the function as an event listener in the first place.</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83</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smtClean="0"/>
              <a:t>The Event instance passed to bind events is a clone of the native object, and it does its best to fix IE propriety format</a:t>
            </a:r>
            <a:endParaRPr lang="en-US" sz="1100" b="1" dirty="0" smtClean="0"/>
          </a:p>
        </p:txBody>
      </p:sp>
      <p:sp>
        <p:nvSpPr>
          <p:cNvPr id="4" name="Slide Number Placeholder 3"/>
          <p:cNvSpPr>
            <a:spLocks noGrp="1"/>
          </p:cNvSpPr>
          <p:nvPr>
            <p:ph type="sldNum" sz="quarter" idx="10"/>
          </p:nvPr>
        </p:nvSpPr>
        <p:spPr/>
        <p:txBody>
          <a:bodyPr/>
          <a:lstStyle/>
          <a:p>
            <a:fld id="{08AB7DDF-612C-42A5-96AC-7EEF7CBF4FAB}" type="slidenum">
              <a:rPr lang="en-US" smtClean="0"/>
              <a:pPr/>
              <a:t>84</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smtClean="0"/>
              <a:t>The Event instance passed to bind events is a clone of the native object, and it does its best to fix IE propriety format</a:t>
            </a:r>
            <a:endParaRPr lang="en-US" sz="1100" b="1" dirty="0" smtClean="0"/>
          </a:p>
        </p:txBody>
      </p:sp>
      <p:sp>
        <p:nvSpPr>
          <p:cNvPr id="4" name="Slide Number Placeholder 3"/>
          <p:cNvSpPr>
            <a:spLocks noGrp="1"/>
          </p:cNvSpPr>
          <p:nvPr>
            <p:ph type="sldNum" sz="quarter" idx="10"/>
          </p:nvPr>
        </p:nvSpPr>
        <p:spPr/>
        <p:txBody>
          <a:bodyPr/>
          <a:lstStyle/>
          <a:p>
            <a:fld id="{08AB7DDF-612C-42A5-96AC-7EEF7CBF4FAB}" type="slidenum">
              <a:rPr lang="en-US" smtClean="0"/>
              <a:pPr/>
              <a:t>85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a function is declared it has the ability to reference</a:t>
            </a:r>
            <a:r>
              <a:rPr lang="en-US" baseline="0" dirty="0" smtClean="0"/>
              <a:t> any variables that are in its scope at the point of declaration.  These variables are carried along with the function even after the point of declaration has gone out of scope, closing the declaration.</a:t>
            </a: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sz="1100" b="1" dirty="0" smtClean="0"/>
          </a:p>
        </p:txBody>
      </p:sp>
      <p:sp>
        <p:nvSpPr>
          <p:cNvPr id="4" name="Slide Number Placeholder 3"/>
          <p:cNvSpPr>
            <a:spLocks noGrp="1"/>
          </p:cNvSpPr>
          <p:nvPr>
            <p:ph type="sldNum" sz="quarter" idx="10"/>
          </p:nvPr>
        </p:nvSpPr>
        <p:spPr/>
        <p:txBody>
          <a:bodyPr/>
          <a:lstStyle/>
          <a:p>
            <a:fld id="{08AB7DDF-612C-42A5-96AC-7EEF7CBF4FAB}" type="slidenum">
              <a:rPr lang="en-US" smtClean="0"/>
              <a:pPr/>
              <a:t>86</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87</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88</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jQuery</a:t>
            </a:r>
            <a:r>
              <a:rPr lang="en-US" baseline="0" dirty="0" smtClean="0"/>
              <a:t> provides us with the ability to group event handlers by assigning them to a namespace (suffix) which allows us to operate on them as a group.  </a:t>
            </a:r>
          </a:p>
          <a:p>
            <a:endParaRPr lang="en-US" baseline="0" dirty="0" smtClean="0"/>
          </a:p>
          <a:p>
            <a:r>
              <a:rPr lang="en-US" baseline="0" dirty="0" smtClean="0"/>
              <a:t>$(‘*’).unbind(‘</a:t>
            </a:r>
            <a:r>
              <a:rPr lang="en-US" baseline="0" dirty="0" err="1" smtClean="0"/>
              <a:t>click.editMode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89</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common use is to toggle the enabled state of an element based on how many times it has been clicked.</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90</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a:t>
            </a:r>
            <a:r>
              <a:rPr lang="en-US" dirty="0" err="1" smtClean="0"/>
              <a:t>mouseover</a:t>
            </a:r>
            <a:r>
              <a:rPr lang="en-US" dirty="0" smtClean="0"/>
              <a:t> and </a:t>
            </a:r>
            <a:r>
              <a:rPr lang="en-US" dirty="0" err="1" smtClean="0"/>
              <a:t>mouseout</a:t>
            </a:r>
            <a:r>
              <a:rPr lang="en-US" dirty="0" smtClean="0"/>
              <a:t> events</a:t>
            </a:r>
            <a:r>
              <a:rPr lang="en-US" baseline="0" dirty="0" smtClean="0"/>
              <a:t> in outer / inner scenario</a:t>
            </a:r>
          </a:p>
          <a:p>
            <a:r>
              <a:rPr lang="en-US" baseline="0" dirty="0" smtClean="0"/>
              <a:t>When you move into the inner element, a </a:t>
            </a:r>
            <a:r>
              <a:rPr lang="en-US" baseline="0" dirty="0" err="1" smtClean="0"/>
              <a:t>mouseout</a:t>
            </a:r>
            <a:r>
              <a:rPr lang="en-US" baseline="0" dirty="0" smtClean="0"/>
              <a:t> event is fired on outer even though you are still contained.</a:t>
            </a:r>
          </a:p>
          <a:p>
            <a:r>
              <a:rPr lang="en-US" baseline="0" dirty="0" smtClean="0"/>
              <a:t>Bind(‘</a:t>
            </a:r>
            <a:r>
              <a:rPr lang="en-US" baseline="0" dirty="0" err="1" smtClean="0"/>
              <a:t>mouseover’,function</a:t>
            </a:r>
            <a:r>
              <a:rPr lang="en-US" baseline="0" dirty="0" smtClean="0"/>
              <a:t>), Bind(‘</a:t>
            </a:r>
            <a:r>
              <a:rPr lang="en-US" baseline="0" dirty="0" err="1" smtClean="0"/>
              <a:t>mouseout’,function</a:t>
            </a:r>
            <a:r>
              <a:rPr lang="en-US" baseline="0" dirty="0" smtClean="0"/>
              <a:t>) on just outer.</a:t>
            </a:r>
          </a:p>
          <a:p>
            <a:r>
              <a:rPr lang="en-US" baseline="0" dirty="0" smtClean="0"/>
              <a:t>Move mouse point into Outer1 (note event), continue into inner and not that </a:t>
            </a:r>
            <a:r>
              <a:rPr lang="en-US" baseline="0" dirty="0" err="1" smtClean="0"/>
              <a:t>mouseout</a:t>
            </a:r>
            <a:r>
              <a:rPr lang="en-US" baseline="0" dirty="0" smtClean="0"/>
              <a:t> occurs on outer, if you wave over inner you get a flurry of event fires for </a:t>
            </a:r>
            <a:r>
              <a:rPr lang="en-US" baseline="0" dirty="0" err="1" smtClean="0"/>
              <a:t>mouseout</a:t>
            </a:r>
            <a:r>
              <a:rPr lang="en-US" baseline="0" dirty="0" smtClean="0"/>
              <a:t>, </a:t>
            </a:r>
            <a:r>
              <a:rPr lang="en-US" baseline="0" dirty="0" err="1" smtClean="0"/>
              <a:t>mouseover</a:t>
            </a:r>
            <a:r>
              <a:rPr lang="en-US" baseline="0" dirty="0" smtClean="0"/>
              <a:t>.  The event model considers the transition form the area of outer 1 for its contained element to be leaving </a:t>
            </a:r>
            <a:r>
              <a:rPr lang="en-US" baseline="0" smtClean="0"/>
              <a:t>the outer area.</a:t>
            </a:r>
            <a:endParaRPr lang="en-US" baseline="0" dirty="0" smtClean="0"/>
          </a:p>
          <a:p>
            <a:endParaRPr lang="en-US" baseline="0" dirty="0" smtClean="0"/>
          </a:p>
          <a:p>
            <a:r>
              <a:rPr lang="en-US" baseline="0" dirty="0" smtClean="0"/>
              <a:t>The hover() establishes handlers for the </a:t>
            </a:r>
            <a:r>
              <a:rPr lang="en-US" baseline="0" dirty="0" err="1" smtClean="0"/>
              <a:t>mouseover</a:t>
            </a:r>
            <a:r>
              <a:rPr lang="en-US" baseline="0" dirty="0" smtClean="0"/>
              <a:t> and </a:t>
            </a:r>
            <a:r>
              <a:rPr lang="en-US" baseline="0" dirty="0" err="1" smtClean="0"/>
              <a:t>mouseout</a:t>
            </a:r>
            <a:r>
              <a:rPr lang="en-US" baseline="0" dirty="0" smtClean="0"/>
              <a:t> events for matched elements.  These handlers only fire when the area covered by the elements is entered and exited, ignoring transitions to child elements.</a:t>
            </a:r>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91</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92</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94</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95</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96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we were unfamiliar with closures we might look at this code and see some problems.  We might surmise that because the call</a:t>
            </a:r>
            <a:r>
              <a:rPr lang="en-US" baseline="0" dirty="0" smtClean="0"/>
              <a:t> back will fire off three seconds after the page load the value of local is undefined.  After all the block has gone out of scope.  However even though the variable goes out of scope, the closure created by the declaration of the function which includes local stays in scope for the lifetime of the function.</a:t>
            </a:r>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97</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98</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99</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100</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101</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102</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103</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104</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B7DDF-612C-42A5-96AC-7EEF7CBF4FAB}" type="slidenum">
              <a:rPr lang="en-US" smtClean="0"/>
              <a:pPr/>
              <a:t>105</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106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6B7BB5-0A2A-4845-B207-840A8461E2DE}" type="slidenum">
              <a:rPr lang="en-US" smtClean="0"/>
              <a:pPr/>
              <a:t>107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6B7BB5-0A2A-4845-B207-840A8461E2D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57238" y="2851150"/>
            <a:ext cx="7777162" cy="685800"/>
          </a:xfrm>
        </p:spPr>
        <p:txBody>
          <a:bodyPr/>
          <a:lstStyle>
            <a:lvl1pPr>
              <a:defRPr sz="4200"/>
            </a:lvl1pPr>
          </a:lstStyle>
          <a:p>
            <a:r>
              <a:rPr lang="en-US" dirty="0" smtClean="0"/>
              <a:t>Click to edit Master title style</a:t>
            </a:r>
            <a:endParaRPr lang="en-US" dirty="0"/>
          </a:p>
        </p:txBody>
      </p:sp>
      <p:sp>
        <p:nvSpPr>
          <p:cNvPr id="4099" name="Rectangle 3"/>
          <p:cNvSpPr>
            <a:spLocks noGrp="1" noChangeArrowheads="1"/>
          </p:cNvSpPr>
          <p:nvPr>
            <p:ph type="subTitle" idx="1"/>
          </p:nvPr>
        </p:nvSpPr>
        <p:spPr>
          <a:xfrm>
            <a:off x="757238" y="3811588"/>
            <a:ext cx="7777162" cy="914400"/>
          </a:xfrm>
        </p:spPr>
        <p:txBody>
          <a:bodyPr/>
          <a:lstStyle>
            <a:lvl1pPr marL="0" indent="0">
              <a:buFontTx/>
              <a:buNone/>
              <a:defRPr sz="2000">
                <a:solidFill>
                  <a:srgbClr val="C7EAFB"/>
                </a:solidFill>
              </a:defRPr>
            </a:lvl1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F868327A-9486-4FE0-A37E-BFB53A2C1D9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9438" y="17463"/>
            <a:ext cx="2057400" cy="5795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7238" y="17463"/>
            <a:ext cx="6019800" cy="5795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F295A5D2-BD38-42FE-AEE2-19D0A0449F2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57238" y="17463"/>
            <a:ext cx="7953375"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57238" y="1287463"/>
            <a:ext cx="8229600" cy="4525962"/>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750749D5-597A-4B87-927E-9D26C313739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57238" y="17463"/>
            <a:ext cx="7953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57238" y="1287463"/>
            <a:ext cx="8229600" cy="4525962"/>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2D19ECC9-B2E4-4CA8-9E56-DE693E1AAE5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7238" y="17463"/>
            <a:ext cx="7953375" cy="9731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6EAC3B2F-3241-4F90-828C-3EE580676DE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E0FC46D5-AF07-4572-A905-8CA59DDCAA19}"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7238" y="12874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238" y="12874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2C361C70-AEFB-4401-B055-CF15CA38F90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a:prstGeom prst="rect">
            <a:avLst/>
          </a:prstGeom>
        </p:spPr>
        <p:txBody>
          <a:bodyPr/>
          <a:lstStyle>
            <a:lvl1pPr>
              <a:defRPr/>
            </a:lvl1pPr>
          </a:lstStyle>
          <a:p>
            <a:fld id="{107184B0-B123-445D-B9F1-BDE5DB9EE89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553200" y="6245225"/>
            <a:ext cx="2133600" cy="476250"/>
          </a:xfrm>
          <a:prstGeom prst="rect">
            <a:avLst/>
          </a:prstGeom>
        </p:spPr>
        <p:txBody>
          <a:bodyPr/>
          <a:lstStyle>
            <a:lvl1pPr>
              <a:defRPr/>
            </a:lvl1pPr>
          </a:lstStyle>
          <a:p>
            <a:fld id="{9D87F159-BCD3-4454-A161-313BFB81511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7315200" y="0"/>
            <a:ext cx="1828800" cy="152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D17AE52F-17F0-424F-81C2-EEB25B25578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1E301CC3-4226-4DA1-93C9-DDC97BA7FA2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7238" y="17463"/>
            <a:ext cx="7953375" cy="973137"/>
          </a:xfrm>
          <a:prstGeom prst="rect">
            <a:avLst/>
          </a:prstGeom>
          <a:noFill/>
          <a:ln w="9525">
            <a:noFill/>
            <a:miter lim="800000"/>
            <a:headEnd/>
            <a:tailEnd/>
          </a:ln>
          <a:effectLst/>
        </p:spPr>
        <p:txBody>
          <a:bodyPr vert="horz" wrap="square" lIns="0" tIns="45720" rIns="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762000" y="1066800"/>
            <a:ext cx="8229600" cy="51054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3600">
          <a:solidFill>
            <a:schemeClr val="bg1"/>
          </a:solidFill>
          <a:latin typeface="Franklin Gothic Heavy" pitchFamily="34" charset="0"/>
          <a:ea typeface="+mj-ea"/>
          <a:cs typeface="+mj-cs"/>
        </a:defRPr>
      </a:lvl1pPr>
      <a:lvl2pPr algn="l" rtl="0" eaLnBrk="1" fontAlgn="base" hangingPunct="1">
        <a:spcBef>
          <a:spcPct val="0"/>
        </a:spcBef>
        <a:spcAft>
          <a:spcPct val="0"/>
        </a:spcAft>
        <a:defRPr sz="3600">
          <a:solidFill>
            <a:srgbClr val="004165"/>
          </a:solidFill>
          <a:latin typeface="Arial" charset="0"/>
        </a:defRPr>
      </a:lvl2pPr>
      <a:lvl3pPr algn="l" rtl="0" eaLnBrk="1" fontAlgn="base" hangingPunct="1">
        <a:spcBef>
          <a:spcPct val="0"/>
        </a:spcBef>
        <a:spcAft>
          <a:spcPct val="0"/>
        </a:spcAft>
        <a:defRPr sz="3600">
          <a:solidFill>
            <a:srgbClr val="004165"/>
          </a:solidFill>
          <a:latin typeface="Arial" charset="0"/>
        </a:defRPr>
      </a:lvl3pPr>
      <a:lvl4pPr algn="l" rtl="0" eaLnBrk="1" fontAlgn="base" hangingPunct="1">
        <a:spcBef>
          <a:spcPct val="0"/>
        </a:spcBef>
        <a:spcAft>
          <a:spcPct val="0"/>
        </a:spcAft>
        <a:defRPr sz="3600">
          <a:solidFill>
            <a:srgbClr val="004165"/>
          </a:solidFill>
          <a:latin typeface="Arial" charset="0"/>
        </a:defRPr>
      </a:lvl4pPr>
      <a:lvl5pPr algn="l" rtl="0" eaLnBrk="1" fontAlgn="base" hangingPunct="1">
        <a:spcBef>
          <a:spcPct val="0"/>
        </a:spcBef>
        <a:spcAft>
          <a:spcPct val="0"/>
        </a:spcAft>
        <a:defRPr sz="3600">
          <a:solidFill>
            <a:srgbClr val="004165"/>
          </a:solidFill>
          <a:latin typeface="Arial" charset="0"/>
        </a:defRPr>
      </a:lvl5pPr>
      <a:lvl6pPr marL="457200" algn="l" rtl="0" eaLnBrk="1" fontAlgn="base" hangingPunct="1">
        <a:spcBef>
          <a:spcPct val="0"/>
        </a:spcBef>
        <a:spcAft>
          <a:spcPct val="0"/>
        </a:spcAft>
        <a:defRPr sz="3600">
          <a:solidFill>
            <a:srgbClr val="004165"/>
          </a:solidFill>
          <a:latin typeface="Arial" charset="0"/>
        </a:defRPr>
      </a:lvl6pPr>
      <a:lvl7pPr marL="914400" algn="l" rtl="0" eaLnBrk="1" fontAlgn="base" hangingPunct="1">
        <a:spcBef>
          <a:spcPct val="0"/>
        </a:spcBef>
        <a:spcAft>
          <a:spcPct val="0"/>
        </a:spcAft>
        <a:defRPr sz="3600">
          <a:solidFill>
            <a:srgbClr val="004165"/>
          </a:solidFill>
          <a:latin typeface="Arial" charset="0"/>
        </a:defRPr>
      </a:lvl7pPr>
      <a:lvl8pPr marL="1371600" algn="l" rtl="0" eaLnBrk="1" fontAlgn="base" hangingPunct="1">
        <a:spcBef>
          <a:spcPct val="0"/>
        </a:spcBef>
        <a:spcAft>
          <a:spcPct val="0"/>
        </a:spcAft>
        <a:defRPr sz="3600">
          <a:solidFill>
            <a:srgbClr val="004165"/>
          </a:solidFill>
          <a:latin typeface="Arial" charset="0"/>
        </a:defRPr>
      </a:lvl8pPr>
      <a:lvl9pPr marL="1828800" algn="l" rtl="0" eaLnBrk="1" fontAlgn="base" hangingPunct="1">
        <a:spcBef>
          <a:spcPct val="0"/>
        </a:spcBef>
        <a:spcAft>
          <a:spcPct val="0"/>
        </a:spcAft>
        <a:defRPr sz="3600">
          <a:solidFill>
            <a:srgbClr val="004165"/>
          </a:solidFill>
          <a:latin typeface="Arial" charset="0"/>
        </a:defRPr>
      </a:lvl9pPr>
    </p:titleStyle>
    <p:bodyStyle>
      <a:lvl1pPr marL="342900" indent="-342900" algn="l" rtl="0" eaLnBrk="1" fontAlgn="base" hangingPunct="1">
        <a:spcBef>
          <a:spcPct val="20000"/>
        </a:spcBef>
        <a:spcAft>
          <a:spcPct val="0"/>
        </a:spcAft>
        <a:buChar char="•"/>
        <a:defRPr sz="2400">
          <a:solidFill>
            <a:schemeClr val="bg1">
              <a:lumMod val="85000"/>
            </a:schemeClr>
          </a:solidFill>
          <a:latin typeface="Franklin Gothic Medium" pitchFamily="34" charset="0"/>
          <a:ea typeface="+mn-ea"/>
          <a:cs typeface="+mn-cs"/>
        </a:defRPr>
      </a:lvl1pPr>
      <a:lvl2pPr marL="742950" indent="-285750" algn="l" rtl="0" eaLnBrk="1" fontAlgn="base" hangingPunct="1">
        <a:spcBef>
          <a:spcPts val="600"/>
        </a:spcBef>
        <a:spcAft>
          <a:spcPct val="0"/>
        </a:spcAft>
        <a:buFont typeface="Courier New" pitchFamily="49" charset="0"/>
        <a:buChar char="o"/>
        <a:defRPr sz="2000">
          <a:solidFill>
            <a:schemeClr val="bg1">
              <a:lumMod val="85000"/>
            </a:schemeClr>
          </a:solidFill>
          <a:latin typeface="Franklin Gothic Medium" pitchFamily="34" charset="0"/>
        </a:defRPr>
      </a:lvl2pPr>
      <a:lvl3pPr marL="976313" indent="-119063" algn="l" rtl="0" eaLnBrk="1" fontAlgn="base" hangingPunct="1">
        <a:spcBef>
          <a:spcPct val="20000"/>
        </a:spcBef>
        <a:spcAft>
          <a:spcPct val="0"/>
        </a:spcAft>
        <a:buChar char="•"/>
        <a:defRPr sz="2000">
          <a:solidFill>
            <a:schemeClr val="bg1">
              <a:lumMod val="85000"/>
            </a:schemeClr>
          </a:solidFill>
          <a:latin typeface="Franklin Gothic Medium" pitchFamily="34" charset="0"/>
        </a:defRPr>
      </a:lvl3pPr>
      <a:lvl4pPr marL="1428750" indent="-227013" algn="l" rtl="0" eaLnBrk="1" fontAlgn="base" hangingPunct="1">
        <a:spcBef>
          <a:spcPct val="20000"/>
        </a:spcBef>
        <a:spcAft>
          <a:spcPct val="0"/>
        </a:spcAft>
        <a:buFont typeface="Wingdings" pitchFamily="2" charset="2"/>
        <a:buChar char="§"/>
        <a:defRPr sz="2000">
          <a:solidFill>
            <a:schemeClr val="bg1">
              <a:lumMod val="85000"/>
            </a:schemeClr>
          </a:solidFill>
          <a:latin typeface="Franklin Gothic Medium" pitchFamily="34" charset="0"/>
        </a:defRPr>
      </a:lvl4pPr>
      <a:lvl5pPr marL="1828800" indent="-225425" algn="l" rtl="0" eaLnBrk="1" fontAlgn="base" hangingPunct="1">
        <a:spcBef>
          <a:spcPct val="20000"/>
        </a:spcBef>
        <a:spcAft>
          <a:spcPct val="0"/>
        </a:spcAft>
        <a:buFont typeface="Wingdings" pitchFamily="2" charset="2"/>
        <a:buChar char="§"/>
        <a:defRPr sz="2000">
          <a:solidFill>
            <a:schemeClr val="bg1">
              <a:lumMod val="85000"/>
            </a:schemeClr>
          </a:solidFill>
          <a:latin typeface="Franklin Gothic Medium" pitchFamily="34" charset="0"/>
        </a:defRPr>
      </a:lvl5pPr>
      <a:lvl6pPr marL="2286000" indent="-225425" algn="l" rtl="0" eaLnBrk="1" fontAlgn="base" hangingPunct="1">
        <a:spcBef>
          <a:spcPct val="20000"/>
        </a:spcBef>
        <a:spcAft>
          <a:spcPct val="0"/>
        </a:spcAft>
        <a:buChar char="»"/>
        <a:defRPr sz="1400">
          <a:solidFill>
            <a:schemeClr val="tx1"/>
          </a:solidFill>
          <a:latin typeface="+mn-lt"/>
        </a:defRPr>
      </a:lvl6pPr>
      <a:lvl7pPr marL="2743200" indent="-225425" algn="l" rtl="0" eaLnBrk="1" fontAlgn="base" hangingPunct="1">
        <a:spcBef>
          <a:spcPct val="20000"/>
        </a:spcBef>
        <a:spcAft>
          <a:spcPct val="0"/>
        </a:spcAft>
        <a:buChar char="»"/>
        <a:defRPr sz="1400">
          <a:solidFill>
            <a:schemeClr val="tx1"/>
          </a:solidFill>
          <a:latin typeface="+mn-lt"/>
        </a:defRPr>
      </a:lvl7pPr>
      <a:lvl8pPr marL="3200400" indent="-225425" algn="l" rtl="0" eaLnBrk="1" fontAlgn="base" hangingPunct="1">
        <a:spcBef>
          <a:spcPct val="20000"/>
        </a:spcBef>
        <a:spcAft>
          <a:spcPct val="0"/>
        </a:spcAft>
        <a:buChar char="»"/>
        <a:defRPr sz="1400">
          <a:solidFill>
            <a:schemeClr val="tx1"/>
          </a:solidFill>
          <a:latin typeface="+mn-lt"/>
        </a:defRPr>
      </a:lvl8pPr>
      <a:lvl9pPr marL="3657600" indent="-225425"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10.w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8.wmf"/></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4" Type="http://schemas.openxmlformats.org/officeDocument/2006/relationships/image" Target="../media/image2.gi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0.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lugins.jquery.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2.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6.xml.rels><?xml version="1.0" encoding="UTF-8" standalone="yes"?>
<Relationships xmlns="http://schemas.openxmlformats.org/package/2006/relationships"><Relationship Id="rId11" Type="http://schemas.openxmlformats.org/officeDocument/2006/relationships/diagramColors" Target="../diagrams/colors4.xml"/><Relationship Id="rId12"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diagramData" Target="../diagrams/data4.xml"/><Relationship Id="rId9" Type="http://schemas.openxmlformats.org/officeDocument/2006/relationships/diagramLayout" Target="../diagrams/layout4.xml"/><Relationship Id="rId10" Type="http://schemas.openxmlformats.org/officeDocument/2006/relationships/diagramQuickStyle" Target="../diagrams/quickStyle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13.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400" dirty="0" err="1" smtClean="0">
                <a:cs typeface="Aharoni" pitchFamily="2" charset="-79"/>
              </a:rPr>
              <a:t>jQuery</a:t>
            </a:r>
            <a:endParaRPr lang="en-US" sz="4400" dirty="0">
              <a:cs typeface="Aharoni" pitchFamily="2" charset="-79"/>
            </a:endParaRPr>
          </a:p>
        </p:txBody>
      </p:sp>
      <p:sp>
        <p:nvSpPr>
          <p:cNvPr id="2051" name="Rectangle 3"/>
          <p:cNvSpPr>
            <a:spLocks noGrp="1" noChangeArrowheads="1"/>
          </p:cNvSpPr>
          <p:nvPr>
            <p:ph type="subTitle" idx="1"/>
          </p:nvPr>
        </p:nvSpPr>
        <p:spPr>
          <a:xfrm>
            <a:off x="762000" y="3657600"/>
            <a:ext cx="7391400" cy="914400"/>
          </a:xfrm>
        </p:spPr>
        <p:txBody>
          <a:bodyPr/>
          <a:lstStyle/>
          <a:p>
            <a:r>
              <a:rPr lang="en-US" dirty="0" smtClean="0">
                <a:solidFill>
                  <a:srgbClr val="FB4F14"/>
                </a:solidFill>
              </a:rPr>
              <a:t>JavaScript Library</a:t>
            </a:r>
            <a:endParaRPr lang="en-US" dirty="0">
              <a:solidFill>
                <a:srgbClr val="FB4F14"/>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9" y="2514600"/>
            <a:ext cx="4114801" cy="1323439"/>
          </a:xfrm>
          <a:prstGeom prst="rect">
            <a:avLst/>
          </a:prstGeom>
          <a:noFill/>
        </p:spPr>
        <p:txBody>
          <a:bodyPr wrap="square" rtlCol="0">
            <a:spAutoFit/>
          </a:bodyPr>
          <a:lstStyle/>
          <a:p>
            <a:r>
              <a:rPr lang="en-US" sz="4000" dirty="0" smtClean="0">
                <a:ln w="19050">
                  <a:solidFill>
                    <a:schemeClr val="tx1"/>
                  </a:solidFill>
                </a:ln>
                <a:solidFill>
                  <a:schemeClr val="bg1"/>
                </a:solidFill>
                <a:latin typeface="Franklin Gothic Heavy" pitchFamily="34" charset="0"/>
              </a:rPr>
              <a:t>JavaScript</a:t>
            </a:r>
          </a:p>
          <a:p>
            <a:r>
              <a:rPr lang="en-US" sz="4000" dirty="0" smtClean="0">
                <a:ln w="19050">
                  <a:solidFill>
                    <a:schemeClr val="tx1"/>
                  </a:solidFill>
                </a:ln>
                <a:solidFill>
                  <a:schemeClr val="bg1"/>
                </a:solidFill>
                <a:latin typeface="Franklin Gothic Heavy" pitchFamily="34" charset="0"/>
              </a:rPr>
              <a:t>Fundamentals</a:t>
            </a:r>
          </a:p>
        </p:txBody>
      </p:sp>
      <p:pic>
        <p:nvPicPr>
          <p:cNvPr id="617475" name="Picture 3" descr="C:\Program Files\Microsoft Office\MEDIA\CAGCAT10\j0286068.wmf"/>
          <p:cNvPicPr>
            <a:picLocks noChangeAspect="1" noChangeArrowheads="1"/>
          </p:cNvPicPr>
          <p:nvPr/>
        </p:nvPicPr>
        <p:blipFill>
          <a:blip r:embed="rId3" cstate="print"/>
          <a:srcRect/>
          <a:stretch>
            <a:fillRect/>
          </a:stretch>
        </p:blipFill>
        <p:spPr bwMode="auto">
          <a:xfrm>
            <a:off x="1752600" y="1905000"/>
            <a:ext cx="2070100" cy="309989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Showing Hiding </a:t>
            </a:r>
          </a:p>
          <a:p>
            <a:pPr>
              <a:buNone/>
            </a:pPr>
            <a:r>
              <a:rPr lang="en-US" sz="2400" b="1" dirty="0" err="1" smtClean="0">
                <a:solidFill>
                  <a:srgbClr val="FFB612"/>
                </a:solidFill>
              </a:rPr>
              <a:t>slideUp</a:t>
            </a:r>
            <a:r>
              <a:rPr lang="en-US" sz="2400" b="1" dirty="0" smtClean="0">
                <a:solidFill>
                  <a:srgbClr val="FFB612"/>
                </a:solidFill>
              </a:rPr>
              <a:t>(speed, callback); </a:t>
            </a:r>
            <a:r>
              <a:rPr lang="en-US" sz="2400" dirty="0" smtClean="0"/>
              <a:t>Causes matched elements that are visible to be hidden by gradually decreasing their vertical size </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1413863320"/>
              </p:ext>
            </p:extLst>
          </p:nvPr>
        </p:nvGraphicFramePr>
        <p:xfrm>
          <a:off x="1371600" y="2895600"/>
          <a:ext cx="6096000" cy="247396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speed</a:t>
                      </a:r>
                      <a:endParaRPr lang="en-US" dirty="0"/>
                    </a:p>
                  </a:txBody>
                  <a:tcPr/>
                </a:tc>
                <a:tc>
                  <a:txBody>
                    <a:bodyPr/>
                    <a:lstStyle/>
                    <a:p>
                      <a:r>
                        <a:rPr lang="en-US" dirty="0" smtClean="0"/>
                        <a:t>(Number(ms)|String(</a:t>
                      </a:r>
                      <a:r>
                        <a:rPr lang="en-US" dirty="0" err="1" smtClean="0"/>
                        <a:t>slow,normal,fast</a:t>
                      </a:r>
                      <a:r>
                        <a:rPr lang="en-US" dirty="0" smtClean="0"/>
                        <a:t>)) Optionally specifies</a:t>
                      </a:r>
                      <a:r>
                        <a:rPr lang="en-US" baseline="0" dirty="0" smtClean="0"/>
                        <a:t> the duration of the effect.  If omitted defaults to normal</a:t>
                      </a:r>
                      <a:endParaRPr lang="en-US" dirty="0"/>
                    </a:p>
                  </a:txBody>
                  <a:tcPr/>
                </a:tc>
              </a:tr>
              <a:tr h="370840">
                <a:tc>
                  <a:txBody>
                    <a:bodyPr/>
                    <a:lstStyle/>
                    <a:p>
                      <a:r>
                        <a:rPr lang="en-US" dirty="0" smtClean="0"/>
                        <a:t>callback</a:t>
                      </a:r>
                      <a:endParaRPr lang="en-US" dirty="0"/>
                    </a:p>
                  </a:txBody>
                  <a:tcPr/>
                </a:tc>
                <a:tc>
                  <a:txBody>
                    <a:bodyPr/>
                    <a:lstStyle/>
                    <a:p>
                      <a:r>
                        <a:rPr lang="en-US" dirty="0" smtClean="0"/>
                        <a:t>Optional function invoked when the animation completes.  No parameters, but (this) is set to the element that was animated</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Showing Hiding </a:t>
            </a:r>
          </a:p>
          <a:p>
            <a:pPr>
              <a:buNone/>
            </a:pPr>
            <a:r>
              <a:rPr lang="en-US" sz="2400" b="1" dirty="0" err="1" smtClean="0">
                <a:solidFill>
                  <a:srgbClr val="FFB612"/>
                </a:solidFill>
              </a:rPr>
              <a:t>slideDown</a:t>
            </a:r>
            <a:r>
              <a:rPr lang="en-US" sz="2400" b="1" dirty="0" smtClean="0">
                <a:solidFill>
                  <a:srgbClr val="FFB612"/>
                </a:solidFill>
              </a:rPr>
              <a:t>(speed, callback);  </a:t>
            </a:r>
            <a:r>
              <a:rPr lang="en-US" sz="2400" dirty="0" smtClean="0"/>
              <a:t>Causes matched elements that are hidden to be shown by gradually increasing their vertical size </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2985358281"/>
              </p:ext>
            </p:extLst>
          </p:nvPr>
        </p:nvGraphicFramePr>
        <p:xfrm>
          <a:off x="1371600" y="2895600"/>
          <a:ext cx="6096000" cy="247396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speed</a:t>
                      </a:r>
                      <a:endParaRPr lang="en-US" dirty="0"/>
                    </a:p>
                  </a:txBody>
                  <a:tcPr/>
                </a:tc>
                <a:tc>
                  <a:txBody>
                    <a:bodyPr/>
                    <a:lstStyle/>
                    <a:p>
                      <a:r>
                        <a:rPr lang="en-US" dirty="0" smtClean="0"/>
                        <a:t>(Number(ms)|String(</a:t>
                      </a:r>
                      <a:r>
                        <a:rPr lang="en-US" dirty="0" err="1" smtClean="0"/>
                        <a:t>slow,normal,fast</a:t>
                      </a:r>
                      <a:r>
                        <a:rPr lang="en-US" dirty="0" smtClean="0"/>
                        <a:t>)) Optionally specifies</a:t>
                      </a:r>
                      <a:r>
                        <a:rPr lang="en-US" baseline="0" dirty="0" smtClean="0"/>
                        <a:t> the duration of the effect.  If omitted defaults to normal</a:t>
                      </a:r>
                      <a:endParaRPr lang="en-US" dirty="0"/>
                    </a:p>
                  </a:txBody>
                  <a:tcPr/>
                </a:tc>
              </a:tr>
              <a:tr h="370840">
                <a:tc>
                  <a:txBody>
                    <a:bodyPr/>
                    <a:lstStyle/>
                    <a:p>
                      <a:r>
                        <a:rPr lang="en-US" dirty="0" smtClean="0"/>
                        <a:t>callback</a:t>
                      </a:r>
                      <a:endParaRPr lang="en-US" dirty="0"/>
                    </a:p>
                  </a:txBody>
                  <a:tcPr/>
                </a:tc>
                <a:tc>
                  <a:txBody>
                    <a:bodyPr/>
                    <a:lstStyle/>
                    <a:p>
                      <a:r>
                        <a:rPr lang="en-US" dirty="0" smtClean="0"/>
                        <a:t>Optional function invoked when the animation completes.  No parameters, but (this) is set to the element that was animated</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Showing Hiding </a:t>
            </a:r>
          </a:p>
          <a:p>
            <a:pPr>
              <a:buNone/>
            </a:pPr>
            <a:r>
              <a:rPr lang="en-US" sz="2400" b="1" dirty="0" err="1" smtClean="0">
                <a:solidFill>
                  <a:srgbClr val="FFB612"/>
                </a:solidFill>
              </a:rPr>
              <a:t>slideToggle</a:t>
            </a:r>
            <a:r>
              <a:rPr lang="en-US" sz="2400" b="1" dirty="0" smtClean="0">
                <a:solidFill>
                  <a:srgbClr val="FFB612"/>
                </a:solidFill>
              </a:rPr>
              <a:t>(speed, callback);  </a:t>
            </a:r>
            <a:r>
              <a:rPr lang="en-US" sz="2400" dirty="0" smtClean="0"/>
              <a:t>Performs </a:t>
            </a:r>
            <a:r>
              <a:rPr lang="en-US" sz="2400" dirty="0" err="1" smtClean="0">
                <a:solidFill>
                  <a:srgbClr val="FFB612"/>
                </a:solidFill>
              </a:rPr>
              <a:t>slideDown</a:t>
            </a:r>
            <a:r>
              <a:rPr lang="en-US" sz="2400" dirty="0" smtClean="0">
                <a:solidFill>
                  <a:srgbClr val="FFB612"/>
                </a:solidFill>
              </a:rPr>
              <a:t>() </a:t>
            </a:r>
            <a:r>
              <a:rPr lang="en-US" sz="2400" dirty="0" smtClean="0"/>
              <a:t>on hidden wrapped elements and </a:t>
            </a:r>
            <a:r>
              <a:rPr lang="en-US" sz="2400" dirty="0" err="1" smtClean="0">
                <a:solidFill>
                  <a:srgbClr val="FFB612"/>
                </a:solidFill>
              </a:rPr>
              <a:t>slideUp</a:t>
            </a:r>
            <a:r>
              <a:rPr lang="en-US" sz="2400" dirty="0" smtClean="0">
                <a:solidFill>
                  <a:srgbClr val="FFB612"/>
                </a:solidFill>
              </a:rPr>
              <a:t>() </a:t>
            </a:r>
            <a:r>
              <a:rPr lang="en-US" sz="2400" dirty="0" smtClean="0"/>
              <a:t>on non-hidden wrapped elements</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499380058"/>
              </p:ext>
            </p:extLst>
          </p:nvPr>
        </p:nvGraphicFramePr>
        <p:xfrm>
          <a:off x="1371600" y="2890520"/>
          <a:ext cx="6096000" cy="274828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speed</a:t>
                      </a:r>
                      <a:endParaRPr lang="en-US" dirty="0"/>
                    </a:p>
                  </a:txBody>
                  <a:tcPr/>
                </a:tc>
                <a:tc>
                  <a:txBody>
                    <a:bodyPr/>
                    <a:lstStyle/>
                    <a:p>
                      <a:r>
                        <a:rPr lang="en-US" dirty="0" smtClean="0"/>
                        <a:t>(Number(ms)|String(</a:t>
                      </a:r>
                      <a:r>
                        <a:rPr lang="en-US" dirty="0" err="1" smtClean="0"/>
                        <a:t>slow,normal,fast</a:t>
                      </a:r>
                      <a:r>
                        <a:rPr lang="en-US" dirty="0" smtClean="0"/>
                        <a:t>)) Optionally specifies</a:t>
                      </a:r>
                      <a:r>
                        <a:rPr lang="en-US" baseline="0" dirty="0" smtClean="0"/>
                        <a:t> the duration of the effect.  If omitted no animation takes place</a:t>
                      </a:r>
                      <a:endParaRPr lang="en-US" dirty="0"/>
                    </a:p>
                  </a:txBody>
                  <a:tcPr/>
                </a:tc>
              </a:tr>
              <a:tr h="370840">
                <a:tc>
                  <a:txBody>
                    <a:bodyPr/>
                    <a:lstStyle/>
                    <a:p>
                      <a:r>
                        <a:rPr lang="en-US" dirty="0" smtClean="0"/>
                        <a:t>callback</a:t>
                      </a:r>
                      <a:endParaRPr lang="en-US" dirty="0"/>
                    </a:p>
                  </a:txBody>
                  <a:tcPr/>
                </a:tc>
                <a:tc>
                  <a:txBody>
                    <a:bodyPr/>
                    <a:lstStyle/>
                    <a:p>
                      <a:r>
                        <a:rPr lang="en-US" dirty="0" smtClean="0"/>
                        <a:t>Optional function invoked when the animation completes.  No parameters, but (this) is set to the element that was animated</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Stopping the madness</a:t>
            </a:r>
          </a:p>
          <a:p>
            <a:pPr>
              <a:buNone/>
            </a:pPr>
            <a:r>
              <a:rPr lang="en-US" sz="2400" b="1" dirty="0" smtClean="0">
                <a:solidFill>
                  <a:srgbClr val="FFB612"/>
                </a:solidFill>
              </a:rPr>
              <a:t>stop(); </a:t>
            </a:r>
            <a:r>
              <a:rPr lang="en-US" sz="2400" dirty="0" smtClean="0"/>
              <a:t>Halts all animations that may be currently in progress for the elements of the matched sets</a:t>
            </a:r>
            <a:endParaRPr lang="en-US" sz="2400" b="1" dirty="0" smtClean="0"/>
          </a:p>
          <a:p>
            <a:pPr>
              <a:buNone/>
            </a:pPr>
            <a:endParaRPr lang="en-US" sz="2400" b="1" dirty="0" smtClean="0"/>
          </a:p>
          <a:p>
            <a:pPr>
              <a:buNone/>
            </a:pPr>
            <a:r>
              <a:rPr lang="en-US" sz="2400" dirty="0" smtClean="0"/>
              <a:t>For example, you want to stop an animation to start another one for the matched set.</a:t>
            </a: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Custom</a:t>
            </a:r>
          </a:p>
          <a:p>
            <a:pPr>
              <a:buNone/>
            </a:pPr>
            <a:r>
              <a:rPr lang="en-US" sz="2400" b="1" dirty="0" smtClean="0">
                <a:solidFill>
                  <a:srgbClr val="FFB612"/>
                </a:solidFill>
              </a:rPr>
              <a:t>animate(</a:t>
            </a:r>
            <a:r>
              <a:rPr lang="en-US" sz="2400" b="1" dirty="0" err="1" smtClean="0">
                <a:solidFill>
                  <a:srgbClr val="FFB612"/>
                </a:solidFill>
              </a:rPr>
              <a:t>properties,duration,easing,callback</a:t>
            </a:r>
            <a:r>
              <a:rPr lang="en-US" sz="2400" b="1" dirty="0" smtClean="0">
                <a:solidFill>
                  <a:srgbClr val="FFB612"/>
                </a:solidFill>
              </a:rPr>
              <a:t>);</a:t>
            </a:r>
          </a:p>
          <a:p>
            <a:pPr>
              <a:buNone/>
            </a:pPr>
            <a:r>
              <a:rPr lang="en-US" sz="2400" b="1" dirty="0" smtClean="0">
                <a:solidFill>
                  <a:srgbClr val="FFB612"/>
                </a:solidFill>
              </a:rPr>
              <a:t>animate(</a:t>
            </a:r>
            <a:r>
              <a:rPr lang="en-US" sz="2400" b="1" dirty="0" err="1" smtClean="0">
                <a:solidFill>
                  <a:srgbClr val="FFB612"/>
                </a:solidFill>
              </a:rPr>
              <a:t>properties,options</a:t>
            </a:r>
            <a:r>
              <a:rPr lang="en-US" sz="2400" b="1" dirty="0" smtClean="0">
                <a:solidFill>
                  <a:srgbClr val="FFB612"/>
                </a:solidFill>
              </a:rPr>
              <a:t>);</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1449034705"/>
              </p:ext>
            </p:extLst>
          </p:nvPr>
        </p:nvGraphicFramePr>
        <p:xfrm>
          <a:off x="685800" y="2514600"/>
          <a:ext cx="8153400" cy="3032760"/>
        </p:xfrm>
        <a:graphic>
          <a:graphicData uri="http://schemas.openxmlformats.org/drawingml/2006/table">
            <a:tbl>
              <a:tblPr firstRow="1" bandRow="1">
                <a:tableStyleId>{21E4AEA4-8DFA-4A89-87EB-49C32662AFE0}</a:tableStyleId>
              </a:tblPr>
              <a:tblGrid>
                <a:gridCol w="1447800"/>
                <a:gridCol w="6705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properties</a:t>
                      </a:r>
                      <a:endParaRPr lang="en-US" dirty="0"/>
                    </a:p>
                  </a:txBody>
                  <a:tcPr/>
                </a:tc>
                <a:tc>
                  <a:txBody>
                    <a:bodyPr/>
                    <a:lstStyle/>
                    <a:p>
                      <a:r>
                        <a:rPr lang="en-US" dirty="0" smtClean="0"/>
                        <a:t>Object hash that specifies the end</a:t>
                      </a:r>
                      <a:r>
                        <a:rPr lang="en-US" baseline="0" dirty="0" smtClean="0"/>
                        <a:t> values that supported CSS styles should reach at the end of the animation</a:t>
                      </a:r>
                      <a:endParaRPr lang="en-US" dirty="0"/>
                    </a:p>
                  </a:txBody>
                  <a:tcPr/>
                </a:tc>
              </a:tr>
              <a:tr h="370840">
                <a:tc>
                  <a:txBody>
                    <a:bodyPr/>
                    <a:lstStyle/>
                    <a:p>
                      <a:r>
                        <a:rPr lang="en-US" dirty="0" smtClean="0"/>
                        <a:t>duration</a:t>
                      </a:r>
                      <a:endParaRPr lang="en-US" dirty="0"/>
                    </a:p>
                  </a:txBody>
                  <a:tcPr/>
                </a:tc>
                <a:tc>
                  <a:txBody>
                    <a:bodyPr/>
                    <a:lstStyle/>
                    <a:p>
                      <a:r>
                        <a:rPr lang="en-US" dirty="0" smtClean="0"/>
                        <a:t>(</a:t>
                      </a:r>
                      <a:r>
                        <a:rPr lang="en-US" dirty="0" err="1" smtClean="0"/>
                        <a:t>Number|String</a:t>
                      </a:r>
                      <a:r>
                        <a:rPr lang="en-US" dirty="0" smtClean="0"/>
                        <a:t>) Optionally specifying the duration of the effect</a:t>
                      </a:r>
                    </a:p>
                  </a:txBody>
                  <a:tcPr/>
                </a:tc>
              </a:tr>
              <a:tr h="370840">
                <a:tc>
                  <a:txBody>
                    <a:bodyPr/>
                    <a:lstStyle/>
                    <a:p>
                      <a:r>
                        <a:rPr lang="en-US" dirty="0" smtClean="0"/>
                        <a:t>easing</a:t>
                      </a:r>
                      <a:endParaRPr lang="en-US" dirty="0"/>
                    </a:p>
                  </a:txBody>
                  <a:tcPr/>
                </a:tc>
                <a:tc>
                  <a:txBody>
                    <a:bodyPr/>
                    <a:lstStyle/>
                    <a:p>
                      <a:r>
                        <a:rPr lang="en-US" dirty="0" smtClean="0"/>
                        <a:t>Optional name of the function to perform</a:t>
                      </a:r>
                      <a:r>
                        <a:rPr lang="en-US" baseline="0" dirty="0" smtClean="0"/>
                        <a:t> the easing (</a:t>
                      </a:r>
                      <a:r>
                        <a:rPr lang="en-US" baseline="0" dirty="0" err="1" smtClean="0"/>
                        <a:t>jQuery</a:t>
                      </a:r>
                      <a:r>
                        <a:rPr lang="en-US" baseline="0" dirty="0" smtClean="0"/>
                        <a:t>  core has linear and swing)</a:t>
                      </a:r>
                      <a:endParaRPr lang="en-US" dirty="0" smtClean="0"/>
                    </a:p>
                  </a:txBody>
                  <a:tcPr/>
                </a:tc>
              </a:tr>
              <a:tr h="370840">
                <a:tc>
                  <a:txBody>
                    <a:bodyPr/>
                    <a:lstStyle/>
                    <a:p>
                      <a:r>
                        <a:rPr lang="en-US" dirty="0" smtClean="0"/>
                        <a:t>callback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Optional function invoked when the animation completes.  No parameters, but (this) is set to the element that was animated.</a:t>
                      </a:r>
                    </a:p>
                  </a:txBody>
                  <a:tcPr/>
                </a:tc>
              </a:tr>
              <a:tr h="370840">
                <a:tc>
                  <a:txBody>
                    <a:bodyPr/>
                    <a:lstStyle/>
                    <a:p>
                      <a:r>
                        <a:rPr lang="en-US" dirty="0" smtClean="0"/>
                        <a:t>options</a:t>
                      </a:r>
                      <a:endParaRPr lang="en-US" dirty="0"/>
                    </a:p>
                  </a:txBody>
                  <a:tcPr/>
                </a:tc>
                <a:tc>
                  <a:txBody>
                    <a:bodyPr/>
                    <a:lstStyle/>
                    <a:p>
                      <a:r>
                        <a:rPr lang="en-US" dirty="0" smtClean="0"/>
                        <a:t>Object to set parameters,</a:t>
                      </a:r>
                      <a:r>
                        <a:rPr lang="en-US" baseline="0" dirty="0" smtClean="0"/>
                        <a:t> duration, easing, complete, queue</a:t>
                      </a:r>
                      <a:endParaRPr lang="en-US"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400" b="1" dirty="0" smtClean="0"/>
              <a:t>Adjust the size of elements to twice their size over a period of 2 seconds.</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err="1" smtClean="0">
                <a:solidFill>
                  <a:srgbClr val="FEF1A9"/>
                </a:solidFill>
                <a:highlight>
                  <a:srgbClr val="181818"/>
                </a:highlight>
              </a:rPr>
              <a:t>mymatchedset</a:t>
            </a:r>
            <a:r>
              <a:rPr lang="en-US" dirty="0" smtClean="0">
                <a:solidFill>
                  <a:srgbClr val="E0E0E0"/>
                </a:solidFill>
                <a:highlight>
                  <a:srgbClr val="181818"/>
                </a:highlight>
              </a:rPr>
              <a:t>’).</a:t>
            </a:r>
            <a:r>
              <a:rPr lang="en-US" dirty="0" smtClean="0">
                <a:solidFill>
                  <a:srgbClr val="FEF1A9"/>
                </a:solidFill>
                <a:highlight>
                  <a:srgbClr val="181818"/>
                </a:highlight>
              </a:rPr>
              <a:t>each</a:t>
            </a:r>
            <a:r>
              <a:rPr lang="en-US" dirty="0" smtClean="0">
                <a:solidFill>
                  <a:srgbClr val="E0E0E0"/>
                </a:solidFill>
                <a:highlight>
                  <a:srgbClr val="181818"/>
                </a:highlight>
              </a:rPr>
              <a:t>(</a:t>
            </a:r>
            <a:r>
              <a:rPr lang="en-US" dirty="0" smtClean="0">
                <a:solidFill>
                  <a:srgbClr val="8080C0"/>
                </a:solidFill>
                <a:highlight>
                  <a:srgbClr val="181818"/>
                </a:highlight>
              </a:rPr>
              <a:t>function</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8080C0"/>
                </a:solidFill>
                <a:highlight>
                  <a:srgbClr val="181818"/>
                </a:highlight>
              </a:rPr>
              <a:t>this</a:t>
            </a:r>
            <a:r>
              <a:rPr lang="en-US" dirty="0" smtClean="0">
                <a:solidFill>
                  <a:srgbClr val="E0E0E0"/>
                </a:solidFill>
                <a:highlight>
                  <a:srgbClr val="181818"/>
                </a:highlight>
              </a:rPr>
              <a:t>).</a:t>
            </a:r>
            <a:r>
              <a:rPr lang="en-US" dirty="0" smtClean="0">
                <a:solidFill>
                  <a:srgbClr val="FEF1A9"/>
                </a:solidFill>
                <a:highlight>
                  <a:srgbClr val="181818"/>
                </a:highlight>
              </a:rPr>
              <a:t>animate</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width</a:t>
            </a:r>
            <a:r>
              <a:rPr lang="en-US" dirty="0" smtClean="0">
                <a:solidFill>
                  <a:srgbClr val="E0E0E0"/>
                </a:solidFill>
                <a:highlight>
                  <a:srgbClr val="181818"/>
                </a:highlight>
              </a:rPr>
              <a:t> : </a:t>
            </a: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8080C0"/>
                </a:solidFill>
                <a:highlight>
                  <a:srgbClr val="181818"/>
                </a:highlight>
              </a:rPr>
              <a:t>this</a:t>
            </a:r>
            <a:r>
              <a:rPr lang="en-US" dirty="0" smtClean="0">
                <a:solidFill>
                  <a:srgbClr val="E0E0E0"/>
                </a:solidFill>
                <a:highlight>
                  <a:srgbClr val="181818"/>
                </a:highlight>
              </a:rPr>
              <a:t>).</a:t>
            </a:r>
            <a:r>
              <a:rPr lang="en-US" dirty="0" smtClean="0">
                <a:solidFill>
                  <a:srgbClr val="FEF1A9"/>
                </a:solidFill>
                <a:highlight>
                  <a:srgbClr val="181818"/>
                </a:highlight>
              </a:rPr>
              <a:t>width</a:t>
            </a:r>
            <a:r>
              <a:rPr lang="en-US" dirty="0" smtClean="0">
                <a:solidFill>
                  <a:srgbClr val="E0E0E0"/>
                </a:solidFill>
                <a:highlight>
                  <a:srgbClr val="181818"/>
                </a:highlight>
              </a:rPr>
              <a:t>() * 2,</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height</a:t>
            </a:r>
            <a:r>
              <a:rPr lang="en-US" dirty="0" smtClean="0">
                <a:solidFill>
                  <a:srgbClr val="E0E0E0"/>
                </a:solidFill>
                <a:highlight>
                  <a:srgbClr val="181818"/>
                </a:highlight>
              </a:rPr>
              <a:t> : </a:t>
            </a: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8080C0"/>
                </a:solidFill>
                <a:highlight>
                  <a:srgbClr val="181818"/>
                </a:highlight>
              </a:rPr>
              <a:t>this</a:t>
            </a:r>
            <a:r>
              <a:rPr lang="en-US" dirty="0" smtClean="0">
                <a:solidFill>
                  <a:srgbClr val="E0E0E0"/>
                </a:solidFill>
                <a:highlight>
                  <a:srgbClr val="181818"/>
                </a:highlight>
              </a:rPr>
              <a:t>).</a:t>
            </a:r>
            <a:r>
              <a:rPr lang="en-US" dirty="0" smtClean="0">
                <a:solidFill>
                  <a:srgbClr val="FEF1A9"/>
                </a:solidFill>
                <a:highlight>
                  <a:srgbClr val="181818"/>
                </a:highlight>
              </a:rPr>
              <a:t>height</a:t>
            </a:r>
            <a:r>
              <a:rPr lang="en-US" dirty="0" smtClean="0">
                <a:solidFill>
                  <a:srgbClr val="E0E0E0"/>
                </a:solidFill>
                <a:highlight>
                  <a:srgbClr val="181818"/>
                </a:highlight>
              </a:rPr>
              <a:t>() * 2</a:t>
            </a:r>
          </a:p>
          <a:p>
            <a:pPr>
              <a:buNone/>
            </a:pP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2000</a:t>
            </a:r>
          </a:p>
          <a:p>
            <a:pPr>
              <a:buNone/>
            </a:pPr>
            <a:r>
              <a:rPr lang="en-US" dirty="0" smtClean="0">
                <a:solidFill>
                  <a:srgbClr val="E0E0E0"/>
                </a:solidFill>
                <a:highlight>
                  <a:srgbClr val="181818"/>
                </a:highlight>
              </a:rPr>
              <a:t>	);</a:t>
            </a:r>
          </a:p>
          <a:p>
            <a:pPr>
              <a:buNone/>
            </a:pPr>
            <a:r>
              <a:rPr lang="en-US" dirty="0" smtClean="0">
                <a:solidFill>
                  <a:srgbClr val="E0E0E0"/>
                </a:solidFill>
                <a:highlight>
                  <a:srgbClr val="181818"/>
                </a:highlight>
              </a:rPr>
              <a:t>});</a:t>
            </a:r>
            <a:endParaRPr lang="en-US" sz="2800" dirty="0" smtClean="0"/>
          </a:p>
          <a:p>
            <a:pPr>
              <a:buNone/>
            </a:pPr>
            <a:r>
              <a:rPr lang="en-US" sz="2800"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6825" y="3940314"/>
            <a:ext cx="8610600" cy="1323439"/>
          </a:xfrm>
          <a:prstGeom prst="rect">
            <a:avLst/>
          </a:prstGeom>
          <a:noFill/>
        </p:spPr>
        <p:txBody>
          <a:bodyPr wrap="square" rtlCol="0">
            <a:spAutoFit/>
          </a:bodyPr>
          <a:lstStyle/>
          <a:p>
            <a:pPr algn="ctr"/>
            <a:r>
              <a:rPr lang="en-US" sz="4000" dirty="0" smtClean="0">
                <a:ln w="19050">
                  <a:solidFill>
                    <a:schemeClr val="tx1"/>
                  </a:solidFill>
                </a:ln>
                <a:solidFill>
                  <a:schemeClr val="bg1"/>
                </a:solidFill>
                <a:latin typeface="Franklin Gothic Heavy" pitchFamily="34" charset="0"/>
              </a:rPr>
              <a:t>Animation Lab</a:t>
            </a:r>
          </a:p>
          <a:p>
            <a:pPr algn="ctr"/>
            <a:r>
              <a:rPr lang="en-US" sz="4000" dirty="0" smtClean="0">
                <a:ln w="19050">
                  <a:solidFill>
                    <a:schemeClr val="tx1"/>
                  </a:solidFill>
                </a:ln>
                <a:solidFill>
                  <a:schemeClr val="bg1"/>
                </a:solidFill>
                <a:latin typeface="Franklin Gothic Heavy" pitchFamily="34" charset="0"/>
              </a:rPr>
              <a:t>Chapter 5</a:t>
            </a:r>
          </a:p>
        </p:txBody>
      </p:sp>
      <p:pic>
        <p:nvPicPr>
          <p:cNvPr id="448515" name="Picture 3" descr="C:\Program Files\Microsoft Office\MEDIA\CAGCAT10\j0195384.wmf"/>
          <p:cNvPicPr>
            <a:picLocks noChangeAspect="1" noChangeArrowheads="1"/>
          </p:cNvPicPr>
          <p:nvPr/>
        </p:nvPicPr>
        <p:blipFill>
          <a:blip r:embed="rId3" cstate="print"/>
          <a:srcRect/>
          <a:stretch>
            <a:fillRect/>
          </a:stretch>
        </p:blipFill>
        <p:spPr bwMode="auto">
          <a:xfrm>
            <a:off x="3352800" y="1600200"/>
            <a:ext cx="2209800" cy="2256692"/>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C:\Users\bkelly\AppData\Local\Microsoft\Windows\Temporary Internet Files\Content.IE5\IK97MT0Q\MCj04315480000[1].png"/>
          <p:cNvPicPr>
            <a:picLocks noChangeAspect="1" noChangeArrowheads="1"/>
          </p:cNvPicPr>
          <p:nvPr/>
        </p:nvPicPr>
        <p:blipFill>
          <a:blip r:embed="rId3" cstate="print"/>
          <a:srcRect/>
          <a:stretch>
            <a:fillRect/>
          </a:stretch>
        </p:blipFill>
        <p:spPr bwMode="auto">
          <a:xfrm>
            <a:off x="3505200" y="2209800"/>
            <a:ext cx="2285714" cy="2285714"/>
          </a:xfrm>
          <a:prstGeom prst="rect">
            <a:avLst/>
          </a:prstGeom>
          <a:noFill/>
        </p:spPr>
      </p:pic>
      <p:sp>
        <p:nvSpPr>
          <p:cNvPr id="5" name="TextBox 4"/>
          <p:cNvSpPr txBox="1"/>
          <p:nvPr/>
        </p:nvSpPr>
        <p:spPr>
          <a:xfrm>
            <a:off x="276825" y="3940314"/>
            <a:ext cx="8610600" cy="1107996"/>
          </a:xfrm>
          <a:prstGeom prst="rect">
            <a:avLst/>
          </a:prstGeom>
          <a:noFill/>
        </p:spPr>
        <p:txBody>
          <a:bodyPr wrap="square" rtlCol="0">
            <a:spAutoFit/>
          </a:bodyPr>
          <a:lstStyle/>
          <a:p>
            <a:pPr algn="ctr"/>
            <a:r>
              <a:rPr lang="en-US" sz="6600" dirty="0" smtClean="0">
                <a:ln w="19050">
                  <a:solidFill>
                    <a:schemeClr val="tx1"/>
                  </a:solidFill>
                </a:ln>
                <a:solidFill>
                  <a:schemeClr val="bg1"/>
                </a:solidFill>
                <a:latin typeface="Franklin Gothic Heavy" pitchFamily="34" charset="0"/>
              </a:rPr>
              <a:t>Q &amp; A #2</a:t>
            </a: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smtClean="0"/>
              <a:t>Statements</a:t>
            </a:r>
            <a:endParaRPr lang="en-US" dirty="0"/>
          </a:p>
        </p:txBody>
      </p:sp>
      <p:sp>
        <p:nvSpPr>
          <p:cNvPr id="3" name="Content Placeholder 2"/>
          <p:cNvSpPr>
            <a:spLocks noGrp="1"/>
          </p:cNvSpPr>
          <p:nvPr>
            <p:ph idx="1"/>
          </p:nvPr>
        </p:nvSpPr>
        <p:spPr/>
        <p:txBody>
          <a:bodyPr/>
          <a:lstStyle/>
          <a:p>
            <a:pPr marL="0" indent="0">
              <a:buNone/>
            </a:pPr>
            <a:r>
              <a:rPr lang="en-CA" dirty="0"/>
              <a:t>&lt;script type="text/</a:t>
            </a:r>
            <a:r>
              <a:rPr lang="en-CA" dirty="0" err="1"/>
              <a:t>javascript</a:t>
            </a:r>
            <a:r>
              <a:rPr lang="en-CA" dirty="0"/>
              <a:t>"&gt;</a:t>
            </a:r>
          </a:p>
          <a:p>
            <a:pPr marL="0" indent="0">
              <a:buNone/>
            </a:pPr>
            <a:endParaRPr lang="en-CA" dirty="0"/>
          </a:p>
          <a:p>
            <a:pPr marL="0" indent="0">
              <a:buNone/>
            </a:pPr>
            <a:r>
              <a:rPr lang="en-CA" dirty="0" err="1"/>
              <a:t>var</a:t>
            </a:r>
            <a:r>
              <a:rPr lang="en-CA" dirty="0"/>
              <a:t> a = 10;</a:t>
            </a:r>
          </a:p>
          <a:p>
            <a:pPr marL="0" indent="0">
              <a:buNone/>
            </a:pPr>
            <a:r>
              <a:rPr lang="en-CA" dirty="0" err="1"/>
              <a:t>var</a:t>
            </a:r>
            <a:r>
              <a:rPr lang="en-CA" dirty="0"/>
              <a:t> b = 11;</a:t>
            </a:r>
          </a:p>
          <a:p>
            <a:pPr marL="0" indent="0">
              <a:buNone/>
            </a:pPr>
            <a:r>
              <a:rPr lang="en-CA" dirty="0" err="1"/>
              <a:t>var</a:t>
            </a:r>
            <a:r>
              <a:rPr lang="en-CA" dirty="0"/>
              <a:t> c;</a:t>
            </a:r>
          </a:p>
          <a:p>
            <a:pPr marL="0" indent="0">
              <a:buNone/>
            </a:pPr>
            <a:r>
              <a:rPr lang="en-CA" dirty="0"/>
              <a:t>c = a + b;</a:t>
            </a:r>
          </a:p>
          <a:p>
            <a:pPr marL="0" indent="0">
              <a:buNone/>
            </a:pPr>
            <a:r>
              <a:rPr lang="en-CA" dirty="0"/>
              <a:t>alert(‘The answer is’ + c);</a:t>
            </a:r>
          </a:p>
          <a:p>
            <a:pPr marL="0" indent="0">
              <a:buNone/>
            </a:pPr>
            <a:endParaRPr lang="en-CA" dirty="0"/>
          </a:p>
          <a:p>
            <a:pPr marL="0" indent="0">
              <a:buNone/>
            </a:pPr>
            <a:r>
              <a:rPr lang="en-CA" dirty="0"/>
              <a:t>&lt;/script&gt;</a:t>
            </a:r>
            <a:endParaRPr lang="en-US" dirty="0" smtClean="0">
              <a:solidFill>
                <a:srgbClr val="E0E0E0"/>
              </a:solidFill>
              <a:highlight>
                <a:srgbClr val="181818"/>
              </a:highligh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smtClean="0"/>
              <a:t>Variables</a:t>
            </a:r>
            <a:endParaRPr lang="en-US" dirty="0"/>
          </a:p>
        </p:txBody>
      </p:sp>
      <p:sp>
        <p:nvSpPr>
          <p:cNvPr id="3" name="Content Placeholder 2"/>
          <p:cNvSpPr>
            <a:spLocks noGrp="1"/>
          </p:cNvSpPr>
          <p:nvPr>
            <p:ph idx="1"/>
          </p:nvPr>
        </p:nvSpPr>
        <p:spPr/>
        <p:txBody>
          <a:bodyPr/>
          <a:lstStyle/>
          <a:p>
            <a:r>
              <a:rPr lang="tr-TR" sz="2800" dirty="0"/>
              <a:t>Rules </a:t>
            </a:r>
            <a:r>
              <a:rPr lang="tr-TR" sz="2800" dirty="0" err="1"/>
              <a:t>for</a:t>
            </a:r>
            <a:r>
              <a:rPr lang="tr-TR" sz="2800" dirty="0"/>
              <a:t> </a:t>
            </a:r>
            <a:r>
              <a:rPr lang="tr-TR" sz="2800" dirty="0" err="1"/>
              <a:t>variable</a:t>
            </a:r>
            <a:r>
              <a:rPr lang="tr-TR" sz="2800" dirty="0"/>
              <a:t> </a:t>
            </a:r>
            <a:r>
              <a:rPr lang="tr-TR" sz="2800" dirty="0" err="1"/>
              <a:t>names</a:t>
            </a:r>
            <a:r>
              <a:rPr lang="tr-TR" sz="2800" dirty="0"/>
              <a:t>:</a:t>
            </a:r>
          </a:p>
          <a:p>
            <a:pPr lvl="1"/>
            <a:r>
              <a:rPr lang="tr-TR" sz="2000" dirty="0" err="1"/>
              <a:t>Variable</a:t>
            </a:r>
            <a:r>
              <a:rPr lang="tr-TR" sz="2000" dirty="0"/>
              <a:t> </a:t>
            </a:r>
            <a:r>
              <a:rPr lang="tr-TR" sz="2000" dirty="0" err="1"/>
              <a:t>names</a:t>
            </a:r>
            <a:r>
              <a:rPr lang="tr-TR" sz="2000" dirty="0"/>
              <a:t> </a:t>
            </a:r>
            <a:r>
              <a:rPr lang="tr-TR" sz="2000" dirty="0" err="1"/>
              <a:t>are</a:t>
            </a:r>
            <a:r>
              <a:rPr lang="tr-TR" sz="2000" dirty="0"/>
              <a:t> </a:t>
            </a:r>
            <a:r>
              <a:rPr lang="tr-TR" sz="2000" dirty="0" err="1"/>
              <a:t>case</a:t>
            </a:r>
            <a:r>
              <a:rPr lang="tr-TR" sz="2000" dirty="0"/>
              <a:t> </a:t>
            </a:r>
            <a:r>
              <a:rPr lang="tr-TR" sz="2000" dirty="0" err="1"/>
              <a:t>sensitive</a:t>
            </a:r>
            <a:r>
              <a:rPr lang="tr-TR" sz="2000" dirty="0"/>
              <a:t> </a:t>
            </a:r>
          </a:p>
          <a:p>
            <a:pPr lvl="1"/>
            <a:r>
              <a:rPr lang="tr-TR" sz="2000" dirty="0" err="1"/>
              <a:t>They</a:t>
            </a:r>
            <a:r>
              <a:rPr lang="tr-TR" sz="2000" dirty="0"/>
              <a:t> </a:t>
            </a:r>
            <a:r>
              <a:rPr lang="tr-TR" sz="2000" dirty="0" err="1"/>
              <a:t>must</a:t>
            </a:r>
            <a:r>
              <a:rPr lang="tr-TR" sz="2000" dirty="0"/>
              <a:t> </a:t>
            </a:r>
            <a:r>
              <a:rPr lang="tr-TR" sz="2000" dirty="0" err="1"/>
              <a:t>begin</a:t>
            </a:r>
            <a:r>
              <a:rPr lang="tr-TR" sz="2000" dirty="0"/>
              <a:t> </a:t>
            </a:r>
            <a:r>
              <a:rPr lang="tr-TR" sz="2000" dirty="0" err="1"/>
              <a:t>with</a:t>
            </a:r>
            <a:r>
              <a:rPr lang="tr-TR" sz="2000" dirty="0"/>
              <a:t> a </a:t>
            </a:r>
            <a:r>
              <a:rPr lang="tr-TR" sz="2000" dirty="0" err="1"/>
              <a:t>letter</a:t>
            </a:r>
            <a:r>
              <a:rPr lang="tr-TR" sz="2000" dirty="0"/>
              <a:t> </a:t>
            </a:r>
            <a:r>
              <a:rPr lang="tr-TR" sz="2000" dirty="0" err="1"/>
              <a:t>or</a:t>
            </a:r>
            <a:r>
              <a:rPr lang="tr-TR" sz="2000" dirty="0"/>
              <a:t> </a:t>
            </a:r>
            <a:r>
              <a:rPr lang="tr-TR" sz="2000" dirty="0" err="1"/>
              <a:t>the</a:t>
            </a:r>
            <a:r>
              <a:rPr lang="tr-TR" sz="2000" dirty="0"/>
              <a:t> </a:t>
            </a:r>
            <a:r>
              <a:rPr lang="tr-TR" sz="2000" dirty="0" err="1"/>
              <a:t>underscore</a:t>
            </a:r>
            <a:r>
              <a:rPr lang="tr-TR" sz="2000" dirty="0"/>
              <a:t> </a:t>
            </a:r>
            <a:r>
              <a:rPr lang="tr-TR" sz="2000" dirty="0" err="1"/>
              <a:t>character</a:t>
            </a:r>
            <a:r>
              <a:rPr lang="tr-TR" sz="2000" dirty="0"/>
              <a:t> </a:t>
            </a:r>
          </a:p>
          <a:p>
            <a:pPr lvl="2"/>
            <a:r>
              <a:rPr lang="tr-TR" sz="2000" dirty="0" err="1"/>
              <a:t>strname</a:t>
            </a:r>
            <a:r>
              <a:rPr lang="tr-TR" sz="2000" dirty="0"/>
              <a:t> – </a:t>
            </a:r>
            <a:r>
              <a:rPr lang="tr-TR" sz="2000" dirty="0" smtClean="0"/>
              <a:t>STRNAME (not </a:t>
            </a:r>
            <a:r>
              <a:rPr lang="tr-TR" sz="2000" dirty="0" err="1" smtClean="0"/>
              <a:t>same</a:t>
            </a:r>
            <a:r>
              <a:rPr lang="tr-TR" sz="2000" dirty="0" smtClean="0"/>
              <a:t>)</a:t>
            </a:r>
          </a:p>
          <a:p>
            <a:pPr lvl="1"/>
            <a:r>
              <a:rPr lang="en-US" sz="2000" dirty="0"/>
              <a:t>All variables have </a:t>
            </a:r>
          </a:p>
          <a:p>
            <a:pPr lvl="2"/>
            <a:r>
              <a:rPr lang="en-US" sz="2000" dirty="0"/>
              <a:t>Name</a:t>
            </a:r>
          </a:p>
          <a:p>
            <a:pPr lvl="2"/>
            <a:r>
              <a:rPr lang="en-US" sz="2000" dirty="0"/>
              <a:t>Type – JavaScript is loosely typed</a:t>
            </a:r>
          </a:p>
          <a:p>
            <a:pPr lvl="2"/>
            <a:r>
              <a:rPr lang="en-US" sz="2000" dirty="0"/>
              <a:t>Value or “null”</a:t>
            </a:r>
          </a:p>
          <a:p>
            <a:pPr lvl="2"/>
            <a:r>
              <a:rPr lang="en-US" sz="2000" dirty="0"/>
              <a:t>To declare a variable</a:t>
            </a:r>
          </a:p>
          <a:p>
            <a:pPr lvl="3"/>
            <a:r>
              <a:rPr lang="en-US" sz="2000" dirty="0" err="1"/>
              <a:t>var</a:t>
            </a:r>
            <a:r>
              <a:rPr lang="en-US" sz="2000" dirty="0"/>
              <a:t> </a:t>
            </a:r>
            <a:r>
              <a:rPr lang="en-US" sz="2000" dirty="0" err="1"/>
              <a:t>variableName</a:t>
            </a:r>
            <a:endParaRPr lang="en-US" sz="2000" dirty="0"/>
          </a:p>
          <a:p>
            <a:pPr lvl="2"/>
            <a:r>
              <a:rPr lang="en-US" sz="2000" dirty="0"/>
              <a:t>Beware of reserved words:</a:t>
            </a:r>
          </a:p>
          <a:p>
            <a:pPr lvl="3"/>
            <a:r>
              <a:rPr lang="en-US" sz="2000" dirty="0"/>
              <a:t>E.g., ‘if’, ‘Document’, ‘Math’, etc</a:t>
            </a:r>
            <a:r>
              <a:rPr lang="en-US" sz="2000" dirty="0" smtClean="0"/>
              <a:t>.</a:t>
            </a:r>
            <a:endParaRPr lang="en-US" sz="2000" dirty="0"/>
          </a:p>
        </p:txBody>
      </p:sp>
    </p:spTree>
    <p:extLst>
      <p:ext uri="{BB962C8B-B14F-4D97-AF65-F5344CB8AC3E}">
        <p14:creationId xmlns:p14="http://schemas.microsoft.com/office/powerpoint/2010/main" val="708195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Operations</a:t>
            </a:r>
            <a:endParaRPr lang="en-US" dirty="0"/>
          </a:p>
        </p:txBody>
      </p:sp>
      <p:pic>
        <p:nvPicPr>
          <p:cNvPr id="4" name="Content Placeholder 3"/>
          <p:cNvPicPr>
            <a:picLocks noGrp="1" noChangeAspect="1"/>
          </p:cNvPicPr>
          <p:nvPr>
            <p:ph idx="1"/>
          </p:nvPr>
        </p:nvPicPr>
        <p:blipFill>
          <a:blip r:embed="rId3"/>
          <a:stretch>
            <a:fillRect/>
          </a:stretch>
        </p:blipFill>
        <p:spPr>
          <a:xfrm>
            <a:off x="2619375" y="1295400"/>
            <a:ext cx="4229100" cy="4813300"/>
          </a:xfrm>
          <a:prstGeom prst="rect">
            <a:avLst/>
          </a:prstGeom>
        </p:spPr>
      </p:pic>
    </p:spTree>
    <p:extLst>
      <p:ext uri="{BB962C8B-B14F-4D97-AF65-F5344CB8AC3E}">
        <p14:creationId xmlns:p14="http://schemas.microsoft.com/office/powerpoint/2010/main" val="779149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Operations</a:t>
            </a:r>
            <a:endParaRPr lang="en-US" dirty="0"/>
          </a:p>
        </p:txBody>
      </p:sp>
      <p:pic>
        <p:nvPicPr>
          <p:cNvPr id="6" name="Picture 5"/>
          <p:cNvPicPr>
            <a:picLocks noChangeAspect="1"/>
          </p:cNvPicPr>
          <p:nvPr/>
        </p:nvPicPr>
        <p:blipFill>
          <a:blip r:embed="rId3"/>
          <a:stretch>
            <a:fillRect/>
          </a:stretch>
        </p:blipFill>
        <p:spPr>
          <a:xfrm>
            <a:off x="2619375" y="1371600"/>
            <a:ext cx="4229100" cy="4533900"/>
          </a:xfrm>
          <a:prstGeom prst="rect">
            <a:avLst/>
          </a:prstGeom>
        </p:spPr>
      </p:pic>
    </p:spTree>
    <p:extLst>
      <p:ext uri="{BB962C8B-B14F-4D97-AF65-F5344CB8AC3E}">
        <p14:creationId xmlns:p14="http://schemas.microsoft.com/office/powerpoint/2010/main" val="1603191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Operations</a:t>
            </a:r>
            <a:endParaRPr lang="en-US" dirty="0"/>
          </a:p>
        </p:txBody>
      </p:sp>
      <p:pic>
        <p:nvPicPr>
          <p:cNvPr id="6" name="Content Placeholder 5"/>
          <p:cNvPicPr>
            <a:picLocks noGrp="1" noChangeAspect="1"/>
          </p:cNvPicPr>
          <p:nvPr>
            <p:ph idx="1"/>
          </p:nvPr>
        </p:nvPicPr>
        <p:blipFill>
          <a:blip r:embed="rId3"/>
          <a:stretch>
            <a:fillRect/>
          </a:stretch>
        </p:blipFill>
        <p:spPr>
          <a:xfrm>
            <a:off x="2619375" y="1447800"/>
            <a:ext cx="4229100" cy="4356100"/>
          </a:xfrm>
          <a:prstGeom prst="rect">
            <a:avLst/>
          </a:prstGeom>
        </p:spPr>
      </p:pic>
    </p:spTree>
    <p:extLst>
      <p:ext uri="{BB962C8B-B14F-4D97-AF65-F5344CB8AC3E}">
        <p14:creationId xmlns:p14="http://schemas.microsoft.com/office/powerpoint/2010/main" val="9479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Operations</a:t>
            </a:r>
            <a:endParaRPr lang="en-US" dirty="0"/>
          </a:p>
        </p:txBody>
      </p:sp>
      <p:pic>
        <p:nvPicPr>
          <p:cNvPr id="6" name="Picture 5"/>
          <p:cNvPicPr>
            <a:picLocks noChangeAspect="1"/>
          </p:cNvPicPr>
          <p:nvPr/>
        </p:nvPicPr>
        <p:blipFill>
          <a:blip r:embed="rId3"/>
          <a:stretch>
            <a:fillRect/>
          </a:stretch>
        </p:blipFill>
        <p:spPr>
          <a:xfrm>
            <a:off x="2619375" y="1447800"/>
            <a:ext cx="4229100" cy="4533900"/>
          </a:xfrm>
          <a:prstGeom prst="rect">
            <a:avLst/>
          </a:prstGeom>
        </p:spPr>
      </p:pic>
    </p:spTree>
    <p:extLst>
      <p:ext uri="{BB962C8B-B14F-4D97-AF65-F5344CB8AC3E}">
        <p14:creationId xmlns:p14="http://schemas.microsoft.com/office/powerpoint/2010/main" val="1786036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Dialogs</a:t>
            </a:r>
            <a:endParaRPr lang="en-US" dirty="0"/>
          </a:p>
        </p:txBody>
      </p:sp>
      <p:sp>
        <p:nvSpPr>
          <p:cNvPr id="3" name="Content Placeholder 2"/>
          <p:cNvSpPr>
            <a:spLocks noGrp="1"/>
          </p:cNvSpPr>
          <p:nvPr>
            <p:ph idx="1"/>
          </p:nvPr>
        </p:nvSpPr>
        <p:spPr/>
        <p:txBody>
          <a:bodyPr/>
          <a:lstStyle/>
          <a:p>
            <a:r>
              <a:rPr lang="en-US" dirty="0">
                <a:latin typeface="Consolas" pitchFamily="49" charset="0"/>
                <a:cs typeface="Consolas" pitchFamily="49" charset="0"/>
              </a:rPr>
              <a:t>alert("Hello!");</a:t>
            </a:r>
          </a:p>
          <a:p>
            <a:r>
              <a:rPr lang="en-US" dirty="0">
                <a:latin typeface="Consolas" pitchFamily="49" charset="0"/>
                <a:cs typeface="Consolas" pitchFamily="49" charset="0"/>
              </a:rPr>
              <a:t>confirm("Delete files?");</a:t>
            </a:r>
          </a:p>
          <a:p>
            <a:r>
              <a:rPr lang="en-CA" dirty="0" err="1">
                <a:latin typeface="Consolas" pitchFamily="49" charset="0"/>
                <a:cs typeface="Consolas" pitchFamily="49" charset="0"/>
              </a:rPr>
              <a:t>var</a:t>
            </a:r>
            <a:r>
              <a:rPr lang="en-CA" dirty="0">
                <a:latin typeface="Consolas" pitchFamily="49" charset="0"/>
                <a:cs typeface="Consolas" pitchFamily="49" charset="0"/>
              </a:rPr>
              <a:t> name=prompt("Your name?", </a:t>
            </a:r>
            <a:r>
              <a:rPr lang="en-CA" dirty="0" smtClean="0">
                <a:latin typeface="Consolas" pitchFamily="49" charset="0"/>
                <a:cs typeface="Consolas" pitchFamily="49" charset="0"/>
              </a:rPr>
              <a:t>”Alan Turing");</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574542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sz="2800" dirty="0"/>
              <a:t>JavaScript Comments</a:t>
            </a:r>
          </a:p>
          <a:p>
            <a:pPr lvl="1"/>
            <a:r>
              <a:rPr lang="en-US" sz="2000" dirty="0"/>
              <a:t>These comments must be within a script</a:t>
            </a:r>
          </a:p>
          <a:p>
            <a:pPr lvl="1"/>
            <a:r>
              <a:rPr lang="en-US" sz="2000" dirty="0"/>
              <a:t>// begins a single line comment</a:t>
            </a:r>
          </a:p>
          <a:p>
            <a:pPr lvl="2"/>
            <a:r>
              <a:rPr lang="en-US" sz="2000" dirty="0"/>
              <a:t>These can start anywhere on the line, but the remainder of the line becomes a comment</a:t>
            </a:r>
          </a:p>
          <a:p>
            <a:pPr lvl="1"/>
            <a:r>
              <a:rPr lang="en-US" sz="2000" dirty="0"/>
              <a:t>/* All of your comments here… */</a:t>
            </a:r>
          </a:p>
          <a:p>
            <a:pPr lvl="2"/>
            <a:r>
              <a:rPr lang="en-US" sz="2000" dirty="0"/>
              <a:t>Everything between the start and end comment markers are comments</a:t>
            </a:r>
          </a:p>
          <a:p>
            <a:pPr lvl="2"/>
            <a:r>
              <a:rPr lang="en-US" sz="2000" dirty="0"/>
              <a:t>Can be on a single line or span many…</a:t>
            </a:r>
          </a:p>
          <a:p>
            <a:pPr lvl="2"/>
            <a:endParaRPr lang="en-US" sz="2000" dirty="0"/>
          </a:p>
          <a:p>
            <a:r>
              <a:rPr lang="en-US" sz="2800" dirty="0"/>
              <a:t>HTML Comments</a:t>
            </a:r>
          </a:p>
          <a:p>
            <a:pPr lvl="1"/>
            <a:r>
              <a:rPr lang="en-US" sz="2000" dirty="0"/>
              <a:t>&lt;!-- All of your comments here… </a:t>
            </a:r>
            <a:r>
              <a:rPr lang="en-US" sz="2000" dirty="0" smtClean="0"/>
              <a:t>--&gt;</a:t>
            </a:r>
            <a:endParaRPr lang="en-US" sz="2000" dirty="0"/>
          </a:p>
        </p:txBody>
      </p:sp>
    </p:spTree>
    <p:extLst>
      <p:ext uri="{BB962C8B-B14F-4D97-AF65-F5344CB8AC3E}">
        <p14:creationId xmlns:p14="http://schemas.microsoft.com/office/powerpoint/2010/main" val="163563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Semicolon</a:t>
            </a:r>
            <a:endParaRPr lang="en-US" dirty="0"/>
          </a:p>
        </p:txBody>
      </p:sp>
      <p:sp>
        <p:nvSpPr>
          <p:cNvPr id="3" name="Content Placeholder 2"/>
          <p:cNvSpPr>
            <a:spLocks noGrp="1"/>
          </p:cNvSpPr>
          <p:nvPr>
            <p:ph idx="1"/>
          </p:nvPr>
        </p:nvSpPr>
        <p:spPr/>
        <p:txBody>
          <a:bodyPr/>
          <a:lstStyle/>
          <a:p>
            <a:r>
              <a:rPr lang="tr-TR" dirty="0" err="1"/>
              <a:t>With</a:t>
            </a:r>
            <a:r>
              <a:rPr lang="tr-TR" dirty="0"/>
              <a:t> </a:t>
            </a:r>
            <a:r>
              <a:rPr lang="tr-TR" dirty="0" err="1"/>
              <a:t>traditional</a:t>
            </a:r>
            <a:r>
              <a:rPr lang="tr-TR" dirty="0"/>
              <a:t> </a:t>
            </a:r>
            <a:r>
              <a:rPr lang="tr-TR" dirty="0" err="1"/>
              <a:t>programming</a:t>
            </a:r>
            <a:r>
              <a:rPr lang="tr-TR" dirty="0"/>
              <a:t> </a:t>
            </a:r>
            <a:r>
              <a:rPr lang="tr-TR" dirty="0" err="1"/>
              <a:t>languages</a:t>
            </a:r>
            <a:r>
              <a:rPr lang="tr-TR" dirty="0"/>
              <a:t>, </a:t>
            </a:r>
            <a:r>
              <a:rPr lang="tr-TR" dirty="0" err="1"/>
              <a:t>like</a:t>
            </a:r>
            <a:r>
              <a:rPr lang="tr-TR" dirty="0"/>
              <a:t> C++ </a:t>
            </a:r>
            <a:r>
              <a:rPr lang="tr-TR" dirty="0" err="1"/>
              <a:t>and</a:t>
            </a:r>
            <a:r>
              <a:rPr lang="tr-TR" dirty="0"/>
              <a:t> Java, </a:t>
            </a:r>
            <a:r>
              <a:rPr lang="tr-TR" dirty="0" err="1"/>
              <a:t>each</a:t>
            </a:r>
            <a:r>
              <a:rPr lang="tr-TR" dirty="0"/>
              <a:t> </a:t>
            </a:r>
            <a:r>
              <a:rPr lang="tr-TR" dirty="0" err="1"/>
              <a:t>code</a:t>
            </a:r>
            <a:r>
              <a:rPr lang="tr-TR" dirty="0"/>
              <a:t> </a:t>
            </a:r>
            <a:r>
              <a:rPr lang="tr-TR" dirty="0" err="1"/>
              <a:t>statement</a:t>
            </a:r>
            <a:r>
              <a:rPr lang="tr-TR" dirty="0"/>
              <a:t> has </a:t>
            </a:r>
            <a:r>
              <a:rPr lang="tr-TR" dirty="0" err="1"/>
              <a:t>to</a:t>
            </a:r>
            <a:r>
              <a:rPr lang="tr-TR" dirty="0"/>
              <a:t> </a:t>
            </a:r>
            <a:r>
              <a:rPr lang="tr-TR" dirty="0" err="1"/>
              <a:t>end</a:t>
            </a:r>
            <a:r>
              <a:rPr lang="tr-TR" dirty="0"/>
              <a:t> </a:t>
            </a:r>
            <a:r>
              <a:rPr lang="tr-TR" dirty="0" err="1"/>
              <a:t>with</a:t>
            </a:r>
            <a:r>
              <a:rPr lang="tr-TR" dirty="0"/>
              <a:t> a </a:t>
            </a:r>
            <a:r>
              <a:rPr lang="tr-TR" dirty="0" err="1"/>
              <a:t>semicolon</a:t>
            </a:r>
            <a:r>
              <a:rPr lang="tr-TR" dirty="0"/>
              <a:t> (;).</a:t>
            </a:r>
          </a:p>
          <a:p>
            <a:r>
              <a:rPr lang="tr-TR" dirty="0" err="1"/>
              <a:t>Many</a:t>
            </a:r>
            <a:r>
              <a:rPr lang="tr-TR" dirty="0"/>
              <a:t> </a:t>
            </a:r>
            <a:r>
              <a:rPr lang="tr-TR" dirty="0" err="1"/>
              <a:t>programmers</a:t>
            </a:r>
            <a:r>
              <a:rPr lang="tr-TR" dirty="0"/>
              <a:t> </a:t>
            </a:r>
            <a:r>
              <a:rPr lang="tr-TR" dirty="0" err="1"/>
              <a:t>continue</a:t>
            </a:r>
            <a:r>
              <a:rPr lang="tr-TR" dirty="0"/>
              <a:t> </a:t>
            </a:r>
            <a:r>
              <a:rPr lang="tr-TR" dirty="0" err="1"/>
              <a:t>this</a:t>
            </a:r>
            <a:r>
              <a:rPr lang="tr-TR" dirty="0"/>
              <a:t> </a:t>
            </a:r>
            <a:r>
              <a:rPr lang="tr-TR" dirty="0" err="1"/>
              <a:t>habit</a:t>
            </a:r>
            <a:r>
              <a:rPr lang="tr-TR" dirty="0"/>
              <a:t> </a:t>
            </a:r>
            <a:r>
              <a:rPr lang="tr-TR" dirty="0" err="1"/>
              <a:t>when</a:t>
            </a:r>
            <a:r>
              <a:rPr lang="tr-TR" dirty="0"/>
              <a:t> </a:t>
            </a:r>
            <a:r>
              <a:rPr lang="tr-TR" dirty="0" err="1"/>
              <a:t>writing</a:t>
            </a:r>
            <a:r>
              <a:rPr lang="tr-TR" dirty="0"/>
              <a:t> </a:t>
            </a:r>
            <a:r>
              <a:rPr lang="tr-TR" dirty="0" err="1"/>
              <a:t>JavaScript</a:t>
            </a:r>
            <a:r>
              <a:rPr lang="tr-TR" dirty="0"/>
              <a:t>, but in general, </a:t>
            </a:r>
            <a:r>
              <a:rPr lang="tr-TR" dirty="0" err="1"/>
              <a:t>semicolons</a:t>
            </a:r>
            <a:r>
              <a:rPr lang="tr-TR" dirty="0"/>
              <a:t> </a:t>
            </a:r>
            <a:r>
              <a:rPr lang="tr-TR" dirty="0" err="1"/>
              <a:t>are</a:t>
            </a:r>
            <a:r>
              <a:rPr lang="tr-TR" dirty="0"/>
              <a:t> </a:t>
            </a:r>
            <a:r>
              <a:rPr lang="tr-TR" dirty="0" err="1"/>
              <a:t>optional</a:t>
            </a:r>
            <a:r>
              <a:rPr lang="tr-TR" dirty="0"/>
              <a:t>!</a:t>
            </a:r>
            <a:endParaRPr lang="en-CA" dirty="0"/>
          </a:p>
          <a:p>
            <a:r>
              <a:rPr lang="en-CA" dirty="0"/>
              <a:t>S</a:t>
            </a:r>
            <a:r>
              <a:rPr lang="tr-TR" dirty="0" err="1"/>
              <a:t>emicolons</a:t>
            </a:r>
            <a:r>
              <a:rPr lang="tr-TR" dirty="0"/>
              <a:t> </a:t>
            </a:r>
            <a:r>
              <a:rPr lang="tr-TR" dirty="0" err="1"/>
              <a:t>are</a:t>
            </a:r>
            <a:r>
              <a:rPr lang="tr-TR" dirty="0"/>
              <a:t> </a:t>
            </a:r>
            <a:r>
              <a:rPr lang="tr-TR" dirty="0" err="1"/>
              <a:t>required</a:t>
            </a:r>
            <a:r>
              <a:rPr lang="tr-TR" dirty="0"/>
              <a:t> </a:t>
            </a:r>
            <a:r>
              <a:rPr lang="tr-TR" dirty="0" err="1"/>
              <a:t>if</a:t>
            </a:r>
            <a:r>
              <a:rPr lang="tr-TR" dirty="0"/>
              <a:t> </a:t>
            </a:r>
            <a:r>
              <a:rPr lang="tr-TR" dirty="0" err="1"/>
              <a:t>you</a:t>
            </a:r>
            <a:r>
              <a:rPr lang="tr-TR" dirty="0"/>
              <a:t> </a:t>
            </a:r>
            <a:r>
              <a:rPr lang="tr-TR" dirty="0" err="1"/>
              <a:t>want</a:t>
            </a:r>
            <a:r>
              <a:rPr lang="tr-TR" dirty="0"/>
              <a:t> </a:t>
            </a:r>
            <a:r>
              <a:rPr lang="tr-TR" dirty="0" err="1"/>
              <a:t>to</a:t>
            </a:r>
            <a:r>
              <a:rPr lang="tr-TR" dirty="0"/>
              <a:t> put </a:t>
            </a:r>
            <a:r>
              <a:rPr lang="tr-TR" dirty="0" err="1"/>
              <a:t>more</a:t>
            </a:r>
            <a:r>
              <a:rPr lang="tr-TR" dirty="0"/>
              <a:t> </a:t>
            </a:r>
            <a:r>
              <a:rPr lang="tr-TR" dirty="0" err="1"/>
              <a:t>than</a:t>
            </a:r>
            <a:r>
              <a:rPr lang="tr-TR" dirty="0"/>
              <a:t> </a:t>
            </a:r>
            <a:r>
              <a:rPr lang="tr-TR" dirty="0" err="1"/>
              <a:t>one</a:t>
            </a:r>
            <a:r>
              <a:rPr lang="tr-TR" dirty="0"/>
              <a:t> </a:t>
            </a:r>
            <a:r>
              <a:rPr lang="tr-TR" dirty="0" err="1"/>
              <a:t>statement</a:t>
            </a:r>
            <a:r>
              <a:rPr lang="tr-TR" dirty="0"/>
              <a:t> on a </a:t>
            </a:r>
            <a:r>
              <a:rPr lang="tr-TR" dirty="0" err="1"/>
              <a:t>single</a:t>
            </a:r>
            <a:r>
              <a:rPr lang="tr-TR" dirty="0"/>
              <a:t> </a:t>
            </a:r>
            <a:r>
              <a:rPr lang="tr-TR" dirty="0" err="1"/>
              <a:t>line</a:t>
            </a:r>
            <a:r>
              <a:rPr lang="tr-TR" dirty="0"/>
              <a:t>.</a:t>
            </a:r>
          </a:p>
          <a:p>
            <a:endParaRPr lang="en-US" dirty="0"/>
          </a:p>
        </p:txBody>
      </p:sp>
    </p:spTree>
    <p:extLst>
      <p:ext uri="{BB962C8B-B14F-4D97-AF65-F5344CB8AC3E}">
        <p14:creationId xmlns:p14="http://schemas.microsoft.com/office/powerpoint/2010/main" val="20405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mtClean="0"/>
              <a:t>Terminology</a:t>
            </a:r>
            <a:endParaRPr lang="en-US" dirty="0" smtClean="0"/>
          </a:p>
          <a:p>
            <a:r>
              <a:rPr lang="en-US" dirty="0" smtClean="0"/>
              <a:t>JavaScript</a:t>
            </a:r>
          </a:p>
          <a:p>
            <a:r>
              <a:rPr lang="en-US" dirty="0" smtClean="0"/>
              <a:t>Introducing </a:t>
            </a:r>
            <a:r>
              <a:rPr lang="en-US" dirty="0" err="1" smtClean="0"/>
              <a:t>jQuery</a:t>
            </a:r>
            <a:endParaRPr lang="en-US" dirty="0" smtClean="0"/>
          </a:p>
          <a:p>
            <a:pPr lvl="1"/>
            <a:r>
              <a:rPr lang="en-US" dirty="0" smtClean="0"/>
              <a:t>Selectors</a:t>
            </a:r>
          </a:p>
          <a:p>
            <a:pPr lvl="1"/>
            <a:r>
              <a:rPr lang="en-US" dirty="0" smtClean="0"/>
              <a:t>Utilities</a:t>
            </a:r>
          </a:p>
          <a:p>
            <a:pPr lvl="1"/>
            <a:r>
              <a:rPr lang="en-US" dirty="0" smtClean="0"/>
              <a:t>Modifying elements</a:t>
            </a:r>
          </a:p>
          <a:p>
            <a:r>
              <a:rPr lang="en-US" dirty="0" smtClean="0"/>
              <a:t>Events</a:t>
            </a:r>
          </a:p>
          <a:p>
            <a:r>
              <a:rPr lang="en-US" dirty="0" smtClean="0"/>
              <a:t>Effects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itchFamily="49" charset="0"/>
                <a:cs typeface="Courier New" pitchFamily="49" charset="0"/>
              </a:rPr>
              <a:t>if (condition) {</a:t>
            </a:r>
          </a:p>
          <a:p>
            <a:pPr marL="0" indent="0">
              <a:buNone/>
            </a:pPr>
            <a:r>
              <a:rPr lang="en-US" dirty="0">
                <a:latin typeface="Courier New" pitchFamily="49" charset="0"/>
                <a:cs typeface="Courier New" pitchFamily="49" charset="0"/>
              </a:rPr>
              <a:t>	statements;</a:t>
            </a:r>
          </a:p>
          <a:p>
            <a:pPr marL="0" indent="0">
              <a:buNone/>
            </a:pPr>
            <a:r>
              <a:rPr lang="en-US" dirty="0">
                <a:latin typeface="Courier New" pitchFamily="49" charset="0"/>
                <a:cs typeface="Courier New" pitchFamily="49" charset="0"/>
              </a:rPr>
              <a:t>} else if (condition) {</a:t>
            </a:r>
          </a:p>
          <a:p>
            <a:pPr marL="0" indent="0">
              <a:buNone/>
            </a:pPr>
            <a:r>
              <a:rPr lang="en-US" dirty="0">
                <a:latin typeface="Courier New" pitchFamily="49" charset="0"/>
                <a:cs typeface="Courier New" pitchFamily="49" charset="0"/>
              </a:rPr>
              <a:t>	statements;</a:t>
            </a:r>
          </a:p>
          <a:p>
            <a:pPr marL="0" indent="0">
              <a:buNone/>
            </a:pPr>
            <a:r>
              <a:rPr lang="en-US" dirty="0">
                <a:latin typeface="Courier New" pitchFamily="49" charset="0"/>
                <a:cs typeface="Courier New" pitchFamily="49" charset="0"/>
              </a:rPr>
              <a:t>} else {</a:t>
            </a:r>
          </a:p>
          <a:p>
            <a:pPr marL="0" indent="0">
              <a:buNone/>
            </a:pPr>
            <a:r>
              <a:rPr lang="en-US" dirty="0">
                <a:latin typeface="Courier New" pitchFamily="49" charset="0"/>
                <a:cs typeface="Courier New" pitchFamily="49" charset="0"/>
              </a:rPr>
              <a:t>	statements;</a:t>
            </a:r>
          </a:p>
          <a:p>
            <a:pPr marL="0" indent="0">
              <a:buNone/>
            </a:pP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200568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lstStyle/>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iLike190M = true;</a:t>
            </a: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ieIsGood</a:t>
            </a:r>
            <a:r>
              <a:rPr lang="en-US" dirty="0">
                <a:latin typeface="Courier New" pitchFamily="49" charset="0"/>
                <a:cs typeface="Courier New" pitchFamily="49" charset="0"/>
              </a:rPr>
              <a:t> = "IE6" &gt; 0; // false</a:t>
            </a:r>
          </a:p>
          <a:p>
            <a:pPr marL="0" indent="0">
              <a:buNone/>
            </a:pPr>
            <a:r>
              <a:rPr lang="en-US" dirty="0">
                <a:latin typeface="Courier New" pitchFamily="49" charset="0"/>
                <a:cs typeface="Courier New" pitchFamily="49" charset="0"/>
              </a:rPr>
              <a:t>if ("web </a:t>
            </a:r>
            <a:r>
              <a:rPr lang="en-US" dirty="0" err="1">
                <a:latin typeface="Courier New" pitchFamily="49" charset="0"/>
                <a:cs typeface="Courier New" pitchFamily="49" charset="0"/>
              </a:rPr>
              <a:t>devevelopment</a:t>
            </a:r>
            <a:r>
              <a:rPr lang="en-US" dirty="0">
                <a:latin typeface="Courier New" pitchFamily="49" charset="0"/>
                <a:cs typeface="Courier New" pitchFamily="49" charset="0"/>
              </a:rPr>
              <a:t> is great") { /* true */ }</a:t>
            </a:r>
          </a:p>
          <a:p>
            <a:pPr marL="0" indent="0">
              <a:buNone/>
            </a:pPr>
            <a:r>
              <a:rPr lang="en-US" dirty="0">
                <a:latin typeface="Courier New" pitchFamily="49" charset="0"/>
                <a:cs typeface="Courier New" pitchFamily="49" charset="0"/>
              </a:rPr>
              <a:t>if (0) { /* false */ }</a:t>
            </a:r>
            <a:r>
              <a:rPr lang="nn-NO" dirty="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981799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itchFamily="49" charset="0"/>
                <a:cs typeface="Courier New" pitchFamily="49" charset="0"/>
              </a:rPr>
              <a:t>while (condition) {</a:t>
            </a:r>
          </a:p>
          <a:p>
            <a:pPr marL="0" indent="0">
              <a:buNone/>
            </a:pPr>
            <a:r>
              <a:rPr lang="en-US" dirty="0">
                <a:latin typeface="Courier New" pitchFamily="49" charset="0"/>
                <a:cs typeface="Courier New" pitchFamily="49" charset="0"/>
              </a:rPr>
              <a:t>	statements;</a:t>
            </a:r>
          </a:p>
          <a:p>
            <a:pPr marL="0" indent="0">
              <a:buNone/>
            </a:pPr>
            <a:r>
              <a:rPr lang="en-US" dirty="0" smtClean="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do {</a:t>
            </a:r>
          </a:p>
          <a:p>
            <a:pPr marL="457200" lvl="1" indent="0">
              <a:buNone/>
            </a:pPr>
            <a:r>
              <a:rPr lang="en-US" dirty="0">
                <a:latin typeface="Courier New" pitchFamily="49" charset="0"/>
                <a:cs typeface="Courier New" pitchFamily="49" charset="0"/>
              </a:rPr>
              <a:t>statements;</a:t>
            </a:r>
          </a:p>
          <a:p>
            <a:pPr marL="0" indent="0">
              <a:buNone/>
            </a:pPr>
            <a:r>
              <a:rPr lang="en-US" dirty="0">
                <a:latin typeface="Courier New" pitchFamily="49" charset="0"/>
                <a:cs typeface="Courier New" pitchFamily="49" charset="0"/>
              </a:rPr>
              <a:t>} while (condition);</a:t>
            </a:r>
            <a:r>
              <a:rPr lang="nn-NO" dirty="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657569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a = ["Stef", "Jason"]; // Stef, Jason</a:t>
            </a:r>
          </a:p>
          <a:p>
            <a:pPr marL="0" indent="0">
              <a:buNone/>
            </a:pPr>
            <a:r>
              <a:rPr lang="en-US" dirty="0" err="1">
                <a:latin typeface="Courier New" pitchFamily="49" charset="0"/>
                <a:cs typeface="Courier New" pitchFamily="49" charset="0"/>
              </a:rPr>
              <a:t>a.push</a:t>
            </a:r>
            <a:r>
              <a:rPr lang="en-US" dirty="0">
                <a:latin typeface="Courier New" pitchFamily="49" charset="0"/>
                <a:cs typeface="Courier New" pitchFamily="49" charset="0"/>
              </a:rPr>
              <a:t>("Brian"); // Stef, Jason, Brian</a:t>
            </a:r>
          </a:p>
          <a:p>
            <a:pPr marL="0" indent="0">
              <a:buNone/>
            </a:pPr>
            <a:r>
              <a:rPr lang="en-US" dirty="0" err="1">
                <a:latin typeface="Courier New" pitchFamily="49" charset="0"/>
                <a:cs typeface="Courier New" pitchFamily="49" charset="0"/>
              </a:rPr>
              <a:t>a.unshift</a:t>
            </a:r>
            <a:r>
              <a:rPr lang="en-US" dirty="0">
                <a:latin typeface="Courier New" pitchFamily="49" charset="0"/>
                <a:cs typeface="Courier New" pitchFamily="49" charset="0"/>
              </a:rPr>
              <a:t>("Kelly"); // Kelly, Stef, Jason, Brian</a:t>
            </a:r>
          </a:p>
          <a:p>
            <a:pPr marL="0" indent="0">
              <a:buNone/>
            </a:pPr>
            <a:r>
              <a:rPr lang="en-US" dirty="0" err="1">
                <a:latin typeface="Courier New" pitchFamily="49" charset="0"/>
                <a:cs typeface="Courier New" pitchFamily="49" charset="0"/>
              </a:rPr>
              <a:t>a.pop</a:t>
            </a:r>
            <a:r>
              <a:rPr lang="en-US" dirty="0">
                <a:latin typeface="Courier New" pitchFamily="49" charset="0"/>
                <a:cs typeface="Courier New" pitchFamily="49" charset="0"/>
              </a:rPr>
              <a:t>(); // Kelly, Stef, Jason</a:t>
            </a:r>
          </a:p>
          <a:p>
            <a:pPr marL="0" indent="0">
              <a:buNone/>
            </a:pPr>
            <a:r>
              <a:rPr lang="en-US" dirty="0" err="1">
                <a:latin typeface="Courier New" pitchFamily="49" charset="0"/>
                <a:cs typeface="Courier New" pitchFamily="49" charset="0"/>
              </a:rPr>
              <a:t>a.shift</a:t>
            </a:r>
            <a:r>
              <a:rPr lang="en-US" dirty="0">
                <a:latin typeface="Courier New" pitchFamily="49" charset="0"/>
                <a:cs typeface="Courier New" pitchFamily="49" charset="0"/>
              </a:rPr>
              <a:t>(); // Stef, Jason</a:t>
            </a:r>
          </a:p>
          <a:p>
            <a:pPr marL="0" indent="0">
              <a:buNone/>
            </a:pPr>
            <a:r>
              <a:rPr lang="en-US" dirty="0" err="1">
                <a:latin typeface="Courier New" pitchFamily="49" charset="0"/>
                <a:cs typeface="Courier New" pitchFamily="49" charset="0"/>
              </a:rPr>
              <a:t>a.sort</a:t>
            </a:r>
            <a:r>
              <a:rPr lang="en-US" dirty="0">
                <a:latin typeface="Courier New" pitchFamily="49" charset="0"/>
                <a:cs typeface="Courier New" pitchFamily="49" charset="0"/>
              </a:rPr>
              <a:t>(); // Jason, Stef</a:t>
            </a:r>
            <a:r>
              <a:rPr lang="nn-NO" dirty="0">
                <a:latin typeface="Courier New" pitchFamily="49" charset="0"/>
                <a:cs typeface="Courier New" pitchFamily="49" charset="0"/>
              </a:rPr>
              <a:t>	</a:t>
            </a:r>
          </a:p>
          <a:p>
            <a:pPr marL="0" indent="0">
              <a:buNone/>
            </a:pPr>
            <a:r>
              <a:rPr lang="en-US" dirty="0"/>
              <a:t>array serves as many data structures: list, queue, stack, ...</a:t>
            </a:r>
          </a:p>
          <a:p>
            <a:r>
              <a:rPr lang="en-US" sz="2800" dirty="0"/>
              <a:t>methods: </a:t>
            </a:r>
            <a:r>
              <a:rPr lang="en-US" sz="2000" dirty="0" err="1">
                <a:latin typeface="Courier New" pitchFamily="49" charset="0"/>
                <a:cs typeface="Courier New" pitchFamily="49" charset="0"/>
              </a:rPr>
              <a:t>concat</a:t>
            </a:r>
            <a:r>
              <a:rPr lang="en-US" sz="2000" dirty="0">
                <a:latin typeface="Courier New" pitchFamily="49" charset="0"/>
                <a:cs typeface="Courier New" pitchFamily="49" charset="0"/>
              </a:rPr>
              <a:t>, join, pop, push, reverse, shift, slice, sort, splice, </a:t>
            </a:r>
            <a:r>
              <a:rPr lang="en-US" sz="2000" dirty="0" err="1">
                <a:latin typeface="Courier New" pitchFamily="49" charset="0"/>
                <a:cs typeface="Courier New" pitchFamily="49" charset="0"/>
              </a:rPr>
              <a:t>toString</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unshift</a:t>
            </a:r>
            <a:endParaRPr lang="en-US" sz="2800" dirty="0">
              <a:latin typeface="Courier New" pitchFamily="49" charset="0"/>
              <a:cs typeface="Courier New" pitchFamily="49" charset="0"/>
            </a:endParaRPr>
          </a:p>
          <a:p>
            <a:pPr lvl="1"/>
            <a:r>
              <a:rPr lang="en-US" sz="2400" dirty="0"/>
              <a:t>push and pop add / remove from back</a:t>
            </a:r>
          </a:p>
          <a:p>
            <a:pPr lvl="1"/>
            <a:r>
              <a:rPr lang="en-US" sz="2400" dirty="0" err="1"/>
              <a:t>unshift</a:t>
            </a:r>
            <a:r>
              <a:rPr lang="en-US" sz="2400" dirty="0"/>
              <a:t> and shift add / remove from front</a:t>
            </a:r>
          </a:p>
          <a:p>
            <a:pPr lvl="1"/>
            <a:r>
              <a:rPr lang="en-US" sz="2400" dirty="0"/>
              <a:t>shift and pop return the element that is removed</a:t>
            </a:r>
            <a:endParaRPr lang="en-US" sz="1050" dirty="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396775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s = "Connie Client";</a:t>
            </a: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fName</a:t>
            </a:r>
            <a:r>
              <a:rPr lang="en-US" dirty="0">
                <a:latin typeface="Courier New" pitchFamily="49" charset="0"/>
                <a:cs typeface="Courier New" pitchFamily="49" charset="0"/>
              </a:rPr>
              <a:t> = </a:t>
            </a:r>
            <a:r>
              <a:rPr lang="en-US" dirty="0" err="1">
                <a:latin typeface="Courier New" pitchFamily="49" charset="0"/>
                <a:cs typeface="Courier New" pitchFamily="49" charset="0"/>
              </a:rPr>
              <a:t>s.substring</a:t>
            </a:r>
            <a:r>
              <a:rPr lang="en-US" dirty="0">
                <a:latin typeface="Courier New" pitchFamily="49" charset="0"/>
                <a:cs typeface="Courier New" pitchFamily="49" charset="0"/>
              </a:rPr>
              <a:t>(0, </a:t>
            </a:r>
            <a:r>
              <a:rPr lang="en-US" dirty="0" err="1">
                <a:latin typeface="Courier New" pitchFamily="49" charset="0"/>
                <a:cs typeface="Courier New" pitchFamily="49" charset="0"/>
              </a:rPr>
              <a:t>s.indexOf</a:t>
            </a:r>
            <a:r>
              <a:rPr lang="en-US" dirty="0">
                <a:latin typeface="Courier New" pitchFamily="49" charset="0"/>
                <a:cs typeface="Courier New" pitchFamily="49" charset="0"/>
              </a:rPr>
              <a:t>(" ")); // "Connie"</a:t>
            </a: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len</a:t>
            </a:r>
            <a:r>
              <a:rPr lang="en-US" dirty="0">
                <a:latin typeface="Courier New" pitchFamily="49" charset="0"/>
                <a:cs typeface="Courier New" pitchFamily="49" charset="0"/>
              </a:rPr>
              <a:t> = </a:t>
            </a:r>
            <a:r>
              <a:rPr lang="en-US" dirty="0" err="1">
                <a:latin typeface="Courier New" pitchFamily="49" charset="0"/>
                <a:cs typeface="Courier New" pitchFamily="49" charset="0"/>
              </a:rPr>
              <a:t>s.length</a:t>
            </a:r>
            <a:r>
              <a:rPr lang="en-US" dirty="0">
                <a:latin typeface="Courier New" pitchFamily="49" charset="0"/>
                <a:cs typeface="Courier New" pitchFamily="49" charset="0"/>
              </a:rPr>
              <a:t>; // 13</a:t>
            </a: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s2 = 'Melvin Merchant'; </a:t>
            </a:r>
            <a:endParaRPr lang="en-US" dirty="0" smtClean="0">
              <a:latin typeface="Courier New" pitchFamily="49" charset="0"/>
              <a:cs typeface="Courier New" pitchFamily="49" charset="0"/>
            </a:endParaRPr>
          </a:p>
          <a:p>
            <a:r>
              <a:rPr lang="en-US" sz="2800" dirty="0"/>
              <a:t>methods: </a:t>
            </a:r>
            <a:r>
              <a:rPr lang="en-US" sz="2800" dirty="0" err="1">
                <a:latin typeface="Courier New" pitchFamily="49" charset="0"/>
                <a:cs typeface="Courier New" pitchFamily="49" charset="0"/>
              </a:rPr>
              <a:t>charAt</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charCodeAt</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fromCharCode</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indexOf</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lastIndexOf</a:t>
            </a:r>
            <a:r>
              <a:rPr lang="en-US" sz="2800" dirty="0">
                <a:latin typeface="Courier New" pitchFamily="49" charset="0"/>
                <a:cs typeface="Courier New" pitchFamily="49" charset="0"/>
              </a:rPr>
              <a:t>, replace, split, substring, </a:t>
            </a:r>
            <a:r>
              <a:rPr lang="en-US" sz="2800" dirty="0" err="1">
                <a:latin typeface="Courier New" pitchFamily="49" charset="0"/>
                <a:cs typeface="Courier New" pitchFamily="49" charset="0"/>
              </a:rPr>
              <a:t>toLowerCase</a:t>
            </a: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toUpperCase</a:t>
            </a:r>
            <a:endParaRPr lang="en-US" sz="2800" dirty="0">
              <a:latin typeface="Courier New" pitchFamily="49" charset="0"/>
              <a:cs typeface="Courier New" pitchFamily="49" charset="0"/>
            </a:endParaRPr>
          </a:p>
          <a:p>
            <a:pPr lvl="1"/>
            <a:r>
              <a:rPr lang="en-US" sz="2000" dirty="0" err="1"/>
              <a:t>charAt</a:t>
            </a:r>
            <a:r>
              <a:rPr lang="en-US" sz="2000" dirty="0"/>
              <a:t> returns a one-letter String (there is no char type</a:t>
            </a:r>
            <a:r>
              <a:rPr lang="en-US" sz="2000" dirty="0" smtClean="0"/>
              <a:t>)</a:t>
            </a:r>
          </a:p>
          <a:p>
            <a:r>
              <a:rPr lang="en-US" sz="2800" dirty="0"/>
              <a:t>Strings can be specified with "" or ''</a:t>
            </a:r>
          </a:p>
          <a:p>
            <a:pPr marL="342900" lvl="1" indent="-342900">
              <a:spcBef>
                <a:spcPct val="20000"/>
              </a:spcBef>
              <a:buFontTx/>
              <a:buChar char="•"/>
            </a:pPr>
            <a:r>
              <a:rPr lang="en-US" sz="2000" dirty="0"/>
              <a:t>1 + 1 is 2, but "1" + 1 is "11"</a:t>
            </a:r>
            <a:endParaRPr lang="en-US" sz="2000" dirty="0">
              <a:latin typeface="Courier New" pitchFamily="49" charset="0"/>
              <a:cs typeface="Courier New" pitchFamily="49" charset="0"/>
            </a:endParaRPr>
          </a:p>
          <a:p>
            <a:endParaRPr lang="en-US" dirty="0"/>
          </a:p>
          <a:p>
            <a:pPr marL="0" indent="0">
              <a:buNone/>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714674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a:xfrm>
            <a:off x="762000" y="1066800"/>
            <a:ext cx="8229600" cy="5486400"/>
          </a:xfrm>
        </p:spPr>
        <p:txBody>
          <a:bodyPr/>
          <a:lstStyle/>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count = 10;</a:t>
            </a: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s1 = "" + count; // "10"</a:t>
            </a: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s2 = count + " bananas, ah ah ah!"; // "10 bananas, ah ah ah!"</a:t>
            </a: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n1 = </a:t>
            </a:r>
            <a:r>
              <a:rPr lang="en-US" dirty="0" err="1">
                <a:latin typeface="Courier New" pitchFamily="49" charset="0"/>
                <a:cs typeface="Courier New" pitchFamily="49" charset="0"/>
              </a:rPr>
              <a:t>parseInt</a:t>
            </a:r>
            <a:r>
              <a:rPr lang="en-US" dirty="0">
                <a:latin typeface="Courier New" pitchFamily="49" charset="0"/>
                <a:cs typeface="Courier New" pitchFamily="49" charset="0"/>
              </a:rPr>
              <a:t>("42 is the answer"); // 42</a:t>
            </a: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n2 = </a:t>
            </a:r>
            <a:r>
              <a:rPr lang="en-US" dirty="0" err="1">
                <a:latin typeface="Courier New" pitchFamily="49" charset="0"/>
                <a:cs typeface="Courier New" pitchFamily="49" charset="0"/>
              </a:rPr>
              <a:t>parseFloat</a:t>
            </a:r>
            <a:r>
              <a:rPr lang="en-US" dirty="0">
                <a:latin typeface="Courier New" pitchFamily="49" charset="0"/>
                <a:cs typeface="Courier New" pitchFamily="49" charset="0"/>
              </a:rPr>
              <a:t>("</a:t>
            </a:r>
            <a:r>
              <a:rPr lang="en-US" dirty="0" err="1">
                <a:latin typeface="Courier New" pitchFamily="49" charset="0"/>
                <a:cs typeface="Courier New" pitchFamily="49" charset="0"/>
              </a:rPr>
              <a:t>booyah</a:t>
            </a:r>
            <a:r>
              <a:rPr lang="en-US" dirty="0">
                <a:latin typeface="Courier New" pitchFamily="49" charset="0"/>
                <a:cs typeface="Courier New" pitchFamily="49" charset="0"/>
              </a:rPr>
              <a:t>"); // </a:t>
            </a:r>
            <a:r>
              <a:rPr lang="en-US" dirty="0" err="1">
                <a:latin typeface="Courier New" pitchFamily="49" charset="0"/>
                <a:cs typeface="Courier New" pitchFamily="49" charset="0"/>
              </a:rPr>
              <a:t>NaN</a:t>
            </a:r>
            <a:r>
              <a:rPr lang="en-US" dirty="0">
                <a:latin typeface="Consolas" pitchFamily="49" charset="0"/>
                <a:cs typeface="Consolas" pitchFamily="49" charset="0"/>
              </a:rPr>
              <a:t>	</a:t>
            </a:r>
            <a:endParaRPr lang="en-US" dirty="0"/>
          </a:p>
          <a:p>
            <a:pPr marL="0" indent="0">
              <a:buNone/>
            </a:pPr>
            <a:endParaRPr lang="en-US" dirty="0" smtClean="0">
              <a:latin typeface="Courier New" pitchFamily="49" charset="0"/>
              <a:cs typeface="Courier New" pitchFamily="49" charset="0"/>
            </a:endParaRP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s = "the quick brown fox";</a:t>
            </a:r>
          </a:p>
          <a:p>
            <a:pPr marL="0" indent="0">
              <a:buNone/>
            </a:pPr>
            <a:r>
              <a:rPr lang="en-US" dirty="0" err="1">
                <a:latin typeface="Courier New" pitchFamily="49" charset="0"/>
                <a:cs typeface="Courier New" pitchFamily="49" charset="0"/>
              </a:rPr>
              <a:t>var</a:t>
            </a:r>
            <a:r>
              <a:rPr lang="en-US" dirty="0">
                <a:latin typeface="Courier New" pitchFamily="49" charset="0"/>
                <a:cs typeface="Courier New" pitchFamily="49" charset="0"/>
              </a:rPr>
              <a:t> a = </a:t>
            </a:r>
            <a:r>
              <a:rPr lang="en-US" dirty="0" err="1">
                <a:latin typeface="Courier New" pitchFamily="49" charset="0"/>
                <a:cs typeface="Courier New" pitchFamily="49" charset="0"/>
              </a:rPr>
              <a:t>s.split</a:t>
            </a:r>
            <a:r>
              <a:rPr lang="en-US" dirty="0">
                <a:latin typeface="Courier New" pitchFamily="49" charset="0"/>
                <a:cs typeface="Courier New" pitchFamily="49" charset="0"/>
              </a:rPr>
              <a:t>(" "); // ["the", "quick", "brown", "fox"]</a:t>
            </a:r>
          </a:p>
          <a:p>
            <a:pPr marL="0" indent="0">
              <a:buNone/>
            </a:pPr>
            <a:r>
              <a:rPr lang="en-US" dirty="0" err="1">
                <a:latin typeface="Courier New" pitchFamily="49" charset="0"/>
                <a:cs typeface="Courier New" pitchFamily="49" charset="0"/>
              </a:rPr>
              <a:t>a.reverse</a:t>
            </a:r>
            <a:r>
              <a:rPr lang="en-US" dirty="0">
                <a:latin typeface="Courier New" pitchFamily="49" charset="0"/>
                <a:cs typeface="Courier New" pitchFamily="49" charset="0"/>
              </a:rPr>
              <a:t>(); // ["fox", "brown", "quick", "the"]</a:t>
            </a:r>
          </a:p>
          <a:p>
            <a:pPr marL="0" indent="0">
              <a:buNone/>
            </a:pPr>
            <a:r>
              <a:rPr lang="en-US" dirty="0">
                <a:latin typeface="Courier New" pitchFamily="49" charset="0"/>
                <a:cs typeface="Courier New" pitchFamily="49" charset="0"/>
              </a:rPr>
              <a:t>s = </a:t>
            </a:r>
            <a:r>
              <a:rPr lang="en-US" dirty="0" err="1">
                <a:latin typeface="Courier New" pitchFamily="49" charset="0"/>
                <a:cs typeface="Courier New" pitchFamily="49" charset="0"/>
              </a:rPr>
              <a:t>a.join</a:t>
            </a:r>
            <a:r>
              <a:rPr lang="en-US" dirty="0">
                <a:latin typeface="Courier New" pitchFamily="49" charset="0"/>
                <a:cs typeface="Courier New" pitchFamily="49" charset="0"/>
              </a:rPr>
              <a:t>("!"); // "</a:t>
            </a:r>
            <a:r>
              <a:rPr lang="en-US" dirty="0" err="1">
                <a:latin typeface="Courier New" pitchFamily="49" charset="0"/>
                <a:cs typeface="Courier New" pitchFamily="49" charset="0"/>
              </a:rPr>
              <a:t>fox!brown!quick!the</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1442958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Objects</a:t>
            </a:r>
            <a:endParaRPr lang="en-US" dirty="0"/>
          </a:p>
        </p:txBody>
      </p:sp>
      <p:sp>
        <p:nvSpPr>
          <p:cNvPr id="3" name="Content Placeholder 2"/>
          <p:cNvSpPr>
            <a:spLocks noGrp="1"/>
          </p:cNvSpPr>
          <p:nvPr>
            <p:ph idx="1"/>
          </p:nvPr>
        </p:nvSpPr>
        <p:spPr/>
        <p:txBody>
          <a:bodyPr/>
          <a:lstStyle/>
          <a:p>
            <a:pPr>
              <a:buNone/>
            </a:pPr>
            <a:r>
              <a:rPr lang="en-US" dirty="0" err="1" smtClean="0">
                <a:solidFill>
                  <a:srgbClr val="8080C0"/>
                </a:solidFill>
                <a:highlight>
                  <a:srgbClr val="181818"/>
                </a:highlight>
              </a:rPr>
              <a:t>var</a:t>
            </a:r>
            <a:r>
              <a:rPr lang="en-US" dirty="0" smtClean="0">
                <a:solidFill>
                  <a:srgbClr val="E0E0E0"/>
                </a:solidFill>
                <a:highlight>
                  <a:srgbClr val="181818"/>
                </a:highlight>
              </a:rPr>
              <a:t> </a:t>
            </a:r>
            <a:r>
              <a:rPr lang="en-US" dirty="0" err="1" smtClean="0">
                <a:solidFill>
                  <a:srgbClr val="FEF1A9"/>
                </a:solidFill>
                <a:highlight>
                  <a:srgbClr val="181818"/>
                </a:highlight>
              </a:rPr>
              <a:t>myObject</a:t>
            </a:r>
            <a:r>
              <a:rPr lang="en-US" dirty="0" smtClean="0">
                <a:solidFill>
                  <a:srgbClr val="E0E0E0"/>
                </a:solidFill>
                <a:highlight>
                  <a:srgbClr val="181818"/>
                </a:highlight>
              </a:rPr>
              <a:t> = </a:t>
            </a:r>
            <a:r>
              <a:rPr lang="en-US" dirty="0" smtClean="0">
                <a:solidFill>
                  <a:srgbClr val="8080C0"/>
                </a:solidFill>
                <a:highlight>
                  <a:srgbClr val="181818"/>
                </a:highlight>
              </a:rPr>
              <a:t>new</a:t>
            </a:r>
            <a:r>
              <a:rPr lang="en-US" dirty="0" smtClean="0">
                <a:solidFill>
                  <a:srgbClr val="E0E0E0"/>
                </a:solidFill>
                <a:highlight>
                  <a:srgbClr val="181818"/>
                </a:highlight>
              </a:rPr>
              <a:t> </a:t>
            </a:r>
            <a:r>
              <a:rPr lang="en-US" dirty="0" smtClean="0">
                <a:solidFill>
                  <a:srgbClr val="FEF1A9"/>
                </a:solidFill>
                <a:highlight>
                  <a:srgbClr val="181818"/>
                </a:highlight>
              </a:rPr>
              <a:t>Object</a:t>
            </a:r>
            <a:r>
              <a:rPr lang="en-US" dirty="0" smtClean="0">
                <a:solidFill>
                  <a:srgbClr val="E0E0E0"/>
                </a:solidFill>
                <a:highlight>
                  <a:srgbClr val="181818"/>
                </a:highlight>
              </a:rPr>
              <a:t>();</a:t>
            </a:r>
          </a:p>
          <a:p>
            <a:r>
              <a:rPr lang="en-US" dirty="0" smtClean="0">
                <a:solidFill>
                  <a:srgbClr val="E0E0E0"/>
                </a:solidFill>
                <a:highlight>
                  <a:srgbClr val="181818"/>
                </a:highlight>
              </a:rPr>
              <a:t>Unlike Java/C# the object “properties” are created dynamically as needed.</a:t>
            </a:r>
          </a:p>
          <a:p>
            <a:endParaRPr lang="en-US" dirty="0" smtClean="0">
              <a:solidFill>
                <a:srgbClr val="E0E0E0"/>
              </a:solidFill>
              <a:highlight>
                <a:srgbClr val="181818"/>
              </a:highlight>
            </a:endParaRPr>
          </a:p>
          <a:p>
            <a:pPr>
              <a:buNone/>
            </a:pPr>
            <a:r>
              <a:rPr lang="en-US" dirty="0" err="1" smtClean="0">
                <a:solidFill>
                  <a:srgbClr val="FEF1A9"/>
                </a:solidFill>
                <a:highlight>
                  <a:srgbClr val="181818"/>
                </a:highlight>
              </a:rPr>
              <a:t>myObject</a:t>
            </a:r>
            <a:r>
              <a:rPr lang="en-US" dirty="0" err="1" smtClean="0">
                <a:solidFill>
                  <a:srgbClr val="E0E0E0"/>
                </a:solidFill>
                <a:highlight>
                  <a:srgbClr val="181818"/>
                </a:highlight>
              </a:rPr>
              <a:t>.</a:t>
            </a:r>
            <a:r>
              <a:rPr lang="en-US" dirty="0" err="1" smtClean="0">
                <a:solidFill>
                  <a:srgbClr val="FEF1A9"/>
                </a:solidFill>
                <a:highlight>
                  <a:srgbClr val="181818"/>
                </a:highlight>
              </a:rPr>
              <a:t>make</a:t>
            </a:r>
            <a:r>
              <a:rPr lang="en-US" dirty="0" smtClean="0">
                <a:solidFill>
                  <a:srgbClr val="E0E0E0"/>
                </a:solidFill>
                <a:highlight>
                  <a:srgbClr val="181818"/>
                </a:highlight>
              </a:rPr>
              <a:t> = </a:t>
            </a:r>
            <a:r>
              <a:rPr lang="en-US" dirty="0" smtClean="0">
                <a:solidFill>
                  <a:srgbClr val="60FF60"/>
                </a:solidFill>
                <a:highlight>
                  <a:srgbClr val="181818"/>
                </a:highlight>
              </a:rPr>
              <a:t>"Ford"</a:t>
            </a:r>
            <a:r>
              <a:rPr lang="en-US" dirty="0" smtClean="0">
                <a:solidFill>
                  <a:srgbClr val="E0E0E0"/>
                </a:solidFill>
                <a:highlight>
                  <a:srgbClr val="181818"/>
                </a:highlight>
              </a:rPr>
              <a:t>;</a:t>
            </a:r>
          </a:p>
          <a:p>
            <a:pPr>
              <a:buNone/>
            </a:pPr>
            <a:r>
              <a:rPr lang="en-US" dirty="0" err="1" smtClean="0">
                <a:solidFill>
                  <a:srgbClr val="FEF1A9"/>
                </a:solidFill>
                <a:highlight>
                  <a:srgbClr val="181818"/>
                </a:highlight>
              </a:rPr>
              <a:t>myObjected</a:t>
            </a:r>
            <a:r>
              <a:rPr lang="en-US" dirty="0" err="1" smtClean="0">
                <a:solidFill>
                  <a:srgbClr val="E0E0E0"/>
                </a:solidFill>
                <a:highlight>
                  <a:srgbClr val="181818"/>
                </a:highlight>
              </a:rPr>
              <a:t>.</a:t>
            </a:r>
            <a:r>
              <a:rPr lang="en-US" dirty="0" err="1" smtClean="0">
                <a:solidFill>
                  <a:srgbClr val="FEF1A9"/>
                </a:solidFill>
                <a:highlight>
                  <a:srgbClr val="181818"/>
                </a:highlight>
              </a:rPr>
              <a:t>purchased</a:t>
            </a:r>
            <a:r>
              <a:rPr lang="en-US" dirty="0" smtClean="0">
                <a:solidFill>
                  <a:srgbClr val="E0E0E0"/>
                </a:solidFill>
                <a:highlight>
                  <a:srgbClr val="181818"/>
                </a:highlight>
              </a:rPr>
              <a:t> = </a:t>
            </a:r>
            <a:r>
              <a:rPr lang="en-US" dirty="0" smtClean="0">
                <a:solidFill>
                  <a:srgbClr val="8080C0"/>
                </a:solidFill>
                <a:highlight>
                  <a:srgbClr val="181818"/>
                </a:highlight>
              </a:rPr>
              <a:t>new</a:t>
            </a:r>
            <a:r>
              <a:rPr lang="en-US" dirty="0" smtClean="0">
                <a:solidFill>
                  <a:srgbClr val="E0E0E0"/>
                </a:solidFill>
                <a:highlight>
                  <a:srgbClr val="181818"/>
                </a:highlight>
              </a:rPr>
              <a:t> </a:t>
            </a:r>
            <a:r>
              <a:rPr lang="en-US" dirty="0" smtClean="0">
                <a:solidFill>
                  <a:srgbClr val="FEF1A9"/>
                </a:solidFill>
                <a:highlight>
                  <a:srgbClr val="181818"/>
                </a:highlight>
              </a:rPr>
              <a:t>Date</a:t>
            </a:r>
            <a:r>
              <a:rPr lang="en-US" dirty="0" smtClean="0">
                <a:solidFill>
                  <a:srgbClr val="E0E0E0"/>
                </a:solidFill>
                <a:highlight>
                  <a:srgbClr val="181818"/>
                </a:highlight>
              </a:rPr>
              <a:t>(2005,1,1);</a:t>
            </a:r>
          </a:p>
          <a:p>
            <a:r>
              <a:rPr lang="en-US" dirty="0" smtClean="0">
                <a:solidFill>
                  <a:srgbClr val="E0E0E0"/>
                </a:solidFill>
                <a:highlight>
                  <a:srgbClr val="181818"/>
                </a:highlight>
              </a:rPr>
              <a:t>We don’t need to declare these properties prior to assigning them</a:t>
            </a:r>
          </a:p>
          <a:p>
            <a:r>
              <a:rPr lang="en-US" dirty="0" smtClean="0">
                <a:solidFill>
                  <a:srgbClr val="E0E0E0"/>
                </a:solidFill>
                <a:highlight>
                  <a:srgbClr val="181818"/>
                </a:highlight>
              </a:rPr>
              <a:t>With great power comes great responsibility</a:t>
            </a:r>
          </a:p>
          <a:p>
            <a:pPr>
              <a:buNone/>
            </a:pPr>
            <a:r>
              <a:rPr lang="en-US" dirty="0" err="1" smtClean="0">
                <a:solidFill>
                  <a:srgbClr val="FEF1A9"/>
                </a:solidFill>
                <a:highlight>
                  <a:srgbClr val="181818"/>
                </a:highlight>
              </a:rPr>
              <a:t>myObjected</a:t>
            </a:r>
            <a:r>
              <a:rPr lang="en-US" dirty="0" err="1" smtClean="0">
                <a:solidFill>
                  <a:srgbClr val="E0E0E0"/>
                </a:solidFill>
                <a:highlight>
                  <a:srgbClr val="181818"/>
                </a:highlight>
              </a:rPr>
              <a:t>.</a:t>
            </a:r>
            <a:r>
              <a:rPr lang="en-US" dirty="0" err="1" smtClean="0">
                <a:solidFill>
                  <a:srgbClr val="FF0000"/>
                </a:solidFill>
                <a:highlight>
                  <a:srgbClr val="181818"/>
                </a:highlight>
              </a:rPr>
              <a:t>purchsed</a:t>
            </a:r>
            <a:r>
              <a:rPr lang="en-US" dirty="0" smtClean="0">
                <a:solidFill>
                  <a:srgbClr val="E0E0E0"/>
                </a:solidFill>
                <a:highlight>
                  <a:srgbClr val="181818"/>
                </a:highlight>
              </a:rPr>
              <a:t> = </a:t>
            </a:r>
            <a:r>
              <a:rPr lang="en-US" dirty="0" smtClean="0">
                <a:solidFill>
                  <a:srgbClr val="8080C0"/>
                </a:solidFill>
                <a:highlight>
                  <a:srgbClr val="181818"/>
                </a:highlight>
              </a:rPr>
              <a:t>new</a:t>
            </a:r>
            <a:r>
              <a:rPr lang="en-US" dirty="0" smtClean="0">
                <a:solidFill>
                  <a:srgbClr val="E0E0E0"/>
                </a:solidFill>
                <a:highlight>
                  <a:srgbClr val="181818"/>
                </a:highlight>
              </a:rPr>
              <a:t> </a:t>
            </a:r>
            <a:r>
              <a:rPr lang="en-US" dirty="0" smtClean="0">
                <a:solidFill>
                  <a:srgbClr val="FEF1A9"/>
                </a:solidFill>
                <a:highlight>
                  <a:srgbClr val="181818"/>
                </a:highlight>
              </a:rPr>
              <a:t>Date</a:t>
            </a:r>
            <a:r>
              <a:rPr lang="en-US" dirty="0" smtClean="0">
                <a:solidFill>
                  <a:srgbClr val="E0E0E0"/>
                </a:solidFill>
                <a:highlight>
                  <a:srgbClr val="181818"/>
                </a:highlight>
              </a:rPr>
              <a:t>(2005,1,1);</a:t>
            </a:r>
          </a:p>
          <a:p>
            <a:r>
              <a:rPr lang="en-US" dirty="0" smtClean="0">
                <a:solidFill>
                  <a:srgbClr val="E0E0E0"/>
                </a:solidFill>
                <a:highlight>
                  <a:srgbClr val="181818"/>
                </a:highlight>
              </a:rPr>
              <a:t>No warning that we made a mistake</a:t>
            </a:r>
          </a:p>
        </p:txBody>
      </p:sp>
    </p:spTree>
    <p:extLst>
      <p:ext uri="{BB962C8B-B14F-4D97-AF65-F5344CB8AC3E}">
        <p14:creationId xmlns:p14="http://schemas.microsoft.com/office/powerpoint/2010/main" val="1757235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Property Reference Op</a:t>
            </a:r>
            <a:endParaRPr lang="en-US" dirty="0"/>
          </a:p>
        </p:txBody>
      </p:sp>
      <p:sp>
        <p:nvSpPr>
          <p:cNvPr id="3" name="Content Placeholder 2"/>
          <p:cNvSpPr>
            <a:spLocks noGrp="1"/>
          </p:cNvSpPr>
          <p:nvPr>
            <p:ph idx="1"/>
          </p:nvPr>
        </p:nvSpPr>
        <p:spPr/>
        <p:txBody>
          <a:bodyPr/>
          <a:lstStyle/>
          <a:p>
            <a:pPr>
              <a:buNone/>
            </a:pPr>
            <a:r>
              <a:rPr lang="en-US" dirty="0" smtClean="0">
                <a:solidFill>
                  <a:srgbClr val="FEF1A9"/>
                </a:solidFill>
                <a:highlight>
                  <a:srgbClr val="181818"/>
                </a:highlight>
              </a:rPr>
              <a:t>Object</a:t>
            </a:r>
            <a:r>
              <a:rPr lang="en-US" dirty="0" smtClean="0">
                <a:solidFill>
                  <a:srgbClr val="E0E0E0"/>
                </a:solidFill>
                <a:highlight>
                  <a:srgbClr val="181818"/>
                </a:highlight>
              </a:rPr>
              <a:t>[</a:t>
            </a:r>
            <a:r>
              <a:rPr lang="en-US" dirty="0" err="1" smtClean="0">
                <a:solidFill>
                  <a:srgbClr val="8080C0"/>
                </a:solidFill>
                <a:highlight>
                  <a:srgbClr val="181818"/>
                </a:highlight>
              </a:rPr>
              <a:t>propertyNameExpression</a:t>
            </a:r>
            <a:r>
              <a:rPr lang="en-US" dirty="0" smtClean="0">
                <a:solidFill>
                  <a:srgbClr val="8080C0"/>
                </a:solidFill>
                <a:highlight>
                  <a:srgbClr val="181818"/>
                </a:highlight>
              </a:rPr>
              <a:t>]</a:t>
            </a:r>
            <a:endParaRPr lang="en-US" dirty="0" smtClean="0">
              <a:solidFill>
                <a:srgbClr val="E0E0E0"/>
              </a:solidFill>
              <a:highlight>
                <a:srgbClr val="181818"/>
              </a:highlight>
            </a:endParaRPr>
          </a:p>
          <a:p>
            <a:r>
              <a:rPr lang="en-US" dirty="0" smtClean="0">
                <a:solidFill>
                  <a:srgbClr val="E0E0E0"/>
                </a:solidFill>
                <a:highlight>
                  <a:srgbClr val="181818"/>
                </a:highlight>
              </a:rPr>
              <a:t>The following are equivalent:</a:t>
            </a:r>
          </a:p>
          <a:p>
            <a:pPr>
              <a:buNone/>
            </a:pPr>
            <a:endParaRPr lang="en-US" dirty="0" smtClean="0">
              <a:solidFill>
                <a:srgbClr val="E0E0E0"/>
              </a:solidFill>
              <a:highlight>
                <a:srgbClr val="181818"/>
              </a:highlight>
            </a:endParaRPr>
          </a:p>
          <a:p>
            <a:pPr>
              <a:buNone/>
            </a:pPr>
            <a:r>
              <a:rPr lang="en-US" dirty="0" err="1" smtClean="0">
                <a:solidFill>
                  <a:srgbClr val="FEF1A9"/>
                </a:solidFill>
                <a:highlight>
                  <a:srgbClr val="181818"/>
                </a:highlight>
              </a:rPr>
              <a:t>myObject</a:t>
            </a:r>
            <a:r>
              <a:rPr lang="en-US" dirty="0" err="1" smtClean="0">
                <a:solidFill>
                  <a:srgbClr val="E0E0E0"/>
                </a:solidFill>
                <a:highlight>
                  <a:srgbClr val="181818"/>
                </a:highlight>
              </a:rPr>
              <a:t>.</a:t>
            </a:r>
            <a:r>
              <a:rPr lang="en-US" dirty="0" err="1" smtClean="0">
                <a:solidFill>
                  <a:srgbClr val="FEF1A9"/>
                </a:solidFill>
                <a:highlight>
                  <a:srgbClr val="181818"/>
                </a:highlight>
              </a:rPr>
              <a:t>make</a:t>
            </a:r>
            <a:r>
              <a:rPr lang="en-US" dirty="0" smtClean="0">
                <a:solidFill>
                  <a:srgbClr val="FEF1A9"/>
                </a:solidFill>
                <a:highlight>
                  <a:srgbClr val="181818"/>
                </a:highlight>
              </a:rPr>
              <a:t>;</a:t>
            </a:r>
          </a:p>
          <a:p>
            <a:pPr>
              <a:buNone/>
            </a:pPr>
            <a:r>
              <a:rPr lang="en-US" dirty="0" err="1" smtClean="0">
                <a:solidFill>
                  <a:srgbClr val="FEF1A9"/>
                </a:solidFill>
                <a:highlight>
                  <a:srgbClr val="181818"/>
                </a:highlight>
              </a:rPr>
              <a:t>myObject</a:t>
            </a:r>
            <a:r>
              <a:rPr lang="en-US" dirty="0" smtClean="0">
                <a:solidFill>
                  <a:srgbClr val="E0E0E0"/>
                </a:solidFill>
                <a:highlight>
                  <a:srgbClr val="181818"/>
                </a:highlight>
              </a:rPr>
              <a:t>[</a:t>
            </a:r>
            <a:r>
              <a:rPr lang="en-US" dirty="0" smtClean="0">
                <a:solidFill>
                  <a:srgbClr val="60FF60"/>
                </a:solidFill>
                <a:highlight>
                  <a:srgbClr val="181818"/>
                </a:highlight>
              </a:rPr>
              <a:t>'make'</a:t>
            </a:r>
            <a:r>
              <a:rPr lang="en-US" dirty="0" smtClean="0">
                <a:solidFill>
                  <a:srgbClr val="E0E0E0"/>
                </a:solidFill>
                <a:highlight>
                  <a:srgbClr val="181818"/>
                </a:highlight>
              </a:rPr>
              <a:t>];</a:t>
            </a:r>
          </a:p>
          <a:p>
            <a:pPr>
              <a:buNone/>
            </a:pPr>
            <a:r>
              <a:rPr lang="en-US" dirty="0" err="1" smtClean="0">
                <a:solidFill>
                  <a:srgbClr val="8080C0"/>
                </a:solidFill>
                <a:highlight>
                  <a:srgbClr val="181818"/>
                </a:highlight>
              </a:rPr>
              <a:t>var</a:t>
            </a:r>
            <a:r>
              <a:rPr lang="en-US" dirty="0" smtClean="0">
                <a:solidFill>
                  <a:srgbClr val="E0E0E0"/>
                </a:solidFill>
                <a:highlight>
                  <a:srgbClr val="181818"/>
                </a:highlight>
              </a:rPr>
              <a:t> </a:t>
            </a:r>
            <a:r>
              <a:rPr lang="en-US" dirty="0" smtClean="0">
                <a:solidFill>
                  <a:srgbClr val="FEF1A9"/>
                </a:solidFill>
                <a:highlight>
                  <a:srgbClr val="181818"/>
                </a:highlight>
              </a:rPr>
              <a:t>p</a:t>
            </a:r>
            <a:r>
              <a:rPr lang="en-US" dirty="0" smtClean="0">
                <a:solidFill>
                  <a:srgbClr val="E0E0E0"/>
                </a:solidFill>
                <a:highlight>
                  <a:srgbClr val="181818"/>
                </a:highlight>
              </a:rPr>
              <a:t> = </a:t>
            </a:r>
            <a:r>
              <a:rPr lang="en-US" dirty="0" smtClean="0">
                <a:solidFill>
                  <a:srgbClr val="60FF60"/>
                </a:solidFill>
                <a:highlight>
                  <a:srgbClr val="181818"/>
                </a:highlight>
              </a:rPr>
              <a:t>'make'</a:t>
            </a:r>
            <a:r>
              <a:rPr lang="en-US" dirty="0" smtClean="0">
                <a:solidFill>
                  <a:srgbClr val="E0E0E0"/>
                </a:solidFill>
                <a:highlight>
                  <a:srgbClr val="181818"/>
                </a:highlight>
              </a:rPr>
              <a:t>;</a:t>
            </a:r>
          </a:p>
          <a:p>
            <a:pPr>
              <a:buNone/>
            </a:pPr>
            <a:r>
              <a:rPr lang="en-US" dirty="0" err="1" smtClean="0">
                <a:solidFill>
                  <a:srgbClr val="FEF1A9"/>
                </a:solidFill>
                <a:highlight>
                  <a:srgbClr val="181818"/>
                </a:highlight>
              </a:rPr>
              <a:t>myObject</a:t>
            </a:r>
            <a:r>
              <a:rPr lang="en-US" dirty="0" smtClean="0">
                <a:solidFill>
                  <a:srgbClr val="E0E0E0"/>
                </a:solidFill>
                <a:highlight>
                  <a:srgbClr val="181818"/>
                </a:highlight>
              </a:rPr>
              <a:t>[</a:t>
            </a:r>
            <a:r>
              <a:rPr lang="en-US" dirty="0" smtClean="0">
                <a:solidFill>
                  <a:srgbClr val="FEF1A9"/>
                </a:solidFill>
                <a:highlight>
                  <a:srgbClr val="181818"/>
                </a:highlight>
              </a:rPr>
              <a:t>p</a:t>
            </a:r>
            <a:r>
              <a:rPr lang="en-US" dirty="0" smtClean="0">
                <a:solidFill>
                  <a:srgbClr val="E0E0E0"/>
                </a:solidFill>
                <a:highlight>
                  <a:srgbClr val="181818"/>
                </a:highlight>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Literals JSON</a:t>
            </a:r>
            <a:endParaRPr lang="en-US" dirty="0"/>
          </a:p>
        </p:txBody>
      </p:sp>
      <p:sp>
        <p:nvSpPr>
          <p:cNvPr id="3" name="Content Placeholder 2"/>
          <p:cNvSpPr>
            <a:spLocks noGrp="1"/>
          </p:cNvSpPr>
          <p:nvPr>
            <p:ph idx="1"/>
          </p:nvPr>
        </p:nvSpPr>
        <p:spPr/>
        <p:txBody>
          <a:bodyPr/>
          <a:lstStyle/>
          <a:p>
            <a:pPr>
              <a:buNone/>
            </a:pPr>
            <a:r>
              <a:rPr lang="en-US" dirty="0" smtClean="0">
                <a:solidFill>
                  <a:srgbClr val="E0E0E0"/>
                </a:solidFill>
                <a:highlight>
                  <a:srgbClr val="181818"/>
                </a:highlight>
              </a:rPr>
              <a:t>Using an object literal is the preferred method, over the multiple assignment means of building an object.</a:t>
            </a:r>
          </a:p>
          <a:p>
            <a:pPr>
              <a:buNone/>
            </a:pPr>
            <a:r>
              <a:rPr lang="en-US" dirty="0" err="1" smtClean="0">
                <a:solidFill>
                  <a:srgbClr val="8080C0"/>
                </a:solidFill>
                <a:highlight>
                  <a:srgbClr val="181818"/>
                </a:highlight>
              </a:rPr>
              <a:t>var</a:t>
            </a:r>
            <a:r>
              <a:rPr lang="en-US" dirty="0" smtClean="0">
                <a:solidFill>
                  <a:srgbClr val="E0E0E0"/>
                </a:solidFill>
                <a:highlight>
                  <a:srgbClr val="181818"/>
                </a:highlight>
              </a:rPr>
              <a:t> </a:t>
            </a:r>
            <a:r>
              <a:rPr lang="en-US" dirty="0" smtClean="0">
                <a:solidFill>
                  <a:srgbClr val="FEF1A9"/>
                </a:solidFill>
                <a:highlight>
                  <a:srgbClr val="181818"/>
                </a:highlight>
              </a:rPr>
              <a:t>ride</a:t>
            </a:r>
            <a:r>
              <a:rPr lang="en-US" dirty="0" smtClean="0">
                <a:solidFill>
                  <a:srgbClr val="E0E0E0"/>
                </a:solidFill>
                <a:highlight>
                  <a:srgbClr val="181818"/>
                </a:highlight>
              </a:rPr>
              <a:t> =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make</a:t>
            </a:r>
            <a:r>
              <a:rPr lang="en-US" dirty="0" smtClean="0">
                <a:solidFill>
                  <a:srgbClr val="E0E0E0"/>
                </a:solidFill>
                <a:highlight>
                  <a:srgbClr val="181818"/>
                </a:highlight>
              </a:rPr>
              <a:t> : </a:t>
            </a:r>
            <a:r>
              <a:rPr lang="en-US" dirty="0" smtClean="0">
                <a:solidFill>
                  <a:srgbClr val="60FF60"/>
                </a:solidFill>
                <a:highlight>
                  <a:srgbClr val="181818"/>
                </a:highlight>
              </a:rPr>
              <a:t>'Ford'</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model</a:t>
            </a:r>
            <a:r>
              <a:rPr lang="en-US" dirty="0" smtClean="0">
                <a:solidFill>
                  <a:srgbClr val="E0E0E0"/>
                </a:solidFill>
                <a:highlight>
                  <a:srgbClr val="181818"/>
                </a:highlight>
              </a:rPr>
              <a:t> : </a:t>
            </a:r>
            <a:r>
              <a:rPr lang="en-US" dirty="0" smtClean="0">
                <a:solidFill>
                  <a:srgbClr val="60FF60"/>
                </a:solidFill>
                <a:highlight>
                  <a:srgbClr val="181818"/>
                </a:highlight>
              </a:rPr>
              <a:t>'Mustang'</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year</a:t>
            </a:r>
            <a:r>
              <a:rPr lang="en-US" dirty="0" smtClean="0">
                <a:solidFill>
                  <a:srgbClr val="E0E0E0"/>
                </a:solidFill>
                <a:highlight>
                  <a:srgbClr val="181818"/>
                </a:highlight>
              </a:rPr>
              <a:t> : 2005,</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purchased</a:t>
            </a:r>
            <a:r>
              <a:rPr lang="en-US" dirty="0" smtClean="0">
                <a:solidFill>
                  <a:srgbClr val="E0E0E0"/>
                </a:solidFill>
                <a:highlight>
                  <a:srgbClr val="181818"/>
                </a:highlight>
              </a:rPr>
              <a:t> : </a:t>
            </a:r>
            <a:r>
              <a:rPr lang="en-US" dirty="0" smtClean="0">
                <a:solidFill>
                  <a:srgbClr val="8080C0"/>
                </a:solidFill>
                <a:highlight>
                  <a:srgbClr val="181818"/>
                </a:highlight>
              </a:rPr>
              <a:t>new</a:t>
            </a:r>
            <a:r>
              <a:rPr lang="en-US" dirty="0" smtClean="0">
                <a:solidFill>
                  <a:srgbClr val="E0E0E0"/>
                </a:solidFill>
                <a:highlight>
                  <a:srgbClr val="181818"/>
                </a:highlight>
              </a:rPr>
              <a:t> </a:t>
            </a:r>
            <a:r>
              <a:rPr lang="en-US" dirty="0" smtClean="0">
                <a:solidFill>
                  <a:srgbClr val="FEF1A9"/>
                </a:solidFill>
                <a:highlight>
                  <a:srgbClr val="181818"/>
                </a:highlight>
              </a:rPr>
              <a:t>Date</a:t>
            </a:r>
            <a:r>
              <a:rPr lang="en-US" dirty="0" smtClean="0">
                <a:solidFill>
                  <a:srgbClr val="E0E0E0"/>
                </a:solidFill>
                <a:highlight>
                  <a:srgbClr val="181818"/>
                </a:highlight>
              </a:rPr>
              <a:t>(2005,1,1),</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owner</a:t>
            </a:r>
            <a:r>
              <a:rPr lang="en-US" dirty="0" smtClean="0">
                <a:solidFill>
                  <a:srgbClr val="E0E0E0"/>
                </a:solidFill>
                <a:highlight>
                  <a:srgbClr val="181818"/>
                </a:highlight>
              </a:rPr>
              <a:t> : { </a:t>
            </a:r>
            <a:r>
              <a:rPr lang="en-US" dirty="0" smtClean="0">
                <a:solidFill>
                  <a:srgbClr val="FEF1A9"/>
                </a:solidFill>
                <a:highlight>
                  <a:srgbClr val="181818"/>
                </a:highlight>
              </a:rPr>
              <a:t>name</a:t>
            </a:r>
            <a:r>
              <a:rPr lang="en-US" dirty="0" smtClean="0">
                <a:solidFill>
                  <a:srgbClr val="E0E0E0"/>
                </a:solidFill>
                <a:highlight>
                  <a:srgbClr val="181818"/>
                </a:highlight>
              </a:rPr>
              <a:t>: </a:t>
            </a:r>
            <a:r>
              <a:rPr lang="en-US" dirty="0" smtClean="0">
                <a:solidFill>
                  <a:srgbClr val="60FF60"/>
                </a:solidFill>
                <a:highlight>
                  <a:srgbClr val="181818"/>
                </a:highlight>
              </a:rPr>
              <a:t>'Shawn McCarthy'</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a:t>
            </a:r>
          </a:p>
          <a:p>
            <a:pPr>
              <a:buNone/>
            </a:pPr>
            <a:endParaRPr lang="en-US" dirty="0" smtClean="0">
              <a:solidFill>
                <a:srgbClr val="E0E0E0"/>
              </a:solidFill>
              <a:highlight>
                <a:srgbClr val="181818"/>
              </a:highlight>
            </a:endParaRPr>
          </a:p>
          <a:p>
            <a:pPr>
              <a:buNone/>
            </a:pPr>
            <a:r>
              <a:rPr lang="en-US" dirty="0" err="1" smtClean="0">
                <a:solidFill>
                  <a:srgbClr val="8080C0"/>
                </a:solidFill>
                <a:highlight>
                  <a:srgbClr val="181818"/>
                </a:highlight>
              </a:rPr>
              <a:t>var</a:t>
            </a:r>
            <a:r>
              <a:rPr lang="en-US" dirty="0" smtClean="0">
                <a:solidFill>
                  <a:srgbClr val="E0E0E0"/>
                </a:solidFill>
                <a:highlight>
                  <a:srgbClr val="181818"/>
                </a:highlight>
              </a:rPr>
              <a:t> </a:t>
            </a:r>
            <a:r>
              <a:rPr lang="en-US" dirty="0" err="1" smtClean="0">
                <a:solidFill>
                  <a:srgbClr val="FEF1A9"/>
                </a:solidFill>
                <a:highlight>
                  <a:srgbClr val="181818"/>
                </a:highlight>
              </a:rPr>
              <a:t>myArray</a:t>
            </a:r>
            <a:r>
              <a:rPr lang="en-US" dirty="0" smtClean="0">
                <a:solidFill>
                  <a:srgbClr val="E0E0E0"/>
                </a:solidFill>
                <a:highlight>
                  <a:srgbClr val="181818"/>
                </a:highlight>
              </a:rPr>
              <a:t> = [1,2,3,4,5,6,7];</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Properties?</a:t>
            </a:r>
            <a:endParaRPr lang="en-US" dirty="0"/>
          </a:p>
        </p:txBody>
      </p:sp>
      <p:sp>
        <p:nvSpPr>
          <p:cNvPr id="3" name="Content Placeholder 2"/>
          <p:cNvSpPr>
            <a:spLocks noGrp="1"/>
          </p:cNvSpPr>
          <p:nvPr>
            <p:ph idx="1"/>
          </p:nvPr>
        </p:nvSpPr>
        <p:spPr/>
        <p:txBody>
          <a:bodyPr/>
          <a:lstStyle/>
          <a:p>
            <a:pPr>
              <a:buNone/>
            </a:pPr>
            <a:r>
              <a:rPr lang="en-US" dirty="0" smtClean="0">
                <a:solidFill>
                  <a:srgbClr val="E0E0E0"/>
                </a:solidFill>
                <a:highlight>
                  <a:srgbClr val="181818"/>
                </a:highlight>
              </a:rPr>
              <a:t>When the </a:t>
            </a:r>
            <a:r>
              <a:rPr lang="en-US" dirty="0" err="1" smtClean="0">
                <a:solidFill>
                  <a:srgbClr val="E0E0E0"/>
                </a:solidFill>
                <a:highlight>
                  <a:srgbClr val="181818"/>
                </a:highlight>
              </a:rPr>
              <a:t>var</a:t>
            </a:r>
            <a:r>
              <a:rPr lang="en-US" dirty="0" smtClean="0">
                <a:solidFill>
                  <a:srgbClr val="E0E0E0"/>
                </a:solidFill>
                <a:highlight>
                  <a:srgbClr val="181818"/>
                </a:highlight>
              </a:rPr>
              <a:t> keyword is used at the top level script, outside the body of a containing function it is implicitly made on the window instance.  </a:t>
            </a:r>
          </a:p>
          <a:p>
            <a:pPr>
              <a:buNone/>
            </a:pPr>
            <a:r>
              <a:rPr lang="en-US" dirty="0" smtClean="0">
                <a:solidFill>
                  <a:srgbClr val="E0E0E0"/>
                </a:solidFill>
                <a:highlight>
                  <a:srgbClr val="181818"/>
                </a:highlight>
              </a:rPr>
              <a:t>Top Level Scope == Window Scope</a:t>
            </a:r>
          </a:p>
          <a:p>
            <a:pPr>
              <a:buNone/>
            </a:pPr>
            <a:endParaRPr lang="en-US" dirty="0" smtClean="0">
              <a:solidFill>
                <a:srgbClr val="E0E0E0"/>
              </a:solidFill>
              <a:highlight>
                <a:srgbClr val="181818"/>
              </a:highlight>
            </a:endParaRPr>
          </a:p>
          <a:p>
            <a:pPr>
              <a:buNone/>
            </a:pPr>
            <a:r>
              <a:rPr lang="en-US" dirty="0" err="1" smtClean="0">
                <a:solidFill>
                  <a:srgbClr val="8080C0"/>
                </a:solidFill>
                <a:highlight>
                  <a:srgbClr val="181818"/>
                </a:highlight>
              </a:rPr>
              <a:t>var</a:t>
            </a:r>
            <a:r>
              <a:rPr lang="en-US" dirty="0" smtClean="0">
                <a:solidFill>
                  <a:srgbClr val="E0E0E0"/>
                </a:solidFill>
                <a:highlight>
                  <a:srgbClr val="181818"/>
                </a:highlight>
              </a:rPr>
              <a:t> </a:t>
            </a:r>
            <a:r>
              <a:rPr lang="en-US" dirty="0" err="1" smtClean="0">
                <a:solidFill>
                  <a:srgbClr val="FEF1A9"/>
                </a:solidFill>
                <a:highlight>
                  <a:srgbClr val="181818"/>
                </a:highlight>
              </a:rPr>
              <a:t>foo</a:t>
            </a:r>
            <a:r>
              <a:rPr lang="en-US" dirty="0" smtClean="0">
                <a:solidFill>
                  <a:srgbClr val="E0E0E0"/>
                </a:solidFill>
                <a:highlight>
                  <a:srgbClr val="181818"/>
                </a:highlight>
              </a:rPr>
              <a:t> = </a:t>
            </a:r>
            <a:r>
              <a:rPr lang="en-US" dirty="0" smtClean="0">
                <a:solidFill>
                  <a:srgbClr val="FEF1A9"/>
                </a:solidFill>
                <a:highlight>
                  <a:srgbClr val="181818"/>
                </a:highlight>
              </a:rPr>
              <a:t>bar</a:t>
            </a:r>
            <a:r>
              <a:rPr lang="en-US" dirty="0" smtClean="0">
                <a:solidFill>
                  <a:srgbClr val="E0E0E0"/>
                </a:solidFill>
                <a:highlight>
                  <a:srgbClr val="181818"/>
                </a:highlight>
              </a:rPr>
              <a:t>;</a:t>
            </a:r>
          </a:p>
          <a:p>
            <a:pPr>
              <a:buNone/>
            </a:pPr>
            <a:r>
              <a:rPr lang="en-US" dirty="0" smtClean="0">
                <a:solidFill>
                  <a:srgbClr val="FEF1A9"/>
                </a:solidFill>
                <a:highlight>
                  <a:srgbClr val="181818"/>
                </a:highlight>
              </a:rPr>
              <a:t>window</a:t>
            </a:r>
            <a:r>
              <a:rPr lang="en-US" dirty="0" smtClean="0">
                <a:solidFill>
                  <a:srgbClr val="E0E0E0"/>
                </a:solidFill>
                <a:highlight>
                  <a:srgbClr val="181818"/>
                </a:highlight>
              </a:rPr>
              <a:t>.</a:t>
            </a:r>
            <a:r>
              <a:rPr lang="en-US" dirty="0" smtClean="0">
                <a:solidFill>
                  <a:srgbClr val="FEF1A9"/>
                </a:solidFill>
                <a:highlight>
                  <a:srgbClr val="181818"/>
                </a:highlight>
              </a:rPr>
              <a:t>foo</a:t>
            </a:r>
            <a:r>
              <a:rPr lang="en-US" dirty="0" smtClean="0">
                <a:solidFill>
                  <a:srgbClr val="E0E0E0"/>
                </a:solidFill>
                <a:highlight>
                  <a:srgbClr val="181818"/>
                </a:highlight>
              </a:rPr>
              <a:t> = </a:t>
            </a:r>
            <a:r>
              <a:rPr lang="en-US" dirty="0" smtClean="0">
                <a:solidFill>
                  <a:srgbClr val="FEF1A9"/>
                </a:solidFill>
                <a:highlight>
                  <a:srgbClr val="181818"/>
                </a:highlight>
              </a:rPr>
              <a:t>bar</a:t>
            </a:r>
            <a:r>
              <a:rPr lang="en-US" dirty="0" smtClean="0">
                <a:solidFill>
                  <a:srgbClr val="E0E0E0"/>
                </a:solidFill>
                <a:highlight>
                  <a:srgbClr val="181818"/>
                </a:highlight>
              </a:rPr>
              <a:t>;</a:t>
            </a:r>
          </a:p>
          <a:p>
            <a:pPr>
              <a:buNone/>
            </a:pPr>
            <a:r>
              <a:rPr lang="en-US" dirty="0" err="1" smtClean="0">
                <a:solidFill>
                  <a:srgbClr val="FEF1A9"/>
                </a:solidFill>
                <a:highlight>
                  <a:srgbClr val="181818"/>
                </a:highlight>
              </a:rPr>
              <a:t>foo</a:t>
            </a:r>
            <a:r>
              <a:rPr lang="en-US" dirty="0" smtClean="0">
                <a:solidFill>
                  <a:srgbClr val="E0E0E0"/>
                </a:solidFill>
                <a:highlight>
                  <a:srgbClr val="181818"/>
                </a:highlight>
              </a:rPr>
              <a:t> = </a:t>
            </a:r>
            <a:r>
              <a:rPr lang="en-US" dirty="0" smtClean="0">
                <a:solidFill>
                  <a:srgbClr val="FEF1A9"/>
                </a:solidFill>
                <a:highlight>
                  <a:srgbClr val="181818"/>
                </a:highlight>
              </a:rPr>
              <a:t>bar</a:t>
            </a:r>
            <a:r>
              <a:rPr lang="en-US" dirty="0" smtClean="0">
                <a:solidFill>
                  <a:srgbClr val="E0E0E0"/>
                </a:solidFill>
                <a:highlight>
                  <a:srgbClr val="181818"/>
                </a:highlight>
              </a:rPr>
              <a:t>;</a:t>
            </a:r>
          </a:p>
          <a:p>
            <a:pPr>
              <a:buNone/>
            </a:pPr>
            <a:endParaRPr lang="en-US" dirty="0" smtClean="0">
              <a:solidFill>
                <a:srgbClr val="E0E0E0"/>
              </a:solidFill>
              <a:highlight>
                <a:srgbClr val="181818"/>
              </a:highlight>
            </a:endParaRPr>
          </a:p>
          <a:p>
            <a:pPr>
              <a:buNone/>
            </a:pPr>
            <a:r>
              <a:rPr lang="en-US" dirty="0" smtClean="0">
                <a:solidFill>
                  <a:srgbClr val="E0E0E0"/>
                </a:solidFill>
                <a:highlight>
                  <a:srgbClr val="181818"/>
                </a:highlight>
              </a:rPr>
              <a:t>In each case a window property </a:t>
            </a:r>
            <a:r>
              <a:rPr lang="en-US" dirty="0" err="1" smtClean="0">
                <a:solidFill>
                  <a:srgbClr val="E0E0E0"/>
                </a:solidFill>
                <a:highlight>
                  <a:srgbClr val="181818"/>
                </a:highlight>
              </a:rPr>
              <a:t>foo</a:t>
            </a:r>
            <a:r>
              <a:rPr lang="en-US" dirty="0" smtClean="0">
                <a:solidFill>
                  <a:srgbClr val="E0E0E0"/>
                </a:solidFill>
                <a:highlight>
                  <a:srgbClr val="181818"/>
                </a:highlight>
              </a:rPr>
              <a:t> is created.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154505" y="3263100"/>
            <a:ext cx="4876800" cy="1477328"/>
          </a:xfrm>
          <a:prstGeom prst="rect">
            <a:avLst/>
          </a:prstGeom>
          <a:noFill/>
        </p:spPr>
        <p:txBody>
          <a:bodyPr wrap="square" rtlCol="0">
            <a:spAutoFit/>
          </a:bodyPr>
          <a:lstStyle/>
          <a:p>
            <a:pPr algn="just" fontAlgn="ctr"/>
            <a:r>
              <a:rPr lang="en-US" dirty="0" smtClean="0">
                <a:solidFill>
                  <a:schemeClr val="tx1">
                    <a:lumMod val="85000"/>
                    <a:lumOff val="15000"/>
                  </a:schemeClr>
                </a:solidFill>
                <a:latin typeface="Century Gothic" pitchFamily="34" charset="0"/>
              </a:rPr>
              <a:t>JavaScript/ </a:t>
            </a:r>
            <a:r>
              <a:rPr lang="en-US" b="1" dirty="0" smtClean="0">
                <a:solidFill>
                  <a:srgbClr val="FB4F14"/>
                </a:solidFill>
                <a:latin typeface="Century Gothic" pitchFamily="34" charset="0"/>
              </a:rPr>
              <a:t>JSON </a:t>
            </a:r>
            <a:r>
              <a:rPr lang="en-US" b="1" dirty="0" smtClean="0">
                <a:solidFill>
                  <a:schemeClr val="tx1">
                    <a:lumMod val="85000"/>
                    <a:lumOff val="15000"/>
                  </a:schemeClr>
                </a:solidFill>
                <a:latin typeface="Century Gothic" pitchFamily="34" charset="0"/>
              </a:rPr>
              <a:t>/ </a:t>
            </a:r>
            <a:r>
              <a:rPr lang="en-US" dirty="0" smtClean="0">
                <a:solidFill>
                  <a:schemeClr val="tx1">
                    <a:lumMod val="85000"/>
                    <a:lumOff val="15000"/>
                  </a:schemeClr>
                </a:solidFill>
                <a:latin typeface="Century Gothic" pitchFamily="34" charset="0"/>
              </a:rPr>
              <a:t>Document Object Model/ Browser Events/ DOM Level 0 / Cascading Style Sheets/ DOM Level 2/ void / </a:t>
            </a:r>
            <a:r>
              <a:rPr lang="en-US" dirty="0" smtClean="0">
                <a:solidFill>
                  <a:srgbClr val="C7EAFB"/>
                </a:solidFill>
                <a:latin typeface="Century Gothic" pitchFamily="34" charset="0"/>
              </a:rPr>
              <a:t>Closures </a:t>
            </a:r>
            <a:r>
              <a:rPr lang="en-US" dirty="0" smtClean="0">
                <a:solidFill>
                  <a:schemeClr val="tx1">
                    <a:lumMod val="85000"/>
                    <a:lumOff val="15000"/>
                  </a:schemeClr>
                </a:solidFill>
                <a:latin typeface="Century Gothic" pitchFamily="34" charset="0"/>
              </a:rPr>
              <a:t>/ function / object / literals/ this/ </a:t>
            </a:r>
            <a:r>
              <a:rPr lang="en-US" dirty="0" err="1" smtClean="0">
                <a:solidFill>
                  <a:schemeClr val="tx1">
                    <a:lumMod val="85000"/>
                    <a:lumOff val="15000"/>
                  </a:schemeClr>
                </a:solidFill>
                <a:latin typeface="Century Gothic" pitchFamily="34" charset="0"/>
              </a:rPr>
              <a:t>ajax</a:t>
            </a:r>
            <a:r>
              <a:rPr lang="en-US" dirty="0" smtClean="0">
                <a:solidFill>
                  <a:schemeClr val="tx1">
                    <a:lumMod val="85000"/>
                    <a:lumOff val="15000"/>
                  </a:schemeClr>
                </a:solidFill>
                <a:latin typeface="Century Gothic" pitchFamily="34" charset="0"/>
              </a:rPr>
              <a:t> / effects / animation</a:t>
            </a:r>
            <a:endParaRPr lang="en-US" dirty="0">
              <a:solidFill>
                <a:schemeClr val="tx1">
                  <a:lumMod val="85000"/>
                  <a:lumOff val="15000"/>
                </a:schemeClr>
              </a:solidFill>
              <a:latin typeface="Century Gothic" pitchFamily="34" charset="0"/>
            </a:endParaRPr>
          </a:p>
        </p:txBody>
      </p:sp>
      <p:sp>
        <p:nvSpPr>
          <p:cNvPr id="5" name="TextBox 4"/>
          <p:cNvSpPr txBox="1"/>
          <p:nvPr/>
        </p:nvSpPr>
        <p:spPr>
          <a:xfrm>
            <a:off x="276825" y="2539057"/>
            <a:ext cx="8610600" cy="646331"/>
          </a:xfrm>
          <a:prstGeom prst="rect">
            <a:avLst/>
          </a:prstGeom>
          <a:noFill/>
        </p:spPr>
        <p:txBody>
          <a:bodyPr wrap="square" rtlCol="0">
            <a:spAutoFit/>
          </a:bodyPr>
          <a:lstStyle/>
          <a:p>
            <a:pPr algn="ctr"/>
            <a:r>
              <a:rPr lang="en-US" sz="3600" dirty="0" smtClean="0">
                <a:solidFill>
                  <a:schemeClr val="bg1"/>
                </a:solidFill>
                <a:latin typeface="Franklin Gothic Heavy" pitchFamily="34" charset="0"/>
              </a:rPr>
              <a:t>Terminology</a:t>
            </a:r>
            <a:endParaRPr lang="en-US" sz="3600" dirty="0">
              <a:solidFill>
                <a:schemeClr val="bg1"/>
              </a:solidFill>
              <a:latin typeface="Franklin Gothic Heavy"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are Objects?</a:t>
            </a:r>
            <a:endParaRPr lang="en-US" dirty="0"/>
          </a:p>
        </p:txBody>
      </p:sp>
      <p:sp>
        <p:nvSpPr>
          <p:cNvPr id="3" name="Content Placeholder 2"/>
          <p:cNvSpPr>
            <a:spLocks noGrp="1"/>
          </p:cNvSpPr>
          <p:nvPr>
            <p:ph idx="1"/>
          </p:nvPr>
        </p:nvSpPr>
        <p:spPr/>
        <p:txBody>
          <a:bodyPr/>
          <a:lstStyle/>
          <a:p>
            <a:pPr>
              <a:buNone/>
            </a:pPr>
            <a:r>
              <a:rPr lang="en-US" dirty="0" smtClean="0">
                <a:solidFill>
                  <a:srgbClr val="E0E0E0"/>
                </a:solidFill>
                <a:highlight>
                  <a:srgbClr val="181818"/>
                </a:highlight>
              </a:rPr>
              <a:t>Functions in JavaScript are considered objects.  Like other objects in JavaScript functions are defined by a JavaScript constructor.</a:t>
            </a:r>
          </a:p>
          <a:p>
            <a:endParaRPr lang="en-US" dirty="0" smtClean="0">
              <a:solidFill>
                <a:srgbClr val="E0E0E0"/>
              </a:solidFill>
              <a:highlight>
                <a:srgbClr val="181818"/>
              </a:highlight>
            </a:endParaRPr>
          </a:p>
          <a:p>
            <a:pPr>
              <a:buNone/>
            </a:pPr>
            <a:endParaRPr lang="en-US" dirty="0" smtClean="0">
              <a:solidFill>
                <a:srgbClr val="E0E0E0"/>
              </a:solidFill>
              <a:highlight>
                <a:srgbClr val="181818"/>
              </a:highlight>
            </a:endParaRPr>
          </a:p>
        </p:txBody>
      </p:sp>
      <p:graphicFrame>
        <p:nvGraphicFramePr>
          <p:cNvPr id="4" name="Diagram 3"/>
          <p:cNvGraphicFramePr/>
          <p:nvPr>
            <p:extLst>
              <p:ext uri="{D42A27DB-BD31-4B8C-83A1-F6EECF244321}">
                <p14:modId xmlns:p14="http://schemas.microsoft.com/office/powerpoint/2010/main" val="3665849421"/>
              </p:ext>
            </p:extLst>
          </p:nvPr>
        </p:nvGraphicFramePr>
        <p:xfrm>
          <a:off x="1600200" y="2057400"/>
          <a:ext cx="60960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are Objects?</a:t>
            </a:r>
            <a:endParaRPr lang="en-US" dirty="0"/>
          </a:p>
        </p:txBody>
      </p:sp>
      <p:sp>
        <p:nvSpPr>
          <p:cNvPr id="3" name="Content Placeholder 2"/>
          <p:cNvSpPr>
            <a:spLocks noGrp="1"/>
          </p:cNvSpPr>
          <p:nvPr>
            <p:ph idx="1"/>
          </p:nvPr>
        </p:nvSpPr>
        <p:spPr/>
        <p:txBody>
          <a:bodyPr/>
          <a:lstStyle/>
          <a:p>
            <a:pPr>
              <a:buNone/>
            </a:pPr>
            <a:r>
              <a:rPr lang="en-US" dirty="0" smtClean="0">
                <a:solidFill>
                  <a:srgbClr val="E0E0E0"/>
                </a:solidFill>
                <a:highlight>
                  <a:srgbClr val="181818"/>
                </a:highlight>
              </a:rPr>
              <a:t>JavaScript functions are not named entities, functions are referenced only when they are assigned to variables, properties, or parameters.</a:t>
            </a:r>
          </a:p>
          <a:p>
            <a:pPr>
              <a:buNone/>
            </a:pPr>
            <a:r>
              <a:rPr lang="en-US" dirty="0" smtClean="0">
                <a:solidFill>
                  <a:srgbClr val="8080C0"/>
                </a:solidFill>
                <a:highlight>
                  <a:srgbClr val="181818"/>
                </a:highlight>
              </a:rPr>
              <a:t>function</a:t>
            </a:r>
            <a:r>
              <a:rPr lang="en-US" dirty="0" smtClean="0">
                <a:solidFill>
                  <a:srgbClr val="E0E0E0"/>
                </a:solidFill>
                <a:highlight>
                  <a:srgbClr val="181818"/>
                </a:highlight>
              </a:rPr>
              <a:t> </a:t>
            </a:r>
            <a:r>
              <a:rPr lang="en-US" dirty="0" err="1" smtClean="0">
                <a:solidFill>
                  <a:srgbClr val="FEF1A9"/>
                </a:solidFill>
                <a:highlight>
                  <a:srgbClr val="181818"/>
                </a:highlight>
              </a:rPr>
              <a:t>doSomething</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alert</a:t>
            </a:r>
            <a:r>
              <a:rPr lang="en-US" dirty="0" smtClean="0">
                <a:solidFill>
                  <a:srgbClr val="E0E0E0"/>
                </a:solidFill>
                <a:highlight>
                  <a:srgbClr val="181818"/>
                </a:highlight>
              </a:rPr>
              <a:t>(</a:t>
            </a:r>
            <a:r>
              <a:rPr lang="en-US" dirty="0" smtClean="0">
                <a:solidFill>
                  <a:srgbClr val="60FF60"/>
                </a:solidFill>
                <a:highlight>
                  <a:srgbClr val="181818"/>
                </a:highlight>
              </a:rPr>
              <a:t>'Did something'</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a:t>
            </a:r>
          </a:p>
          <a:p>
            <a:pPr>
              <a:buNone/>
            </a:pPr>
            <a:endParaRPr lang="en-US" dirty="0" smtClean="0">
              <a:solidFill>
                <a:srgbClr val="E0E0E0"/>
              </a:solidFill>
              <a:highlight>
                <a:srgbClr val="181818"/>
              </a:highlight>
            </a:endParaRPr>
          </a:p>
          <a:p>
            <a:pPr>
              <a:buNone/>
            </a:pPr>
            <a:r>
              <a:rPr lang="en-US" dirty="0" smtClean="0">
                <a:solidFill>
                  <a:srgbClr val="E0E0E0"/>
                </a:solidFill>
                <a:highlight>
                  <a:srgbClr val="181818"/>
                </a:highlight>
              </a:rPr>
              <a:t>The function keyword here creates a function instance and assigns it to a window property</a:t>
            </a:r>
          </a:p>
          <a:p>
            <a:pPr>
              <a:buNone/>
            </a:pPr>
            <a:r>
              <a:rPr lang="en-US" dirty="0" err="1" smtClean="0">
                <a:solidFill>
                  <a:srgbClr val="FEF1A9"/>
                </a:solidFill>
                <a:highlight>
                  <a:srgbClr val="181818"/>
                </a:highlight>
              </a:rPr>
              <a:t>doSomething</a:t>
            </a:r>
            <a:r>
              <a:rPr lang="en-US" dirty="0" smtClean="0">
                <a:solidFill>
                  <a:srgbClr val="E0E0E0"/>
                </a:solidFill>
                <a:highlight>
                  <a:srgbClr val="181818"/>
                </a:highlight>
              </a:rPr>
              <a:t> = </a:t>
            </a:r>
            <a:r>
              <a:rPr lang="en-US" dirty="0" smtClean="0">
                <a:solidFill>
                  <a:srgbClr val="8080C0"/>
                </a:solidFill>
                <a:highlight>
                  <a:srgbClr val="181818"/>
                </a:highlight>
              </a:rPr>
              <a:t>function</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alert</a:t>
            </a:r>
            <a:r>
              <a:rPr lang="en-US" dirty="0" smtClean="0">
                <a:solidFill>
                  <a:srgbClr val="E0E0E0"/>
                </a:solidFill>
                <a:highlight>
                  <a:srgbClr val="181818"/>
                </a:highlight>
              </a:rPr>
              <a:t>(</a:t>
            </a:r>
            <a:r>
              <a:rPr lang="en-US" dirty="0" smtClean="0">
                <a:solidFill>
                  <a:srgbClr val="60FF60"/>
                </a:solidFill>
                <a:highlight>
                  <a:srgbClr val="181818"/>
                </a:highlight>
              </a:rPr>
              <a:t>'Did something'</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a:t>
            </a:r>
          </a:p>
          <a:p>
            <a:endParaRPr lang="en-US" dirty="0" smtClean="0">
              <a:solidFill>
                <a:srgbClr val="E0E0E0"/>
              </a:solidFill>
              <a:highlight>
                <a:srgbClr val="181818"/>
              </a:highlight>
            </a:endParaRPr>
          </a:p>
          <a:p>
            <a:pPr>
              <a:buNone/>
            </a:pPr>
            <a:endParaRPr lang="en-US" dirty="0" smtClean="0">
              <a:solidFill>
                <a:srgbClr val="E0E0E0"/>
              </a:solidFill>
              <a:highlight>
                <a:srgbClr val="181818"/>
              </a:highligh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 callbacks</a:t>
            </a:r>
            <a:endParaRPr lang="en-US" dirty="0"/>
          </a:p>
        </p:txBody>
      </p:sp>
      <p:sp>
        <p:nvSpPr>
          <p:cNvPr id="3" name="Content Placeholder 2"/>
          <p:cNvSpPr>
            <a:spLocks noGrp="1"/>
          </p:cNvSpPr>
          <p:nvPr>
            <p:ph idx="1"/>
          </p:nvPr>
        </p:nvSpPr>
        <p:spPr/>
        <p:txBody>
          <a:bodyPr/>
          <a:lstStyle/>
          <a:p>
            <a:pPr>
              <a:buNone/>
            </a:pPr>
            <a:r>
              <a:rPr lang="en-US" dirty="0" smtClean="0">
                <a:solidFill>
                  <a:srgbClr val="E0E0E0"/>
                </a:solidFill>
                <a:highlight>
                  <a:srgbClr val="181818"/>
                </a:highlight>
              </a:rPr>
              <a:t>Passing a function as a parameter is no different than </a:t>
            </a:r>
            <a:r>
              <a:rPr lang="en-US" dirty="0" err="1" smtClean="0">
                <a:solidFill>
                  <a:srgbClr val="E0E0E0"/>
                </a:solidFill>
                <a:highlight>
                  <a:srgbClr val="181818"/>
                </a:highlight>
              </a:rPr>
              <a:t>pasing</a:t>
            </a:r>
            <a:r>
              <a:rPr lang="en-US" dirty="0" smtClean="0">
                <a:solidFill>
                  <a:srgbClr val="E0E0E0"/>
                </a:solidFill>
                <a:highlight>
                  <a:srgbClr val="181818"/>
                </a:highlight>
              </a:rPr>
              <a:t> any other value.</a:t>
            </a:r>
          </a:p>
          <a:p>
            <a:pPr>
              <a:buNone/>
            </a:pPr>
            <a:r>
              <a:rPr lang="en-US" dirty="0" smtClean="0">
                <a:solidFill>
                  <a:srgbClr val="8080C0"/>
                </a:solidFill>
                <a:highlight>
                  <a:srgbClr val="181818"/>
                </a:highlight>
              </a:rPr>
              <a:t>function</a:t>
            </a:r>
            <a:r>
              <a:rPr lang="en-US" dirty="0" smtClean="0">
                <a:solidFill>
                  <a:srgbClr val="E0E0E0"/>
                </a:solidFill>
                <a:highlight>
                  <a:srgbClr val="181818"/>
                </a:highlight>
              </a:rPr>
              <a:t> </a:t>
            </a:r>
            <a:r>
              <a:rPr lang="en-US" dirty="0" err="1" smtClean="0">
                <a:solidFill>
                  <a:srgbClr val="FEF1A9"/>
                </a:solidFill>
                <a:highlight>
                  <a:srgbClr val="181818"/>
                </a:highlight>
              </a:rPr>
              <a:t>doSomething</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alert</a:t>
            </a:r>
            <a:r>
              <a:rPr lang="en-US" dirty="0" smtClean="0">
                <a:solidFill>
                  <a:srgbClr val="E0E0E0"/>
                </a:solidFill>
                <a:highlight>
                  <a:srgbClr val="181818"/>
                </a:highlight>
              </a:rPr>
              <a:t>(</a:t>
            </a:r>
            <a:r>
              <a:rPr lang="en-US" dirty="0" smtClean="0">
                <a:solidFill>
                  <a:srgbClr val="60FF60"/>
                </a:solidFill>
                <a:highlight>
                  <a:srgbClr val="181818"/>
                </a:highlight>
              </a:rPr>
              <a:t>'Did something'</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a:t>
            </a:r>
          </a:p>
          <a:p>
            <a:pPr>
              <a:buNone/>
            </a:pPr>
            <a:endParaRPr lang="en-US" dirty="0" smtClean="0">
              <a:solidFill>
                <a:srgbClr val="E0E0E0"/>
              </a:solidFill>
              <a:highlight>
                <a:srgbClr val="181818"/>
              </a:highlight>
            </a:endParaRPr>
          </a:p>
          <a:p>
            <a:pPr>
              <a:buNone/>
            </a:pPr>
            <a:r>
              <a:rPr lang="en-US" dirty="0" smtClean="0">
                <a:solidFill>
                  <a:srgbClr val="E0E0E0"/>
                </a:solidFill>
                <a:highlight>
                  <a:srgbClr val="181818"/>
                </a:highlight>
              </a:rPr>
              <a:t>In this case the timer function “calls back” to function in our own code</a:t>
            </a:r>
          </a:p>
          <a:p>
            <a:pPr>
              <a:buNone/>
            </a:pPr>
            <a:endParaRPr lang="en-US" dirty="0" smtClean="0">
              <a:solidFill>
                <a:srgbClr val="E0E0E0"/>
              </a:solidFill>
              <a:highlight>
                <a:srgbClr val="181818"/>
              </a:highlight>
            </a:endParaRPr>
          </a:p>
          <a:p>
            <a:pPr>
              <a:buNone/>
            </a:pPr>
            <a:r>
              <a:rPr lang="en-US" dirty="0" err="1" smtClean="0">
                <a:solidFill>
                  <a:srgbClr val="FEF1A9"/>
                </a:solidFill>
                <a:highlight>
                  <a:srgbClr val="181818"/>
                </a:highlight>
              </a:rPr>
              <a:t>setTimeout</a:t>
            </a:r>
            <a:r>
              <a:rPr lang="en-US" dirty="0" smtClean="0">
                <a:solidFill>
                  <a:srgbClr val="E0E0E0"/>
                </a:solidFill>
                <a:highlight>
                  <a:srgbClr val="181818"/>
                </a:highlight>
              </a:rPr>
              <a:t>(</a:t>
            </a:r>
            <a:r>
              <a:rPr lang="en-US" dirty="0" err="1" smtClean="0">
                <a:solidFill>
                  <a:srgbClr val="FEF1A9"/>
                </a:solidFill>
                <a:highlight>
                  <a:srgbClr val="181818"/>
                </a:highlight>
              </a:rPr>
              <a:t>doSomething</a:t>
            </a:r>
            <a:r>
              <a:rPr lang="en-US" dirty="0" smtClean="0">
                <a:solidFill>
                  <a:srgbClr val="E0E0E0"/>
                </a:solidFill>
                <a:highlight>
                  <a:srgbClr val="181818"/>
                </a:highlight>
              </a:rPr>
              <a:t>, 5000);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 callbacks</a:t>
            </a:r>
            <a:endParaRPr lang="en-US" dirty="0"/>
          </a:p>
        </p:txBody>
      </p:sp>
      <p:sp>
        <p:nvSpPr>
          <p:cNvPr id="3" name="Content Placeholder 2"/>
          <p:cNvSpPr>
            <a:spLocks noGrp="1"/>
          </p:cNvSpPr>
          <p:nvPr>
            <p:ph idx="1"/>
          </p:nvPr>
        </p:nvSpPr>
        <p:spPr/>
        <p:txBody>
          <a:bodyPr/>
          <a:lstStyle/>
          <a:p>
            <a:pPr>
              <a:buNone/>
            </a:pPr>
            <a:r>
              <a:rPr lang="en-US" dirty="0" smtClean="0">
                <a:solidFill>
                  <a:srgbClr val="E0E0E0"/>
                </a:solidFill>
                <a:highlight>
                  <a:srgbClr val="181818"/>
                </a:highlight>
              </a:rPr>
              <a:t>In JavaScript the object referenced by this (function context) is determined not by how the function is declared but by how it is invoked.</a:t>
            </a:r>
          </a:p>
          <a:p>
            <a:pPr>
              <a:buNone/>
            </a:pPr>
            <a:r>
              <a:rPr lang="en-US" dirty="0" err="1" smtClean="0">
                <a:solidFill>
                  <a:srgbClr val="8080C0"/>
                </a:solidFill>
                <a:highlight>
                  <a:srgbClr val="181818"/>
                </a:highlight>
              </a:rPr>
              <a:t>var</a:t>
            </a:r>
            <a:r>
              <a:rPr lang="en-US" dirty="0" smtClean="0">
                <a:solidFill>
                  <a:srgbClr val="E0E0E0"/>
                </a:solidFill>
                <a:highlight>
                  <a:srgbClr val="181818"/>
                </a:highlight>
              </a:rPr>
              <a:t> </a:t>
            </a:r>
            <a:r>
              <a:rPr lang="en-US" dirty="0" smtClean="0">
                <a:solidFill>
                  <a:srgbClr val="FEF1A9"/>
                </a:solidFill>
                <a:highlight>
                  <a:srgbClr val="181818"/>
                </a:highlight>
              </a:rPr>
              <a:t>ride</a:t>
            </a:r>
            <a:r>
              <a:rPr lang="en-US" dirty="0" smtClean="0">
                <a:solidFill>
                  <a:srgbClr val="E0E0E0"/>
                </a:solidFill>
                <a:highlight>
                  <a:srgbClr val="181818"/>
                </a:highlight>
              </a:rPr>
              <a:t> =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make</a:t>
            </a:r>
            <a:r>
              <a:rPr lang="en-US" dirty="0" smtClean="0">
                <a:solidFill>
                  <a:srgbClr val="E0E0E0"/>
                </a:solidFill>
                <a:highlight>
                  <a:srgbClr val="181818"/>
                </a:highlight>
              </a:rPr>
              <a:t>: </a:t>
            </a:r>
            <a:r>
              <a:rPr lang="en-US" dirty="0" smtClean="0">
                <a:solidFill>
                  <a:srgbClr val="60FF60"/>
                </a:solidFill>
                <a:highlight>
                  <a:srgbClr val="181818"/>
                </a:highlight>
              </a:rPr>
              <a:t>'Ford'</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model</a:t>
            </a:r>
            <a:r>
              <a:rPr lang="en-US" dirty="0" smtClean="0">
                <a:solidFill>
                  <a:srgbClr val="E0E0E0"/>
                </a:solidFill>
                <a:highlight>
                  <a:srgbClr val="181818"/>
                </a:highlight>
              </a:rPr>
              <a:t>: </a:t>
            </a:r>
            <a:r>
              <a:rPr lang="en-US" dirty="0" smtClean="0">
                <a:solidFill>
                  <a:srgbClr val="60FF60"/>
                </a:solidFill>
                <a:highlight>
                  <a:srgbClr val="181818"/>
                </a:highlight>
              </a:rPr>
              <a:t>'Mustang'</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year</a:t>
            </a:r>
            <a:r>
              <a:rPr lang="en-US" dirty="0" smtClean="0">
                <a:solidFill>
                  <a:srgbClr val="E0E0E0"/>
                </a:solidFill>
                <a:highlight>
                  <a:srgbClr val="181818"/>
                </a:highlight>
              </a:rPr>
              <a:t>: 2005,</a:t>
            </a:r>
          </a:p>
          <a:p>
            <a:pPr>
              <a:buNone/>
            </a:pPr>
            <a:r>
              <a:rPr lang="en-US" dirty="0" smtClean="0">
                <a:solidFill>
                  <a:srgbClr val="E0E0E0"/>
                </a:solidFill>
                <a:highlight>
                  <a:srgbClr val="181818"/>
                </a:highlight>
              </a:rPr>
              <a:t>    </a:t>
            </a:r>
            <a:r>
              <a:rPr lang="en-US" dirty="0" err="1" smtClean="0">
                <a:solidFill>
                  <a:srgbClr val="FEF1A9"/>
                </a:solidFill>
                <a:highlight>
                  <a:srgbClr val="181818"/>
                </a:highlight>
              </a:rPr>
              <a:t>getString</a:t>
            </a:r>
            <a:r>
              <a:rPr lang="en-US" dirty="0" smtClean="0">
                <a:solidFill>
                  <a:srgbClr val="E0E0E0"/>
                </a:solidFill>
                <a:highlight>
                  <a:srgbClr val="181818"/>
                </a:highlight>
              </a:rPr>
              <a:t>: </a:t>
            </a:r>
            <a:r>
              <a:rPr lang="en-US" dirty="0" smtClean="0">
                <a:solidFill>
                  <a:srgbClr val="8080C0"/>
                </a:solidFill>
                <a:highlight>
                  <a:srgbClr val="181818"/>
                </a:highlight>
              </a:rPr>
              <a:t>function</a:t>
            </a:r>
            <a:r>
              <a:rPr lang="en-US" dirty="0" smtClean="0">
                <a:solidFill>
                  <a:srgbClr val="E0E0E0"/>
                </a:solidFill>
                <a:highlight>
                  <a:srgbClr val="181818"/>
                </a:highlight>
              </a:rPr>
              <a:t>() { </a:t>
            </a:r>
            <a:r>
              <a:rPr lang="en-US" dirty="0" smtClean="0">
                <a:solidFill>
                  <a:srgbClr val="8080C0"/>
                </a:solidFill>
                <a:highlight>
                  <a:srgbClr val="181818"/>
                </a:highlight>
              </a:rPr>
              <a:t>return</a:t>
            </a:r>
            <a:r>
              <a:rPr lang="en-US" dirty="0" smtClean="0">
                <a:solidFill>
                  <a:srgbClr val="E0E0E0"/>
                </a:solidFill>
                <a:highlight>
                  <a:srgbClr val="181818"/>
                </a:highlight>
              </a:rPr>
              <a:t> </a:t>
            </a:r>
            <a:r>
              <a:rPr lang="en-US" dirty="0" err="1" smtClean="0">
                <a:solidFill>
                  <a:srgbClr val="8080C0"/>
                </a:solidFill>
                <a:highlight>
                  <a:srgbClr val="181818"/>
                </a:highlight>
              </a:rPr>
              <a:t>this</a:t>
            </a:r>
            <a:r>
              <a:rPr lang="en-US" dirty="0" err="1" smtClean="0">
                <a:solidFill>
                  <a:srgbClr val="E0E0E0"/>
                </a:solidFill>
                <a:highlight>
                  <a:srgbClr val="181818"/>
                </a:highlight>
              </a:rPr>
              <a:t>.</a:t>
            </a:r>
            <a:r>
              <a:rPr lang="en-US" dirty="0" err="1" smtClean="0">
                <a:solidFill>
                  <a:srgbClr val="FEF1A9"/>
                </a:solidFill>
                <a:highlight>
                  <a:srgbClr val="181818"/>
                </a:highlight>
              </a:rPr>
              <a:t>year</a:t>
            </a:r>
            <a:r>
              <a:rPr lang="en-US" dirty="0" smtClean="0">
                <a:solidFill>
                  <a:srgbClr val="E0E0E0"/>
                </a:solidFill>
                <a:highlight>
                  <a:srgbClr val="181818"/>
                </a:highlight>
              </a:rPr>
              <a:t> + </a:t>
            </a:r>
            <a:r>
              <a:rPr lang="en-US" dirty="0" smtClean="0">
                <a:solidFill>
                  <a:srgbClr val="60FF60"/>
                </a:solidFill>
                <a:highlight>
                  <a:srgbClr val="181818"/>
                </a:highlight>
              </a:rPr>
              <a:t>' '</a:t>
            </a:r>
            <a:r>
              <a:rPr lang="en-US" dirty="0" smtClean="0">
                <a:solidFill>
                  <a:srgbClr val="E0E0E0"/>
                </a:solidFill>
                <a:highlight>
                  <a:srgbClr val="181818"/>
                </a:highlight>
              </a:rPr>
              <a:t> + </a:t>
            </a:r>
            <a:r>
              <a:rPr lang="en-US" dirty="0" err="1" smtClean="0">
                <a:solidFill>
                  <a:srgbClr val="8080C0"/>
                </a:solidFill>
                <a:highlight>
                  <a:srgbClr val="181818"/>
                </a:highlight>
              </a:rPr>
              <a:t>this</a:t>
            </a:r>
            <a:r>
              <a:rPr lang="en-US" dirty="0" err="1" smtClean="0">
                <a:solidFill>
                  <a:srgbClr val="E0E0E0"/>
                </a:solidFill>
                <a:highlight>
                  <a:srgbClr val="181818"/>
                </a:highlight>
              </a:rPr>
              <a:t>.</a:t>
            </a:r>
            <a:r>
              <a:rPr lang="en-US" dirty="0" err="1" smtClean="0">
                <a:solidFill>
                  <a:srgbClr val="FEF1A9"/>
                </a:solidFill>
                <a:highlight>
                  <a:srgbClr val="181818"/>
                </a:highlight>
              </a:rPr>
              <a:t>make</a:t>
            </a:r>
            <a:r>
              <a:rPr lang="en-US" dirty="0" smtClean="0">
                <a:solidFill>
                  <a:srgbClr val="E0E0E0"/>
                </a:solidFill>
                <a:highlight>
                  <a:srgbClr val="181818"/>
                </a:highlight>
              </a:rPr>
              <a:t> + </a:t>
            </a:r>
            <a:r>
              <a:rPr lang="en-US" dirty="0" smtClean="0">
                <a:solidFill>
                  <a:srgbClr val="60FF60"/>
                </a:solidFill>
                <a:highlight>
                  <a:srgbClr val="181818"/>
                </a:highlight>
              </a:rPr>
              <a:t>' '</a:t>
            </a:r>
            <a:r>
              <a:rPr lang="en-US" dirty="0" smtClean="0">
                <a:solidFill>
                  <a:srgbClr val="E0E0E0"/>
                </a:solidFill>
                <a:highlight>
                  <a:srgbClr val="181818"/>
                </a:highlight>
              </a:rPr>
              <a:t> + </a:t>
            </a:r>
            <a:r>
              <a:rPr lang="en-US" dirty="0" err="1" smtClean="0">
                <a:solidFill>
                  <a:srgbClr val="8080C0"/>
                </a:solidFill>
                <a:highlight>
                  <a:srgbClr val="181818"/>
                </a:highlight>
              </a:rPr>
              <a:t>this</a:t>
            </a:r>
            <a:r>
              <a:rPr lang="en-US" dirty="0" err="1" smtClean="0">
                <a:solidFill>
                  <a:srgbClr val="E0E0E0"/>
                </a:solidFill>
                <a:highlight>
                  <a:srgbClr val="181818"/>
                </a:highlight>
              </a:rPr>
              <a:t>.</a:t>
            </a:r>
            <a:r>
              <a:rPr lang="en-US" dirty="0" err="1" smtClean="0">
                <a:solidFill>
                  <a:srgbClr val="FEF1A9"/>
                </a:solidFill>
                <a:highlight>
                  <a:srgbClr val="181818"/>
                </a:highlight>
              </a:rPr>
              <a:t>model</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a:t>
            </a:r>
          </a:p>
          <a:p>
            <a:pPr>
              <a:buNone/>
            </a:pPr>
            <a:endParaRPr lang="en-US" dirty="0" smtClean="0">
              <a:solidFill>
                <a:srgbClr val="E0E0E0"/>
              </a:solidFill>
              <a:highlight>
                <a:srgbClr val="181818"/>
              </a:highlight>
            </a:endParaRPr>
          </a:p>
          <a:p>
            <a:pPr>
              <a:buNone/>
            </a:pPr>
            <a:r>
              <a:rPr lang="nb-NO" dirty="0" smtClean="0">
                <a:solidFill>
                  <a:srgbClr val="8080C0"/>
                </a:solidFill>
                <a:highlight>
                  <a:srgbClr val="181818"/>
                </a:highlight>
              </a:rPr>
              <a:t>var</a:t>
            </a:r>
            <a:r>
              <a:rPr lang="nb-NO" dirty="0" smtClean="0">
                <a:solidFill>
                  <a:srgbClr val="E0E0E0"/>
                </a:solidFill>
                <a:highlight>
                  <a:srgbClr val="181818"/>
                </a:highlight>
              </a:rPr>
              <a:t> </a:t>
            </a:r>
            <a:r>
              <a:rPr lang="nb-NO" dirty="0" smtClean="0">
                <a:solidFill>
                  <a:srgbClr val="FEF1A9"/>
                </a:solidFill>
                <a:highlight>
                  <a:srgbClr val="181818"/>
                </a:highlight>
              </a:rPr>
              <a:t>bike</a:t>
            </a:r>
            <a:r>
              <a:rPr lang="nb-NO" dirty="0" smtClean="0">
                <a:solidFill>
                  <a:srgbClr val="E0E0E0"/>
                </a:solidFill>
                <a:highlight>
                  <a:srgbClr val="181818"/>
                </a:highlight>
              </a:rPr>
              <a:t> = </a:t>
            </a:r>
            <a:r>
              <a:rPr lang="nb-NO" dirty="0" smtClean="0">
                <a:solidFill>
                  <a:srgbClr val="FEF1A9"/>
                </a:solidFill>
                <a:highlight>
                  <a:srgbClr val="181818"/>
                </a:highlight>
              </a:rPr>
              <a:t>ride</a:t>
            </a:r>
            <a:r>
              <a:rPr lang="nb-NO" dirty="0" smtClean="0">
                <a:solidFill>
                  <a:srgbClr val="E0E0E0"/>
                </a:solidFill>
                <a:highlight>
                  <a:srgbClr val="181818"/>
                </a:highlight>
              </a:rPr>
              <a:t>.</a:t>
            </a:r>
            <a:r>
              <a:rPr lang="nb-NO" dirty="0" smtClean="0">
                <a:solidFill>
                  <a:srgbClr val="FEF1A9"/>
                </a:solidFill>
                <a:highlight>
                  <a:srgbClr val="181818"/>
                </a:highlight>
              </a:rPr>
              <a:t>getString</a:t>
            </a:r>
            <a:r>
              <a:rPr lang="nb-NO" dirty="0" smtClean="0">
                <a:solidFill>
                  <a:srgbClr val="E0E0E0"/>
                </a:solidFill>
                <a:highlight>
                  <a:srgbClr val="181818"/>
                </a:highlight>
              </a:rPr>
              <a:t>(); </a:t>
            </a:r>
            <a:r>
              <a:rPr lang="nb-NO" dirty="0" smtClean="0">
                <a:solidFill>
                  <a:srgbClr val="C080C0"/>
                </a:solidFill>
                <a:highlight>
                  <a:srgbClr val="181818"/>
                </a:highlight>
              </a:rPr>
              <a:t>// '2005 Ford Mustang'</a:t>
            </a:r>
            <a:endParaRPr lang="en-US" dirty="0" smtClean="0">
              <a:solidFill>
                <a:srgbClr val="E0E0E0"/>
              </a:solidFill>
              <a:highlight>
                <a:srgbClr val="181818"/>
              </a:highligh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 callbacks</a:t>
            </a:r>
            <a:endParaRPr lang="en-US" dirty="0"/>
          </a:p>
        </p:txBody>
      </p:sp>
      <p:sp>
        <p:nvSpPr>
          <p:cNvPr id="3" name="Content Placeholder 2"/>
          <p:cNvSpPr>
            <a:spLocks noGrp="1"/>
          </p:cNvSpPr>
          <p:nvPr>
            <p:ph idx="1"/>
          </p:nvPr>
        </p:nvSpPr>
        <p:spPr/>
        <p:txBody>
          <a:bodyPr/>
          <a:lstStyle/>
          <a:p>
            <a:pPr>
              <a:buNone/>
            </a:pPr>
            <a:r>
              <a:rPr lang="en-US" dirty="0" smtClean="0">
                <a:solidFill>
                  <a:srgbClr val="E0E0E0"/>
                </a:solidFill>
                <a:highlight>
                  <a:srgbClr val="181818"/>
                </a:highlight>
              </a:rPr>
              <a:t>In JavaScript we can set the context through apply() or call()</a:t>
            </a:r>
          </a:p>
          <a:p>
            <a:pPr>
              <a:buNone/>
            </a:pPr>
            <a:r>
              <a:rPr lang="en-US" dirty="0" smtClean="0">
                <a:solidFill>
                  <a:srgbClr val="E0E0E0"/>
                </a:solidFill>
                <a:highlight>
                  <a:srgbClr val="181818"/>
                </a:highlight>
              </a:rPr>
              <a:t>The call() method invokes the function specifying as its first parameter the object to serve as the function context</a:t>
            </a:r>
          </a:p>
          <a:p>
            <a:pPr>
              <a:buNone/>
            </a:pPr>
            <a:r>
              <a:rPr lang="en-US" sz="1600" dirty="0" err="1" smtClean="0">
                <a:solidFill>
                  <a:srgbClr val="8080C0"/>
                </a:solidFill>
                <a:highlight>
                  <a:srgbClr val="181818"/>
                </a:highlight>
              </a:rPr>
              <a:t>var</a:t>
            </a:r>
            <a:r>
              <a:rPr lang="en-US" sz="1600" dirty="0" smtClean="0">
                <a:solidFill>
                  <a:srgbClr val="E0E0E0"/>
                </a:solidFill>
                <a:highlight>
                  <a:srgbClr val="181818"/>
                </a:highlight>
              </a:rPr>
              <a:t> </a:t>
            </a:r>
            <a:r>
              <a:rPr lang="en-US" sz="1600" dirty="0" smtClean="0">
                <a:solidFill>
                  <a:srgbClr val="FEF1A9"/>
                </a:solidFill>
                <a:highlight>
                  <a:srgbClr val="181818"/>
                </a:highlight>
              </a:rPr>
              <a:t>make</a:t>
            </a:r>
            <a:r>
              <a:rPr lang="en-US" sz="1600" dirty="0" smtClean="0">
                <a:solidFill>
                  <a:srgbClr val="E0E0E0"/>
                </a:solidFill>
                <a:highlight>
                  <a:srgbClr val="181818"/>
                </a:highlight>
              </a:rPr>
              <a:t> = </a:t>
            </a:r>
            <a:r>
              <a:rPr lang="en-US" sz="1600" dirty="0" smtClean="0">
                <a:solidFill>
                  <a:srgbClr val="60FF60"/>
                </a:solidFill>
                <a:highlight>
                  <a:srgbClr val="181818"/>
                </a:highlight>
              </a:rPr>
              <a:t>'</a:t>
            </a:r>
            <a:r>
              <a:rPr lang="en-US" sz="1600" dirty="0" err="1" smtClean="0">
                <a:solidFill>
                  <a:srgbClr val="60FF60"/>
                </a:solidFill>
                <a:highlight>
                  <a:srgbClr val="181818"/>
                </a:highlight>
              </a:rPr>
              <a:t>bmw</a:t>
            </a:r>
            <a:r>
              <a:rPr lang="en-US" sz="1600" dirty="0" smtClean="0">
                <a:solidFill>
                  <a:srgbClr val="60FF60"/>
                </a:solidFill>
                <a:highlight>
                  <a:srgbClr val="181818"/>
                </a:highlight>
              </a:rPr>
              <a:t>'</a:t>
            </a:r>
            <a:r>
              <a:rPr lang="en-US" sz="1600" dirty="0" smtClean="0">
                <a:solidFill>
                  <a:srgbClr val="E0E0E0"/>
                </a:solidFill>
                <a:highlight>
                  <a:srgbClr val="181818"/>
                </a:highlight>
              </a:rPr>
              <a:t>;</a:t>
            </a:r>
          </a:p>
          <a:p>
            <a:pPr>
              <a:buNone/>
            </a:pPr>
            <a:r>
              <a:rPr lang="en-US" sz="1600" dirty="0" err="1" smtClean="0">
                <a:solidFill>
                  <a:srgbClr val="8080C0"/>
                </a:solidFill>
                <a:highlight>
                  <a:srgbClr val="181818"/>
                </a:highlight>
              </a:rPr>
              <a:t>var</a:t>
            </a:r>
            <a:r>
              <a:rPr lang="en-US" sz="1600" dirty="0" smtClean="0">
                <a:solidFill>
                  <a:srgbClr val="E0E0E0"/>
                </a:solidFill>
                <a:highlight>
                  <a:srgbClr val="181818"/>
                </a:highlight>
              </a:rPr>
              <a:t> </a:t>
            </a:r>
            <a:r>
              <a:rPr lang="en-US" sz="1600" dirty="0" smtClean="0">
                <a:solidFill>
                  <a:srgbClr val="FEF1A9"/>
                </a:solidFill>
                <a:highlight>
                  <a:srgbClr val="181818"/>
                </a:highlight>
              </a:rPr>
              <a:t>o1</a:t>
            </a:r>
            <a:r>
              <a:rPr lang="en-US" sz="1600" dirty="0" smtClean="0">
                <a:solidFill>
                  <a:srgbClr val="E0E0E0"/>
                </a:solidFill>
                <a:highlight>
                  <a:srgbClr val="181818"/>
                </a:highlight>
              </a:rPr>
              <a:t> = { </a:t>
            </a:r>
            <a:r>
              <a:rPr lang="en-US" sz="1600" dirty="0" smtClean="0">
                <a:solidFill>
                  <a:srgbClr val="FEF1A9"/>
                </a:solidFill>
                <a:highlight>
                  <a:srgbClr val="181818"/>
                </a:highlight>
              </a:rPr>
              <a:t>make</a:t>
            </a:r>
            <a:r>
              <a:rPr lang="en-US" sz="1600" dirty="0" smtClean="0">
                <a:solidFill>
                  <a:srgbClr val="E0E0E0"/>
                </a:solidFill>
                <a:highlight>
                  <a:srgbClr val="181818"/>
                </a:highlight>
              </a:rPr>
              <a:t>: </a:t>
            </a:r>
            <a:r>
              <a:rPr lang="en-US" sz="1600" dirty="0" smtClean="0">
                <a:solidFill>
                  <a:srgbClr val="60FF60"/>
                </a:solidFill>
                <a:highlight>
                  <a:srgbClr val="181818"/>
                </a:highlight>
              </a:rPr>
              <a:t>'ford'</a:t>
            </a:r>
            <a:r>
              <a:rPr lang="en-US" sz="1600" dirty="0" smtClean="0">
                <a:solidFill>
                  <a:srgbClr val="E0E0E0"/>
                </a:solidFill>
                <a:highlight>
                  <a:srgbClr val="181818"/>
                </a:highlight>
              </a:rPr>
              <a:t> };</a:t>
            </a:r>
          </a:p>
          <a:p>
            <a:pPr>
              <a:buNone/>
            </a:pPr>
            <a:r>
              <a:rPr lang="en-US" sz="1600" dirty="0" err="1" smtClean="0">
                <a:solidFill>
                  <a:srgbClr val="8080C0"/>
                </a:solidFill>
                <a:highlight>
                  <a:srgbClr val="181818"/>
                </a:highlight>
              </a:rPr>
              <a:t>var</a:t>
            </a:r>
            <a:r>
              <a:rPr lang="en-US" sz="1600" dirty="0" smtClean="0">
                <a:solidFill>
                  <a:srgbClr val="E0E0E0"/>
                </a:solidFill>
                <a:highlight>
                  <a:srgbClr val="181818"/>
                </a:highlight>
              </a:rPr>
              <a:t> </a:t>
            </a:r>
            <a:r>
              <a:rPr lang="en-US" sz="1600" dirty="0" smtClean="0">
                <a:solidFill>
                  <a:srgbClr val="FEF1A9"/>
                </a:solidFill>
                <a:highlight>
                  <a:srgbClr val="181818"/>
                </a:highlight>
              </a:rPr>
              <a:t>o2</a:t>
            </a:r>
            <a:r>
              <a:rPr lang="en-US" sz="1600" dirty="0" smtClean="0">
                <a:solidFill>
                  <a:srgbClr val="E0E0E0"/>
                </a:solidFill>
                <a:highlight>
                  <a:srgbClr val="181818"/>
                </a:highlight>
              </a:rPr>
              <a:t> = { </a:t>
            </a:r>
            <a:r>
              <a:rPr lang="en-US" sz="1600" dirty="0" smtClean="0">
                <a:solidFill>
                  <a:srgbClr val="FEF1A9"/>
                </a:solidFill>
                <a:highlight>
                  <a:srgbClr val="181818"/>
                </a:highlight>
              </a:rPr>
              <a:t>make</a:t>
            </a:r>
            <a:r>
              <a:rPr lang="en-US" sz="1600" dirty="0" smtClean="0">
                <a:solidFill>
                  <a:srgbClr val="E0E0E0"/>
                </a:solidFill>
                <a:highlight>
                  <a:srgbClr val="181818"/>
                </a:highlight>
              </a:rPr>
              <a:t>: </a:t>
            </a:r>
            <a:r>
              <a:rPr lang="en-US" sz="1600" dirty="0" smtClean="0">
                <a:solidFill>
                  <a:srgbClr val="60FF60"/>
                </a:solidFill>
                <a:highlight>
                  <a:srgbClr val="181818"/>
                </a:highlight>
              </a:rPr>
              <a:t>'</a:t>
            </a:r>
            <a:r>
              <a:rPr lang="en-US" sz="1600" dirty="0" err="1" smtClean="0">
                <a:solidFill>
                  <a:srgbClr val="60FF60"/>
                </a:solidFill>
                <a:highlight>
                  <a:srgbClr val="181818"/>
                </a:highlight>
              </a:rPr>
              <a:t>chevy</a:t>
            </a:r>
            <a:r>
              <a:rPr lang="en-US" sz="1600" dirty="0" smtClean="0">
                <a:solidFill>
                  <a:srgbClr val="60FF60"/>
                </a:solidFill>
                <a:highlight>
                  <a:srgbClr val="181818"/>
                </a:highlight>
              </a:rPr>
              <a:t>'</a:t>
            </a:r>
            <a:r>
              <a:rPr lang="en-US" sz="1600" dirty="0" smtClean="0">
                <a:solidFill>
                  <a:srgbClr val="E0E0E0"/>
                </a:solidFill>
                <a:highlight>
                  <a:srgbClr val="181818"/>
                </a:highlight>
              </a:rPr>
              <a:t> };</a:t>
            </a:r>
          </a:p>
          <a:p>
            <a:pPr>
              <a:buNone/>
            </a:pPr>
            <a:r>
              <a:rPr lang="en-US" sz="1600" dirty="0" smtClean="0">
                <a:solidFill>
                  <a:srgbClr val="8080C0"/>
                </a:solidFill>
                <a:highlight>
                  <a:srgbClr val="181818"/>
                </a:highlight>
              </a:rPr>
              <a:t>function</a:t>
            </a:r>
            <a:r>
              <a:rPr lang="en-US" sz="1600" dirty="0" smtClean="0">
                <a:solidFill>
                  <a:srgbClr val="E0E0E0"/>
                </a:solidFill>
                <a:highlight>
                  <a:srgbClr val="181818"/>
                </a:highlight>
              </a:rPr>
              <a:t> </a:t>
            </a:r>
            <a:r>
              <a:rPr lang="en-US" sz="1600" dirty="0" err="1" smtClean="0">
                <a:solidFill>
                  <a:srgbClr val="FEF1A9"/>
                </a:solidFill>
                <a:highlight>
                  <a:srgbClr val="181818"/>
                </a:highlight>
              </a:rPr>
              <a:t>getString</a:t>
            </a:r>
            <a:r>
              <a:rPr lang="en-US" sz="1600" dirty="0" smtClean="0">
                <a:solidFill>
                  <a:srgbClr val="E0E0E0"/>
                </a:solidFill>
                <a:highlight>
                  <a:srgbClr val="181818"/>
                </a:highlight>
              </a:rPr>
              <a:t>() {</a:t>
            </a:r>
          </a:p>
          <a:p>
            <a:pPr>
              <a:buNone/>
            </a:pPr>
            <a:r>
              <a:rPr lang="en-US" sz="1600" dirty="0" smtClean="0">
                <a:solidFill>
                  <a:srgbClr val="E0E0E0"/>
                </a:solidFill>
                <a:highlight>
                  <a:srgbClr val="181818"/>
                </a:highlight>
              </a:rPr>
              <a:t>    </a:t>
            </a:r>
            <a:r>
              <a:rPr lang="en-US" sz="1600" dirty="0" smtClean="0">
                <a:solidFill>
                  <a:srgbClr val="8080C0"/>
                </a:solidFill>
                <a:highlight>
                  <a:srgbClr val="181818"/>
                </a:highlight>
              </a:rPr>
              <a:t>return</a:t>
            </a:r>
            <a:r>
              <a:rPr lang="en-US" sz="1600" dirty="0" smtClean="0">
                <a:solidFill>
                  <a:srgbClr val="E0E0E0"/>
                </a:solidFill>
                <a:highlight>
                  <a:srgbClr val="181818"/>
                </a:highlight>
              </a:rPr>
              <a:t> </a:t>
            </a:r>
            <a:r>
              <a:rPr lang="en-US" sz="1600" dirty="0" err="1" smtClean="0">
                <a:solidFill>
                  <a:srgbClr val="8080C0"/>
                </a:solidFill>
                <a:highlight>
                  <a:srgbClr val="181818"/>
                </a:highlight>
              </a:rPr>
              <a:t>this</a:t>
            </a:r>
            <a:r>
              <a:rPr lang="en-US" sz="1600" dirty="0" err="1" smtClean="0">
                <a:solidFill>
                  <a:srgbClr val="E0E0E0"/>
                </a:solidFill>
                <a:highlight>
                  <a:srgbClr val="181818"/>
                </a:highlight>
              </a:rPr>
              <a:t>.</a:t>
            </a:r>
            <a:r>
              <a:rPr lang="en-US" sz="1600" dirty="0" err="1" smtClean="0">
                <a:solidFill>
                  <a:srgbClr val="FEF1A9"/>
                </a:solidFill>
                <a:highlight>
                  <a:srgbClr val="181818"/>
                </a:highlight>
              </a:rPr>
              <a:t>make</a:t>
            </a:r>
            <a:r>
              <a:rPr lang="en-US" sz="1600" dirty="0" smtClean="0">
                <a:solidFill>
                  <a:srgbClr val="E0E0E0"/>
                </a:solidFill>
                <a:highlight>
                  <a:srgbClr val="181818"/>
                </a:highlight>
              </a:rPr>
              <a:t>;</a:t>
            </a:r>
          </a:p>
          <a:p>
            <a:pPr>
              <a:buNone/>
            </a:pPr>
            <a:r>
              <a:rPr lang="en-US" sz="1600" dirty="0" smtClean="0">
                <a:solidFill>
                  <a:srgbClr val="E0E0E0"/>
                </a:solidFill>
                <a:highlight>
                  <a:srgbClr val="181818"/>
                </a:highlight>
              </a:rPr>
              <a:t>}</a:t>
            </a:r>
          </a:p>
          <a:p>
            <a:pPr>
              <a:buNone/>
            </a:pPr>
            <a:r>
              <a:rPr lang="en-US" sz="1600" dirty="0" smtClean="0">
                <a:solidFill>
                  <a:srgbClr val="FEF1A9"/>
                </a:solidFill>
                <a:highlight>
                  <a:srgbClr val="181818"/>
                </a:highlight>
              </a:rPr>
              <a:t>o1</a:t>
            </a:r>
            <a:r>
              <a:rPr lang="en-US" sz="1600" dirty="0" smtClean="0">
                <a:solidFill>
                  <a:srgbClr val="E0E0E0"/>
                </a:solidFill>
                <a:highlight>
                  <a:srgbClr val="181818"/>
                </a:highlight>
              </a:rPr>
              <a:t>.</a:t>
            </a:r>
            <a:r>
              <a:rPr lang="en-US" sz="1600" dirty="0" smtClean="0">
                <a:solidFill>
                  <a:srgbClr val="FEF1A9"/>
                </a:solidFill>
                <a:highlight>
                  <a:srgbClr val="181818"/>
                </a:highlight>
              </a:rPr>
              <a:t>getAnotherString</a:t>
            </a:r>
            <a:r>
              <a:rPr lang="en-US" sz="1600" dirty="0" smtClean="0">
                <a:solidFill>
                  <a:srgbClr val="E0E0E0"/>
                </a:solidFill>
                <a:highlight>
                  <a:srgbClr val="181818"/>
                </a:highlight>
              </a:rPr>
              <a:t> = </a:t>
            </a:r>
            <a:r>
              <a:rPr lang="en-US" sz="1600" dirty="0" err="1" smtClean="0">
                <a:solidFill>
                  <a:srgbClr val="FEF1A9"/>
                </a:solidFill>
                <a:highlight>
                  <a:srgbClr val="181818"/>
                </a:highlight>
              </a:rPr>
              <a:t>getString</a:t>
            </a:r>
            <a:r>
              <a:rPr lang="en-US" sz="1600" dirty="0" smtClean="0">
                <a:solidFill>
                  <a:srgbClr val="E0E0E0"/>
                </a:solidFill>
                <a:highlight>
                  <a:srgbClr val="181818"/>
                </a:highlight>
              </a:rPr>
              <a:t>;</a:t>
            </a:r>
          </a:p>
          <a:p>
            <a:pPr>
              <a:buNone/>
            </a:pPr>
            <a:r>
              <a:rPr lang="en-US" sz="1600" dirty="0" smtClean="0">
                <a:solidFill>
                  <a:srgbClr val="FEF1A9"/>
                </a:solidFill>
                <a:highlight>
                  <a:srgbClr val="181818"/>
                </a:highlight>
              </a:rPr>
              <a:t>alert</a:t>
            </a:r>
            <a:r>
              <a:rPr lang="en-US" sz="1600" dirty="0" smtClean="0">
                <a:solidFill>
                  <a:srgbClr val="E0E0E0"/>
                </a:solidFill>
                <a:highlight>
                  <a:srgbClr val="181818"/>
                </a:highlight>
              </a:rPr>
              <a:t>(</a:t>
            </a:r>
            <a:r>
              <a:rPr lang="en-US" sz="1600" dirty="0" err="1" smtClean="0">
                <a:solidFill>
                  <a:srgbClr val="FEF1A9"/>
                </a:solidFill>
                <a:highlight>
                  <a:srgbClr val="181818"/>
                </a:highlight>
              </a:rPr>
              <a:t>getString</a:t>
            </a:r>
            <a:r>
              <a:rPr lang="en-US" sz="1600" dirty="0" smtClean="0">
                <a:solidFill>
                  <a:srgbClr val="E0E0E0"/>
                </a:solidFill>
                <a:highlight>
                  <a:srgbClr val="181818"/>
                </a:highlight>
              </a:rPr>
              <a:t>()); </a:t>
            </a:r>
            <a:r>
              <a:rPr lang="en-US" sz="1600" dirty="0" smtClean="0">
                <a:solidFill>
                  <a:srgbClr val="C080C0"/>
                </a:solidFill>
                <a:highlight>
                  <a:srgbClr val="181818"/>
                </a:highlight>
              </a:rPr>
              <a:t>//</a:t>
            </a:r>
            <a:r>
              <a:rPr lang="en-US" sz="1600" dirty="0" err="1" smtClean="0">
                <a:solidFill>
                  <a:srgbClr val="C080C0"/>
                </a:solidFill>
                <a:highlight>
                  <a:srgbClr val="181818"/>
                </a:highlight>
              </a:rPr>
              <a:t>bmw</a:t>
            </a:r>
            <a:endParaRPr lang="en-US" sz="1600" dirty="0" smtClean="0">
              <a:solidFill>
                <a:srgbClr val="C080C0"/>
              </a:solidFill>
              <a:highlight>
                <a:srgbClr val="181818"/>
              </a:highlight>
            </a:endParaRPr>
          </a:p>
          <a:p>
            <a:pPr>
              <a:buNone/>
            </a:pPr>
            <a:r>
              <a:rPr lang="en-US" sz="1600" dirty="0" smtClean="0">
                <a:solidFill>
                  <a:srgbClr val="FEF1A9"/>
                </a:solidFill>
                <a:highlight>
                  <a:srgbClr val="181818"/>
                </a:highlight>
              </a:rPr>
              <a:t>alert</a:t>
            </a:r>
            <a:r>
              <a:rPr lang="en-US" sz="1600" dirty="0" smtClean="0">
                <a:solidFill>
                  <a:srgbClr val="E0E0E0"/>
                </a:solidFill>
                <a:highlight>
                  <a:srgbClr val="181818"/>
                </a:highlight>
              </a:rPr>
              <a:t>(</a:t>
            </a:r>
            <a:r>
              <a:rPr lang="en-US" sz="1600" dirty="0" smtClean="0">
                <a:solidFill>
                  <a:srgbClr val="FEF1A9"/>
                </a:solidFill>
                <a:highlight>
                  <a:srgbClr val="181818"/>
                </a:highlight>
              </a:rPr>
              <a:t>o1</a:t>
            </a:r>
            <a:r>
              <a:rPr lang="en-US" sz="1600" dirty="0" smtClean="0">
                <a:solidFill>
                  <a:srgbClr val="E0E0E0"/>
                </a:solidFill>
                <a:highlight>
                  <a:srgbClr val="181818"/>
                </a:highlight>
              </a:rPr>
              <a:t>.</a:t>
            </a:r>
            <a:r>
              <a:rPr lang="en-US" sz="1600" dirty="0" smtClean="0">
                <a:solidFill>
                  <a:srgbClr val="FEF1A9"/>
                </a:solidFill>
                <a:highlight>
                  <a:srgbClr val="181818"/>
                </a:highlight>
              </a:rPr>
              <a:t>getAnotherString</a:t>
            </a:r>
            <a:r>
              <a:rPr lang="en-US" sz="1600" dirty="0" smtClean="0">
                <a:solidFill>
                  <a:srgbClr val="E0E0E0"/>
                </a:solidFill>
                <a:highlight>
                  <a:srgbClr val="181818"/>
                </a:highlight>
              </a:rPr>
              <a:t>()); </a:t>
            </a:r>
            <a:r>
              <a:rPr lang="en-US" sz="1600" dirty="0" smtClean="0">
                <a:solidFill>
                  <a:srgbClr val="C080C0"/>
                </a:solidFill>
                <a:highlight>
                  <a:srgbClr val="181818"/>
                </a:highlight>
              </a:rPr>
              <a:t>//ford</a:t>
            </a:r>
          </a:p>
          <a:p>
            <a:pPr>
              <a:buNone/>
            </a:pPr>
            <a:r>
              <a:rPr lang="en-US" sz="1600" dirty="0" smtClean="0">
                <a:solidFill>
                  <a:srgbClr val="FEF1A9"/>
                </a:solidFill>
                <a:highlight>
                  <a:srgbClr val="181818"/>
                </a:highlight>
              </a:rPr>
              <a:t>alert</a:t>
            </a:r>
            <a:r>
              <a:rPr lang="en-US" sz="1600" dirty="0" smtClean="0">
                <a:solidFill>
                  <a:srgbClr val="E0E0E0"/>
                </a:solidFill>
                <a:highlight>
                  <a:srgbClr val="181818"/>
                </a:highlight>
              </a:rPr>
              <a:t>(</a:t>
            </a:r>
            <a:r>
              <a:rPr lang="en-US" sz="1600" dirty="0" err="1" smtClean="0">
                <a:solidFill>
                  <a:srgbClr val="FEF1A9"/>
                </a:solidFill>
                <a:highlight>
                  <a:srgbClr val="181818"/>
                </a:highlight>
              </a:rPr>
              <a:t>getString</a:t>
            </a:r>
            <a:r>
              <a:rPr lang="en-US" sz="1600" dirty="0" err="1" smtClean="0">
                <a:solidFill>
                  <a:srgbClr val="E0E0E0"/>
                </a:solidFill>
                <a:highlight>
                  <a:srgbClr val="181818"/>
                </a:highlight>
              </a:rPr>
              <a:t>.</a:t>
            </a:r>
            <a:r>
              <a:rPr lang="en-US" sz="1600" dirty="0" err="1" smtClean="0">
                <a:solidFill>
                  <a:srgbClr val="FEF1A9"/>
                </a:solidFill>
                <a:highlight>
                  <a:srgbClr val="181818"/>
                </a:highlight>
              </a:rPr>
              <a:t>call</a:t>
            </a:r>
            <a:r>
              <a:rPr lang="en-US" sz="1600" dirty="0" smtClean="0">
                <a:solidFill>
                  <a:srgbClr val="E0E0E0"/>
                </a:solidFill>
                <a:highlight>
                  <a:srgbClr val="181818"/>
                </a:highlight>
              </a:rPr>
              <a:t>(</a:t>
            </a:r>
            <a:r>
              <a:rPr lang="en-US" sz="1600" dirty="0" smtClean="0">
                <a:solidFill>
                  <a:srgbClr val="FEF1A9"/>
                </a:solidFill>
                <a:highlight>
                  <a:srgbClr val="181818"/>
                </a:highlight>
              </a:rPr>
              <a:t>o1</a:t>
            </a:r>
            <a:r>
              <a:rPr lang="en-US" sz="1600" dirty="0" smtClean="0">
                <a:solidFill>
                  <a:srgbClr val="E0E0E0"/>
                </a:solidFill>
                <a:highlight>
                  <a:srgbClr val="181818"/>
                </a:highlight>
              </a:rPr>
              <a:t>)); </a:t>
            </a:r>
            <a:r>
              <a:rPr lang="en-US" sz="1600" dirty="0" smtClean="0">
                <a:solidFill>
                  <a:srgbClr val="C080C0"/>
                </a:solidFill>
                <a:highlight>
                  <a:srgbClr val="181818"/>
                </a:highlight>
              </a:rPr>
              <a:t>//ford</a:t>
            </a:r>
          </a:p>
          <a:p>
            <a:pPr>
              <a:buNone/>
            </a:pPr>
            <a:r>
              <a:rPr lang="en-US" sz="1600" dirty="0" smtClean="0">
                <a:solidFill>
                  <a:srgbClr val="FEF1A9"/>
                </a:solidFill>
                <a:highlight>
                  <a:srgbClr val="181818"/>
                </a:highlight>
              </a:rPr>
              <a:t>alert</a:t>
            </a:r>
            <a:r>
              <a:rPr lang="en-US" sz="1600" dirty="0" smtClean="0">
                <a:solidFill>
                  <a:srgbClr val="E0E0E0"/>
                </a:solidFill>
                <a:highlight>
                  <a:srgbClr val="181818"/>
                </a:highlight>
              </a:rPr>
              <a:t>(</a:t>
            </a:r>
            <a:r>
              <a:rPr lang="en-US" sz="1600" dirty="0" err="1" smtClean="0">
                <a:solidFill>
                  <a:srgbClr val="FEF1A9"/>
                </a:solidFill>
                <a:highlight>
                  <a:srgbClr val="181818"/>
                </a:highlight>
              </a:rPr>
              <a:t>getString</a:t>
            </a:r>
            <a:r>
              <a:rPr lang="en-US" sz="1600" dirty="0" err="1" smtClean="0">
                <a:solidFill>
                  <a:srgbClr val="E0E0E0"/>
                </a:solidFill>
                <a:highlight>
                  <a:srgbClr val="181818"/>
                </a:highlight>
              </a:rPr>
              <a:t>.</a:t>
            </a:r>
            <a:r>
              <a:rPr lang="en-US" sz="1600" dirty="0" err="1" smtClean="0">
                <a:solidFill>
                  <a:srgbClr val="FEF1A9"/>
                </a:solidFill>
                <a:highlight>
                  <a:srgbClr val="181818"/>
                </a:highlight>
              </a:rPr>
              <a:t>apply</a:t>
            </a:r>
            <a:r>
              <a:rPr lang="en-US" sz="1600" dirty="0" smtClean="0">
                <a:solidFill>
                  <a:srgbClr val="E0E0E0"/>
                </a:solidFill>
                <a:highlight>
                  <a:srgbClr val="181818"/>
                </a:highlight>
              </a:rPr>
              <a:t>(</a:t>
            </a:r>
            <a:r>
              <a:rPr lang="en-US" sz="1600" dirty="0" smtClean="0">
                <a:solidFill>
                  <a:srgbClr val="FEF1A9"/>
                </a:solidFill>
                <a:highlight>
                  <a:srgbClr val="181818"/>
                </a:highlight>
              </a:rPr>
              <a:t>o2</a:t>
            </a:r>
            <a:r>
              <a:rPr lang="en-US" sz="1600" dirty="0" smtClean="0">
                <a:solidFill>
                  <a:srgbClr val="E0E0E0"/>
                </a:solidFill>
                <a:highlight>
                  <a:srgbClr val="181818"/>
                </a:highlight>
              </a:rPr>
              <a:t>)); </a:t>
            </a:r>
            <a:r>
              <a:rPr lang="en-US" sz="1600" dirty="0" smtClean="0">
                <a:solidFill>
                  <a:srgbClr val="C080C0"/>
                </a:solidFill>
                <a:highlight>
                  <a:srgbClr val="181818"/>
                </a:highlight>
              </a:rPr>
              <a:t>//</a:t>
            </a:r>
            <a:r>
              <a:rPr lang="en-US" sz="1600" dirty="0" err="1" smtClean="0">
                <a:solidFill>
                  <a:srgbClr val="C080C0"/>
                </a:solidFill>
                <a:highlight>
                  <a:srgbClr val="181818"/>
                </a:highlight>
              </a:rPr>
              <a:t>chevy</a:t>
            </a:r>
            <a:endParaRPr lang="en-US" sz="1600" dirty="0" smtClean="0">
              <a:solidFill>
                <a:srgbClr val="C080C0"/>
              </a:solidFill>
              <a:highlight>
                <a:srgbClr val="181818"/>
              </a:highlight>
            </a:endParaRPr>
          </a:p>
          <a:p>
            <a:pPr>
              <a:buNone/>
            </a:pPr>
            <a:r>
              <a:rPr lang="en-US" sz="1600" dirty="0" smtClean="0">
                <a:solidFill>
                  <a:srgbClr val="FEF1A9"/>
                </a:solidFill>
                <a:highlight>
                  <a:srgbClr val="181818"/>
                </a:highlight>
              </a:rPr>
              <a:t>o1</a:t>
            </a:r>
            <a:r>
              <a:rPr lang="en-US" sz="1600" dirty="0" smtClean="0">
                <a:solidFill>
                  <a:srgbClr val="E0E0E0"/>
                </a:solidFill>
                <a:highlight>
                  <a:srgbClr val="181818"/>
                </a:highlight>
              </a:rPr>
              <a:t>.</a:t>
            </a:r>
            <a:r>
              <a:rPr lang="en-US" sz="1600" dirty="0" smtClean="0">
                <a:solidFill>
                  <a:srgbClr val="FEF1A9"/>
                </a:solidFill>
                <a:highlight>
                  <a:srgbClr val="181818"/>
                </a:highlight>
              </a:rPr>
              <a:t>getAnotherString</a:t>
            </a:r>
            <a:r>
              <a:rPr lang="en-US" sz="1600" dirty="0" smtClean="0">
                <a:solidFill>
                  <a:srgbClr val="E0E0E0"/>
                </a:solidFill>
                <a:highlight>
                  <a:srgbClr val="181818"/>
                </a:highlight>
              </a:rPr>
              <a:t>.</a:t>
            </a:r>
            <a:r>
              <a:rPr lang="en-US" sz="1600" dirty="0" smtClean="0">
                <a:solidFill>
                  <a:srgbClr val="FEF1A9"/>
                </a:solidFill>
                <a:highlight>
                  <a:srgbClr val="181818"/>
                </a:highlight>
              </a:rPr>
              <a:t>call</a:t>
            </a:r>
            <a:r>
              <a:rPr lang="en-US" sz="1600" dirty="0" smtClean="0">
                <a:solidFill>
                  <a:srgbClr val="E0E0E0"/>
                </a:solidFill>
                <a:highlight>
                  <a:srgbClr val="181818"/>
                </a:highlight>
              </a:rPr>
              <a:t>(</a:t>
            </a:r>
            <a:r>
              <a:rPr lang="en-US" sz="1600" dirty="0" smtClean="0">
                <a:solidFill>
                  <a:srgbClr val="FEF1A9"/>
                </a:solidFill>
                <a:highlight>
                  <a:srgbClr val="181818"/>
                </a:highlight>
              </a:rPr>
              <a:t>o2</a:t>
            </a:r>
            <a:r>
              <a:rPr lang="en-US" sz="1600" dirty="0" smtClean="0">
                <a:solidFill>
                  <a:srgbClr val="E0E0E0"/>
                </a:solidFill>
                <a:highlight>
                  <a:srgbClr val="181818"/>
                </a:highlight>
              </a:rPr>
              <a:t>); </a:t>
            </a:r>
            <a:r>
              <a:rPr lang="en-US" sz="1600" dirty="0" smtClean="0">
                <a:solidFill>
                  <a:srgbClr val="C080C0"/>
                </a:solidFill>
                <a:highlight>
                  <a:srgbClr val="181818"/>
                </a:highlight>
              </a:rPr>
              <a:t>//</a:t>
            </a:r>
            <a:r>
              <a:rPr lang="en-US" sz="1600" dirty="0" err="1" smtClean="0">
                <a:solidFill>
                  <a:srgbClr val="C080C0"/>
                </a:solidFill>
                <a:highlight>
                  <a:srgbClr val="181818"/>
                </a:highlight>
              </a:rPr>
              <a:t>chevy</a:t>
            </a:r>
            <a:endParaRPr lang="en-US" sz="1600" dirty="0" smtClean="0">
              <a:solidFill>
                <a:srgbClr val="E0E0E0"/>
              </a:solidFill>
              <a:highlight>
                <a:srgbClr val="181818"/>
              </a:highlight>
            </a:endParaRPr>
          </a:p>
          <a:p>
            <a:pPr>
              <a:buNone/>
            </a:pPr>
            <a:endParaRPr lang="en-US" dirty="0" smtClean="0">
              <a:solidFill>
                <a:srgbClr val="E0E0E0"/>
              </a:solidFill>
              <a:highlight>
                <a:srgbClr val="181818"/>
              </a:highligh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pPr>
              <a:buNone/>
            </a:pPr>
            <a:r>
              <a:rPr lang="en-US" dirty="0" smtClean="0">
                <a:solidFill>
                  <a:srgbClr val="E0E0E0"/>
                </a:solidFill>
                <a:highlight>
                  <a:srgbClr val="181818"/>
                </a:highlight>
              </a:rPr>
              <a:t>A closure is a Function instance coupled with the local variables from its environment that are necessary for its execution</a:t>
            </a:r>
          </a:p>
          <a:p>
            <a:r>
              <a:rPr lang="en-US" dirty="0" smtClean="0">
                <a:solidFill>
                  <a:srgbClr val="E0E0E0"/>
                </a:solidFill>
                <a:highlight>
                  <a:srgbClr val="181818"/>
                </a:highlight>
              </a:rPr>
              <a:t>When a function is declared, it has the ability to reference any variable in its scope at the point of declaration.  These variables are carried along with the function even after the point of declaration has gone out of scope, closing the declaration.</a:t>
            </a:r>
          </a:p>
          <a:p>
            <a:r>
              <a:rPr lang="en-US" dirty="0" smtClean="0">
                <a:solidFill>
                  <a:srgbClr val="E0E0E0"/>
                </a:solidFill>
                <a:highlight>
                  <a:srgbClr val="181818"/>
                </a:highlight>
              </a:rPr>
              <a:t>The ability for callback functions to reference the local variables in effect when they were declared can be a little confusing but essential concept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lstStyle/>
          <a:p>
            <a:pPr>
              <a:buNone/>
            </a:pPr>
            <a:r>
              <a:rPr lang="en-US" dirty="0" smtClean="0">
                <a:solidFill>
                  <a:srgbClr val="8080C0"/>
                </a:solidFill>
                <a:highlight>
                  <a:srgbClr val="181818"/>
                </a:highlight>
              </a:rPr>
              <a:t>function</a:t>
            </a:r>
            <a:r>
              <a:rPr lang="en-US" dirty="0" smtClean="0">
                <a:solidFill>
                  <a:srgbClr val="E0E0E0"/>
                </a:solidFill>
                <a:highlight>
                  <a:srgbClr val="181818"/>
                </a:highlight>
              </a:rPr>
              <a:t> </a:t>
            </a:r>
            <a:r>
              <a:rPr lang="en-US" dirty="0" smtClean="0">
                <a:solidFill>
                  <a:srgbClr val="FEF1A9"/>
                </a:solidFill>
                <a:highlight>
                  <a:srgbClr val="181818"/>
                </a:highlight>
              </a:rPr>
              <a:t>app</a:t>
            </a:r>
            <a:r>
              <a:rPr lang="en-US" dirty="0" smtClean="0">
                <a:solidFill>
                  <a:srgbClr val="E0E0E0"/>
                </a:solidFill>
                <a:highlight>
                  <a:srgbClr val="181818"/>
                </a:highlight>
              </a:rPr>
              <a:t> (</a:t>
            </a:r>
            <a:r>
              <a:rPr lang="en-US" dirty="0" smtClean="0">
                <a:solidFill>
                  <a:srgbClr val="FEF1A9"/>
                </a:solidFill>
                <a:highlight>
                  <a:srgbClr val="181818"/>
                </a:highlight>
              </a:rPr>
              <a:t>x</a:t>
            </a:r>
            <a:r>
              <a:rPr lang="en-US" dirty="0" smtClean="0">
                <a:solidFill>
                  <a:srgbClr val="E0E0E0"/>
                </a:solidFill>
                <a:highlight>
                  <a:srgbClr val="181818"/>
                </a:highlight>
              </a:rPr>
              <a:t>) { </a:t>
            </a:r>
          </a:p>
          <a:p>
            <a:pPr>
              <a:buNone/>
            </a:pPr>
            <a:r>
              <a:rPr lang="en-US" dirty="0" smtClean="0">
                <a:solidFill>
                  <a:srgbClr val="E0E0E0"/>
                </a:solidFill>
                <a:highlight>
                  <a:srgbClr val="181818"/>
                </a:highlight>
              </a:rPr>
              <a:t>      </a:t>
            </a:r>
            <a:r>
              <a:rPr lang="en-US" dirty="0" smtClean="0">
                <a:solidFill>
                  <a:srgbClr val="8080C0"/>
                </a:solidFill>
                <a:highlight>
                  <a:srgbClr val="181818"/>
                </a:highlight>
              </a:rPr>
              <a:t>return</a:t>
            </a:r>
            <a:r>
              <a:rPr lang="en-US" dirty="0" smtClean="0">
                <a:solidFill>
                  <a:srgbClr val="E0E0E0"/>
                </a:solidFill>
                <a:highlight>
                  <a:srgbClr val="181818"/>
                </a:highlight>
              </a:rPr>
              <a:t> </a:t>
            </a:r>
            <a:r>
              <a:rPr lang="en-US" dirty="0" smtClean="0">
                <a:solidFill>
                  <a:srgbClr val="8080C0"/>
                </a:solidFill>
                <a:highlight>
                  <a:srgbClr val="181818"/>
                </a:highlight>
              </a:rPr>
              <a:t>function</a:t>
            </a:r>
            <a:r>
              <a:rPr lang="en-US" dirty="0" smtClean="0">
                <a:solidFill>
                  <a:srgbClr val="E0E0E0"/>
                </a:solidFill>
                <a:highlight>
                  <a:srgbClr val="181818"/>
                </a:highlight>
              </a:rPr>
              <a:t> (</a:t>
            </a:r>
            <a:r>
              <a:rPr lang="en-US" dirty="0" smtClean="0">
                <a:solidFill>
                  <a:srgbClr val="FEF1A9"/>
                </a:solidFill>
                <a:highlight>
                  <a:srgbClr val="181818"/>
                </a:highlight>
              </a:rPr>
              <a:t>y</a:t>
            </a:r>
            <a:r>
              <a:rPr lang="en-US" dirty="0" smtClean="0">
                <a:solidFill>
                  <a:srgbClr val="E0E0E0"/>
                </a:solidFill>
                <a:highlight>
                  <a:srgbClr val="181818"/>
                </a:highlight>
              </a:rPr>
              <a:t>) {     </a:t>
            </a:r>
          </a:p>
          <a:p>
            <a:pPr>
              <a:buNone/>
            </a:pPr>
            <a:r>
              <a:rPr lang="en-US" dirty="0" smtClean="0">
                <a:solidFill>
                  <a:srgbClr val="E0E0E0"/>
                </a:solidFill>
                <a:highlight>
                  <a:srgbClr val="181818"/>
                </a:highlight>
              </a:rPr>
              <a:t>        </a:t>
            </a:r>
            <a:r>
              <a:rPr lang="en-US" dirty="0" smtClean="0">
                <a:solidFill>
                  <a:srgbClr val="8080C0"/>
                </a:solidFill>
                <a:highlight>
                  <a:srgbClr val="181818"/>
                </a:highlight>
              </a:rPr>
              <a:t>return</a:t>
            </a:r>
            <a:r>
              <a:rPr lang="en-US" dirty="0" smtClean="0">
                <a:solidFill>
                  <a:srgbClr val="E0E0E0"/>
                </a:solidFill>
                <a:highlight>
                  <a:srgbClr val="181818"/>
                </a:highlight>
              </a:rPr>
              <a:t> </a:t>
            </a:r>
            <a:r>
              <a:rPr lang="en-US" dirty="0" smtClean="0">
                <a:solidFill>
                  <a:srgbClr val="FEF1A9"/>
                </a:solidFill>
                <a:highlight>
                  <a:srgbClr val="181818"/>
                </a:highlight>
              </a:rPr>
              <a:t>x</a:t>
            </a:r>
            <a:r>
              <a:rPr lang="en-US" dirty="0" smtClean="0">
                <a:solidFill>
                  <a:srgbClr val="E0E0E0"/>
                </a:solidFill>
                <a:highlight>
                  <a:srgbClr val="181818"/>
                </a:highlight>
              </a:rPr>
              <a:t> + </a:t>
            </a:r>
            <a:r>
              <a:rPr lang="en-US" dirty="0" smtClean="0">
                <a:solidFill>
                  <a:srgbClr val="FEF1A9"/>
                </a:solidFill>
                <a:highlight>
                  <a:srgbClr val="181818"/>
                </a:highlight>
              </a:rPr>
              <a:t>y</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 </a:t>
            </a:r>
          </a:p>
          <a:p>
            <a:pPr>
              <a:buNone/>
            </a:pPr>
            <a:r>
              <a:rPr lang="en-US" dirty="0" smtClean="0">
                <a:solidFill>
                  <a:srgbClr val="E0E0E0"/>
                </a:solidFill>
                <a:highlight>
                  <a:srgbClr val="181818"/>
                </a:highlight>
              </a:rPr>
              <a:t>} </a:t>
            </a:r>
          </a:p>
          <a:p>
            <a:pPr>
              <a:buNone/>
            </a:pPr>
            <a:r>
              <a:rPr lang="en-US" dirty="0" err="1" smtClean="0">
                <a:solidFill>
                  <a:srgbClr val="8080C0"/>
                </a:solidFill>
                <a:highlight>
                  <a:srgbClr val="181818"/>
                </a:highlight>
              </a:rPr>
              <a:t>var</a:t>
            </a:r>
            <a:r>
              <a:rPr lang="en-US" dirty="0" smtClean="0">
                <a:solidFill>
                  <a:srgbClr val="E0E0E0"/>
                </a:solidFill>
                <a:highlight>
                  <a:srgbClr val="181818"/>
                </a:highlight>
              </a:rPr>
              <a:t> </a:t>
            </a:r>
            <a:r>
              <a:rPr lang="en-US" dirty="0" err="1" smtClean="0">
                <a:solidFill>
                  <a:srgbClr val="FEF1A9"/>
                </a:solidFill>
                <a:highlight>
                  <a:srgbClr val="181818"/>
                </a:highlight>
              </a:rPr>
              <a:t>appHello</a:t>
            </a:r>
            <a:r>
              <a:rPr lang="en-US" dirty="0" smtClean="0">
                <a:solidFill>
                  <a:srgbClr val="E0E0E0"/>
                </a:solidFill>
                <a:highlight>
                  <a:srgbClr val="181818"/>
                </a:highlight>
              </a:rPr>
              <a:t> = </a:t>
            </a:r>
            <a:r>
              <a:rPr lang="en-US" dirty="0" smtClean="0">
                <a:solidFill>
                  <a:srgbClr val="FEF1A9"/>
                </a:solidFill>
                <a:highlight>
                  <a:srgbClr val="181818"/>
                </a:highlight>
              </a:rPr>
              <a:t>app</a:t>
            </a:r>
            <a:r>
              <a:rPr lang="en-US" dirty="0" smtClean="0">
                <a:solidFill>
                  <a:srgbClr val="E0E0E0"/>
                </a:solidFill>
                <a:highlight>
                  <a:srgbClr val="181818"/>
                </a:highlight>
              </a:rPr>
              <a:t>(</a:t>
            </a:r>
            <a:r>
              <a:rPr lang="en-US" dirty="0" smtClean="0">
                <a:solidFill>
                  <a:srgbClr val="60FF60"/>
                </a:solidFill>
                <a:highlight>
                  <a:srgbClr val="181818"/>
                </a:highlight>
              </a:rPr>
              <a:t>'hello '</a:t>
            </a:r>
            <a:r>
              <a:rPr lang="en-US" dirty="0" smtClean="0">
                <a:solidFill>
                  <a:srgbClr val="E0E0E0"/>
                </a:solidFill>
                <a:highlight>
                  <a:srgbClr val="181818"/>
                </a:highlight>
              </a:rPr>
              <a:t>);</a:t>
            </a:r>
          </a:p>
          <a:p>
            <a:pPr>
              <a:buNone/>
            </a:pPr>
            <a:r>
              <a:rPr lang="en-US" dirty="0" err="1" smtClean="0">
                <a:solidFill>
                  <a:srgbClr val="8080C0"/>
                </a:solidFill>
                <a:highlight>
                  <a:srgbClr val="181818"/>
                </a:highlight>
              </a:rPr>
              <a:t>var</a:t>
            </a:r>
            <a:r>
              <a:rPr lang="en-US" dirty="0" smtClean="0">
                <a:solidFill>
                  <a:srgbClr val="E0E0E0"/>
                </a:solidFill>
                <a:highlight>
                  <a:srgbClr val="181818"/>
                </a:highlight>
              </a:rPr>
              <a:t> </a:t>
            </a:r>
            <a:r>
              <a:rPr lang="en-US" dirty="0" smtClean="0">
                <a:solidFill>
                  <a:srgbClr val="FEF1A9"/>
                </a:solidFill>
                <a:highlight>
                  <a:srgbClr val="181818"/>
                </a:highlight>
              </a:rPr>
              <a:t>world</a:t>
            </a:r>
            <a:r>
              <a:rPr lang="en-US" dirty="0" smtClean="0">
                <a:solidFill>
                  <a:srgbClr val="E0E0E0"/>
                </a:solidFill>
                <a:highlight>
                  <a:srgbClr val="181818"/>
                </a:highlight>
              </a:rPr>
              <a:t> = </a:t>
            </a:r>
            <a:r>
              <a:rPr lang="en-US" dirty="0" err="1" smtClean="0">
                <a:solidFill>
                  <a:srgbClr val="FEF1A9"/>
                </a:solidFill>
                <a:highlight>
                  <a:srgbClr val="181818"/>
                </a:highlight>
              </a:rPr>
              <a:t>appHello</a:t>
            </a:r>
            <a:r>
              <a:rPr lang="en-US" dirty="0" smtClean="0">
                <a:solidFill>
                  <a:srgbClr val="E0E0E0"/>
                </a:solidFill>
                <a:highlight>
                  <a:srgbClr val="181818"/>
                </a:highlight>
              </a:rPr>
              <a:t>(</a:t>
            </a:r>
            <a:r>
              <a:rPr lang="en-US" dirty="0" smtClean="0">
                <a:solidFill>
                  <a:srgbClr val="60FF60"/>
                </a:solidFill>
                <a:highlight>
                  <a:srgbClr val="181818"/>
                </a:highlight>
              </a:rPr>
              <a:t>'world'</a:t>
            </a:r>
            <a:r>
              <a:rPr lang="en-US" dirty="0" smtClean="0">
                <a:solidFill>
                  <a:srgbClr val="E0E0E0"/>
                </a:solidFill>
                <a:highlight>
                  <a:srgbClr val="181818"/>
                </a:highlight>
              </a:rPr>
              <a:t>);</a:t>
            </a:r>
          </a:p>
          <a:p>
            <a:pPr>
              <a:buNone/>
            </a:pPr>
            <a:r>
              <a:rPr lang="en-US" dirty="0" smtClean="0">
                <a:solidFill>
                  <a:srgbClr val="FEF1A9"/>
                </a:solidFill>
                <a:highlight>
                  <a:srgbClr val="181818"/>
                </a:highlight>
              </a:rPr>
              <a:t>alert</a:t>
            </a:r>
            <a:r>
              <a:rPr lang="en-US" dirty="0" smtClean="0">
                <a:solidFill>
                  <a:srgbClr val="E0E0E0"/>
                </a:solidFill>
                <a:highlight>
                  <a:srgbClr val="181818"/>
                </a:highlight>
              </a:rPr>
              <a:t>(</a:t>
            </a:r>
            <a:r>
              <a:rPr lang="en-US" dirty="0" smtClean="0">
                <a:solidFill>
                  <a:srgbClr val="FEF1A9"/>
                </a:solidFill>
                <a:highlight>
                  <a:srgbClr val="181818"/>
                </a:highlight>
              </a:rPr>
              <a:t>world</a:t>
            </a:r>
            <a:r>
              <a:rPr lang="en-US" dirty="0" smtClean="0">
                <a:solidFill>
                  <a:srgbClr val="E0E0E0"/>
                </a:solidFill>
                <a:highlight>
                  <a:srgbClr val="181818"/>
                </a:highlight>
              </a:rPr>
              <a:t>); </a:t>
            </a:r>
            <a:r>
              <a:rPr lang="en-US" dirty="0" smtClean="0">
                <a:solidFill>
                  <a:srgbClr val="C080C0"/>
                </a:solidFill>
                <a:highlight>
                  <a:srgbClr val="181818"/>
                </a:highlight>
              </a:rPr>
              <a:t>// hello world;</a:t>
            </a:r>
          </a:p>
          <a:p>
            <a:pPr>
              <a:buNone/>
            </a:pPr>
            <a:endParaRPr lang="en-US" dirty="0" smtClean="0">
              <a:solidFill>
                <a:srgbClr val="C080C0"/>
              </a:solidFill>
              <a:highlight>
                <a:srgbClr val="181818"/>
              </a:highlight>
            </a:endParaRPr>
          </a:p>
          <a:p>
            <a:pPr>
              <a:buNone/>
            </a:pPr>
            <a:endParaRPr lang="en-US" dirty="0" smtClean="0">
              <a:solidFill>
                <a:srgbClr val="E0E0E0"/>
              </a:solidFill>
              <a:highlight>
                <a:srgbClr val="181818"/>
              </a:highligh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kelly\AppData\Local\Microsoft\Windows\Temporary Internet Files\Content.IE5\FGVL50ZM\MCj01976630000[1].wmf"/>
          <p:cNvPicPr>
            <a:picLocks noChangeAspect="1" noChangeArrowheads="1"/>
          </p:cNvPicPr>
          <p:nvPr/>
        </p:nvPicPr>
        <p:blipFill>
          <a:blip r:embed="rId3" cstate="print">
            <a:duotone>
              <a:prstClr val="black"/>
              <a:schemeClr val="accent1">
                <a:tint val="45000"/>
                <a:satMod val="400000"/>
              </a:schemeClr>
            </a:duotone>
          </a:blip>
          <a:srcRect/>
          <a:stretch>
            <a:fillRect/>
          </a:stretch>
        </p:blipFill>
        <p:spPr bwMode="auto">
          <a:xfrm>
            <a:off x="1961696" y="3124200"/>
            <a:ext cx="5201104" cy="807038"/>
          </a:xfrm>
          <a:prstGeom prst="rect">
            <a:avLst/>
          </a:prstGeom>
          <a:noFill/>
        </p:spPr>
      </p:pic>
      <p:sp>
        <p:nvSpPr>
          <p:cNvPr id="5" name="TextBox 4"/>
          <p:cNvSpPr txBox="1"/>
          <p:nvPr/>
        </p:nvSpPr>
        <p:spPr>
          <a:xfrm>
            <a:off x="276825" y="2721114"/>
            <a:ext cx="8610600" cy="707886"/>
          </a:xfrm>
          <a:prstGeom prst="rect">
            <a:avLst/>
          </a:prstGeom>
          <a:noFill/>
        </p:spPr>
        <p:txBody>
          <a:bodyPr wrap="square" rtlCol="0">
            <a:spAutoFit/>
          </a:bodyPr>
          <a:lstStyle/>
          <a:p>
            <a:pPr algn="ctr"/>
            <a:r>
              <a:rPr lang="en-US" sz="4000" dirty="0" smtClean="0">
                <a:ln w="19050">
                  <a:solidFill>
                    <a:schemeClr val="tx1"/>
                  </a:solidFill>
                </a:ln>
                <a:solidFill>
                  <a:schemeClr val="bg1"/>
                </a:solidFill>
                <a:latin typeface="Franklin Gothic Heavy" pitchFamily="34" charset="0"/>
              </a:rPr>
              <a:t>Why this Architecture?</a:t>
            </a:r>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Indeed.</a:t>
            </a:r>
            <a:endParaRPr lang="en-US" dirty="0"/>
          </a:p>
        </p:txBody>
      </p:sp>
      <p:sp>
        <p:nvSpPr>
          <p:cNvPr id="3" name="Content Placeholder 2"/>
          <p:cNvSpPr>
            <a:spLocks noGrp="1"/>
          </p:cNvSpPr>
          <p:nvPr>
            <p:ph idx="1"/>
          </p:nvPr>
        </p:nvSpPr>
        <p:spPr/>
        <p:txBody>
          <a:bodyPr/>
          <a:lstStyle/>
          <a:p>
            <a:r>
              <a:rPr lang="en-US" dirty="0" smtClean="0"/>
              <a:t>Raw JavaScript can result in dozens lines of code for simple tasks.  </a:t>
            </a:r>
          </a:p>
          <a:p>
            <a:endParaRPr lang="en-US" dirty="0" smtClean="0"/>
          </a:p>
          <a:p>
            <a:pPr>
              <a:buNone/>
            </a:pPr>
            <a:endParaRPr lang="en-US" dirty="0" smtClean="0"/>
          </a:p>
          <a:p>
            <a:pPr lvl="1"/>
            <a:endParaRPr lang="en-US" dirty="0"/>
          </a:p>
        </p:txBody>
      </p:sp>
      <p:graphicFrame>
        <p:nvGraphicFramePr>
          <p:cNvPr id="4" name="Diagram 3"/>
          <p:cNvGraphicFramePr/>
          <p:nvPr>
            <p:extLst>
              <p:ext uri="{D42A27DB-BD31-4B8C-83A1-F6EECF244321}">
                <p14:modId xmlns:p14="http://schemas.microsoft.com/office/powerpoint/2010/main" val="1031886020"/>
              </p:ext>
            </p:extLst>
          </p:nvPr>
        </p:nvGraphicFramePr>
        <p:xfrm>
          <a:off x="1524000" y="2743200"/>
          <a:ext cx="6096000"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Unobtrusive JavaScript</a:t>
            </a:r>
            <a:endParaRPr lang="en-US" dirty="0"/>
          </a:p>
        </p:txBody>
      </p:sp>
      <p:sp>
        <p:nvSpPr>
          <p:cNvPr id="3" name="Content Placeholder 2"/>
          <p:cNvSpPr>
            <a:spLocks noGrp="1"/>
          </p:cNvSpPr>
          <p:nvPr>
            <p:ph idx="1"/>
          </p:nvPr>
        </p:nvSpPr>
        <p:spPr/>
        <p:txBody>
          <a:bodyPr/>
          <a:lstStyle/>
          <a:p>
            <a:r>
              <a:rPr lang="en-US" dirty="0" smtClean="0"/>
              <a:t>Just like CSS has helped separate style elements from the document, </a:t>
            </a:r>
            <a:r>
              <a:rPr lang="en-US" dirty="0" err="1" smtClean="0"/>
              <a:t>jQuery</a:t>
            </a:r>
            <a:r>
              <a:rPr lang="en-US" dirty="0" smtClean="0"/>
              <a:t> provides a framework to separate behavior from the structure.</a:t>
            </a:r>
          </a:p>
          <a:p>
            <a:endParaRPr lang="en-US" dirty="0" smtClean="0"/>
          </a:p>
          <a:p>
            <a:r>
              <a:rPr lang="en-US" dirty="0" smtClean="0"/>
              <a:t>&lt;button type=“button” id=“</a:t>
            </a:r>
            <a:r>
              <a:rPr lang="en-US" dirty="0" err="1" smtClean="0"/>
              <a:t>btnSubmit</a:t>
            </a:r>
            <a:r>
              <a:rPr lang="en-US" dirty="0" smtClean="0"/>
              <a:t>”&gt;Click Me&lt;/button&gt;</a:t>
            </a:r>
          </a:p>
          <a:p>
            <a:pPr lvl="1"/>
            <a:r>
              <a:rPr lang="en-US" dirty="0" smtClean="0"/>
              <a:t>The use </a:t>
            </a:r>
            <a:r>
              <a:rPr lang="en-US" dirty="0" err="1" smtClean="0"/>
              <a:t>jQuery</a:t>
            </a:r>
            <a:r>
              <a:rPr lang="en-US" dirty="0" smtClean="0"/>
              <a:t> to attack to the </a:t>
            </a:r>
            <a:r>
              <a:rPr lang="en-US" dirty="0" err="1" smtClean="0"/>
              <a:t>onclick</a:t>
            </a:r>
            <a:r>
              <a:rPr lang="en-US" dirty="0" smtClean="0"/>
              <a:t> event and add the </a:t>
            </a:r>
            <a:r>
              <a:rPr lang="en-US" dirty="0" err="1" smtClean="0"/>
              <a:t>behaviour</a:t>
            </a:r>
            <a:r>
              <a:rPr lang="en-US" dirty="0" smtClean="0"/>
              <a:t> </a:t>
            </a:r>
          </a:p>
          <a:p>
            <a:endParaRPr lang="en-US" dirty="0" smtClean="0"/>
          </a:p>
          <a:p>
            <a:r>
              <a:rPr lang="en-US" dirty="0" smtClean="0"/>
              <a:t>&lt;button type=“button” </a:t>
            </a:r>
          </a:p>
          <a:p>
            <a:pPr>
              <a:buNone/>
            </a:pPr>
            <a:r>
              <a:rPr lang="en-US" dirty="0" smtClean="0"/>
              <a:t>	</a:t>
            </a:r>
            <a:r>
              <a:rPr lang="en-US" dirty="0" err="1" smtClean="0"/>
              <a:t>onclick</a:t>
            </a:r>
            <a:r>
              <a:rPr lang="en-US" dirty="0" smtClean="0"/>
              <a:t>=“</a:t>
            </a:r>
            <a:r>
              <a:rPr lang="en-US" dirty="0" err="1" smtClean="0"/>
              <a:t>document.getElementById</a:t>
            </a:r>
            <a:r>
              <a:rPr lang="en-US" dirty="0" smtClean="0"/>
              <a:t>(“”).</a:t>
            </a:r>
            <a:r>
              <a:rPr lang="en-US" dirty="0" err="1" smtClean="0"/>
              <a:t>style.color</a:t>
            </a:r>
            <a:r>
              <a:rPr lang="en-US" dirty="0" smtClean="0"/>
              <a:t>=‘red’;”&gt;</a:t>
            </a:r>
          </a:p>
          <a:p>
            <a:pPr>
              <a:buNone/>
            </a:pPr>
            <a:r>
              <a:rPr lang="en-US" dirty="0" smtClean="0"/>
              <a:t>	 Click Me&lt;/button&gt;</a:t>
            </a:r>
          </a:p>
          <a:p>
            <a:endParaRPr lang="en-US" dirty="0" smtClean="0"/>
          </a:p>
          <a:p>
            <a:pPr>
              <a:buNone/>
            </a:pPr>
            <a:endParaRPr lang="en-US" dirty="0" smtClean="0"/>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923330"/>
          </a:xfrm>
          <a:prstGeom prst="rect">
            <a:avLst/>
          </a:prstGeom>
        </p:spPr>
        <p:txBody>
          <a:bodyPr wrap="square">
            <a:spAutoFit/>
          </a:bodyPr>
          <a:lstStyle/>
          <a:p>
            <a:pPr fontAlgn="ctr"/>
            <a:r>
              <a:rPr lang="en-US" b="1" dirty="0" smtClean="0">
                <a:solidFill>
                  <a:schemeClr val="bg1"/>
                </a:solidFill>
                <a:latin typeface="Century" pitchFamily="18" charset="0"/>
              </a:rPr>
              <a:t>JSON</a:t>
            </a:r>
            <a:r>
              <a:rPr lang="en-US" dirty="0" smtClean="0">
                <a:solidFill>
                  <a:schemeClr val="bg1"/>
                </a:solidFill>
                <a:latin typeface="Century" pitchFamily="18" charset="0"/>
              </a:rPr>
              <a:t>- </a:t>
            </a:r>
            <a:r>
              <a:rPr lang="en-US" i="1" dirty="0" smtClean="0">
                <a:solidFill>
                  <a:schemeClr val="bg1"/>
                </a:solidFill>
                <a:latin typeface="Century" pitchFamily="18" charset="0"/>
              </a:rPr>
              <a:t>definition</a:t>
            </a:r>
          </a:p>
          <a:p>
            <a:pPr marL="800100" lvl="1" indent="-342900" fontAlgn="ctr">
              <a:buFont typeface="+mj-lt"/>
              <a:buAutoNum type="arabicPeriod"/>
            </a:pPr>
            <a:r>
              <a:rPr lang="en-US" dirty="0" smtClean="0">
                <a:solidFill>
                  <a:srgbClr val="C7EAFB"/>
                </a:solidFill>
                <a:latin typeface="Century" pitchFamily="18" charset="0"/>
              </a:rPr>
              <a:t>JavaScript Object Notation is a lightweight data-interchange format</a:t>
            </a:r>
            <a:endParaRPr lang="en-US" dirty="0">
              <a:solidFill>
                <a:srgbClr val="C7EAFB"/>
              </a:solidFill>
              <a:latin typeface="Century" pitchFamily="18" charset="0"/>
            </a:endParaRPr>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2400" y="2514600"/>
            <a:ext cx="4876801" cy="2554545"/>
          </a:xfrm>
          <a:prstGeom prst="rect">
            <a:avLst/>
          </a:prstGeom>
          <a:noFill/>
        </p:spPr>
        <p:txBody>
          <a:bodyPr wrap="square" rtlCol="0">
            <a:spAutoFit/>
          </a:bodyPr>
          <a:lstStyle/>
          <a:p>
            <a:r>
              <a:rPr lang="en-US" sz="4000" dirty="0" err="1" smtClean="0">
                <a:ln w="19050">
                  <a:solidFill>
                    <a:schemeClr val="tx1"/>
                  </a:solidFill>
                </a:ln>
                <a:solidFill>
                  <a:schemeClr val="bg1"/>
                </a:solidFill>
                <a:latin typeface="Franklin Gothic Heavy" pitchFamily="34" charset="0"/>
              </a:rPr>
              <a:t>Introducting</a:t>
            </a:r>
            <a:r>
              <a:rPr lang="en-US" sz="4000" dirty="0" smtClean="0">
                <a:ln w="19050">
                  <a:solidFill>
                    <a:schemeClr val="tx1"/>
                  </a:solidFill>
                </a:ln>
                <a:solidFill>
                  <a:schemeClr val="bg1"/>
                </a:solidFill>
                <a:latin typeface="Franklin Gothic Heavy" pitchFamily="34" charset="0"/>
              </a:rPr>
              <a:t> </a:t>
            </a:r>
            <a:r>
              <a:rPr lang="en-US" sz="4000" dirty="0" err="1" smtClean="0">
                <a:ln w="19050">
                  <a:solidFill>
                    <a:schemeClr val="tx1"/>
                  </a:solidFill>
                </a:ln>
                <a:solidFill>
                  <a:schemeClr val="bg1"/>
                </a:solidFill>
                <a:latin typeface="Franklin Gothic Heavy" pitchFamily="34" charset="0"/>
              </a:rPr>
              <a:t>jQuery</a:t>
            </a:r>
            <a:endParaRPr lang="en-US" sz="4000" dirty="0" smtClean="0">
              <a:ln w="19050">
                <a:solidFill>
                  <a:schemeClr val="tx1"/>
                </a:solidFill>
              </a:ln>
              <a:solidFill>
                <a:schemeClr val="bg1"/>
              </a:solidFill>
              <a:latin typeface="Franklin Gothic Heavy" pitchFamily="34" charset="0"/>
            </a:endParaRPr>
          </a:p>
          <a:p>
            <a:pPr>
              <a:buFont typeface="Arial" pitchFamily="34" charset="0"/>
              <a:buChar char="•"/>
            </a:pPr>
            <a:r>
              <a:rPr lang="en-US" sz="4000" dirty="0" smtClean="0">
                <a:ln w="19050">
                  <a:solidFill>
                    <a:schemeClr val="tx1"/>
                  </a:solidFill>
                </a:ln>
                <a:solidFill>
                  <a:schemeClr val="bg1"/>
                </a:solidFill>
                <a:latin typeface="Franklin Gothic Heavy" pitchFamily="34" charset="0"/>
              </a:rPr>
              <a:t>Selectors</a:t>
            </a:r>
          </a:p>
          <a:p>
            <a:pPr>
              <a:buFont typeface="Arial" pitchFamily="34" charset="0"/>
              <a:buChar char="•"/>
            </a:pPr>
            <a:r>
              <a:rPr lang="en-US" sz="4000" dirty="0" smtClean="0">
                <a:ln w="19050">
                  <a:solidFill>
                    <a:schemeClr val="tx1"/>
                  </a:solidFill>
                </a:ln>
                <a:solidFill>
                  <a:schemeClr val="bg1"/>
                </a:solidFill>
                <a:latin typeface="Franklin Gothic Heavy" pitchFamily="34" charset="0"/>
              </a:rPr>
              <a:t>Utilities</a:t>
            </a:r>
          </a:p>
          <a:p>
            <a:pPr>
              <a:buFont typeface="Arial" pitchFamily="34" charset="0"/>
              <a:buChar char="•"/>
            </a:pPr>
            <a:r>
              <a:rPr lang="en-US" sz="4000" dirty="0" err="1" smtClean="0">
                <a:ln w="19050">
                  <a:solidFill>
                    <a:schemeClr val="tx1"/>
                  </a:solidFill>
                </a:ln>
                <a:solidFill>
                  <a:schemeClr val="bg1"/>
                </a:solidFill>
                <a:latin typeface="Franklin Gothic Heavy" pitchFamily="34" charset="0"/>
              </a:rPr>
              <a:t>document.ready</a:t>
            </a:r>
            <a:endParaRPr lang="en-US" sz="4000" dirty="0" smtClean="0">
              <a:ln w="19050">
                <a:solidFill>
                  <a:schemeClr val="tx1"/>
                </a:solidFill>
              </a:ln>
              <a:solidFill>
                <a:schemeClr val="bg1"/>
              </a:solidFill>
              <a:latin typeface="Franklin Gothic Heavy" pitchFamily="34" charset="0"/>
            </a:endParaRPr>
          </a:p>
        </p:txBody>
      </p:sp>
      <p:pic>
        <p:nvPicPr>
          <p:cNvPr id="450562" name="Picture 2" descr="C:\Program Files\Microsoft Office\MEDIA\CAGCAT10\j0301076.wmf"/>
          <p:cNvPicPr>
            <a:picLocks noChangeAspect="1" noChangeArrowheads="1"/>
          </p:cNvPicPr>
          <p:nvPr/>
        </p:nvPicPr>
        <p:blipFill>
          <a:blip r:embed="rId3" cstate="print"/>
          <a:srcRect/>
          <a:stretch>
            <a:fillRect/>
          </a:stretch>
        </p:blipFill>
        <p:spPr bwMode="auto">
          <a:xfrm>
            <a:off x="838200" y="1828800"/>
            <a:ext cx="2819400" cy="28194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Refresh (CSS3)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5520809"/>
              </p:ext>
            </p:extLst>
          </p:nvPr>
        </p:nvGraphicFramePr>
        <p:xfrm>
          <a:off x="457200" y="1600200"/>
          <a:ext cx="8580501" cy="3302000"/>
        </p:xfrm>
        <a:graphic>
          <a:graphicData uri="http://schemas.openxmlformats.org/drawingml/2006/table">
            <a:tbl>
              <a:tblPr firstRow="1" bandRow="1">
                <a:tableStyleId>{21E4AEA4-8DFA-4A89-87EB-49C32662AFE0}</a:tableStyleId>
              </a:tblPr>
              <a:tblGrid>
                <a:gridCol w="2786380"/>
                <a:gridCol w="5794121"/>
              </a:tblGrid>
              <a:tr h="370840">
                <a:tc>
                  <a:txBody>
                    <a:bodyPr/>
                    <a:lstStyle/>
                    <a:p>
                      <a:r>
                        <a:rPr lang="en-US" dirty="0" smtClean="0"/>
                        <a:t>Selector</a:t>
                      </a:r>
                      <a:endParaRPr lang="en-US" dirty="0"/>
                    </a:p>
                  </a:txBody>
                  <a:tcPr/>
                </a:tc>
                <a:tc>
                  <a:txBody>
                    <a:bodyPr/>
                    <a:lstStyle/>
                    <a:p>
                      <a:r>
                        <a:rPr lang="en-US" dirty="0" smtClean="0"/>
                        <a:t>Description</a:t>
                      </a:r>
                      <a:endParaRPr lang="en-US" dirty="0"/>
                    </a:p>
                  </a:txBody>
                  <a:tcPr/>
                </a:tc>
              </a:tr>
              <a:tr h="370840">
                <a:tc>
                  <a:txBody>
                    <a:bodyPr/>
                    <a:lstStyle/>
                    <a:p>
                      <a:r>
                        <a:rPr lang="en-US" dirty="0" smtClean="0"/>
                        <a:t>a</a:t>
                      </a:r>
                      <a:endParaRPr lang="en-US" dirty="0"/>
                    </a:p>
                  </a:txBody>
                  <a:tcPr/>
                </a:tc>
                <a:tc>
                  <a:txBody>
                    <a:bodyPr/>
                    <a:lstStyle/>
                    <a:p>
                      <a:r>
                        <a:rPr lang="en-US" dirty="0" smtClean="0"/>
                        <a:t>This selector</a:t>
                      </a:r>
                      <a:r>
                        <a:rPr lang="en-US" baseline="0" dirty="0" smtClean="0"/>
                        <a:t> matches all (&lt;a&gt;) elements</a:t>
                      </a:r>
                      <a:endParaRPr lang="en-US" dirty="0"/>
                    </a:p>
                  </a:txBody>
                  <a:tcPr/>
                </a:tc>
              </a:tr>
              <a:tr h="370840">
                <a:tc>
                  <a:txBody>
                    <a:bodyPr/>
                    <a:lstStyle/>
                    <a:p>
                      <a:r>
                        <a:rPr lang="en-US" dirty="0" smtClean="0"/>
                        <a:t>#</a:t>
                      </a:r>
                      <a:r>
                        <a:rPr lang="en-US" dirty="0" err="1" smtClean="0"/>
                        <a:t>specialID</a:t>
                      </a:r>
                      <a:endParaRPr lang="en-US" dirty="0"/>
                    </a:p>
                  </a:txBody>
                  <a:tcPr/>
                </a:tc>
                <a:tc>
                  <a:txBody>
                    <a:bodyPr/>
                    <a:lstStyle/>
                    <a:p>
                      <a:r>
                        <a:rPr lang="en-US" dirty="0" smtClean="0"/>
                        <a:t>This selector matches</a:t>
                      </a:r>
                      <a:r>
                        <a:rPr lang="en-US" baseline="0" dirty="0" smtClean="0"/>
                        <a:t> elements that have an id of </a:t>
                      </a:r>
                      <a:r>
                        <a:rPr lang="en-US" baseline="0" dirty="0" err="1" smtClean="0"/>
                        <a:t>specialID</a:t>
                      </a:r>
                      <a:endParaRPr lang="en-US" dirty="0"/>
                    </a:p>
                  </a:txBody>
                  <a:tcPr/>
                </a:tc>
              </a:tr>
              <a:tr h="370840">
                <a:tc>
                  <a:txBody>
                    <a:bodyPr/>
                    <a:lstStyle/>
                    <a:p>
                      <a:r>
                        <a:rPr lang="en-US" dirty="0" smtClean="0"/>
                        <a:t>.</a:t>
                      </a:r>
                      <a:r>
                        <a:rPr lang="en-US" dirty="0" err="1" smtClean="0"/>
                        <a:t>specialClass</a:t>
                      </a:r>
                      <a:endParaRPr lang="en-US" dirty="0"/>
                    </a:p>
                  </a:txBody>
                  <a:tcPr/>
                </a:tc>
                <a:tc>
                  <a:txBody>
                    <a:bodyPr/>
                    <a:lstStyle/>
                    <a:p>
                      <a:r>
                        <a:rPr lang="en-US" dirty="0" smtClean="0"/>
                        <a:t>This selector matches elements that have the class of </a:t>
                      </a:r>
                      <a:r>
                        <a:rPr lang="en-US" dirty="0" err="1" smtClean="0"/>
                        <a:t>specialClass</a:t>
                      </a:r>
                      <a:endParaRPr lang="en-US" dirty="0"/>
                    </a:p>
                  </a:txBody>
                  <a:tcPr/>
                </a:tc>
              </a:tr>
              <a:tr h="370840">
                <a:tc>
                  <a:txBody>
                    <a:bodyPr/>
                    <a:lstStyle/>
                    <a:p>
                      <a:r>
                        <a:rPr lang="en-US" dirty="0" err="1" smtClean="0"/>
                        <a:t>a#specialID.specialClass</a:t>
                      </a:r>
                      <a:endParaRPr lang="en-US" dirty="0"/>
                    </a:p>
                  </a:txBody>
                  <a:tcPr/>
                </a:tc>
                <a:tc>
                  <a:txBody>
                    <a:bodyPr/>
                    <a:lstStyle/>
                    <a:p>
                      <a:r>
                        <a:rPr lang="en-US" dirty="0" smtClean="0"/>
                        <a:t>This selector</a:t>
                      </a:r>
                      <a:r>
                        <a:rPr lang="en-US" baseline="0" dirty="0" smtClean="0"/>
                        <a:t> matches links with an id of </a:t>
                      </a:r>
                      <a:r>
                        <a:rPr lang="en-US" baseline="0" dirty="0" err="1" smtClean="0"/>
                        <a:t>specialID</a:t>
                      </a:r>
                      <a:r>
                        <a:rPr lang="en-US" baseline="0" dirty="0" smtClean="0"/>
                        <a:t> and a class of </a:t>
                      </a:r>
                      <a:r>
                        <a:rPr lang="en-US" baseline="0" dirty="0" err="1" smtClean="0"/>
                        <a:t>specialClass</a:t>
                      </a:r>
                      <a:endParaRPr lang="en-US" dirty="0"/>
                    </a:p>
                  </a:txBody>
                  <a:tcPr/>
                </a:tc>
              </a:tr>
              <a:tr h="370840">
                <a:tc>
                  <a:txBody>
                    <a:bodyPr/>
                    <a:lstStyle/>
                    <a:p>
                      <a:r>
                        <a:rPr lang="en-US" dirty="0" err="1" smtClean="0"/>
                        <a:t>p.a.specialClass</a:t>
                      </a:r>
                      <a:endParaRPr lang="en-US" dirty="0"/>
                    </a:p>
                  </a:txBody>
                  <a:tcPr/>
                </a:tc>
                <a:tc>
                  <a:txBody>
                    <a:bodyPr/>
                    <a:lstStyle/>
                    <a:p>
                      <a:r>
                        <a:rPr lang="en-US" dirty="0" smtClean="0"/>
                        <a:t>This selector matches links with a class of </a:t>
                      </a:r>
                      <a:r>
                        <a:rPr lang="en-US" dirty="0" err="1" smtClean="0"/>
                        <a:t>specialClass</a:t>
                      </a:r>
                      <a:r>
                        <a:rPr lang="en-US" baseline="0" dirty="0" smtClean="0"/>
                        <a:t> declared within &lt;p&gt; elements</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Wrapper</a:t>
            </a:r>
            <a:endParaRPr lang="en-US" dirty="0"/>
          </a:p>
        </p:txBody>
      </p:sp>
      <p:sp>
        <p:nvSpPr>
          <p:cNvPr id="3" name="Content Placeholder 2"/>
          <p:cNvSpPr>
            <a:spLocks noGrp="1"/>
          </p:cNvSpPr>
          <p:nvPr>
            <p:ph idx="1"/>
          </p:nvPr>
        </p:nvSpPr>
        <p:spPr/>
        <p:txBody>
          <a:bodyPr>
            <a:normAutofit/>
          </a:bodyPr>
          <a:lstStyle/>
          <a:p>
            <a:r>
              <a:rPr lang="en-US" dirty="0" smtClean="0"/>
              <a:t>Like CSS </a:t>
            </a:r>
            <a:r>
              <a:rPr lang="en-US" dirty="0" err="1" smtClean="0"/>
              <a:t>jQuery</a:t>
            </a:r>
            <a:r>
              <a:rPr lang="en-US" dirty="0" smtClean="0"/>
              <a:t> relies on selectors to refer to groups of elements.</a:t>
            </a:r>
          </a:p>
          <a:p>
            <a:pPr>
              <a:buNone/>
            </a:pPr>
            <a:r>
              <a:rPr lang="en-US" dirty="0" smtClean="0"/>
              <a:t>CSS Selector </a:t>
            </a:r>
            <a:r>
              <a:rPr lang="en-US" b="1" dirty="0" smtClean="0">
                <a:solidFill>
                  <a:srgbClr val="FFB612"/>
                </a:solidFill>
              </a:rPr>
              <a:t>p a</a:t>
            </a:r>
            <a:r>
              <a:rPr lang="en-US" b="1" dirty="0" smtClean="0">
                <a:solidFill>
                  <a:srgbClr val="FFFF00"/>
                </a:solidFill>
              </a:rPr>
              <a:t> </a:t>
            </a:r>
            <a:r>
              <a:rPr lang="en-US" dirty="0" smtClean="0"/>
              <a:t>for example refers to the group all links (&lt;a&gt;) that are nested in paragraph (&lt;p&gt;) elements.</a:t>
            </a:r>
          </a:p>
          <a:p>
            <a:pPr>
              <a:buNone/>
            </a:pPr>
            <a:r>
              <a:rPr lang="en-US" dirty="0" err="1" smtClean="0"/>
              <a:t>jQuery</a:t>
            </a:r>
            <a:r>
              <a:rPr lang="en-US" dirty="0" smtClean="0"/>
              <a:t> supports the same CSS selectors, but also more powerful ones (like nth-child) </a:t>
            </a:r>
          </a:p>
          <a:p>
            <a:pPr>
              <a:buNone/>
            </a:pPr>
            <a:r>
              <a:rPr lang="en-US" dirty="0" smtClean="0"/>
              <a:t>$(“table </a:t>
            </a:r>
            <a:r>
              <a:rPr lang="en-US" dirty="0" err="1" smtClean="0"/>
              <a:t>tr:nth</a:t>
            </a:r>
            <a:r>
              <a:rPr lang="en-US" dirty="0" smtClean="0"/>
              <a:t>-child(even”).</a:t>
            </a:r>
            <a:r>
              <a:rPr lang="en-US" dirty="0" err="1" smtClean="0"/>
              <a:t>addClass</a:t>
            </a:r>
            <a:r>
              <a:rPr lang="en-US" dirty="0" smtClean="0"/>
              <a:t>(“darker”);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Wrapper</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solidFill>
                  <a:srgbClr val="FFB612"/>
                </a:solidFill>
              </a:rPr>
              <a:t>$()</a:t>
            </a:r>
            <a:r>
              <a:rPr lang="en-US" dirty="0" smtClean="0"/>
              <a:t> function returns a JavaScript object containing an array of DOM elements that match the selector </a:t>
            </a:r>
          </a:p>
          <a:p>
            <a:r>
              <a:rPr lang="en-US" dirty="0" smtClean="0"/>
              <a:t>To collect a group of elements we use</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FEF1A9"/>
                </a:solidFill>
                <a:highlight>
                  <a:srgbClr val="181818"/>
                </a:highlight>
              </a:rPr>
              <a:t>selector</a:t>
            </a:r>
            <a:r>
              <a:rPr lang="en-US" dirty="0" smtClean="0">
                <a:solidFill>
                  <a:srgbClr val="E0E0E0"/>
                </a:solidFill>
                <a:highlight>
                  <a:srgbClr val="181818"/>
                </a:highlight>
              </a:rPr>
              <a:t>)</a:t>
            </a:r>
            <a:r>
              <a:rPr lang="en-US" dirty="0" smtClean="0"/>
              <a:t> or </a:t>
            </a:r>
            <a:r>
              <a:rPr lang="en-US" dirty="0" err="1" smtClean="0">
                <a:solidFill>
                  <a:srgbClr val="FEF1A9"/>
                </a:solidFill>
                <a:highlight>
                  <a:srgbClr val="181818"/>
                </a:highlight>
              </a:rPr>
              <a:t>jQuery</a:t>
            </a:r>
            <a:r>
              <a:rPr lang="en-US" dirty="0" smtClean="0">
                <a:solidFill>
                  <a:srgbClr val="E0E0E0"/>
                </a:solidFill>
                <a:highlight>
                  <a:srgbClr val="181818"/>
                </a:highlight>
              </a:rPr>
              <a:t>(</a:t>
            </a:r>
            <a:r>
              <a:rPr lang="en-US" dirty="0" smtClean="0">
                <a:solidFill>
                  <a:srgbClr val="FEF1A9"/>
                </a:solidFill>
                <a:highlight>
                  <a:srgbClr val="181818"/>
                </a:highlight>
              </a:rPr>
              <a:t>selector</a:t>
            </a:r>
            <a:r>
              <a:rPr lang="en-US" dirty="0" smtClean="0">
                <a:solidFill>
                  <a:srgbClr val="E0E0E0"/>
                </a:solidFill>
                <a:highlight>
                  <a:srgbClr val="181818"/>
                </a:highlight>
              </a:rPr>
              <a:t>)</a:t>
            </a:r>
            <a:endParaRPr lang="en-US" dirty="0" smtClean="0"/>
          </a:p>
          <a:p>
            <a:pPr>
              <a:buNone/>
            </a:pPr>
            <a:r>
              <a:rPr lang="en-US" dirty="0" smtClean="0"/>
              <a:t>Like its CSS counterpart in the previous slide we can use</a:t>
            </a:r>
          </a:p>
          <a:p>
            <a:pPr>
              <a:buNone/>
            </a:pPr>
            <a:r>
              <a:rPr lang="en-US" dirty="0" smtClean="0"/>
              <a:t>$(“</a:t>
            </a:r>
            <a:r>
              <a:rPr lang="en-US" dirty="0" smtClean="0">
                <a:solidFill>
                  <a:srgbClr val="FFB612"/>
                </a:solidFill>
              </a:rPr>
              <a:t>p a</a:t>
            </a:r>
            <a:r>
              <a:rPr lang="en-US" dirty="0" smtClean="0"/>
              <a:t>”) to retrieve the same elements.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Wrapper</a:t>
            </a:r>
            <a:endParaRPr lang="en-US" dirty="0"/>
          </a:p>
        </p:txBody>
      </p:sp>
      <p:sp>
        <p:nvSpPr>
          <p:cNvPr id="3" name="Content Placeholder 2"/>
          <p:cNvSpPr>
            <a:spLocks noGrp="1"/>
          </p:cNvSpPr>
          <p:nvPr>
            <p:ph idx="1"/>
          </p:nvPr>
        </p:nvSpPr>
        <p:spPr/>
        <p:txBody>
          <a:bodyPr>
            <a:normAutofit/>
          </a:bodyPr>
          <a:lstStyle/>
          <a:p>
            <a:r>
              <a:rPr lang="en-US" dirty="0" smtClean="0"/>
              <a:t>Wrapper because it “Wraps” the matching elements with extended functionality</a:t>
            </a:r>
            <a:endParaRPr lang="en-US" dirty="0"/>
          </a:p>
          <a:p>
            <a:pPr>
              <a:buNone/>
            </a:pPr>
            <a:r>
              <a:rPr lang="en-US" dirty="0" smtClean="0"/>
              <a:t>Say we want to fade out all the div elements with the CSS class </a:t>
            </a:r>
            <a:r>
              <a:rPr lang="en-US" dirty="0" err="1" smtClean="0"/>
              <a:t>taxGroup</a:t>
            </a:r>
            <a:endParaRPr lang="en-US" dirty="0" smtClean="0"/>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div.taxGroup</a:t>
            </a:r>
            <a:r>
              <a:rPr lang="en-US" dirty="0" smtClean="0">
                <a:solidFill>
                  <a:srgbClr val="60FF60"/>
                </a:solidFill>
                <a:highlight>
                  <a:srgbClr val="181818"/>
                </a:highlight>
              </a:rPr>
              <a:t>'</a:t>
            </a:r>
            <a:r>
              <a:rPr lang="en-US" dirty="0" smtClean="0">
                <a:solidFill>
                  <a:srgbClr val="E0E0E0"/>
                </a:solidFill>
                <a:highlight>
                  <a:srgbClr val="181818"/>
                </a:highlight>
              </a:rPr>
              <a:t>).</a:t>
            </a:r>
            <a:r>
              <a:rPr lang="en-US" dirty="0" err="1" smtClean="0">
                <a:solidFill>
                  <a:srgbClr val="FEF1A9"/>
                </a:solidFill>
                <a:highlight>
                  <a:srgbClr val="181818"/>
                </a:highlight>
              </a:rPr>
              <a:t>fadeOut</a:t>
            </a:r>
            <a:r>
              <a:rPr lang="en-US" dirty="0" smtClean="0">
                <a:solidFill>
                  <a:srgbClr val="E0E0E0"/>
                </a:solidFill>
                <a:highlight>
                  <a:srgbClr val="181818"/>
                </a:highlight>
              </a:rPr>
              <a:t>();</a:t>
            </a:r>
          </a:p>
          <a:p>
            <a:pPr>
              <a:buNone/>
            </a:pPr>
            <a:endParaRPr lang="en-US" dirty="0" smtClean="0">
              <a:solidFill>
                <a:srgbClr val="E0E0E0"/>
              </a:solidFill>
              <a:highlight>
                <a:srgbClr val="181818"/>
              </a:highlight>
            </a:endParaRPr>
          </a:p>
          <a:p>
            <a:pPr>
              <a:buNone/>
            </a:pPr>
            <a:r>
              <a:rPr lang="en-US" dirty="0" smtClean="0"/>
              <a:t>Furthermore, for a large number of these methods they also return the same elements to support chaining.</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div.taxGroup</a:t>
            </a:r>
            <a:r>
              <a:rPr lang="en-US" dirty="0" smtClean="0">
                <a:solidFill>
                  <a:srgbClr val="60FF60"/>
                </a:solidFill>
                <a:highlight>
                  <a:srgbClr val="181818"/>
                </a:highlight>
              </a:rPr>
              <a:t>'</a:t>
            </a:r>
            <a:r>
              <a:rPr lang="en-US" dirty="0" smtClean="0">
                <a:solidFill>
                  <a:srgbClr val="E0E0E0"/>
                </a:solidFill>
                <a:highlight>
                  <a:srgbClr val="181818"/>
                </a:highlight>
              </a:rPr>
              <a:t>).</a:t>
            </a:r>
            <a:r>
              <a:rPr lang="en-US" dirty="0" err="1" smtClean="0">
                <a:solidFill>
                  <a:srgbClr val="FEF1A9"/>
                </a:solidFill>
                <a:highlight>
                  <a:srgbClr val="181818"/>
                </a:highlight>
              </a:rPr>
              <a:t>fadeOut</a:t>
            </a:r>
            <a:r>
              <a:rPr lang="en-US" dirty="0" smtClean="0">
                <a:solidFill>
                  <a:srgbClr val="E0E0E0"/>
                </a:solidFill>
                <a:highlight>
                  <a:srgbClr val="181818"/>
                </a:highlight>
              </a:rPr>
              <a:t>().</a:t>
            </a:r>
            <a:r>
              <a:rPr lang="en-US" dirty="0" err="1" smtClean="0">
                <a:solidFill>
                  <a:srgbClr val="FEF1A9"/>
                </a:solidFill>
                <a:highlight>
                  <a:srgbClr val="181818"/>
                </a:highlight>
              </a:rPr>
              <a:t>addClass</a:t>
            </a:r>
            <a:r>
              <a:rPr lang="en-US" dirty="0" smtClean="0">
                <a:solidFill>
                  <a:srgbClr val="E0E0E0"/>
                </a:solidFill>
                <a:highlight>
                  <a:srgbClr val="181818"/>
                </a:highlight>
              </a:rPr>
              <a:t>(</a:t>
            </a:r>
            <a:r>
              <a:rPr lang="en-US" dirty="0" smtClean="0">
                <a:solidFill>
                  <a:srgbClr val="60FF60"/>
                </a:solidFill>
                <a:highlight>
                  <a:srgbClr val="181818"/>
                </a:highlight>
              </a:rPr>
              <a:t>'faded'</a:t>
            </a:r>
            <a:r>
              <a:rPr lang="en-US" dirty="0" smtClean="0">
                <a:solidFill>
                  <a:srgbClr val="E0E0E0"/>
                </a:solidFill>
                <a:highlight>
                  <a:srgbClr val="181818"/>
                </a:highlight>
              </a:rPr>
              <a:t>);</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Wrapper</a:t>
            </a:r>
            <a:endParaRPr lang="en-US" dirty="0"/>
          </a:p>
        </p:txBody>
      </p:sp>
      <p:sp>
        <p:nvSpPr>
          <p:cNvPr id="3" name="Content Placeholder 2"/>
          <p:cNvSpPr>
            <a:spLocks noGrp="1"/>
          </p:cNvSpPr>
          <p:nvPr>
            <p:ph idx="1"/>
          </p:nvPr>
        </p:nvSpPr>
        <p:spPr/>
        <p:txBody>
          <a:bodyPr>
            <a:normAutofit/>
          </a:bodyPr>
          <a:lstStyle/>
          <a:p>
            <a:r>
              <a:rPr lang="en-US" dirty="0" smtClean="0"/>
              <a:t>You can act on the selected groups as a typical array</a:t>
            </a:r>
          </a:p>
          <a:p>
            <a:r>
              <a:rPr lang="en-US" dirty="0" smtClean="0"/>
              <a:t>The # is an ID selector</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taxGroupElement</a:t>
            </a:r>
            <a:r>
              <a:rPr lang="en-US" dirty="0" smtClean="0">
                <a:solidFill>
                  <a:srgbClr val="60FF60"/>
                </a:solidFill>
                <a:highlight>
                  <a:srgbClr val="181818"/>
                </a:highlight>
              </a:rPr>
              <a:t>'</a:t>
            </a:r>
            <a:r>
              <a:rPr lang="en-US" dirty="0" smtClean="0">
                <a:solidFill>
                  <a:srgbClr val="E0E0E0"/>
                </a:solidFill>
                <a:highlight>
                  <a:srgbClr val="181818"/>
                </a:highlight>
              </a:rPr>
              <a:t>)[0].</a:t>
            </a:r>
            <a:r>
              <a:rPr lang="en-US" dirty="0" err="1" smtClean="0">
                <a:solidFill>
                  <a:srgbClr val="FEF1A9"/>
                </a:solidFill>
                <a:highlight>
                  <a:srgbClr val="181818"/>
                </a:highlight>
              </a:rPr>
              <a:t>innerHtml</a:t>
            </a:r>
            <a:r>
              <a:rPr lang="en-US" dirty="0" smtClean="0">
                <a:solidFill>
                  <a:srgbClr val="E0E0E0"/>
                </a:solidFill>
                <a:highlight>
                  <a:srgbClr val="181818"/>
                </a:highlight>
              </a:rPr>
              <a:t> = </a:t>
            </a:r>
            <a:r>
              <a:rPr lang="en-US" dirty="0" smtClean="0">
                <a:solidFill>
                  <a:srgbClr val="60FF60"/>
                </a:solidFill>
                <a:highlight>
                  <a:srgbClr val="181818"/>
                </a:highlight>
              </a:rPr>
              <a:t>'Tax Group1'</a:t>
            </a:r>
            <a:r>
              <a:rPr lang="en-US" dirty="0" smtClean="0">
                <a:solidFill>
                  <a:srgbClr val="E0E0E0"/>
                </a:solidFill>
                <a:highlight>
                  <a:srgbClr val="181818"/>
                </a:highlight>
              </a:rPr>
              <a:t>;</a:t>
            </a:r>
          </a:p>
          <a:p>
            <a:pPr>
              <a:buNone/>
            </a:pPr>
            <a:endParaRPr lang="en-US" dirty="0" smtClean="0"/>
          </a:p>
          <a:p>
            <a:pPr>
              <a:buNone/>
            </a:pPr>
            <a:r>
              <a:rPr lang="en-US" dirty="0" smtClean="0"/>
              <a:t>And even work on all elements</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div.TaxGroup</a:t>
            </a:r>
            <a:r>
              <a:rPr lang="en-US" dirty="0" smtClean="0">
                <a:solidFill>
                  <a:srgbClr val="60FF60"/>
                </a:solidFill>
                <a:highlight>
                  <a:srgbClr val="181818"/>
                </a:highlight>
              </a:rPr>
              <a:t>'</a:t>
            </a:r>
            <a:r>
              <a:rPr lang="en-US" dirty="0" smtClean="0">
                <a:solidFill>
                  <a:srgbClr val="E0E0E0"/>
                </a:solidFill>
                <a:highlight>
                  <a:srgbClr val="181818"/>
                </a:highlight>
              </a:rPr>
              <a:t>).</a:t>
            </a:r>
            <a:r>
              <a:rPr lang="en-US" dirty="0" smtClean="0">
                <a:solidFill>
                  <a:srgbClr val="FEF1A9"/>
                </a:solidFill>
                <a:highlight>
                  <a:srgbClr val="181818"/>
                </a:highlight>
              </a:rPr>
              <a:t>html</a:t>
            </a:r>
            <a:r>
              <a:rPr lang="en-US" dirty="0" smtClean="0">
                <a:solidFill>
                  <a:srgbClr val="E0E0E0"/>
                </a:solidFill>
                <a:highlight>
                  <a:srgbClr val="181818"/>
                </a:highlight>
              </a:rPr>
              <a:t>(</a:t>
            </a:r>
            <a:r>
              <a:rPr lang="en-US" dirty="0" smtClean="0">
                <a:solidFill>
                  <a:srgbClr val="60FF60"/>
                </a:solidFill>
                <a:highlight>
                  <a:srgbClr val="181818"/>
                </a:highlight>
              </a:rPr>
              <a:t>'Tax Group1'</a:t>
            </a:r>
            <a:r>
              <a:rPr lang="en-US" dirty="0" smtClean="0">
                <a:solidFill>
                  <a:srgbClr val="E0E0E0"/>
                </a:solidFill>
                <a:highlight>
                  <a:srgbClr val="181818"/>
                </a:highlight>
              </a:rPr>
              <a:t>);</a:t>
            </a: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Wrapper</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All even &lt;p&gt; elements</a:t>
            </a:r>
          </a:p>
          <a:p>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'p:even'</a:t>
            </a:r>
            <a:r>
              <a:rPr lang="en-US" dirty="0" smtClean="0">
                <a:solidFill>
                  <a:srgbClr val="E0E0E0"/>
                </a:solidFill>
                <a:highlight>
                  <a:srgbClr val="181818"/>
                </a:highlight>
              </a:rPr>
              <a:t>);</a:t>
            </a:r>
            <a:endParaRPr lang="en-US" dirty="0" smtClean="0"/>
          </a:p>
          <a:p>
            <a:pPr>
              <a:buNone/>
            </a:pPr>
            <a:r>
              <a:rPr lang="en-US" dirty="0" smtClean="0"/>
              <a:t>First row of each table</a:t>
            </a:r>
          </a:p>
          <a:p>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tr:nth</a:t>
            </a:r>
            <a:r>
              <a:rPr lang="en-US" dirty="0" smtClean="0">
                <a:solidFill>
                  <a:srgbClr val="60FF60"/>
                </a:solidFill>
                <a:highlight>
                  <a:srgbClr val="181818"/>
                </a:highlight>
              </a:rPr>
              <a:t>-child(1)'</a:t>
            </a:r>
            <a:r>
              <a:rPr lang="en-US" dirty="0" smtClean="0">
                <a:solidFill>
                  <a:srgbClr val="E0E0E0"/>
                </a:solidFill>
                <a:highlight>
                  <a:srgbClr val="181818"/>
                </a:highlight>
              </a:rPr>
              <a:t>);</a:t>
            </a:r>
            <a:endParaRPr lang="en-US" dirty="0" smtClean="0"/>
          </a:p>
          <a:p>
            <a:pPr>
              <a:buNone/>
            </a:pPr>
            <a:r>
              <a:rPr lang="en-US" dirty="0" smtClean="0"/>
              <a:t>Direct &lt;div&gt; children of &lt;body&gt;</a:t>
            </a:r>
          </a:p>
          <a:p>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'body &gt; div'</a:t>
            </a:r>
            <a:r>
              <a:rPr lang="en-US" dirty="0" smtClean="0">
                <a:solidFill>
                  <a:srgbClr val="E0E0E0"/>
                </a:solidFill>
                <a:highlight>
                  <a:srgbClr val="181818"/>
                </a:highlight>
              </a:rPr>
              <a:t>);</a:t>
            </a:r>
            <a:endParaRPr lang="en-US" dirty="0" smtClean="0"/>
          </a:p>
          <a:p>
            <a:pPr>
              <a:buNone/>
            </a:pPr>
            <a:r>
              <a:rPr lang="en-US" dirty="0" smtClean="0"/>
              <a:t>All links to </a:t>
            </a:r>
            <a:r>
              <a:rPr lang="en-US" dirty="0" err="1" smtClean="0"/>
              <a:t>pdf</a:t>
            </a:r>
            <a:r>
              <a:rPr lang="en-US" dirty="0" smtClean="0"/>
              <a:t> files</a:t>
            </a:r>
          </a:p>
          <a:p>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'a[</a:t>
            </a:r>
            <a:r>
              <a:rPr lang="en-US" dirty="0" err="1" smtClean="0">
                <a:solidFill>
                  <a:srgbClr val="60FF60"/>
                </a:solidFill>
                <a:highlight>
                  <a:srgbClr val="181818"/>
                </a:highlight>
              </a:rPr>
              <a:t>href</a:t>
            </a:r>
            <a:r>
              <a:rPr lang="en-US" dirty="0" smtClean="0">
                <a:solidFill>
                  <a:srgbClr val="60FF60"/>
                </a:solidFill>
                <a:highlight>
                  <a:srgbClr val="181818"/>
                </a:highlight>
              </a:rPr>
              <a:t>$=</a:t>
            </a:r>
            <a:r>
              <a:rPr lang="en-US" dirty="0" err="1" smtClean="0">
                <a:solidFill>
                  <a:srgbClr val="60FF60"/>
                </a:solidFill>
                <a:highlight>
                  <a:srgbClr val="181818"/>
                </a:highlight>
              </a:rPr>
              <a:t>pdf</a:t>
            </a:r>
            <a:r>
              <a:rPr lang="en-US" dirty="0" smtClean="0">
                <a:solidFill>
                  <a:srgbClr val="60FF60"/>
                </a:solidFill>
                <a:highlight>
                  <a:srgbClr val="181818"/>
                </a:highlight>
              </a:rPr>
              <a:t>]'</a:t>
            </a:r>
            <a:r>
              <a:rPr lang="en-US" dirty="0" smtClean="0">
                <a:solidFill>
                  <a:srgbClr val="E0E0E0"/>
                </a:solidFill>
                <a:highlight>
                  <a:srgbClr val="181818"/>
                </a:highlight>
              </a:rPr>
              <a:t>)</a:t>
            </a:r>
            <a:endParaRPr lang="en-US" dirty="0" smtClean="0"/>
          </a:p>
          <a:p>
            <a:pPr>
              <a:buNone/>
            </a:pPr>
            <a:r>
              <a:rPr lang="en-US" dirty="0" smtClean="0"/>
              <a:t>All direct div children of body containing links</a:t>
            </a:r>
          </a:p>
          <a:p>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'body &gt; </a:t>
            </a:r>
            <a:r>
              <a:rPr lang="en-US" dirty="0" err="1" smtClean="0">
                <a:solidFill>
                  <a:srgbClr val="60FF60"/>
                </a:solidFill>
                <a:highlight>
                  <a:srgbClr val="181818"/>
                </a:highlight>
              </a:rPr>
              <a:t>div:has</a:t>
            </a:r>
            <a:r>
              <a:rPr lang="en-US" dirty="0" smtClean="0">
                <a:solidFill>
                  <a:srgbClr val="60FF60"/>
                </a:solidFill>
                <a:highlight>
                  <a:srgbClr val="181818"/>
                </a:highlight>
              </a:rPr>
              <a:t>(a)'</a:t>
            </a:r>
            <a:r>
              <a:rPr lang="en-US" dirty="0" smtClean="0">
                <a:solidFill>
                  <a:srgbClr val="E0E0E0"/>
                </a:solidFill>
                <a:highlight>
                  <a:srgbClr val="181818"/>
                </a:highlight>
              </a:rPr>
              <a:t>);</a:t>
            </a:r>
          </a:p>
          <a:p>
            <a:pPr>
              <a:buNone/>
            </a:pPr>
            <a:endParaRPr lang="en-US" dirty="0" smtClean="0"/>
          </a:p>
          <a:p>
            <a:pPr>
              <a:buNone/>
            </a:pPr>
            <a:r>
              <a:rPr lang="en-US" dirty="0" smtClean="0"/>
              <a:t>If you wish to use any of the meta-characters (#;&amp;,.+*~':"!^$[]()=&gt;|/ ) as a literal part of a name, you must escape the character with two backslashes: \\</a:t>
            </a:r>
          </a:p>
          <a:p>
            <a:pPr>
              <a:buNone/>
            </a:pP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8977281"/>
              </p:ext>
            </p:extLst>
          </p:nvPr>
        </p:nvGraphicFramePr>
        <p:xfrm>
          <a:off x="457200" y="609600"/>
          <a:ext cx="8229600" cy="5232400"/>
        </p:xfrm>
        <a:graphic>
          <a:graphicData uri="http://schemas.openxmlformats.org/drawingml/2006/table">
            <a:tbl>
              <a:tblPr firstRow="1" bandRow="1">
                <a:tableStyleId>{21E4AEA4-8DFA-4A89-87EB-49C32662AFE0}</a:tableStyleId>
              </a:tblPr>
              <a:tblGrid>
                <a:gridCol w="1676400"/>
                <a:gridCol w="6553200"/>
              </a:tblGrid>
              <a:tr h="370840">
                <a:tc>
                  <a:txBody>
                    <a:bodyPr/>
                    <a:lstStyle/>
                    <a:p>
                      <a:r>
                        <a:rPr lang="en-US" dirty="0" smtClean="0"/>
                        <a:t>Selector</a:t>
                      </a:r>
                      <a:endParaRPr lang="en-US" dirty="0"/>
                    </a:p>
                  </a:txBody>
                  <a:tcPr/>
                </a:tc>
                <a:tc>
                  <a:txBody>
                    <a:bodyPr/>
                    <a:lstStyle/>
                    <a:p>
                      <a:r>
                        <a:rPr lang="en-US" dirty="0" smtClean="0"/>
                        <a:t>Description</a:t>
                      </a:r>
                      <a:endParaRPr lang="en-US" dirty="0"/>
                    </a:p>
                  </a:txBody>
                  <a:tcPr/>
                </a:tc>
              </a:tr>
              <a:tr h="370840">
                <a:tc>
                  <a:txBody>
                    <a:bodyPr/>
                    <a:lstStyle/>
                    <a:p>
                      <a:r>
                        <a:rPr lang="en-US" dirty="0" smtClean="0"/>
                        <a:t>*</a:t>
                      </a:r>
                      <a:endParaRPr lang="en-US" dirty="0"/>
                    </a:p>
                  </a:txBody>
                  <a:tcPr/>
                </a:tc>
                <a:tc>
                  <a:txBody>
                    <a:bodyPr/>
                    <a:lstStyle/>
                    <a:p>
                      <a:r>
                        <a:rPr lang="en-US" dirty="0" smtClean="0"/>
                        <a:t>Select all elements</a:t>
                      </a:r>
                      <a:endParaRPr lang="en-US" dirty="0"/>
                    </a:p>
                  </a:txBody>
                  <a:tcPr/>
                </a:tc>
              </a:tr>
              <a:tr h="370840">
                <a:tc>
                  <a:txBody>
                    <a:bodyPr/>
                    <a:lstStyle/>
                    <a:p>
                      <a:r>
                        <a:rPr lang="en-US" dirty="0" smtClean="0"/>
                        <a:t>:animated</a:t>
                      </a:r>
                      <a:endParaRPr lang="en-US" dirty="0"/>
                    </a:p>
                  </a:txBody>
                  <a:tcPr/>
                </a:tc>
                <a:tc>
                  <a:txBody>
                    <a:bodyPr/>
                    <a:lstStyle/>
                    <a:p>
                      <a:r>
                        <a:rPr lang="en-US" dirty="0" smtClean="0"/>
                        <a:t>Select all elements that are</a:t>
                      </a:r>
                      <a:r>
                        <a:rPr lang="en-US" baseline="0" dirty="0" smtClean="0"/>
                        <a:t> in the progress of an animation</a:t>
                      </a:r>
                      <a:endParaRPr lang="en-US" dirty="0"/>
                    </a:p>
                  </a:txBody>
                  <a:tcPr/>
                </a:tc>
              </a:tr>
              <a:tr h="370840">
                <a:tc>
                  <a:txBody>
                    <a:bodyPr/>
                    <a:lstStyle/>
                    <a:p>
                      <a:r>
                        <a:rPr lang="en-US" dirty="0" smtClean="0"/>
                        <a:t>[name |= value]</a:t>
                      </a:r>
                      <a:endParaRPr lang="en-US" dirty="0"/>
                    </a:p>
                  </a:txBody>
                  <a:tcPr/>
                </a:tc>
                <a:tc>
                  <a:txBody>
                    <a:bodyPr/>
                    <a:lstStyle/>
                    <a:p>
                      <a:r>
                        <a:rPr lang="en-US" dirty="0" smtClean="0"/>
                        <a:t>Attribute contains prefix, select elements that have the specified</a:t>
                      </a:r>
                      <a:r>
                        <a:rPr lang="en-US" baseline="0" dirty="0" smtClean="0"/>
                        <a:t> attribute with a value either equal to a given string or starting with that string followed by a hyphen (-) (</a:t>
                      </a:r>
                      <a:r>
                        <a:rPr lang="en-US" dirty="0" smtClean="0"/>
                        <a:t>$('a[</a:t>
                      </a:r>
                      <a:r>
                        <a:rPr lang="en-US" dirty="0" err="1" smtClean="0"/>
                        <a:t>hreflang</a:t>
                      </a:r>
                      <a:r>
                        <a:rPr lang="en-US" dirty="0" smtClean="0"/>
                        <a:t>|=en]'))</a:t>
                      </a:r>
                      <a:endParaRPr lang="en-US" dirty="0"/>
                    </a:p>
                  </a:txBody>
                  <a:tcPr/>
                </a:tc>
              </a:tr>
              <a:tr h="370840">
                <a:tc>
                  <a:txBody>
                    <a:bodyPr/>
                    <a:lstStyle/>
                    <a:p>
                      <a:r>
                        <a:rPr lang="en-US" dirty="0" smtClean="0"/>
                        <a:t>[name*=value]</a:t>
                      </a:r>
                      <a:endParaRPr lang="en-US" dirty="0"/>
                    </a:p>
                  </a:txBody>
                  <a:tcPr/>
                </a:tc>
                <a:tc>
                  <a:txBody>
                    <a:bodyPr/>
                    <a:lstStyle/>
                    <a:p>
                      <a:r>
                        <a:rPr lang="en-US" dirty="0" smtClean="0"/>
                        <a:t>Select elements that have the specified attribute with a value containing the given substring</a:t>
                      </a:r>
                      <a:endParaRPr lang="en-US" dirty="0"/>
                    </a:p>
                  </a:txBody>
                  <a:tcPr/>
                </a:tc>
              </a:tr>
              <a:tr h="370840">
                <a:tc>
                  <a:txBody>
                    <a:bodyPr/>
                    <a:lstStyle/>
                    <a:p>
                      <a:r>
                        <a:rPr lang="en-US" dirty="0" smtClean="0"/>
                        <a:t>[name~=value]</a:t>
                      </a:r>
                      <a:endParaRPr lang="en-US" dirty="0"/>
                    </a:p>
                  </a:txBody>
                  <a:tcPr/>
                </a:tc>
                <a:tc>
                  <a:txBody>
                    <a:bodyPr/>
                    <a:lstStyle/>
                    <a:p>
                      <a:r>
                        <a:rPr lang="en-US" dirty="0" smtClean="0"/>
                        <a:t>Select</a:t>
                      </a:r>
                      <a:r>
                        <a:rPr lang="en-US" baseline="0" dirty="0" smtClean="0"/>
                        <a:t> elements that have the specified attribute with a value delimited by whitespace</a:t>
                      </a:r>
                      <a:endParaRPr lang="en-US" dirty="0"/>
                    </a:p>
                  </a:txBody>
                  <a:tcPr/>
                </a:tc>
              </a:tr>
              <a:tr h="370840">
                <a:tc>
                  <a:txBody>
                    <a:bodyPr/>
                    <a:lstStyle/>
                    <a:p>
                      <a:r>
                        <a:rPr lang="en-US" dirty="0" smtClean="0"/>
                        <a:t>[name$=value]</a:t>
                      </a:r>
                      <a:endParaRPr lang="en-US" dirty="0"/>
                    </a:p>
                  </a:txBody>
                  <a:tcPr/>
                </a:tc>
                <a:tc>
                  <a:txBody>
                    <a:bodyPr/>
                    <a:lstStyle/>
                    <a:p>
                      <a:r>
                        <a:rPr lang="en-US" dirty="0" smtClean="0"/>
                        <a:t>Select</a:t>
                      </a:r>
                      <a:r>
                        <a:rPr lang="en-US" baseline="0" dirty="0" smtClean="0"/>
                        <a:t> elements that have the specified attribute with a value ending exactly with a given string</a:t>
                      </a:r>
                      <a:endParaRPr lang="en-US" dirty="0"/>
                    </a:p>
                  </a:txBody>
                  <a:tcPr/>
                </a:tc>
              </a:tr>
              <a:tr h="370840">
                <a:tc>
                  <a:txBody>
                    <a:bodyPr/>
                    <a:lstStyle/>
                    <a:p>
                      <a:r>
                        <a:rPr lang="en-US" dirty="0" smtClean="0"/>
                        <a:t>[name=value]</a:t>
                      </a:r>
                      <a:endParaRPr lang="en-US" dirty="0"/>
                    </a:p>
                  </a:txBody>
                  <a:tcPr/>
                </a:tc>
                <a:tc>
                  <a:txBody>
                    <a:bodyPr/>
                    <a:lstStyle/>
                    <a:p>
                      <a:r>
                        <a:rPr lang="en-US" dirty="0" smtClean="0"/>
                        <a:t>Select elements that have the exact specified value</a:t>
                      </a:r>
                      <a:endParaRPr lang="en-US" dirty="0"/>
                    </a:p>
                  </a:txBody>
                  <a:tcPr/>
                </a:tc>
              </a:tr>
              <a:tr h="370840">
                <a:tc>
                  <a:txBody>
                    <a:bodyPr/>
                    <a:lstStyle/>
                    <a:p>
                      <a:r>
                        <a:rPr lang="en-US" dirty="0" smtClean="0"/>
                        <a:t>[name!=value]</a:t>
                      </a:r>
                      <a:endParaRPr lang="en-US" dirty="0"/>
                    </a:p>
                  </a:txBody>
                  <a:tcPr/>
                </a:tc>
                <a:tc>
                  <a:txBody>
                    <a:bodyPr/>
                    <a:lstStyle/>
                    <a:p>
                      <a:r>
                        <a:rPr lang="en-US" dirty="0" smtClean="0"/>
                        <a:t>Select</a:t>
                      </a:r>
                      <a:r>
                        <a:rPr lang="en-US" baseline="0" dirty="0" smtClean="0"/>
                        <a:t> elements that either don’t have the attribute, or don’t have the value for the attribute</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1804129"/>
              </p:ext>
            </p:extLst>
          </p:nvPr>
        </p:nvGraphicFramePr>
        <p:xfrm>
          <a:off x="457200" y="1102360"/>
          <a:ext cx="8229600" cy="4688840"/>
        </p:xfrm>
        <a:graphic>
          <a:graphicData uri="http://schemas.openxmlformats.org/drawingml/2006/table">
            <a:tbl>
              <a:tblPr firstRow="1" bandRow="1">
                <a:tableStyleId>{21E4AEA4-8DFA-4A89-87EB-49C32662AFE0}</a:tableStyleId>
              </a:tblPr>
              <a:tblGrid>
                <a:gridCol w="1676400"/>
                <a:gridCol w="6553200"/>
              </a:tblGrid>
              <a:tr h="370840">
                <a:tc>
                  <a:txBody>
                    <a:bodyPr/>
                    <a:lstStyle/>
                    <a:p>
                      <a:r>
                        <a:rPr lang="en-US" dirty="0" smtClean="0"/>
                        <a:t>Selector</a:t>
                      </a:r>
                      <a:endParaRPr lang="en-US" dirty="0"/>
                    </a:p>
                  </a:txBody>
                  <a:tcPr/>
                </a:tc>
                <a:tc>
                  <a:txBody>
                    <a:bodyPr/>
                    <a:lstStyle/>
                    <a:p>
                      <a:r>
                        <a:rPr lang="en-US" dirty="0" smtClean="0"/>
                        <a:t>Description</a:t>
                      </a:r>
                      <a:endParaRPr lang="en-US" dirty="0"/>
                    </a:p>
                  </a:txBody>
                  <a:tcPr/>
                </a:tc>
              </a:tr>
              <a:tr h="370840">
                <a:tc>
                  <a:txBody>
                    <a:bodyPr/>
                    <a:lstStyle/>
                    <a:p>
                      <a:r>
                        <a:rPr lang="en-US" dirty="0" smtClean="0"/>
                        <a:t>[name^=value]</a:t>
                      </a:r>
                      <a:endParaRPr lang="en-US" dirty="0"/>
                    </a:p>
                  </a:txBody>
                  <a:tcPr/>
                </a:tc>
                <a:tc>
                  <a:txBody>
                    <a:bodyPr/>
                    <a:lstStyle/>
                    <a:p>
                      <a:r>
                        <a:rPr lang="en-US" dirty="0" smtClean="0"/>
                        <a:t>Select element</a:t>
                      </a:r>
                      <a:r>
                        <a:rPr lang="en-US" baseline="0" dirty="0" smtClean="0"/>
                        <a:t> that have the specified attribute with a value beginning with the given substring</a:t>
                      </a:r>
                      <a:endParaRPr lang="en-US" dirty="0"/>
                    </a:p>
                  </a:txBody>
                  <a:tcPr/>
                </a:tc>
              </a:tr>
              <a:tr h="370840">
                <a:tc>
                  <a:txBody>
                    <a:bodyPr/>
                    <a:lstStyle/>
                    <a:p>
                      <a:r>
                        <a:rPr lang="en-US" dirty="0" smtClean="0"/>
                        <a:t>:button</a:t>
                      </a:r>
                      <a:endParaRPr lang="en-US" dirty="0"/>
                    </a:p>
                  </a:txBody>
                  <a:tcPr/>
                </a:tc>
                <a:tc>
                  <a:txBody>
                    <a:bodyPr/>
                    <a:lstStyle/>
                    <a:p>
                      <a:r>
                        <a:rPr lang="en-US" dirty="0" smtClean="0"/>
                        <a:t>Select</a:t>
                      </a:r>
                      <a:r>
                        <a:rPr lang="en-US" baseline="0" dirty="0" smtClean="0"/>
                        <a:t> all button elements and elements of type button</a:t>
                      </a:r>
                    </a:p>
                    <a:p>
                      <a:r>
                        <a:rPr lang="en-US" baseline="0" dirty="0" smtClean="0"/>
                        <a:t>&lt;button&gt; or &lt;input type=button ../&gt;</a:t>
                      </a:r>
                      <a:endParaRPr lang="en-US" dirty="0"/>
                    </a:p>
                  </a:txBody>
                  <a:tcPr/>
                </a:tc>
              </a:tr>
              <a:tr h="370840">
                <a:tc>
                  <a:txBody>
                    <a:bodyPr/>
                    <a:lstStyle/>
                    <a:p>
                      <a:r>
                        <a:rPr lang="en-US" dirty="0" smtClean="0"/>
                        <a:t>:checkbox</a:t>
                      </a:r>
                      <a:endParaRPr lang="en-US" dirty="0"/>
                    </a:p>
                  </a:txBody>
                  <a:tcPr/>
                </a:tc>
                <a:tc>
                  <a:txBody>
                    <a:bodyPr/>
                    <a:lstStyle/>
                    <a:p>
                      <a:r>
                        <a:rPr lang="en-US" dirty="0" smtClean="0"/>
                        <a:t>Select all elements of type checkbox</a:t>
                      </a:r>
                      <a:endParaRPr lang="en-US" dirty="0"/>
                    </a:p>
                  </a:txBody>
                  <a:tcPr/>
                </a:tc>
              </a:tr>
              <a:tr h="370840">
                <a:tc>
                  <a:txBody>
                    <a:bodyPr/>
                    <a:lstStyle/>
                    <a:p>
                      <a:r>
                        <a:rPr lang="en-US" dirty="0" smtClean="0"/>
                        <a:t>:checked</a:t>
                      </a:r>
                      <a:endParaRPr lang="en-US" dirty="0"/>
                    </a:p>
                  </a:txBody>
                  <a:tcPr/>
                </a:tc>
                <a:tc>
                  <a:txBody>
                    <a:bodyPr/>
                    <a:lstStyle/>
                    <a:p>
                      <a:r>
                        <a:rPr lang="en-US" dirty="0" smtClean="0"/>
                        <a:t>Select all elements that are</a:t>
                      </a:r>
                      <a:r>
                        <a:rPr lang="en-US" baseline="0" dirty="0" smtClean="0"/>
                        <a:t> checked</a:t>
                      </a:r>
                      <a:endParaRPr lang="en-US" dirty="0"/>
                    </a:p>
                  </a:txBody>
                  <a:tcPr/>
                </a:tc>
              </a:tr>
              <a:tr h="370840">
                <a:tc>
                  <a:txBody>
                    <a:bodyPr/>
                    <a:lstStyle/>
                    <a:p>
                      <a:r>
                        <a:rPr lang="en-US" dirty="0" smtClean="0"/>
                        <a:t>Parent &gt;</a:t>
                      </a:r>
                      <a:r>
                        <a:rPr lang="en-US" baseline="0" dirty="0" smtClean="0"/>
                        <a:t> Child</a:t>
                      </a:r>
                      <a:endParaRPr lang="en-US" dirty="0"/>
                    </a:p>
                  </a:txBody>
                  <a:tcPr/>
                </a:tc>
                <a:tc>
                  <a:txBody>
                    <a:bodyPr/>
                    <a:lstStyle/>
                    <a:p>
                      <a:r>
                        <a:rPr lang="en-US" dirty="0" smtClean="0"/>
                        <a:t>Child selector,</a:t>
                      </a:r>
                      <a:r>
                        <a:rPr lang="en-US" baseline="0" dirty="0" smtClean="0"/>
                        <a:t> select all direct child elements of parent</a:t>
                      </a:r>
                      <a:endParaRPr lang="en-US" dirty="0"/>
                    </a:p>
                  </a:txBody>
                  <a:tcPr/>
                </a:tc>
              </a:tr>
              <a:tr h="370840">
                <a:tc>
                  <a:txBody>
                    <a:bodyPr/>
                    <a:lstStyle/>
                    <a:p>
                      <a:r>
                        <a:rPr lang="en-US" dirty="0" smtClean="0"/>
                        <a:t>.class</a:t>
                      </a:r>
                      <a:endParaRPr lang="en-US" dirty="0"/>
                    </a:p>
                  </a:txBody>
                  <a:tcPr/>
                </a:tc>
                <a:tc>
                  <a:txBody>
                    <a:bodyPr/>
                    <a:lstStyle/>
                    <a:p>
                      <a:r>
                        <a:rPr lang="en-US" dirty="0" smtClean="0"/>
                        <a:t>Class selector, select all elements with the given class</a:t>
                      </a:r>
                      <a:endParaRPr lang="en-US" dirty="0"/>
                    </a:p>
                  </a:txBody>
                  <a:tcPr/>
                </a:tc>
              </a:tr>
              <a:tr h="370840">
                <a:tc>
                  <a:txBody>
                    <a:bodyPr/>
                    <a:lstStyle/>
                    <a:p>
                      <a:r>
                        <a:rPr lang="en-US" dirty="0" smtClean="0"/>
                        <a:t>:contains()</a:t>
                      </a:r>
                      <a:endParaRPr lang="en-US" dirty="0"/>
                    </a:p>
                  </a:txBody>
                  <a:tcPr/>
                </a:tc>
                <a:tc>
                  <a:txBody>
                    <a:bodyPr/>
                    <a:lstStyle/>
                    <a:p>
                      <a:r>
                        <a:rPr lang="en-US" dirty="0" smtClean="0"/>
                        <a:t>Select all elements</a:t>
                      </a:r>
                      <a:r>
                        <a:rPr lang="en-US" baseline="0" dirty="0" smtClean="0"/>
                        <a:t> that contain the specified text (</a:t>
                      </a:r>
                      <a:r>
                        <a:rPr lang="en-US" dirty="0" smtClean="0"/>
                        <a:t>$("</a:t>
                      </a:r>
                      <a:r>
                        <a:rPr lang="en-US" dirty="0" err="1" smtClean="0"/>
                        <a:t>div:contains</a:t>
                      </a:r>
                      <a:r>
                        <a:rPr lang="en-US" dirty="0" smtClean="0"/>
                        <a:t>(‘Shawn')"))</a:t>
                      </a:r>
                      <a:endParaRPr lang="en-US" dirty="0"/>
                    </a:p>
                  </a:txBody>
                  <a:tcPr/>
                </a:tc>
              </a:tr>
              <a:tr h="370840">
                <a:tc>
                  <a:txBody>
                    <a:bodyPr/>
                    <a:lstStyle/>
                    <a:p>
                      <a:r>
                        <a:rPr lang="en-US" dirty="0" smtClean="0"/>
                        <a:t>ancestor descendent</a:t>
                      </a:r>
                      <a:endParaRPr lang="en-US" dirty="0"/>
                    </a:p>
                  </a:txBody>
                  <a:tcPr/>
                </a:tc>
                <a:tc>
                  <a:txBody>
                    <a:bodyPr/>
                    <a:lstStyle/>
                    <a:p>
                      <a:r>
                        <a:rPr lang="en-US" dirty="0" smtClean="0"/>
                        <a:t>Select all elements</a:t>
                      </a:r>
                      <a:r>
                        <a:rPr lang="en-US" baseline="0" dirty="0" smtClean="0"/>
                        <a:t> that are descendants of the given ancestor</a:t>
                      </a:r>
                    </a:p>
                    <a:p>
                      <a:r>
                        <a:rPr lang="en-US" dirty="0" smtClean="0"/>
                        <a:t>$("form input")</a:t>
                      </a:r>
                      <a:r>
                        <a:rPr lang="en-US" baseline="0" dirty="0" smtClean="0"/>
                        <a:t> </a:t>
                      </a:r>
                      <a:r>
                        <a:rPr lang="en-US" baseline="0" dirty="0" smtClean="0">
                          <a:sym typeface="Wingdings" pitchFamily="2" charset="2"/>
                        </a:rPr>
                        <a:t> find inputs that is descendent of form (any descendent) </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3148105"/>
              </p:ext>
            </p:extLst>
          </p:nvPr>
        </p:nvGraphicFramePr>
        <p:xfrm>
          <a:off x="457200" y="970280"/>
          <a:ext cx="8229600" cy="4973320"/>
        </p:xfrm>
        <a:graphic>
          <a:graphicData uri="http://schemas.openxmlformats.org/drawingml/2006/table">
            <a:tbl>
              <a:tblPr firstRow="1" bandRow="1">
                <a:tableStyleId>{21E4AEA4-8DFA-4A89-87EB-49C32662AFE0}</a:tableStyleId>
              </a:tblPr>
              <a:tblGrid>
                <a:gridCol w="1676400"/>
                <a:gridCol w="6553200"/>
              </a:tblGrid>
              <a:tr h="370840">
                <a:tc>
                  <a:txBody>
                    <a:bodyPr/>
                    <a:lstStyle/>
                    <a:p>
                      <a:r>
                        <a:rPr lang="en-US" dirty="0" smtClean="0"/>
                        <a:t>Selector</a:t>
                      </a:r>
                      <a:endParaRPr lang="en-US" dirty="0"/>
                    </a:p>
                  </a:txBody>
                  <a:tcPr/>
                </a:tc>
                <a:tc>
                  <a:txBody>
                    <a:bodyPr/>
                    <a:lstStyle/>
                    <a:p>
                      <a:r>
                        <a:rPr lang="en-US" dirty="0" smtClean="0"/>
                        <a:t>Description</a:t>
                      </a:r>
                      <a:endParaRPr lang="en-US" dirty="0"/>
                    </a:p>
                  </a:txBody>
                  <a:tcPr/>
                </a:tc>
              </a:tr>
              <a:tr h="370840">
                <a:tc>
                  <a:txBody>
                    <a:bodyPr/>
                    <a:lstStyle/>
                    <a:p>
                      <a:r>
                        <a:rPr lang="en-US" dirty="0" smtClean="0"/>
                        <a:t>:disabled</a:t>
                      </a:r>
                      <a:endParaRPr lang="en-US" dirty="0"/>
                    </a:p>
                  </a:txBody>
                  <a:tcPr/>
                </a:tc>
                <a:tc>
                  <a:txBody>
                    <a:bodyPr/>
                    <a:lstStyle/>
                    <a:p>
                      <a:r>
                        <a:rPr lang="en-US" dirty="0" smtClean="0"/>
                        <a:t>Select all elements</a:t>
                      </a:r>
                      <a:r>
                        <a:rPr lang="en-US" baseline="0" dirty="0" smtClean="0"/>
                        <a:t> that are disabled</a:t>
                      </a:r>
                      <a:endParaRPr lang="en-US" dirty="0"/>
                    </a:p>
                  </a:txBody>
                  <a:tcPr/>
                </a:tc>
              </a:tr>
              <a:tr h="370840">
                <a:tc>
                  <a:txBody>
                    <a:bodyPr/>
                    <a:lstStyle/>
                    <a:p>
                      <a:r>
                        <a:rPr lang="en-US" dirty="0" smtClean="0"/>
                        <a:t>“element”</a:t>
                      </a:r>
                      <a:endParaRPr lang="en-US" dirty="0"/>
                    </a:p>
                  </a:txBody>
                  <a:tcPr/>
                </a:tc>
                <a:tc>
                  <a:txBody>
                    <a:bodyPr/>
                    <a:lstStyle/>
                    <a:p>
                      <a:r>
                        <a:rPr lang="en-US" dirty="0" smtClean="0"/>
                        <a:t>Select all elements with the given tag</a:t>
                      </a:r>
                      <a:r>
                        <a:rPr lang="en-US" baseline="0" dirty="0" smtClean="0"/>
                        <a:t> name (</a:t>
                      </a:r>
                      <a:r>
                        <a:rPr lang="en-US" dirty="0" smtClean="0"/>
                        <a:t>$("div"))</a:t>
                      </a:r>
                      <a:endParaRPr lang="en-US" dirty="0"/>
                    </a:p>
                  </a:txBody>
                  <a:tcPr/>
                </a:tc>
              </a:tr>
              <a:tr h="370840">
                <a:tc>
                  <a:txBody>
                    <a:bodyPr/>
                    <a:lstStyle/>
                    <a:p>
                      <a:r>
                        <a:rPr lang="en-US" dirty="0" smtClean="0"/>
                        <a:t>:empty</a:t>
                      </a:r>
                      <a:endParaRPr lang="en-US" dirty="0"/>
                    </a:p>
                  </a:txBody>
                  <a:tcPr/>
                </a:tc>
                <a:tc>
                  <a:txBody>
                    <a:bodyPr/>
                    <a:lstStyle/>
                    <a:p>
                      <a:r>
                        <a:rPr lang="en-US" dirty="0" smtClean="0"/>
                        <a:t>Select all elements that have no children</a:t>
                      </a:r>
                      <a:r>
                        <a:rPr lang="en-US" baseline="0" dirty="0" smtClean="0"/>
                        <a:t> (including text nodes)</a:t>
                      </a:r>
                      <a:endParaRPr lang="en-US" dirty="0"/>
                    </a:p>
                  </a:txBody>
                  <a:tcPr/>
                </a:tc>
              </a:tr>
              <a:tr h="370840">
                <a:tc>
                  <a:txBody>
                    <a:bodyPr/>
                    <a:lstStyle/>
                    <a:p>
                      <a:r>
                        <a:rPr lang="en-US" dirty="0" smtClean="0"/>
                        <a:t>:enabled</a:t>
                      </a:r>
                      <a:endParaRPr lang="en-US" dirty="0"/>
                    </a:p>
                  </a:txBody>
                  <a:tcPr/>
                </a:tc>
                <a:tc>
                  <a:txBody>
                    <a:bodyPr/>
                    <a:lstStyle/>
                    <a:p>
                      <a:r>
                        <a:rPr lang="en-US" dirty="0" smtClean="0"/>
                        <a:t>Select</a:t>
                      </a:r>
                      <a:r>
                        <a:rPr lang="en-US" baseline="0" dirty="0" smtClean="0"/>
                        <a:t> all elements that are enabled</a:t>
                      </a:r>
                      <a:endParaRPr lang="en-US" dirty="0"/>
                    </a:p>
                  </a:txBody>
                  <a:tcPr/>
                </a:tc>
              </a:tr>
              <a:tr h="370840">
                <a:tc>
                  <a:txBody>
                    <a:bodyPr/>
                    <a:lstStyle/>
                    <a:p>
                      <a:r>
                        <a:rPr lang="en-US" dirty="0" smtClean="0"/>
                        <a:t>:</a:t>
                      </a:r>
                      <a:r>
                        <a:rPr lang="en-US" dirty="0" err="1" smtClean="0"/>
                        <a:t>eq</a:t>
                      </a:r>
                      <a:r>
                        <a:rPr lang="en-US" dirty="0" smtClean="0"/>
                        <a:t>()</a:t>
                      </a:r>
                      <a:endParaRPr lang="en-US" dirty="0"/>
                    </a:p>
                  </a:txBody>
                  <a:tcPr/>
                </a:tc>
                <a:tc>
                  <a:txBody>
                    <a:bodyPr/>
                    <a:lstStyle/>
                    <a:p>
                      <a:r>
                        <a:rPr lang="en-US" dirty="0" smtClean="0"/>
                        <a:t>Selects the element</a:t>
                      </a:r>
                      <a:r>
                        <a:rPr lang="en-US" baseline="0" dirty="0" smtClean="0"/>
                        <a:t> at index n with the matched set</a:t>
                      </a:r>
                    </a:p>
                    <a:p>
                      <a:r>
                        <a:rPr lang="en-US" dirty="0" smtClean="0"/>
                        <a:t>The index-related selectors (:</a:t>
                      </a:r>
                      <a:r>
                        <a:rPr lang="en-US" dirty="0" err="1" smtClean="0"/>
                        <a:t>eq</a:t>
                      </a:r>
                      <a:r>
                        <a:rPr lang="en-US" dirty="0" smtClean="0"/>
                        <a:t>(), :</a:t>
                      </a:r>
                      <a:r>
                        <a:rPr lang="en-US" dirty="0" err="1" smtClean="0"/>
                        <a:t>lt</a:t>
                      </a:r>
                      <a:r>
                        <a:rPr lang="en-US" dirty="0" smtClean="0"/>
                        <a:t>(), :</a:t>
                      </a:r>
                      <a:r>
                        <a:rPr lang="en-US" dirty="0" err="1" smtClean="0"/>
                        <a:t>gt</a:t>
                      </a:r>
                      <a:r>
                        <a:rPr lang="en-US" dirty="0" smtClean="0"/>
                        <a:t>(), :even, :odd) filter the set of elements that have matched the expressions that precede them.</a:t>
                      </a:r>
                    </a:p>
                    <a:p>
                      <a:r>
                        <a:rPr lang="en-US" dirty="0" smtClean="0"/>
                        <a:t>$('.</a:t>
                      </a:r>
                      <a:r>
                        <a:rPr lang="en-US" dirty="0" err="1" smtClean="0"/>
                        <a:t>myclass:eq</a:t>
                      </a:r>
                      <a:r>
                        <a:rPr lang="en-US" dirty="0" smtClean="0"/>
                        <a:t>(1)') selects the second element in the document with the class </a:t>
                      </a:r>
                      <a:r>
                        <a:rPr lang="en-US" dirty="0" err="1" smtClean="0"/>
                        <a:t>myclass</a:t>
                      </a:r>
                      <a:endParaRPr lang="en-US" dirty="0"/>
                    </a:p>
                  </a:txBody>
                  <a:tcPr/>
                </a:tc>
              </a:tr>
              <a:tr h="370840">
                <a:tc>
                  <a:txBody>
                    <a:bodyPr/>
                    <a:lstStyle/>
                    <a:p>
                      <a:r>
                        <a:rPr lang="en-US" dirty="0" smtClean="0"/>
                        <a:t>:even</a:t>
                      </a:r>
                      <a:endParaRPr lang="en-US" dirty="0"/>
                    </a:p>
                  </a:txBody>
                  <a:tcPr/>
                </a:tc>
                <a:tc>
                  <a:txBody>
                    <a:bodyPr/>
                    <a:lstStyle/>
                    <a:p>
                      <a:r>
                        <a:rPr lang="en-US" dirty="0" smtClean="0"/>
                        <a:t>Selects even elements (zero-indexed)</a:t>
                      </a:r>
                      <a:endParaRPr lang="en-US" dirty="0"/>
                    </a:p>
                  </a:txBody>
                  <a:tcPr/>
                </a:tc>
              </a:tr>
              <a:tr h="370840">
                <a:tc>
                  <a:txBody>
                    <a:bodyPr/>
                    <a:lstStyle/>
                    <a:p>
                      <a:r>
                        <a:rPr lang="en-US" dirty="0" smtClean="0"/>
                        <a:t>:file</a:t>
                      </a:r>
                      <a:endParaRPr lang="en-US" dirty="0"/>
                    </a:p>
                  </a:txBody>
                  <a:tcPr/>
                </a:tc>
                <a:tc>
                  <a:txBody>
                    <a:bodyPr/>
                    <a:lstStyle/>
                    <a:p>
                      <a:r>
                        <a:rPr lang="en-US" dirty="0" smtClean="0"/>
                        <a:t>Select all elements of type file</a:t>
                      </a:r>
                      <a:endParaRPr lang="en-US" dirty="0"/>
                    </a:p>
                  </a:txBody>
                  <a:tcPr/>
                </a:tc>
              </a:tr>
              <a:tr h="370840">
                <a:tc>
                  <a:txBody>
                    <a:bodyPr/>
                    <a:lstStyle/>
                    <a:p>
                      <a:r>
                        <a:rPr lang="en-US" dirty="0" smtClean="0"/>
                        <a:t>:first-child</a:t>
                      </a:r>
                      <a:endParaRPr lang="en-US" dirty="0"/>
                    </a:p>
                  </a:txBody>
                  <a:tcPr/>
                </a:tc>
                <a:tc>
                  <a:txBody>
                    <a:bodyPr/>
                    <a:lstStyle/>
                    <a:p>
                      <a:r>
                        <a:rPr lang="en-US" dirty="0" smtClean="0"/>
                        <a:t>Selects all elements that are the first child of their parent</a:t>
                      </a:r>
                    </a:p>
                    <a:p>
                      <a:r>
                        <a:rPr lang="en-US" dirty="0" smtClean="0"/>
                        <a:t>$("div </a:t>
                      </a:r>
                      <a:r>
                        <a:rPr lang="en-US" dirty="0" err="1" smtClean="0"/>
                        <a:t>span:first</a:t>
                      </a:r>
                      <a:r>
                        <a:rPr lang="en-US" dirty="0" smtClean="0"/>
                        <a:t>-child")</a:t>
                      </a:r>
                      <a:r>
                        <a:rPr lang="en-US" baseline="0" dirty="0" smtClean="0"/>
                        <a:t> (first child span of div)</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6274" name="Picture 2" descr="http://json.org/object.gif"/>
          <p:cNvPicPr>
            <a:picLocks noChangeAspect="1" noChangeArrowheads="1"/>
          </p:cNvPicPr>
          <p:nvPr/>
        </p:nvPicPr>
        <p:blipFill>
          <a:blip r:embed="rId3" cstate="print"/>
          <a:srcRect/>
          <a:stretch>
            <a:fillRect/>
          </a:stretch>
        </p:blipFill>
        <p:spPr bwMode="auto">
          <a:xfrm>
            <a:off x="1524000" y="2047874"/>
            <a:ext cx="5695950" cy="1076326"/>
          </a:xfrm>
          <a:prstGeom prst="rect">
            <a:avLst/>
          </a:prstGeom>
          <a:solidFill>
            <a:schemeClr val="bg1"/>
          </a:solidFill>
        </p:spPr>
      </p:pic>
      <p:pic>
        <p:nvPicPr>
          <p:cNvPr id="566276" name="Picture 4" descr="http://json.org/array.gif"/>
          <p:cNvPicPr>
            <a:picLocks noChangeAspect="1" noChangeArrowheads="1"/>
          </p:cNvPicPr>
          <p:nvPr/>
        </p:nvPicPr>
        <p:blipFill>
          <a:blip r:embed="rId4" cstate="print"/>
          <a:srcRect/>
          <a:stretch>
            <a:fillRect/>
          </a:stretch>
        </p:blipFill>
        <p:spPr bwMode="auto">
          <a:xfrm>
            <a:off x="1524000" y="3571874"/>
            <a:ext cx="5695950" cy="1076326"/>
          </a:xfrm>
          <a:prstGeom prst="rect">
            <a:avLst/>
          </a:prstGeom>
          <a:solidFill>
            <a:schemeClr val="bg1"/>
          </a:solidFill>
        </p:spPr>
      </p:pic>
    </p:spTree>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7541951"/>
              </p:ext>
            </p:extLst>
          </p:nvPr>
        </p:nvGraphicFramePr>
        <p:xfrm>
          <a:off x="457200" y="1219200"/>
          <a:ext cx="8229600" cy="4516120"/>
        </p:xfrm>
        <a:graphic>
          <a:graphicData uri="http://schemas.openxmlformats.org/drawingml/2006/table">
            <a:tbl>
              <a:tblPr firstRow="1" bandRow="1">
                <a:tableStyleId>{21E4AEA4-8DFA-4A89-87EB-49C32662AFE0}</a:tableStyleId>
              </a:tblPr>
              <a:tblGrid>
                <a:gridCol w="1676400"/>
                <a:gridCol w="6553200"/>
              </a:tblGrid>
              <a:tr h="370840">
                <a:tc>
                  <a:txBody>
                    <a:bodyPr/>
                    <a:lstStyle/>
                    <a:p>
                      <a:r>
                        <a:rPr lang="en-US" dirty="0" smtClean="0"/>
                        <a:t>Selector</a:t>
                      </a:r>
                      <a:endParaRPr lang="en-US" dirty="0"/>
                    </a:p>
                  </a:txBody>
                  <a:tcPr/>
                </a:tc>
                <a:tc>
                  <a:txBody>
                    <a:bodyPr/>
                    <a:lstStyle/>
                    <a:p>
                      <a:r>
                        <a:rPr lang="en-US" dirty="0" smtClean="0"/>
                        <a:t>Description</a:t>
                      </a:r>
                      <a:endParaRPr lang="en-US" dirty="0"/>
                    </a:p>
                  </a:txBody>
                  <a:tcPr/>
                </a:tc>
              </a:tr>
              <a:tr h="370840">
                <a:tc>
                  <a:txBody>
                    <a:bodyPr/>
                    <a:lstStyle/>
                    <a:p>
                      <a:r>
                        <a:rPr lang="en-US" dirty="0" smtClean="0"/>
                        <a:t>:first</a:t>
                      </a:r>
                      <a:endParaRPr lang="en-US" dirty="0"/>
                    </a:p>
                  </a:txBody>
                  <a:tcPr/>
                </a:tc>
                <a:tc>
                  <a:txBody>
                    <a:bodyPr/>
                    <a:lstStyle/>
                    <a:p>
                      <a:r>
                        <a:rPr lang="en-US" dirty="0" smtClean="0"/>
                        <a:t>Select the first matched element</a:t>
                      </a:r>
                      <a:endParaRPr lang="en-US" dirty="0"/>
                    </a:p>
                  </a:txBody>
                  <a:tcPr/>
                </a:tc>
              </a:tr>
              <a:tr h="370840">
                <a:tc>
                  <a:txBody>
                    <a:bodyPr/>
                    <a:lstStyle/>
                    <a:p>
                      <a:r>
                        <a:rPr lang="en-US" dirty="0" smtClean="0"/>
                        <a:t>:</a:t>
                      </a:r>
                      <a:r>
                        <a:rPr lang="en-US" dirty="0" err="1" smtClean="0"/>
                        <a:t>gt</a:t>
                      </a:r>
                      <a:r>
                        <a:rPr lang="en-US" dirty="0" smtClean="0"/>
                        <a:t>()</a:t>
                      </a:r>
                      <a:endParaRPr lang="en-US" dirty="0"/>
                    </a:p>
                  </a:txBody>
                  <a:tcPr/>
                </a:tc>
                <a:tc>
                  <a:txBody>
                    <a:bodyPr/>
                    <a:lstStyle/>
                    <a:p>
                      <a:r>
                        <a:rPr lang="en-US" dirty="0" smtClean="0"/>
                        <a:t>Select all elements at an index</a:t>
                      </a:r>
                      <a:r>
                        <a:rPr lang="en-US" baseline="0" dirty="0" smtClean="0"/>
                        <a:t> greater than index within the matched set</a:t>
                      </a:r>
                      <a:endParaRPr lang="en-US" dirty="0"/>
                    </a:p>
                  </a:txBody>
                  <a:tcPr/>
                </a:tc>
              </a:tr>
              <a:tr h="370840">
                <a:tc>
                  <a:txBody>
                    <a:bodyPr/>
                    <a:lstStyle/>
                    <a:p>
                      <a:r>
                        <a:rPr lang="en-US" dirty="0" smtClean="0"/>
                        <a:t>[name]</a:t>
                      </a:r>
                      <a:endParaRPr lang="en-US" dirty="0"/>
                    </a:p>
                  </a:txBody>
                  <a:tcPr/>
                </a:tc>
                <a:tc>
                  <a:txBody>
                    <a:bodyPr/>
                    <a:lstStyle/>
                    <a:p>
                      <a:r>
                        <a:rPr lang="en-US" dirty="0" smtClean="0"/>
                        <a:t>Has attribute</a:t>
                      </a:r>
                      <a:r>
                        <a:rPr lang="en-US" baseline="0" dirty="0" smtClean="0"/>
                        <a:t> selector, selects elements that have the specified attribute with any value</a:t>
                      </a:r>
                      <a:endParaRPr lang="en-US" dirty="0"/>
                    </a:p>
                  </a:txBody>
                  <a:tcPr/>
                </a:tc>
              </a:tr>
              <a:tr h="370840">
                <a:tc>
                  <a:txBody>
                    <a:bodyPr/>
                    <a:lstStyle/>
                    <a:p>
                      <a:r>
                        <a:rPr lang="en-US" dirty="0" smtClean="0"/>
                        <a:t>:has()</a:t>
                      </a:r>
                      <a:endParaRPr lang="en-US" dirty="0"/>
                    </a:p>
                  </a:txBody>
                  <a:tcPr/>
                </a:tc>
                <a:tc>
                  <a:txBody>
                    <a:bodyPr/>
                    <a:lstStyle/>
                    <a:p>
                      <a:r>
                        <a:rPr lang="en-US" dirty="0" smtClean="0"/>
                        <a:t>Select elements which contain at least one element that matches the specified</a:t>
                      </a:r>
                      <a:r>
                        <a:rPr lang="en-US" baseline="0" dirty="0" smtClean="0"/>
                        <a:t> selector</a:t>
                      </a:r>
                      <a:endParaRPr lang="en-US" dirty="0"/>
                    </a:p>
                  </a:txBody>
                  <a:tcPr/>
                </a:tc>
              </a:tr>
              <a:tr h="370840">
                <a:tc>
                  <a:txBody>
                    <a:bodyPr/>
                    <a:lstStyle/>
                    <a:p>
                      <a:r>
                        <a:rPr lang="en-US" dirty="0" smtClean="0"/>
                        <a:t>:hidden</a:t>
                      </a:r>
                      <a:endParaRPr lang="en-US" dirty="0"/>
                    </a:p>
                  </a:txBody>
                  <a:tcPr/>
                </a:tc>
                <a:tc>
                  <a:txBody>
                    <a:bodyPr/>
                    <a:lstStyle/>
                    <a:p>
                      <a:r>
                        <a:rPr lang="en-US" dirty="0" smtClean="0"/>
                        <a:t>Selects all elements that are hidden</a:t>
                      </a:r>
                      <a:endParaRPr lang="en-US" dirty="0"/>
                    </a:p>
                  </a:txBody>
                  <a:tcPr/>
                </a:tc>
              </a:tr>
              <a:tr h="370840">
                <a:tc>
                  <a:txBody>
                    <a:bodyPr/>
                    <a:lstStyle/>
                    <a:p>
                      <a:r>
                        <a:rPr lang="en-US" dirty="0" smtClean="0"/>
                        <a:t>“#id”</a:t>
                      </a:r>
                      <a:endParaRPr lang="en-US" dirty="0"/>
                    </a:p>
                  </a:txBody>
                  <a:tcPr/>
                </a:tc>
                <a:tc>
                  <a:txBody>
                    <a:bodyPr/>
                    <a:lstStyle/>
                    <a:p>
                      <a:r>
                        <a:rPr lang="en-US" dirty="0" smtClean="0"/>
                        <a:t>ID Selector,</a:t>
                      </a:r>
                      <a:r>
                        <a:rPr lang="en-US" baseline="0" dirty="0" smtClean="0"/>
                        <a:t> selects a single element with the given id attribute</a:t>
                      </a:r>
                      <a:endParaRPr lang="en-US" dirty="0"/>
                    </a:p>
                  </a:txBody>
                  <a:tcPr/>
                </a:tc>
              </a:tr>
              <a:tr h="370840">
                <a:tc>
                  <a:txBody>
                    <a:bodyPr/>
                    <a:lstStyle/>
                    <a:p>
                      <a:r>
                        <a:rPr lang="en-US" dirty="0" smtClean="0"/>
                        <a:t>:image</a:t>
                      </a:r>
                      <a:endParaRPr lang="en-US" dirty="0"/>
                    </a:p>
                  </a:txBody>
                  <a:tcPr/>
                </a:tc>
                <a:tc>
                  <a:txBody>
                    <a:bodyPr/>
                    <a:lstStyle/>
                    <a:p>
                      <a:r>
                        <a:rPr lang="en-US" dirty="0" smtClean="0"/>
                        <a:t>Selects all elements</a:t>
                      </a:r>
                      <a:r>
                        <a:rPr lang="en-US" baseline="0" dirty="0" smtClean="0"/>
                        <a:t> of type image</a:t>
                      </a:r>
                      <a:endParaRPr lang="en-US" dirty="0"/>
                    </a:p>
                  </a:txBody>
                  <a:tcPr/>
                </a:tc>
              </a:tr>
              <a:tr h="370840">
                <a:tc>
                  <a:txBody>
                    <a:bodyPr/>
                    <a:lstStyle/>
                    <a:p>
                      <a:r>
                        <a:rPr lang="en-US" dirty="0" smtClean="0"/>
                        <a:t>:input</a:t>
                      </a:r>
                      <a:endParaRPr lang="en-US" dirty="0"/>
                    </a:p>
                  </a:txBody>
                  <a:tcPr/>
                </a:tc>
                <a:tc>
                  <a:txBody>
                    <a:bodyPr/>
                    <a:lstStyle/>
                    <a:p>
                      <a:r>
                        <a:rPr lang="en-US" dirty="0" smtClean="0"/>
                        <a:t>Selects all input, </a:t>
                      </a:r>
                      <a:r>
                        <a:rPr lang="en-US" dirty="0" err="1" smtClean="0"/>
                        <a:t>textarea</a:t>
                      </a:r>
                      <a:r>
                        <a:rPr lang="en-US" dirty="0" smtClean="0"/>
                        <a:t>,</a:t>
                      </a:r>
                      <a:r>
                        <a:rPr lang="en-US" baseline="0" dirty="0" smtClean="0"/>
                        <a:t> select and button elements</a:t>
                      </a:r>
                      <a:endParaRPr lang="en-US" dirty="0"/>
                    </a:p>
                  </a:txBody>
                  <a:tcPr/>
                </a:tc>
              </a:tr>
              <a:tr h="370840">
                <a:tc>
                  <a:txBody>
                    <a:bodyPr/>
                    <a:lstStyle/>
                    <a:p>
                      <a:r>
                        <a:rPr lang="en-US" dirty="0" smtClean="0"/>
                        <a:t>:last-child</a:t>
                      </a:r>
                      <a:endParaRPr lang="en-US" dirty="0"/>
                    </a:p>
                  </a:txBody>
                  <a:tcPr/>
                </a:tc>
                <a:tc>
                  <a:txBody>
                    <a:bodyPr/>
                    <a:lstStyle/>
                    <a:p>
                      <a:r>
                        <a:rPr lang="en-US" dirty="0" smtClean="0"/>
                        <a:t>Selects all elements</a:t>
                      </a:r>
                      <a:r>
                        <a:rPr lang="en-US" baseline="0" dirty="0" smtClean="0"/>
                        <a:t> that are the last child of their parent</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0668595"/>
              </p:ext>
            </p:extLst>
          </p:nvPr>
        </p:nvGraphicFramePr>
        <p:xfrm>
          <a:off x="457200" y="381000"/>
          <a:ext cx="8229600" cy="5770880"/>
        </p:xfrm>
        <a:graphic>
          <a:graphicData uri="http://schemas.openxmlformats.org/drawingml/2006/table">
            <a:tbl>
              <a:tblPr firstRow="1" bandRow="1">
                <a:tableStyleId>{21E4AEA4-8DFA-4A89-87EB-49C32662AFE0}</a:tableStyleId>
              </a:tblPr>
              <a:tblGrid>
                <a:gridCol w="1752600"/>
                <a:gridCol w="6477000"/>
              </a:tblGrid>
              <a:tr h="370840">
                <a:tc>
                  <a:txBody>
                    <a:bodyPr/>
                    <a:lstStyle/>
                    <a:p>
                      <a:r>
                        <a:rPr lang="en-US" dirty="0" smtClean="0"/>
                        <a:t>Selector</a:t>
                      </a:r>
                      <a:endParaRPr lang="en-US" dirty="0"/>
                    </a:p>
                  </a:txBody>
                  <a:tcPr/>
                </a:tc>
                <a:tc>
                  <a:txBody>
                    <a:bodyPr/>
                    <a:lstStyle/>
                    <a:p>
                      <a:r>
                        <a:rPr lang="en-US" dirty="0" smtClean="0"/>
                        <a:t>Description</a:t>
                      </a:r>
                      <a:endParaRPr lang="en-US" dirty="0"/>
                    </a:p>
                  </a:txBody>
                  <a:tcPr/>
                </a:tc>
              </a:tr>
              <a:tr h="370840">
                <a:tc>
                  <a:txBody>
                    <a:bodyPr/>
                    <a:lstStyle/>
                    <a:p>
                      <a:r>
                        <a:rPr lang="en-US" dirty="0" smtClean="0"/>
                        <a:t>:last</a:t>
                      </a:r>
                      <a:endParaRPr lang="en-US" dirty="0"/>
                    </a:p>
                  </a:txBody>
                  <a:tcPr/>
                </a:tc>
                <a:tc>
                  <a:txBody>
                    <a:bodyPr/>
                    <a:lstStyle/>
                    <a:p>
                      <a:r>
                        <a:rPr lang="en-US" dirty="0" smtClean="0"/>
                        <a:t>Selects the last matched element</a:t>
                      </a:r>
                      <a:endParaRPr lang="en-US" dirty="0"/>
                    </a:p>
                  </a:txBody>
                  <a:tcPr/>
                </a:tc>
              </a:tr>
              <a:tr h="370840">
                <a:tc>
                  <a:txBody>
                    <a:bodyPr/>
                    <a:lstStyle/>
                    <a:p>
                      <a:r>
                        <a:rPr lang="en-US" dirty="0" smtClean="0"/>
                        <a:t>:</a:t>
                      </a:r>
                      <a:r>
                        <a:rPr lang="en-US" dirty="0" err="1" smtClean="0"/>
                        <a:t>lt</a:t>
                      </a:r>
                      <a:r>
                        <a:rPr lang="en-US" dirty="0" smtClean="0"/>
                        <a:t>()</a:t>
                      </a:r>
                      <a:endParaRPr lang="en-US" dirty="0"/>
                    </a:p>
                  </a:txBody>
                  <a:tcPr/>
                </a:tc>
                <a:tc>
                  <a:txBody>
                    <a:bodyPr/>
                    <a:lstStyle/>
                    <a:p>
                      <a:r>
                        <a:rPr lang="en-US" dirty="0" smtClean="0"/>
                        <a:t>Selects all the elements at an index less than index within the matched set</a:t>
                      </a:r>
                      <a:endParaRPr lang="en-US" dirty="0"/>
                    </a:p>
                  </a:txBody>
                  <a:tcPr/>
                </a:tc>
              </a:tr>
              <a:tr h="370840">
                <a:tc>
                  <a:txBody>
                    <a:bodyPr/>
                    <a:lstStyle/>
                    <a:p>
                      <a:r>
                        <a:rPr lang="en-US" dirty="0" smtClean="0"/>
                        <a:t>[name=value] [name2=value2]</a:t>
                      </a:r>
                      <a:endParaRPr lang="en-US" dirty="0"/>
                    </a:p>
                  </a:txBody>
                  <a:tcPr/>
                </a:tc>
                <a:tc>
                  <a:txBody>
                    <a:bodyPr/>
                    <a:lstStyle/>
                    <a:p>
                      <a:r>
                        <a:rPr lang="en-US" dirty="0" smtClean="0"/>
                        <a:t>Multiple</a:t>
                      </a:r>
                      <a:r>
                        <a:rPr lang="en-US" baseline="0" dirty="0" smtClean="0"/>
                        <a:t> attribute selector, match all elements that match all of the specified attribute filters</a:t>
                      </a:r>
                      <a:endParaRPr lang="en-US" dirty="0"/>
                    </a:p>
                  </a:txBody>
                  <a:tcPr/>
                </a:tc>
              </a:tr>
              <a:tr h="370840">
                <a:tc>
                  <a:txBody>
                    <a:bodyPr/>
                    <a:lstStyle/>
                    <a:p>
                      <a:r>
                        <a:rPr lang="en-US" dirty="0" smtClean="0"/>
                        <a:t>(“Selector1, Selector2, …”)</a:t>
                      </a:r>
                      <a:endParaRPr lang="en-US" dirty="0"/>
                    </a:p>
                  </a:txBody>
                  <a:tcPr/>
                </a:tc>
                <a:tc>
                  <a:txBody>
                    <a:bodyPr/>
                    <a:lstStyle/>
                    <a:p>
                      <a:r>
                        <a:rPr lang="en-US" dirty="0" smtClean="0"/>
                        <a:t>Selects</a:t>
                      </a:r>
                      <a:r>
                        <a:rPr lang="en-US" baseline="0" dirty="0" smtClean="0"/>
                        <a:t> the combined results of all the specified selectors</a:t>
                      </a:r>
                      <a:endParaRPr lang="en-US" dirty="0"/>
                    </a:p>
                  </a:txBody>
                  <a:tcPr/>
                </a:tc>
              </a:tr>
              <a:tr h="370840">
                <a:tc>
                  <a:txBody>
                    <a:bodyPr/>
                    <a:lstStyle/>
                    <a:p>
                      <a:r>
                        <a:rPr lang="en-US" dirty="0" smtClean="0"/>
                        <a:t>(“</a:t>
                      </a:r>
                      <a:r>
                        <a:rPr lang="en-US" dirty="0" err="1" smtClean="0"/>
                        <a:t>prev</a:t>
                      </a:r>
                      <a:r>
                        <a:rPr lang="en-US" dirty="0" smtClean="0"/>
                        <a:t> + next”)</a:t>
                      </a:r>
                      <a:endParaRPr lang="en-US" dirty="0"/>
                    </a:p>
                  </a:txBody>
                  <a:tcPr/>
                </a:tc>
                <a:tc>
                  <a:txBody>
                    <a:bodyPr/>
                    <a:lstStyle/>
                    <a:p>
                      <a:r>
                        <a:rPr lang="en-US" dirty="0" smtClean="0"/>
                        <a:t>Next adjacent selector.  Select all next elements matching “next” that are immediately preceded</a:t>
                      </a:r>
                      <a:r>
                        <a:rPr lang="en-US" baseline="0" dirty="0" smtClean="0"/>
                        <a:t> by a sibling “</a:t>
                      </a:r>
                      <a:r>
                        <a:rPr lang="en-US" baseline="0" dirty="0" err="1" smtClean="0"/>
                        <a:t>prev</a:t>
                      </a:r>
                      <a:r>
                        <a:rPr lang="en-US" baseline="0" dirty="0" smtClean="0"/>
                        <a:t>”</a:t>
                      </a:r>
                      <a:endParaRPr lang="en-US" dirty="0"/>
                    </a:p>
                  </a:txBody>
                  <a:tcPr/>
                </a:tc>
              </a:tr>
              <a:tr h="370840">
                <a:tc>
                  <a:txBody>
                    <a:bodyPr/>
                    <a:lstStyle/>
                    <a:p>
                      <a:r>
                        <a:rPr lang="en-US" dirty="0" smtClean="0"/>
                        <a:t>(“</a:t>
                      </a:r>
                      <a:r>
                        <a:rPr lang="en-US" dirty="0" err="1" smtClean="0"/>
                        <a:t>prev</a:t>
                      </a:r>
                      <a:r>
                        <a:rPr lang="en-US" dirty="0" smtClean="0"/>
                        <a:t> ~</a:t>
                      </a:r>
                      <a:r>
                        <a:rPr lang="en-US" baseline="0" dirty="0" smtClean="0"/>
                        <a:t> sibling”)</a:t>
                      </a:r>
                      <a:endParaRPr lang="en-US" dirty="0"/>
                    </a:p>
                  </a:txBody>
                  <a:tcPr/>
                </a:tc>
                <a:tc>
                  <a:txBody>
                    <a:bodyPr/>
                    <a:lstStyle/>
                    <a:p>
                      <a:r>
                        <a:rPr lang="en-US" dirty="0" smtClean="0"/>
                        <a:t>Select all sibling elements that follow after the “</a:t>
                      </a:r>
                      <a:r>
                        <a:rPr lang="en-US" dirty="0" err="1" smtClean="0"/>
                        <a:t>prev</a:t>
                      </a:r>
                      <a:r>
                        <a:rPr lang="en-US" dirty="0" smtClean="0"/>
                        <a:t>” elements, have the same parent,</a:t>
                      </a:r>
                      <a:r>
                        <a:rPr lang="en-US" baseline="0" dirty="0" smtClean="0"/>
                        <a:t> and match the filtering “sibling” selector</a:t>
                      </a:r>
                      <a:endParaRPr lang="en-US" dirty="0"/>
                    </a:p>
                  </a:txBody>
                  <a:tcPr/>
                </a:tc>
              </a:tr>
              <a:tr h="370840">
                <a:tc>
                  <a:txBody>
                    <a:bodyPr/>
                    <a:lstStyle/>
                    <a:p>
                      <a:r>
                        <a:rPr lang="en-US" dirty="0" smtClean="0"/>
                        <a:t>:not()</a:t>
                      </a:r>
                      <a:endParaRPr lang="en-US" dirty="0"/>
                    </a:p>
                  </a:txBody>
                  <a:tcPr/>
                </a:tc>
                <a:tc>
                  <a:txBody>
                    <a:bodyPr/>
                    <a:lstStyle/>
                    <a:p>
                      <a:r>
                        <a:rPr lang="en-US" dirty="0" smtClean="0"/>
                        <a:t>Selects all elements that do not match</a:t>
                      </a:r>
                      <a:r>
                        <a:rPr lang="en-US" baseline="0" dirty="0" smtClean="0"/>
                        <a:t> the given selector</a:t>
                      </a:r>
                    </a:p>
                    <a:p>
                      <a:r>
                        <a:rPr lang="en-US" dirty="0" smtClean="0"/>
                        <a:t>$("</a:t>
                      </a:r>
                      <a:r>
                        <a:rPr lang="en-US" dirty="0" err="1" smtClean="0"/>
                        <a:t>input:not</a:t>
                      </a:r>
                      <a:r>
                        <a:rPr lang="en-US" dirty="0" smtClean="0"/>
                        <a:t>(:checked))</a:t>
                      </a:r>
                      <a:endParaRPr lang="en-US" dirty="0"/>
                    </a:p>
                  </a:txBody>
                  <a:tcPr/>
                </a:tc>
              </a:tr>
              <a:tr h="370840">
                <a:tc>
                  <a:txBody>
                    <a:bodyPr/>
                    <a:lstStyle/>
                    <a:p>
                      <a:r>
                        <a:rPr lang="en-US" dirty="0" smtClean="0"/>
                        <a:t>:nth-child</a:t>
                      </a:r>
                      <a:endParaRPr lang="en-US" dirty="0"/>
                    </a:p>
                  </a:txBody>
                  <a:tcPr/>
                </a:tc>
                <a:tc>
                  <a:txBody>
                    <a:bodyPr/>
                    <a:lstStyle/>
                    <a:p>
                      <a:r>
                        <a:rPr lang="en-US" dirty="0" smtClean="0"/>
                        <a:t>Selects all elements that are the nth-child of their parent (starts with index 1)</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7749525"/>
              </p:ext>
            </p:extLst>
          </p:nvPr>
        </p:nvGraphicFramePr>
        <p:xfrm>
          <a:off x="457200" y="944880"/>
          <a:ext cx="8229600" cy="4617720"/>
        </p:xfrm>
        <a:graphic>
          <a:graphicData uri="http://schemas.openxmlformats.org/drawingml/2006/table">
            <a:tbl>
              <a:tblPr firstRow="1" bandRow="1">
                <a:tableStyleId>{21E4AEA4-8DFA-4A89-87EB-49C32662AFE0}</a:tableStyleId>
              </a:tblPr>
              <a:tblGrid>
                <a:gridCol w="1752600"/>
                <a:gridCol w="6477000"/>
              </a:tblGrid>
              <a:tr h="370840">
                <a:tc>
                  <a:txBody>
                    <a:bodyPr/>
                    <a:lstStyle/>
                    <a:p>
                      <a:r>
                        <a:rPr lang="en-US" dirty="0" smtClean="0"/>
                        <a:t>Selector</a:t>
                      </a:r>
                      <a:endParaRPr lang="en-US" dirty="0"/>
                    </a:p>
                  </a:txBody>
                  <a:tcPr/>
                </a:tc>
                <a:tc>
                  <a:txBody>
                    <a:bodyPr/>
                    <a:lstStyle/>
                    <a:p>
                      <a:r>
                        <a:rPr lang="en-US" dirty="0" smtClean="0"/>
                        <a:t>Description</a:t>
                      </a:r>
                      <a:endParaRPr lang="en-US" dirty="0"/>
                    </a:p>
                  </a:txBody>
                  <a:tcPr/>
                </a:tc>
              </a:tr>
              <a:tr h="370840">
                <a:tc>
                  <a:txBody>
                    <a:bodyPr/>
                    <a:lstStyle/>
                    <a:p>
                      <a:r>
                        <a:rPr lang="en-US" dirty="0" smtClean="0"/>
                        <a:t>:odd</a:t>
                      </a:r>
                      <a:endParaRPr lang="en-US" dirty="0"/>
                    </a:p>
                  </a:txBody>
                  <a:tcPr/>
                </a:tc>
                <a:tc>
                  <a:txBody>
                    <a:bodyPr/>
                    <a:lstStyle/>
                    <a:p>
                      <a:r>
                        <a:rPr lang="en-US" dirty="0" smtClean="0"/>
                        <a:t>Selects all odd elements,</a:t>
                      </a:r>
                      <a:r>
                        <a:rPr lang="en-US" baseline="0" dirty="0" smtClean="0"/>
                        <a:t> zero indexed</a:t>
                      </a:r>
                      <a:endParaRPr lang="en-US" dirty="0"/>
                    </a:p>
                  </a:txBody>
                  <a:tcPr/>
                </a:tc>
              </a:tr>
              <a:tr h="370840">
                <a:tc>
                  <a:txBody>
                    <a:bodyPr/>
                    <a:lstStyle/>
                    <a:p>
                      <a:r>
                        <a:rPr lang="en-US" dirty="0" smtClean="0"/>
                        <a:t>:only-child</a:t>
                      </a:r>
                      <a:endParaRPr lang="en-US" dirty="0"/>
                    </a:p>
                  </a:txBody>
                  <a:tcPr/>
                </a:tc>
                <a:tc>
                  <a:txBody>
                    <a:bodyPr/>
                    <a:lstStyle/>
                    <a:p>
                      <a:r>
                        <a:rPr lang="en-US" dirty="0" smtClean="0"/>
                        <a:t>Selects</a:t>
                      </a:r>
                      <a:r>
                        <a:rPr lang="en-US" baseline="0" dirty="0" smtClean="0"/>
                        <a:t> all elements that are the only child of their parent</a:t>
                      </a:r>
                      <a:endParaRPr lang="en-US" dirty="0"/>
                    </a:p>
                  </a:txBody>
                  <a:tcPr/>
                </a:tc>
              </a:tr>
              <a:tr h="370840">
                <a:tc>
                  <a:txBody>
                    <a:bodyPr/>
                    <a:lstStyle/>
                    <a:p>
                      <a:r>
                        <a:rPr lang="en-US" dirty="0" smtClean="0"/>
                        <a:t>:parent</a:t>
                      </a:r>
                      <a:endParaRPr lang="en-US" dirty="0"/>
                    </a:p>
                  </a:txBody>
                  <a:tcPr/>
                </a:tc>
                <a:tc>
                  <a:txBody>
                    <a:bodyPr/>
                    <a:lstStyle/>
                    <a:p>
                      <a:r>
                        <a:rPr lang="en-US" dirty="0" smtClean="0"/>
                        <a:t>Selects all elements that</a:t>
                      </a:r>
                      <a:r>
                        <a:rPr lang="en-US" baseline="0" dirty="0" smtClean="0"/>
                        <a:t> are the parent of another element, including text nodes</a:t>
                      </a:r>
                      <a:endParaRPr lang="en-US" dirty="0"/>
                    </a:p>
                  </a:txBody>
                  <a:tcPr/>
                </a:tc>
              </a:tr>
              <a:tr h="370840">
                <a:tc>
                  <a:txBody>
                    <a:bodyPr/>
                    <a:lstStyle/>
                    <a:p>
                      <a:r>
                        <a:rPr lang="en-US" dirty="0" smtClean="0"/>
                        <a:t>:password</a:t>
                      </a:r>
                      <a:endParaRPr lang="en-US" dirty="0"/>
                    </a:p>
                  </a:txBody>
                  <a:tcPr/>
                </a:tc>
                <a:tc>
                  <a:txBody>
                    <a:bodyPr/>
                    <a:lstStyle/>
                    <a:p>
                      <a:r>
                        <a:rPr lang="en-US" dirty="0" smtClean="0"/>
                        <a:t>Select</a:t>
                      </a:r>
                      <a:r>
                        <a:rPr lang="en-US" baseline="0" dirty="0" smtClean="0"/>
                        <a:t> all elements of type password</a:t>
                      </a:r>
                      <a:endParaRPr lang="en-US" dirty="0"/>
                    </a:p>
                  </a:txBody>
                  <a:tcPr/>
                </a:tc>
              </a:tr>
              <a:tr h="370840">
                <a:tc>
                  <a:txBody>
                    <a:bodyPr/>
                    <a:lstStyle/>
                    <a:p>
                      <a:r>
                        <a:rPr lang="en-US" dirty="0" smtClean="0"/>
                        <a:t>:radio</a:t>
                      </a:r>
                      <a:endParaRPr lang="en-US" dirty="0"/>
                    </a:p>
                  </a:txBody>
                  <a:tcPr/>
                </a:tc>
                <a:tc>
                  <a:txBody>
                    <a:bodyPr/>
                    <a:lstStyle/>
                    <a:p>
                      <a:r>
                        <a:rPr lang="en-US" dirty="0" smtClean="0"/>
                        <a:t>Select all elements of type</a:t>
                      </a:r>
                      <a:r>
                        <a:rPr lang="en-US" baseline="0" dirty="0" smtClean="0"/>
                        <a:t> radio</a:t>
                      </a:r>
                      <a:endParaRPr lang="en-US" dirty="0"/>
                    </a:p>
                  </a:txBody>
                  <a:tcPr/>
                </a:tc>
              </a:tr>
              <a:tr h="370840">
                <a:tc>
                  <a:txBody>
                    <a:bodyPr/>
                    <a:lstStyle/>
                    <a:p>
                      <a:r>
                        <a:rPr lang="en-US" dirty="0" smtClean="0"/>
                        <a:t>:reset</a:t>
                      </a:r>
                      <a:endParaRPr lang="en-US" dirty="0"/>
                    </a:p>
                  </a:txBody>
                  <a:tcPr/>
                </a:tc>
                <a:tc>
                  <a:txBody>
                    <a:bodyPr/>
                    <a:lstStyle/>
                    <a:p>
                      <a:r>
                        <a:rPr lang="en-US" dirty="0" smtClean="0"/>
                        <a:t>Select all elements</a:t>
                      </a:r>
                      <a:r>
                        <a:rPr lang="en-US" baseline="0" dirty="0" smtClean="0"/>
                        <a:t> of type reset</a:t>
                      </a:r>
                      <a:endParaRPr lang="en-US" dirty="0"/>
                    </a:p>
                  </a:txBody>
                  <a:tcPr/>
                </a:tc>
              </a:tr>
              <a:tr h="370840">
                <a:tc>
                  <a:txBody>
                    <a:bodyPr/>
                    <a:lstStyle/>
                    <a:p>
                      <a:r>
                        <a:rPr lang="en-US" dirty="0" smtClean="0"/>
                        <a:t>:selected</a:t>
                      </a:r>
                      <a:endParaRPr lang="en-US" dirty="0"/>
                    </a:p>
                  </a:txBody>
                  <a:tcPr/>
                </a:tc>
                <a:tc>
                  <a:txBody>
                    <a:bodyPr/>
                    <a:lstStyle/>
                    <a:p>
                      <a:r>
                        <a:rPr lang="en-US" dirty="0" smtClean="0"/>
                        <a:t>Select all elements that are selected</a:t>
                      </a:r>
                    </a:p>
                    <a:p>
                      <a:r>
                        <a:rPr lang="en-US" dirty="0" smtClean="0"/>
                        <a:t>$("select </a:t>
                      </a:r>
                      <a:r>
                        <a:rPr lang="en-US" dirty="0" err="1" smtClean="0"/>
                        <a:t>option:selected</a:t>
                      </a:r>
                      <a:r>
                        <a:rPr lang="en-US" dirty="0" smtClean="0"/>
                        <a:t>")</a:t>
                      </a:r>
                      <a:endParaRPr lang="en-US" dirty="0"/>
                    </a:p>
                  </a:txBody>
                  <a:tcPr/>
                </a:tc>
              </a:tr>
              <a:tr h="370840">
                <a:tc>
                  <a:txBody>
                    <a:bodyPr/>
                    <a:lstStyle/>
                    <a:p>
                      <a:r>
                        <a:rPr lang="en-US" dirty="0" smtClean="0"/>
                        <a:t>:submit</a:t>
                      </a:r>
                      <a:endParaRPr lang="en-US" dirty="0"/>
                    </a:p>
                  </a:txBody>
                  <a:tcPr/>
                </a:tc>
                <a:tc>
                  <a:txBody>
                    <a:bodyPr/>
                    <a:lstStyle/>
                    <a:p>
                      <a:r>
                        <a:rPr lang="en-US" dirty="0" smtClean="0"/>
                        <a:t>Select</a:t>
                      </a:r>
                      <a:r>
                        <a:rPr lang="en-US" baseline="0" dirty="0" smtClean="0"/>
                        <a:t> all elements of type submit</a:t>
                      </a:r>
                      <a:endParaRPr lang="en-US" dirty="0"/>
                    </a:p>
                  </a:txBody>
                  <a:tcPr/>
                </a:tc>
              </a:tr>
              <a:tr h="370840">
                <a:tc>
                  <a:txBody>
                    <a:bodyPr/>
                    <a:lstStyle/>
                    <a:p>
                      <a:r>
                        <a:rPr lang="en-US" dirty="0" smtClean="0"/>
                        <a:t>:text</a:t>
                      </a:r>
                      <a:endParaRPr lang="en-US" dirty="0"/>
                    </a:p>
                  </a:txBody>
                  <a:tcPr/>
                </a:tc>
                <a:tc>
                  <a:txBody>
                    <a:bodyPr/>
                    <a:lstStyle/>
                    <a:p>
                      <a:r>
                        <a:rPr lang="en-US" dirty="0" smtClean="0"/>
                        <a:t>Select all elements of type text</a:t>
                      </a:r>
                      <a:endParaRPr lang="en-US" dirty="0"/>
                    </a:p>
                  </a:txBody>
                  <a:tcPr/>
                </a:tc>
              </a:tr>
              <a:tr h="370840">
                <a:tc>
                  <a:txBody>
                    <a:bodyPr/>
                    <a:lstStyle/>
                    <a:p>
                      <a:r>
                        <a:rPr lang="en-US" dirty="0" smtClean="0"/>
                        <a:t>:visible</a:t>
                      </a:r>
                      <a:endParaRPr lang="en-US" dirty="0"/>
                    </a:p>
                  </a:txBody>
                  <a:tcPr/>
                </a:tc>
                <a:tc>
                  <a:txBody>
                    <a:bodyPr/>
                    <a:lstStyle/>
                    <a:p>
                      <a:r>
                        <a:rPr lang="en-US" dirty="0" smtClean="0"/>
                        <a:t>Selects</a:t>
                      </a:r>
                      <a:r>
                        <a:rPr lang="en-US" baseline="0" dirty="0" smtClean="0"/>
                        <a:t> all elements that are visible</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6825" y="3940314"/>
            <a:ext cx="8610600" cy="1323439"/>
          </a:xfrm>
          <a:prstGeom prst="rect">
            <a:avLst/>
          </a:prstGeom>
          <a:noFill/>
        </p:spPr>
        <p:txBody>
          <a:bodyPr wrap="square" rtlCol="0">
            <a:spAutoFit/>
          </a:bodyPr>
          <a:lstStyle/>
          <a:p>
            <a:pPr algn="ctr"/>
            <a:r>
              <a:rPr lang="en-US" sz="4000" dirty="0" smtClean="0">
                <a:ln w="19050">
                  <a:solidFill>
                    <a:schemeClr val="tx1"/>
                  </a:solidFill>
                </a:ln>
                <a:solidFill>
                  <a:schemeClr val="bg1"/>
                </a:solidFill>
                <a:latin typeface="Franklin Gothic Heavy" pitchFamily="34" charset="0"/>
              </a:rPr>
              <a:t>Selector Lab</a:t>
            </a:r>
          </a:p>
          <a:p>
            <a:pPr algn="ctr"/>
            <a:r>
              <a:rPr lang="en-US" sz="4000" dirty="0" smtClean="0">
                <a:ln w="19050">
                  <a:solidFill>
                    <a:schemeClr val="tx1"/>
                  </a:solidFill>
                </a:ln>
                <a:solidFill>
                  <a:schemeClr val="bg1"/>
                </a:solidFill>
                <a:latin typeface="Franklin Gothic Heavy" pitchFamily="34" charset="0"/>
              </a:rPr>
              <a:t>Chapter 2</a:t>
            </a:r>
          </a:p>
        </p:txBody>
      </p:sp>
      <p:pic>
        <p:nvPicPr>
          <p:cNvPr id="448515" name="Picture 3" descr="C:\Program Files\Microsoft Office\MEDIA\CAGCAT10\j0195384.wmf"/>
          <p:cNvPicPr>
            <a:picLocks noChangeAspect="1" noChangeArrowheads="1"/>
          </p:cNvPicPr>
          <p:nvPr/>
        </p:nvPicPr>
        <p:blipFill>
          <a:blip r:embed="rId3" cstate="print"/>
          <a:srcRect/>
          <a:stretch>
            <a:fillRect/>
          </a:stretch>
        </p:blipFill>
        <p:spPr bwMode="auto">
          <a:xfrm>
            <a:off x="3352800" y="1600200"/>
            <a:ext cx="2209800" cy="2256692"/>
          </a:xfrm>
          <a:prstGeom prst="rect">
            <a:avLst/>
          </a:prstGeom>
          <a:noFill/>
        </p:spPr>
      </p:pic>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Utility functions</a:t>
            </a:r>
            <a:endParaRPr lang="en-US" dirty="0"/>
          </a:p>
        </p:txBody>
      </p:sp>
      <p:sp>
        <p:nvSpPr>
          <p:cNvPr id="3" name="Content Placeholder 2"/>
          <p:cNvSpPr>
            <a:spLocks noGrp="1"/>
          </p:cNvSpPr>
          <p:nvPr>
            <p:ph idx="1"/>
          </p:nvPr>
        </p:nvSpPr>
        <p:spPr/>
        <p:txBody>
          <a:bodyPr>
            <a:normAutofit/>
          </a:bodyPr>
          <a:lstStyle/>
          <a:p>
            <a:pPr>
              <a:buNone/>
            </a:pPr>
            <a:r>
              <a:rPr lang="en-US" dirty="0" err="1" smtClean="0"/>
              <a:t>jQuery</a:t>
            </a:r>
            <a:r>
              <a:rPr lang="en-US" dirty="0" smtClean="0"/>
              <a:t> also provides a handful of general purpose utility functions</a:t>
            </a:r>
          </a:p>
          <a:p>
            <a:pPr>
              <a:buNone/>
            </a:pPr>
            <a:endParaRPr lang="en-US" dirty="0" smtClean="0"/>
          </a:p>
          <a:p>
            <a:pPr>
              <a:buNone/>
            </a:pPr>
            <a:r>
              <a:rPr lang="en-US" dirty="0" smtClean="0"/>
              <a:t>A utility for trimming strings</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FEF1A9"/>
                </a:solidFill>
                <a:highlight>
                  <a:srgbClr val="181818"/>
                </a:highlight>
              </a:rPr>
              <a:t>trim</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someString</a:t>
            </a:r>
            <a:r>
              <a:rPr lang="en-US" dirty="0" smtClean="0">
                <a:solidFill>
                  <a:srgbClr val="60FF60"/>
                </a:solidFill>
                <a:highlight>
                  <a:srgbClr val="181818"/>
                </a:highlight>
              </a:rPr>
              <a:t>'</a:t>
            </a:r>
            <a:r>
              <a:rPr lang="en-US" dirty="0" smtClean="0">
                <a:solidFill>
                  <a:srgbClr val="E0E0E0"/>
                </a:solidFill>
                <a:highlight>
                  <a:srgbClr val="181818"/>
                </a:highlight>
              </a:rPr>
              <a:t>)</a:t>
            </a:r>
            <a:r>
              <a:rPr lang="en-US" dirty="0" smtClean="0"/>
              <a:t> or </a:t>
            </a:r>
            <a:r>
              <a:rPr lang="en-US" dirty="0" err="1" smtClean="0">
                <a:solidFill>
                  <a:srgbClr val="FEF1A9"/>
                </a:solidFill>
                <a:highlight>
                  <a:srgbClr val="181818"/>
                </a:highlight>
              </a:rPr>
              <a:t>jQuery</a:t>
            </a:r>
            <a:r>
              <a:rPr lang="en-US" dirty="0" err="1" smtClean="0">
                <a:solidFill>
                  <a:srgbClr val="E0E0E0"/>
                </a:solidFill>
                <a:highlight>
                  <a:srgbClr val="181818"/>
                </a:highlight>
              </a:rPr>
              <a:t>.</a:t>
            </a:r>
            <a:r>
              <a:rPr lang="en-US" dirty="0" err="1" smtClean="0">
                <a:solidFill>
                  <a:srgbClr val="FEF1A9"/>
                </a:solidFill>
                <a:highlight>
                  <a:srgbClr val="181818"/>
                </a:highlight>
              </a:rPr>
              <a:t>trim</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someString</a:t>
            </a:r>
            <a:r>
              <a:rPr lang="en-US" dirty="0" smtClean="0">
                <a:solidFill>
                  <a:srgbClr val="60FF60"/>
                </a:solidFill>
                <a:highlight>
                  <a:srgbClr val="181818"/>
                </a:highlight>
              </a:rPr>
              <a:t>'</a:t>
            </a:r>
            <a:r>
              <a:rPr lang="en-US" dirty="0" smtClean="0">
                <a:solidFill>
                  <a:srgbClr val="E0E0E0"/>
                </a:solidFill>
                <a:highlight>
                  <a:srgbClr val="181818"/>
                </a:highlight>
              </a:rPr>
              <a:t>)</a:t>
            </a:r>
            <a:endParaRPr lang="en-US" dirty="0" smtClean="0"/>
          </a:p>
          <a:p>
            <a:pPr>
              <a:buNone/>
            </a:pPr>
            <a:endParaRPr lang="en-US" dirty="0" smtClean="0"/>
          </a:p>
          <a:p>
            <a:pPr>
              <a:buNone/>
            </a:pPr>
            <a:r>
              <a:rPr lang="en-US" dirty="0" smtClean="0"/>
              <a:t>Some of these utility functions also allow </a:t>
            </a:r>
            <a:r>
              <a:rPr lang="en-US" dirty="0" err="1" smtClean="0"/>
              <a:t>jQuery</a:t>
            </a:r>
            <a:r>
              <a:rPr lang="en-US" dirty="0" smtClean="0"/>
              <a:t> to play nice with other libraries (Prototype)</a:t>
            </a:r>
          </a:p>
          <a:p>
            <a:pPr>
              <a:buNone/>
            </a:pP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0060640"/>
              </p:ext>
            </p:extLst>
          </p:nvPr>
        </p:nvGraphicFramePr>
        <p:xfrm>
          <a:off x="457200" y="381000"/>
          <a:ext cx="8229600" cy="5867400"/>
        </p:xfrm>
        <a:graphic>
          <a:graphicData uri="http://schemas.openxmlformats.org/drawingml/2006/table">
            <a:tbl>
              <a:tblPr firstRow="1" bandRow="1">
                <a:tableStyleId>{21E4AEA4-8DFA-4A89-87EB-49C32662AFE0}</a:tableStyleId>
              </a:tblPr>
              <a:tblGrid>
                <a:gridCol w="1905000"/>
                <a:gridCol w="6324600"/>
              </a:tblGrid>
              <a:tr h="370840">
                <a:tc>
                  <a:txBody>
                    <a:bodyPr/>
                    <a:lstStyle/>
                    <a:p>
                      <a:r>
                        <a:rPr lang="en-US" dirty="0" smtClean="0"/>
                        <a:t>Function</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jQuery.trim</a:t>
                      </a:r>
                      <a:r>
                        <a:rPr lang="en-US" dirty="0" smtClean="0"/>
                        <a:t>()</a:t>
                      </a:r>
                      <a:endParaRPr lang="en-US" dirty="0"/>
                    </a:p>
                  </a:txBody>
                  <a:tcPr/>
                </a:tc>
                <a:tc>
                  <a:txBody>
                    <a:bodyPr/>
                    <a:lstStyle/>
                    <a:p>
                      <a:r>
                        <a:rPr lang="en-US" dirty="0" smtClean="0"/>
                        <a:t>Remove</a:t>
                      </a:r>
                      <a:r>
                        <a:rPr lang="en-US" baseline="0" dirty="0" smtClean="0"/>
                        <a:t> whitespace from beginning and end of a string</a:t>
                      </a:r>
                      <a:endParaRPr lang="en-US" dirty="0"/>
                    </a:p>
                  </a:txBody>
                  <a:tcPr/>
                </a:tc>
              </a:tr>
              <a:tr h="370840">
                <a:tc>
                  <a:txBody>
                    <a:bodyPr/>
                    <a:lstStyle/>
                    <a:p>
                      <a:r>
                        <a:rPr lang="en-US" dirty="0" err="1" smtClean="0"/>
                        <a:t>jQuery.support</a:t>
                      </a:r>
                      <a:endParaRPr lang="en-US" dirty="0"/>
                    </a:p>
                  </a:txBody>
                  <a:tcPr/>
                </a:tc>
                <a:tc>
                  <a:txBody>
                    <a:bodyPr/>
                    <a:lstStyle/>
                    <a:p>
                      <a:r>
                        <a:rPr lang="en-US" dirty="0" smtClean="0"/>
                        <a:t>A collection of properties</a:t>
                      </a:r>
                      <a:r>
                        <a:rPr lang="en-US" baseline="0" dirty="0" smtClean="0"/>
                        <a:t> that represent the presence of different browser “features”.</a:t>
                      </a:r>
                      <a:endParaRPr lang="en-US" dirty="0"/>
                    </a:p>
                  </a:txBody>
                  <a:tcPr/>
                </a:tc>
              </a:tr>
              <a:tr h="370840">
                <a:tc>
                  <a:txBody>
                    <a:bodyPr/>
                    <a:lstStyle/>
                    <a:p>
                      <a:r>
                        <a:rPr lang="en-US" dirty="0" err="1" smtClean="0"/>
                        <a:t>jQuery.parseJSON</a:t>
                      </a:r>
                      <a:endParaRPr lang="en-US" dirty="0"/>
                    </a:p>
                  </a:txBody>
                  <a:tcPr/>
                </a:tc>
                <a:tc>
                  <a:txBody>
                    <a:bodyPr/>
                    <a:lstStyle/>
                    <a:p>
                      <a:r>
                        <a:rPr lang="en-US" dirty="0" smtClean="0"/>
                        <a:t>Takes a well-formed</a:t>
                      </a:r>
                      <a:r>
                        <a:rPr lang="en-US" baseline="0" dirty="0" smtClean="0"/>
                        <a:t> JSON string and returns the resulting JavaScript object</a:t>
                      </a:r>
                      <a:endParaRPr lang="en-US" dirty="0"/>
                    </a:p>
                  </a:txBody>
                  <a:tcPr/>
                </a:tc>
              </a:tr>
              <a:tr h="370840">
                <a:tc>
                  <a:txBody>
                    <a:bodyPr/>
                    <a:lstStyle/>
                    <a:p>
                      <a:r>
                        <a:rPr lang="en-US" dirty="0" err="1" smtClean="0"/>
                        <a:t>jQuery.merge</a:t>
                      </a:r>
                      <a:r>
                        <a:rPr lang="en-US" dirty="0" smtClean="0"/>
                        <a:t>()</a:t>
                      </a:r>
                      <a:endParaRPr lang="en-US" dirty="0"/>
                    </a:p>
                  </a:txBody>
                  <a:tcPr/>
                </a:tc>
                <a:tc>
                  <a:txBody>
                    <a:bodyPr/>
                    <a:lstStyle/>
                    <a:p>
                      <a:r>
                        <a:rPr lang="en-US" dirty="0" smtClean="0"/>
                        <a:t>Merge</a:t>
                      </a:r>
                      <a:r>
                        <a:rPr lang="en-US" baseline="0" dirty="0" smtClean="0"/>
                        <a:t> the contents of two arrays together into the first array</a:t>
                      </a:r>
                      <a:endParaRPr lang="en-US" dirty="0"/>
                    </a:p>
                  </a:txBody>
                  <a:tcPr/>
                </a:tc>
              </a:tr>
              <a:tr h="370840">
                <a:tc>
                  <a:txBody>
                    <a:bodyPr/>
                    <a:lstStyle/>
                    <a:p>
                      <a:r>
                        <a:rPr lang="en-US" dirty="0" smtClean="0"/>
                        <a:t>jQuery.map()</a:t>
                      </a:r>
                      <a:endParaRPr lang="en-US" dirty="0"/>
                    </a:p>
                  </a:txBody>
                  <a:tcPr/>
                </a:tc>
                <a:tc>
                  <a:txBody>
                    <a:bodyPr/>
                    <a:lstStyle/>
                    <a:p>
                      <a:r>
                        <a:rPr lang="en-US" dirty="0" smtClean="0"/>
                        <a:t>Translate all items</a:t>
                      </a:r>
                      <a:r>
                        <a:rPr lang="en-US" baseline="0" dirty="0" smtClean="0"/>
                        <a:t> in an array or array-like object to another array of items</a:t>
                      </a:r>
                      <a:endParaRPr lang="en-US" dirty="0"/>
                    </a:p>
                  </a:txBody>
                  <a:tcPr/>
                </a:tc>
              </a:tr>
              <a:tr h="370840">
                <a:tc>
                  <a:txBody>
                    <a:bodyPr/>
                    <a:lstStyle/>
                    <a:p>
                      <a:r>
                        <a:rPr lang="en-US" dirty="0" err="1" smtClean="0"/>
                        <a:t>jQuery.each</a:t>
                      </a:r>
                      <a:r>
                        <a:rPr lang="en-US" dirty="0" smtClean="0"/>
                        <a:t>()</a:t>
                      </a:r>
                      <a:endParaRPr lang="en-US" dirty="0"/>
                    </a:p>
                  </a:txBody>
                  <a:tcPr/>
                </a:tc>
                <a:tc>
                  <a:txBody>
                    <a:bodyPr/>
                    <a:lstStyle/>
                    <a:p>
                      <a:r>
                        <a:rPr lang="en-US" dirty="0" smtClean="0"/>
                        <a:t>Iterate through the array </a:t>
                      </a:r>
                    </a:p>
                    <a:p>
                      <a:r>
                        <a:rPr lang="en-US" dirty="0" err="1" smtClean="0"/>
                        <a:t>jQuery.each</a:t>
                      </a:r>
                      <a:r>
                        <a:rPr lang="en-US" dirty="0" smtClean="0"/>
                        <a:t>( collection, callback(</a:t>
                      </a:r>
                      <a:r>
                        <a:rPr lang="en-US" dirty="0" err="1" smtClean="0"/>
                        <a:t>indexInArray</a:t>
                      </a:r>
                      <a:r>
                        <a:rPr lang="en-US" dirty="0" smtClean="0"/>
                        <a:t>, </a:t>
                      </a:r>
                      <a:r>
                        <a:rPr lang="en-US" dirty="0" err="1" smtClean="0"/>
                        <a:t>valueOfElement</a:t>
                      </a:r>
                      <a:r>
                        <a:rPr lang="en-US" dirty="0" smtClean="0"/>
                        <a:t>) )</a:t>
                      </a:r>
                      <a:endParaRPr lang="en-US" dirty="0"/>
                    </a:p>
                  </a:txBody>
                  <a:tcPr/>
                </a:tc>
              </a:tr>
              <a:tr h="370840">
                <a:tc>
                  <a:txBody>
                    <a:bodyPr/>
                    <a:lstStyle/>
                    <a:p>
                      <a:r>
                        <a:rPr lang="en-US" dirty="0" err="1" smtClean="0"/>
                        <a:t>jQuery.extend</a:t>
                      </a:r>
                      <a:r>
                        <a:rPr lang="en-US" dirty="0" smtClean="0"/>
                        <a:t>()</a:t>
                      </a:r>
                      <a:endParaRPr lang="en-US" dirty="0"/>
                    </a:p>
                  </a:txBody>
                  <a:tcPr/>
                </a:tc>
                <a:tc>
                  <a:txBody>
                    <a:bodyPr/>
                    <a:lstStyle/>
                    <a:p>
                      <a:r>
                        <a:rPr lang="en-US" dirty="0" smtClean="0"/>
                        <a:t>Merge the contents</a:t>
                      </a:r>
                      <a:r>
                        <a:rPr lang="en-US" baseline="0" dirty="0" smtClean="0"/>
                        <a:t> of two or more objects together into the first object</a:t>
                      </a:r>
                      <a:endParaRPr lang="en-US" dirty="0"/>
                    </a:p>
                  </a:txBody>
                  <a:tcPr/>
                </a:tc>
              </a:tr>
              <a:tr h="370840">
                <a:tc>
                  <a:txBody>
                    <a:bodyPr/>
                    <a:lstStyle/>
                    <a:p>
                      <a:r>
                        <a:rPr lang="en-US" dirty="0" err="1" smtClean="0"/>
                        <a:t>jQuery.grep</a:t>
                      </a:r>
                      <a:r>
                        <a:rPr lang="en-US" dirty="0" smtClean="0"/>
                        <a:t>()</a:t>
                      </a:r>
                      <a:endParaRPr lang="en-US" dirty="0"/>
                    </a:p>
                  </a:txBody>
                  <a:tcPr/>
                </a:tc>
                <a:tc>
                  <a:txBody>
                    <a:bodyPr/>
                    <a:lstStyle/>
                    <a:p>
                      <a:r>
                        <a:rPr lang="en-US" dirty="0" smtClean="0"/>
                        <a:t>Find the elements of an array which satisfy a filter function, original array is not</a:t>
                      </a:r>
                      <a:r>
                        <a:rPr lang="en-US" baseline="0" dirty="0" smtClean="0"/>
                        <a:t> affected</a:t>
                      </a:r>
                      <a:endParaRPr lang="en-US" dirty="0"/>
                    </a:p>
                  </a:txBody>
                  <a:tcPr/>
                </a:tc>
              </a:tr>
              <a:tr h="370840">
                <a:tc>
                  <a:txBody>
                    <a:bodyPr/>
                    <a:lstStyle/>
                    <a:p>
                      <a:r>
                        <a:rPr lang="en-US" dirty="0" err="1" smtClean="0"/>
                        <a:t>jQuery.inArray</a:t>
                      </a:r>
                      <a:r>
                        <a:rPr lang="en-US" dirty="0" smtClean="0"/>
                        <a:t>()</a:t>
                      </a:r>
                      <a:endParaRPr lang="en-US" dirty="0"/>
                    </a:p>
                  </a:txBody>
                  <a:tcPr/>
                </a:tc>
                <a:tc>
                  <a:txBody>
                    <a:bodyPr/>
                    <a:lstStyle/>
                    <a:p>
                      <a:r>
                        <a:rPr lang="en-US" dirty="0" smtClean="0"/>
                        <a:t>Search for a specified value within an array and</a:t>
                      </a:r>
                      <a:r>
                        <a:rPr lang="en-US" baseline="0" dirty="0" smtClean="0"/>
                        <a:t> return its index</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Ready</a:t>
            </a:r>
            <a:endParaRPr lang="en-US" dirty="0"/>
          </a:p>
        </p:txBody>
      </p:sp>
      <p:sp>
        <p:nvSpPr>
          <p:cNvPr id="3" name="Content Placeholder 2"/>
          <p:cNvSpPr>
            <a:spLocks noGrp="1"/>
          </p:cNvSpPr>
          <p:nvPr>
            <p:ph idx="1"/>
          </p:nvPr>
        </p:nvSpPr>
        <p:spPr/>
        <p:txBody>
          <a:bodyPr>
            <a:normAutofit/>
          </a:bodyPr>
          <a:lstStyle/>
          <a:p>
            <a:pPr>
              <a:buNone/>
            </a:pPr>
            <a:r>
              <a:rPr lang="en-US" dirty="0" smtClean="0"/>
              <a:t>In order to support unobtrusive JavaScript we need a way to wait until the DOM is ready before we perform those operations</a:t>
            </a:r>
          </a:p>
          <a:p>
            <a:pPr>
              <a:buNone/>
            </a:pPr>
            <a:r>
              <a:rPr lang="en-US" dirty="0" smtClean="0"/>
              <a:t>Traditional the </a:t>
            </a:r>
            <a:r>
              <a:rPr lang="en-US" dirty="0" err="1" smtClean="0"/>
              <a:t>onload</a:t>
            </a:r>
            <a:r>
              <a:rPr lang="en-US" dirty="0" smtClean="0"/>
              <a:t> handler of the window instance was used for this purpose.</a:t>
            </a:r>
          </a:p>
          <a:p>
            <a:pPr>
              <a:buNone/>
            </a:pPr>
            <a:endParaRPr lang="en-US" dirty="0" smtClean="0"/>
          </a:p>
          <a:p>
            <a:pPr>
              <a:buNone/>
            </a:pPr>
            <a:r>
              <a:rPr lang="en-US" dirty="0" err="1" smtClean="0">
                <a:solidFill>
                  <a:srgbClr val="FEF1A9"/>
                </a:solidFill>
                <a:highlight>
                  <a:srgbClr val="181818"/>
                </a:highlight>
              </a:rPr>
              <a:t>window</a:t>
            </a:r>
            <a:r>
              <a:rPr lang="en-US" dirty="0" err="1" smtClean="0">
                <a:solidFill>
                  <a:srgbClr val="E0E0E0"/>
                </a:solidFill>
                <a:highlight>
                  <a:srgbClr val="181818"/>
                </a:highlight>
              </a:rPr>
              <a:t>.</a:t>
            </a:r>
            <a:r>
              <a:rPr lang="en-US" dirty="0" err="1" smtClean="0">
                <a:solidFill>
                  <a:srgbClr val="FEF1A9"/>
                </a:solidFill>
                <a:highlight>
                  <a:srgbClr val="181818"/>
                </a:highlight>
              </a:rPr>
              <a:t>onload</a:t>
            </a:r>
            <a:r>
              <a:rPr lang="en-US" dirty="0" smtClean="0">
                <a:solidFill>
                  <a:srgbClr val="E0E0E0"/>
                </a:solidFill>
                <a:highlight>
                  <a:srgbClr val="181818"/>
                </a:highlight>
              </a:rPr>
              <a:t> = </a:t>
            </a:r>
            <a:r>
              <a:rPr lang="en-US" dirty="0" smtClean="0">
                <a:solidFill>
                  <a:srgbClr val="8080C0"/>
                </a:solidFill>
                <a:highlight>
                  <a:srgbClr val="181818"/>
                </a:highlight>
              </a:rPr>
              <a:t>function</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C080C0"/>
                </a:solidFill>
                <a:highlight>
                  <a:srgbClr val="181818"/>
                </a:highlight>
              </a:rPr>
              <a:t>//</a:t>
            </a:r>
            <a:r>
              <a:rPr lang="en-US" dirty="0" err="1" smtClean="0">
                <a:solidFill>
                  <a:srgbClr val="C080C0"/>
                </a:solidFill>
                <a:highlight>
                  <a:srgbClr val="181818"/>
                </a:highlight>
              </a:rPr>
              <a:t>javascript</a:t>
            </a:r>
            <a:r>
              <a:rPr lang="en-US" dirty="0" smtClean="0">
                <a:solidFill>
                  <a:srgbClr val="C080C0"/>
                </a:solidFill>
                <a:highlight>
                  <a:srgbClr val="181818"/>
                </a:highlight>
              </a:rPr>
              <a:t> methods</a:t>
            </a:r>
          </a:p>
          <a:p>
            <a:pPr>
              <a:buNone/>
            </a:pPr>
            <a:r>
              <a:rPr lang="en-US" dirty="0" smtClean="0">
                <a:solidFill>
                  <a:srgbClr val="E0E0E0"/>
                </a:solidFill>
                <a:highlight>
                  <a:srgbClr val="181818"/>
                </a:highlight>
              </a:rPr>
              <a:t>}</a:t>
            </a: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Ready</a:t>
            </a:r>
            <a:endParaRPr lang="en-US" dirty="0"/>
          </a:p>
        </p:txBody>
      </p:sp>
      <p:sp>
        <p:nvSpPr>
          <p:cNvPr id="3" name="Content Placeholder 2"/>
          <p:cNvSpPr>
            <a:spLocks noGrp="1"/>
          </p:cNvSpPr>
          <p:nvPr>
            <p:ph idx="1"/>
          </p:nvPr>
        </p:nvSpPr>
        <p:spPr/>
        <p:txBody>
          <a:bodyPr>
            <a:normAutofit/>
          </a:bodyPr>
          <a:lstStyle/>
          <a:p>
            <a:pPr>
              <a:buNone/>
            </a:pPr>
            <a:r>
              <a:rPr lang="en-US" b="1" dirty="0" smtClean="0">
                <a:solidFill>
                  <a:srgbClr val="FFB612"/>
                </a:solidFill>
              </a:rPr>
              <a:t>Issues with the </a:t>
            </a:r>
            <a:r>
              <a:rPr lang="en-US" b="1" dirty="0" err="1" smtClean="0">
                <a:solidFill>
                  <a:srgbClr val="FFB612"/>
                </a:solidFill>
              </a:rPr>
              <a:t>onload</a:t>
            </a:r>
            <a:r>
              <a:rPr lang="en-US" b="1" dirty="0" smtClean="0">
                <a:solidFill>
                  <a:srgbClr val="FFB612"/>
                </a:solidFill>
              </a:rPr>
              <a:t>.</a:t>
            </a:r>
          </a:p>
          <a:p>
            <a:r>
              <a:rPr lang="en-US" dirty="0" smtClean="0"/>
              <a:t>Browser delays executing the </a:t>
            </a:r>
            <a:r>
              <a:rPr lang="en-US" dirty="0" err="1" smtClean="0"/>
              <a:t>onload</a:t>
            </a:r>
            <a:r>
              <a:rPr lang="en-US" dirty="0" smtClean="0"/>
              <a:t> code after the DOM tree is created, but also waits until all images and external </a:t>
            </a:r>
          </a:p>
          <a:p>
            <a:pPr>
              <a:buNone/>
            </a:pPr>
            <a:r>
              <a:rPr lang="en-US" b="1" dirty="0" smtClean="0">
                <a:solidFill>
                  <a:srgbClr val="FFB612"/>
                </a:solidFill>
              </a:rPr>
              <a:t>Better</a:t>
            </a:r>
          </a:p>
          <a:p>
            <a:r>
              <a:rPr lang="en-US" dirty="0" smtClean="0"/>
              <a:t>Wait only until the document structure is fully parsed and the browser has converted the HTML into its DOM tree form.  </a:t>
            </a:r>
            <a:r>
              <a:rPr lang="en-US" dirty="0" err="1" smtClean="0"/>
              <a:t>jQuery</a:t>
            </a:r>
            <a:r>
              <a:rPr lang="en-US" dirty="0" smtClean="0"/>
              <a:t> does this in a cross browser way.</a:t>
            </a:r>
          </a:p>
          <a:p>
            <a:pPr>
              <a:buNone/>
            </a:pP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Ready</a:t>
            </a:r>
            <a:endParaRPr lang="en-US" dirty="0"/>
          </a:p>
        </p:txBody>
      </p:sp>
      <p:sp>
        <p:nvSpPr>
          <p:cNvPr id="3" name="Content Placeholder 2"/>
          <p:cNvSpPr>
            <a:spLocks noGrp="1"/>
          </p:cNvSpPr>
          <p:nvPr>
            <p:ph idx="1"/>
          </p:nvPr>
        </p:nvSpPr>
        <p:spPr/>
        <p:txBody>
          <a:bodyPr>
            <a:normAutofit/>
          </a:bodyPr>
          <a:lstStyle/>
          <a:p>
            <a:pPr>
              <a:buNone/>
            </a:pPr>
            <a:r>
              <a:rPr lang="en-US" dirty="0" smtClean="0"/>
              <a:t>We wrap the document instance and then we apply the ready method, passing it a function to execute when the document is ready</a:t>
            </a:r>
          </a:p>
          <a:p>
            <a:pPr>
              <a:buNone/>
            </a:pPr>
            <a:endParaRPr lang="en-US" dirty="0" smtClean="0"/>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FEF1A9"/>
                </a:solidFill>
                <a:highlight>
                  <a:srgbClr val="181818"/>
                </a:highlight>
              </a:rPr>
              <a:t>document</a:t>
            </a:r>
            <a:r>
              <a:rPr lang="en-US" dirty="0" smtClean="0">
                <a:solidFill>
                  <a:srgbClr val="E0E0E0"/>
                </a:solidFill>
                <a:highlight>
                  <a:srgbClr val="181818"/>
                </a:highlight>
              </a:rPr>
              <a:t>).</a:t>
            </a:r>
            <a:r>
              <a:rPr lang="en-US" dirty="0" smtClean="0">
                <a:solidFill>
                  <a:srgbClr val="FEF1A9"/>
                </a:solidFill>
                <a:highlight>
                  <a:srgbClr val="181818"/>
                </a:highlight>
              </a:rPr>
              <a:t>ready</a:t>
            </a:r>
            <a:r>
              <a:rPr lang="en-US" dirty="0" smtClean="0">
                <a:solidFill>
                  <a:srgbClr val="E0E0E0"/>
                </a:solidFill>
                <a:highlight>
                  <a:srgbClr val="181818"/>
                </a:highlight>
              </a:rPr>
              <a:t>(</a:t>
            </a:r>
            <a:r>
              <a:rPr lang="en-US" dirty="0" smtClean="0">
                <a:solidFill>
                  <a:srgbClr val="8080C0"/>
                </a:solidFill>
                <a:highlight>
                  <a:srgbClr val="181818"/>
                </a:highlight>
              </a:rPr>
              <a:t>function</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C080C0"/>
                </a:solidFill>
                <a:highlight>
                  <a:srgbClr val="181818"/>
                </a:highlight>
              </a:rPr>
              <a:t>//do code</a:t>
            </a:r>
          </a:p>
          <a:p>
            <a:pPr>
              <a:buNone/>
            </a:pPr>
            <a:r>
              <a:rPr lang="en-US" dirty="0" smtClean="0">
                <a:solidFill>
                  <a:srgbClr val="E0E0E0"/>
                </a:solidFill>
                <a:highlight>
                  <a:srgbClr val="181818"/>
                </a:highlight>
              </a:rPr>
              <a:t>});</a:t>
            </a: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Ready</a:t>
            </a:r>
            <a:endParaRPr lang="en-US" dirty="0"/>
          </a:p>
        </p:txBody>
      </p:sp>
      <p:sp>
        <p:nvSpPr>
          <p:cNvPr id="3" name="Content Placeholder 2"/>
          <p:cNvSpPr>
            <a:spLocks noGrp="1"/>
          </p:cNvSpPr>
          <p:nvPr>
            <p:ph idx="1"/>
          </p:nvPr>
        </p:nvSpPr>
        <p:spPr/>
        <p:txBody>
          <a:bodyPr>
            <a:normAutofit/>
          </a:bodyPr>
          <a:lstStyle/>
          <a:p>
            <a:pPr>
              <a:buNone/>
            </a:pPr>
            <a:r>
              <a:rPr lang="en-US" dirty="0" smtClean="0"/>
              <a:t>By passing a function to $ we instruct the browser to wait until the DOM is loaded before executing the code.  You can even call it multiple time with different functions (in order)</a:t>
            </a:r>
          </a:p>
          <a:p>
            <a:pPr>
              <a:buNone/>
            </a:pPr>
            <a:endParaRPr lang="en-US" dirty="0" smtClean="0"/>
          </a:p>
          <a:p>
            <a:pPr>
              <a:buNone/>
            </a:pPr>
            <a:r>
              <a:rPr lang="en-US" dirty="0" smtClean="0">
                <a:solidFill>
                  <a:srgbClr val="C080C0"/>
                </a:solidFill>
                <a:highlight>
                  <a:srgbClr val="181818"/>
                </a:highlight>
              </a:rPr>
              <a:t>//Short Hand Version</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8080C0"/>
                </a:solidFill>
                <a:highlight>
                  <a:srgbClr val="181818"/>
                </a:highlight>
              </a:rPr>
              <a:t>function</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C080C0"/>
                </a:solidFill>
                <a:highlight>
                  <a:srgbClr val="181818"/>
                </a:highlight>
              </a:rPr>
              <a:t>//do code</a:t>
            </a:r>
          </a:p>
          <a:p>
            <a:pPr>
              <a:buNone/>
            </a:pPr>
            <a:r>
              <a:rPr lang="en-US" dirty="0" smtClean="0">
                <a:solidFill>
                  <a:srgbClr val="E0E0E0"/>
                </a:solidFill>
                <a:highlight>
                  <a:srgbClr val="181818"/>
                </a:highlight>
              </a:rPr>
              <a:t>});</a:t>
            </a: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923330"/>
          </a:xfrm>
          <a:prstGeom prst="rect">
            <a:avLst/>
          </a:prstGeom>
        </p:spPr>
        <p:txBody>
          <a:bodyPr wrap="square">
            <a:spAutoFit/>
          </a:bodyPr>
          <a:lstStyle/>
          <a:p>
            <a:pPr fontAlgn="ctr"/>
            <a:r>
              <a:rPr lang="en-US" b="1" dirty="0" smtClean="0">
                <a:solidFill>
                  <a:schemeClr val="bg1"/>
                </a:solidFill>
                <a:latin typeface="Century" pitchFamily="18" charset="0"/>
              </a:rPr>
              <a:t>closure</a:t>
            </a:r>
            <a:r>
              <a:rPr lang="en-US" dirty="0" smtClean="0">
                <a:solidFill>
                  <a:schemeClr val="bg1"/>
                </a:solidFill>
                <a:latin typeface="Century" pitchFamily="18" charset="0"/>
              </a:rPr>
              <a:t>- </a:t>
            </a:r>
            <a:r>
              <a:rPr lang="en-US" i="1" dirty="0" smtClean="0">
                <a:solidFill>
                  <a:schemeClr val="bg1"/>
                </a:solidFill>
                <a:latin typeface="Century" pitchFamily="18" charset="0"/>
              </a:rPr>
              <a:t>definition</a:t>
            </a:r>
          </a:p>
          <a:p>
            <a:pPr marL="800100" lvl="1" indent="-342900" fontAlgn="ctr">
              <a:buFont typeface="+mj-lt"/>
              <a:buAutoNum type="arabicPeriod"/>
            </a:pPr>
            <a:r>
              <a:rPr lang="en-US" dirty="0" smtClean="0">
                <a:solidFill>
                  <a:srgbClr val="C7EAFB"/>
                </a:solidFill>
                <a:latin typeface="Century" pitchFamily="18" charset="0"/>
              </a:rPr>
              <a:t>is a function instance coupled with the local variables from its environment that are necessary for it execution.</a:t>
            </a:r>
            <a:endParaRPr lang="en-US" dirty="0">
              <a:solidFill>
                <a:srgbClr val="C7EAFB"/>
              </a:solidFill>
              <a:latin typeface="Century" pitchFamily="18" charset="0"/>
            </a:endParaRPr>
          </a:p>
        </p:txBody>
      </p:sp>
    </p:spTree>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DOM Elements</a:t>
            </a:r>
            <a:endParaRPr lang="en-US" dirty="0"/>
          </a:p>
        </p:txBody>
      </p:sp>
      <p:sp>
        <p:nvSpPr>
          <p:cNvPr id="3" name="Content Placeholder 2"/>
          <p:cNvSpPr>
            <a:spLocks noGrp="1"/>
          </p:cNvSpPr>
          <p:nvPr>
            <p:ph idx="1"/>
          </p:nvPr>
        </p:nvSpPr>
        <p:spPr/>
        <p:txBody>
          <a:bodyPr>
            <a:normAutofit/>
          </a:bodyPr>
          <a:lstStyle/>
          <a:p>
            <a:pPr>
              <a:buNone/>
            </a:pPr>
            <a:r>
              <a:rPr lang="en-US" dirty="0" smtClean="0"/>
              <a:t>We can create DOM elements on the fly by passing $() a string that contains HTML</a:t>
            </a:r>
          </a:p>
          <a:p>
            <a:pPr>
              <a:buNone/>
            </a:pPr>
            <a:endParaRPr lang="en-US" dirty="0" smtClean="0"/>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'&lt;div&gt;new div&lt;/div&gt;'</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	.</a:t>
            </a:r>
            <a:r>
              <a:rPr lang="en-US" dirty="0" err="1" smtClean="0">
                <a:solidFill>
                  <a:srgbClr val="FEF1A9"/>
                </a:solidFill>
                <a:highlight>
                  <a:srgbClr val="181818"/>
                </a:highlight>
              </a:rPr>
              <a:t>insertAfter</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myOtherDiv</a:t>
            </a:r>
            <a:r>
              <a:rPr lang="en-US" dirty="0" smtClean="0">
                <a:solidFill>
                  <a:srgbClr val="60FF60"/>
                </a:solidFill>
                <a:highlight>
                  <a:srgbClr val="181818"/>
                </a:highlight>
              </a:rPr>
              <a:t>'</a:t>
            </a:r>
            <a:r>
              <a:rPr lang="en-US" dirty="0" smtClean="0">
                <a:solidFill>
                  <a:srgbClr val="E0E0E0"/>
                </a:solidFill>
                <a:highlight>
                  <a:srgbClr val="181818"/>
                </a:highlight>
              </a:rPr>
              <a:t>);</a:t>
            </a: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jQuery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jQuery</a:t>
            </a:r>
            <a:r>
              <a:rPr lang="en-US" dirty="0" smtClean="0"/>
              <a:t> was designed to be easily extended.  To page authors it appears as if the function was built into the library</a:t>
            </a:r>
          </a:p>
          <a:p>
            <a:pPr>
              <a:buNone/>
            </a:pPr>
            <a:endParaRPr lang="en-US" dirty="0" smtClean="0"/>
          </a:p>
          <a:p>
            <a:pPr>
              <a:buNone/>
            </a:pPr>
            <a:r>
              <a:rPr lang="en-US" dirty="0" smtClean="0"/>
              <a:t>We can write a function that disables a group of elements</a:t>
            </a:r>
          </a:p>
          <a:p>
            <a:pPr>
              <a:buNone/>
            </a:pPr>
            <a:endParaRPr lang="en-US" dirty="0" smtClean="0"/>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err="1" smtClean="0">
                <a:solidFill>
                  <a:srgbClr val="FEF1A9"/>
                </a:solidFill>
                <a:highlight>
                  <a:srgbClr val="181818"/>
                </a:highlight>
              </a:rPr>
              <a:t>fn</a:t>
            </a:r>
            <a:r>
              <a:rPr lang="en-US" dirty="0" err="1" smtClean="0">
                <a:solidFill>
                  <a:srgbClr val="E0E0E0"/>
                </a:solidFill>
                <a:highlight>
                  <a:srgbClr val="181818"/>
                </a:highlight>
              </a:rPr>
              <a:t>.</a:t>
            </a:r>
            <a:r>
              <a:rPr lang="en-US" dirty="0" err="1" smtClean="0">
                <a:solidFill>
                  <a:srgbClr val="FEF1A9"/>
                </a:solidFill>
                <a:highlight>
                  <a:srgbClr val="181818"/>
                </a:highlight>
              </a:rPr>
              <a:t>disable</a:t>
            </a:r>
            <a:r>
              <a:rPr lang="en-US" dirty="0" smtClean="0">
                <a:solidFill>
                  <a:srgbClr val="E0E0E0"/>
                </a:solidFill>
                <a:highlight>
                  <a:srgbClr val="181818"/>
                </a:highlight>
              </a:rPr>
              <a:t> = </a:t>
            </a:r>
            <a:r>
              <a:rPr lang="en-US" dirty="0" smtClean="0">
                <a:solidFill>
                  <a:srgbClr val="8080C0"/>
                </a:solidFill>
                <a:highlight>
                  <a:srgbClr val="181818"/>
                </a:highlight>
              </a:rPr>
              <a:t>function</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8080C0"/>
                </a:solidFill>
                <a:highlight>
                  <a:srgbClr val="181818"/>
                </a:highlight>
              </a:rPr>
              <a:t>return</a:t>
            </a:r>
            <a:r>
              <a:rPr lang="en-US" dirty="0" smtClean="0">
                <a:solidFill>
                  <a:srgbClr val="E0E0E0"/>
                </a:solidFill>
                <a:highlight>
                  <a:srgbClr val="181818"/>
                </a:highlight>
              </a:rPr>
              <a:t> </a:t>
            </a:r>
            <a:r>
              <a:rPr lang="en-US" dirty="0" err="1" smtClean="0">
                <a:solidFill>
                  <a:srgbClr val="8080C0"/>
                </a:solidFill>
                <a:highlight>
                  <a:srgbClr val="181818"/>
                </a:highlight>
              </a:rPr>
              <a:t>this</a:t>
            </a:r>
            <a:r>
              <a:rPr lang="en-US" dirty="0" err="1" smtClean="0">
                <a:solidFill>
                  <a:srgbClr val="E0E0E0"/>
                </a:solidFill>
                <a:highlight>
                  <a:srgbClr val="181818"/>
                </a:highlight>
              </a:rPr>
              <a:t>.</a:t>
            </a:r>
            <a:r>
              <a:rPr lang="en-US" dirty="0" err="1" smtClean="0">
                <a:solidFill>
                  <a:srgbClr val="FEF1A9"/>
                </a:solidFill>
                <a:highlight>
                  <a:srgbClr val="181818"/>
                </a:highlight>
              </a:rPr>
              <a:t>each</a:t>
            </a:r>
            <a:r>
              <a:rPr lang="en-US" dirty="0" smtClean="0">
                <a:solidFill>
                  <a:srgbClr val="E0E0E0"/>
                </a:solidFill>
                <a:highlight>
                  <a:srgbClr val="181818"/>
                </a:highlight>
              </a:rPr>
              <a:t>(</a:t>
            </a:r>
            <a:r>
              <a:rPr lang="en-US" dirty="0" smtClean="0">
                <a:solidFill>
                  <a:srgbClr val="8080C0"/>
                </a:solidFill>
                <a:highlight>
                  <a:srgbClr val="181818"/>
                </a:highlight>
              </a:rPr>
              <a:t>function</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8080C0"/>
                </a:solidFill>
                <a:highlight>
                  <a:srgbClr val="181818"/>
                </a:highlight>
              </a:rPr>
              <a:t>if</a:t>
            </a:r>
            <a:r>
              <a:rPr lang="en-US" dirty="0" smtClean="0">
                <a:solidFill>
                  <a:srgbClr val="E0E0E0"/>
                </a:solidFill>
                <a:highlight>
                  <a:srgbClr val="181818"/>
                </a:highlight>
              </a:rPr>
              <a:t> (</a:t>
            </a:r>
            <a:r>
              <a:rPr lang="en-US" dirty="0" err="1" smtClean="0">
                <a:solidFill>
                  <a:srgbClr val="8080C0"/>
                </a:solidFill>
                <a:highlight>
                  <a:srgbClr val="181818"/>
                </a:highlight>
              </a:rPr>
              <a:t>typeof</a:t>
            </a:r>
            <a:r>
              <a:rPr lang="en-US" dirty="0" smtClean="0">
                <a:solidFill>
                  <a:srgbClr val="E0E0E0"/>
                </a:solidFill>
                <a:highlight>
                  <a:srgbClr val="181818"/>
                </a:highlight>
              </a:rPr>
              <a:t> </a:t>
            </a:r>
            <a:r>
              <a:rPr lang="en-US" dirty="0" err="1" smtClean="0">
                <a:solidFill>
                  <a:srgbClr val="8080C0"/>
                </a:solidFill>
                <a:highlight>
                  <a:srgbClr val="181818"/>
                </a:highlight>
              </a:rPr>
              <a:t>this</a:t>
            </a:r>
            <a:r>
              <a:rPr lang="en-US" dirty="0" err="1" smtClean="0">
                <a:solidFill>
                  <a:srgbClr val="E0E0E0"/>
                </a:solidFill>
                <a:highlight>
                  <a:srgbClr val="181818"/>
                </a:highlight>
              </a:rPr>
              <a:t>.</a:t>
            </a:r>
            <a:r>
              <a:rPr lang="en-US" dirty="0" err="1" smtClean="0">
                <a:solidFill>
                  <a:srgbClr val="FEF1A9"/>
                </a:solidFill>
                <a:highlight>
                  <a:srgbClr val="181818"/>
                </a:highlight>
              </a:rPr>
              <a:t>disabled</a:t>
            </a:r>
            <a:r>
              <a:rPr lang="en-US" dirty="0" smtClean="0">
                <a:solidFill>
                  <a:srgbClr val="E0E0E0"/>
                </a:solidFill>
                <a:highlight>
                  <a:srgbClr val="181818"/>
                </a:highlight>
              </a:rPr>
              <a:t> != ‘</a:t>
            </a:r>
            <a:r>
              <a:rPr lang="en-US" dirty="0" smtClean="0">
                <a:solidFill>
                  <a:srgbClr val="FEF1A9"/>
                </a:solidFill>
                <a:highlight>
                  <a:srgbClr val="181818"/>
                </a:highlight>
              </a:rPr>
              <a:t>undefined</a:t>
            </a:r>
            <a:r>
              <a:rPr lang="en-US" dirty="0" smtClean="0">
                <a:solidFill>
                  <a:srgbClr val="E0E0E0"/>
                </a:solidFill>
                <a:highlight>
                  <a:srgbClr val="181818"/>
                </a:highlight>
              </a:rPr>
              <a:t>’) 			</a:t>
            </a:r>
            <a:r>
              <a:rPr lang="en-US" dirty="0" err="1" smtClean="0">
                <a:solidFill>
                  <a:srgbClr val="8080C0"/>
                </a:solidFill>
                <a:highlight>
                  <a:srgbClr val="181818"/>
                </a:highlight>
              </a:rPr>
              <a:t>this</a:t>
            </a:r>
            <a:r>
              <a:rPr lang="en-US" dirty="0" err="1" smtClean="0">
                <a:solidFill>
                  <a:srgbClr val="E0E0E0"/>
                </a:solidFill>
                <a:highlight>
                  <a:srgbClr val="181818"/>
                </a:highlight>
              </a:rPr>
              <a:t>.</a:t>
            </a:r>
            <a:r>
              <a:rPr lang="en-US" dirty="0" err="1" smtClean="0">
                <a:solidFill>
                  <a:srgbClr val="FEF1A9"/>
                </a:solidFill>
                <a:highlight>
                  <a:srgbClr val="181818"/>
                </a:highlight>
              </a:rPr>
              <a:t>disabled</a:t>
            </a:r>
            <a:r>
              <a:rPr lang="en-US" dirty="0" smtClean="0">
                <a:solidFill>
                  <a:srgbClr val="E0E0E0"/>
                </a:solidFill>
                <a:highlight>
                  <a:srgbClr val="181818"/>
                </a:highlight>
              </a:rPr>
              <a:t> = </a:t>
            </a:r>
            <a:r>
              <a:rPr lang="en-US" dirty="0" smtClean="0">
                <a:solidFill>
                  <a:srgbClr val="8080C0"/>
                </a:solidFill>
                <a:highlight>
                  <a:srgbClr val="181818"/>
                </a:highlight>
              </a:rPr>
              <a:t>true</a:t>
            </a:r>
            <a:r>
              <a:rPr lang="en-US" dirty="0" smtClean="0">
                <a:solidFill>
                  <a:srgbClr val="E0E0E0"/>
                </a:solidFill>
                <a:highlight>
                  <a:srgbClr val="181818"/>
                </a:highlight>
              </a:rPr>
              <a:t>;</a:t>
            </a:r>
          </a:p>
          <a:p>
            <a:pPr>
              <a:buNone/>
            </a:pPr>
            <a:r>
              <a:rPr lang="en-US" dirty="0" smtClean="0">
                <a:solidFill>
                  <a:srgbClr val="E0E0E0"/>
                </a:solidFill>
                <a:highlight>
                  <a:srgbClr val="181818"/>
                </a:highlight>
              </a:rPr>
              <a:t>	});</a:t>
            </a:r>
          </a:p>
          <a:p>
            <a:pPr>
              <a:buNone/>
            </a:pPr>
            <a:r>
              <a:rPr lang="en-US" dirty="0" smtClean="0">
                <a:solidFill>
                  <a:srgbClr val="E0E0E0"/>
                </a:solidFill>
                <a:highlight>
                  <a:srgbClr val="181818"/>
                </a:highlight>
              </a:rPr>
              <a:t>}</a:t>
            </a:r>
          </a:p>
          <a:p>
            <a:pPr>
              <a:buNone/>
            </a:pPr>
            <a:r>
              <a:rPr lang="en-US" dirty="0" smtClean="0"/>
              <a:t>We return the </a:t>
            </a:r>
            <a:r>
              <a:rPr lang="en-US" dirty="0" err="1" smtClean="0"/>
              <a:t>this.each</a:t>
            </a:r>
            <a:r>
              <a:rPr lang="en-US" dirty="0" smtClean="0"/>
              <a:t> method so we can support chaining</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form#myForm</a:t>
            </a:r>
            <a:r>
              <a:rPr lang="en-US" dirty="0" smtClean="0">
                <a:solidFill>
                  <a:srgbClr val="60FF60"/>
                </a:solidFill>
                <a:highlight>
                  <a:srgbClr val="181818"/>
                </a:highlight>
              </a:rPr>
              <a:t> input'</a:t>
            </a:r>
            <a:r>
              <a:rPr lang="en-US" dirty="0" smtClean="0">
                <a:solidFill>
                  <a:srgbClr val="E0E0E0"/>
                </a:solidFill>
                <a:highlight>
                  <a:srgbClr val="181818"/>
                </a:highlight>
              </a:rPr>
              <a:t>).</a:t>
            </a:r>
            <a:r>
              <a:rPr lang="en-US" dirty="0" smtClean="0">
                <a:solidFill>
                  <a:srgbClr val="FEF1A9"/>
                </a:solidFill>
                <a:highlight>
                  <a:srgbClr val="181818"/>
                </a:highlight>
              </a:rPr>
              <a:t>disable</a:t>
            </a:r>
            <a:r>
              <a:rPr lang="en-US" dirty="0" smtClean="0">
                <a:solidFill>
                  <a:srgbClr val="E0E0E0"/>
                </a:solidFill>
                <a:highlight>
                  <a:srgbClr val="181818"/>
                </a:highlight>
              </a:rPr>
              <a:t>().</a:t>
            </a:r>
            <a:r>
              <a:rPr lang="en-US" dirty="0" err="1" smtClean="0">
                <a:solidFill>
                  <a:srgbClr val="FEF1A9"/>
                </a:solidFill>
                <a:highlight>
                  <a:srgbClr val="181818"/>
                </a:highlight>
              </a:rPr>
              <a:t>addClass</a:t>
            </a:r>
            <a:r>
              <a:rPr lang="en-US" dirty="0" smtClean="0">
                <a:solidFill>
                  <a:srgbClr val="E0E0E0"/>
                </a:solidFill>
                <a:highlight>
                  <a:srgbClr val="181818"/>
                </a:highlight>
              </a:rPr>
              <a:t>(</a:t>
            </a:r>
            <a:r>
              <a:rPr lang="en-US" dirty="0" smtClean="0">
                <a:solidFill>
                  <a:srgbClr val="60FF60"/>
                </a:solidFill>
                <a:highlight>
                  <a:srgbClr val="181818"/>
                </a:highlight>
              </a:rPr>
              <a:t>'</a:t>
            </a:r>
            <a:r>
              <a:rPr lang="en-US" dirty="0" err="1" smtClean="0">
                <a:solidFill>
                  <a:srgbClr val="60FF60"/>
                </a:solidFill>
                <a:highlight>
                  <a:srgbClr val="181818"/>
                </a:highlight>
              </a:rPr>
              <a:t>grayDisabled</a:t>
            </a:r>
            <a:r>
              <a:rPr lang="en-US" dirty="0" smtClean="0">
                <a:solidFill>
                  <a:srgbClr val="60FF60"/>
                </a:solidFill>
                <a:highlight>
                  <a:srgbClr val="181818"/>
                </a:highlight>
              </a:rPr>
              <a:t>'</a:t>
            </a:r>
            <a:r>
              <a:rPr lang="en-US" dirty="0" smtClean="0">
                <a:solidFill>
                  <a:srgbClr val="E0E0E0"/>
                </a:solidFill>
                <a:highlight>
                  <a:srgbClr val="181818"/>
                </a:highlight>
              </a:rPr>
              <a:t>);</a:t>
            </a: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jQuery</a:t>
            </a:r>
            <a:endParaRPr lang="en-US" dirty="0"/>
          </a:p>
        </p:txBody>
      </p:sp>
      <p:sp>
        <p:nvSpPr>
          <p:cNvPr id="3" name="Content Placeholder 2"/>
          <p:cNvSpPr>
            <a:spLocks noGrp="1"/>
          </p:cNvSpPr>
          <p:nvPr>
            <p:ph idx="1"/>
          </p:nvPr>
        </p:nvSpPr>
        <p:spPr/>
        <p:txBody>
          <a:bodyPr>
            <a:normAutofit/>
          </a:bodyPr>
          <a:lstStyle/>
          <a:p>
            <a:pPr>
              <a:buNone/>
            </a:pPr>
            <a:r>
              <a:rPr lang="en-US" dirty="0" err="1" smtClean="0"/>
              <a:t>jQuery</a:t>
            </a:r>
            <a:r>
              <a:rPr lang="en-US" dirty="0" smtClean="0"/>
              <a:t> users have also extended </a:t>
            </a:r>
            <a:r>
              <a:rPr lang="en-US" dirty="0" err="1" smtClean="0"/>
              <a:t>jQuery</a:t>
            </a:r>
            <a:r>
              <a:rPr lang="en-US" dirty="0" smtClean="0"/>
              <a:t> with a set of plug-ins that can be downloaded off of their main site.</a:t>
            </a:r>
          </a:p>
          <a:p>
            <a:pPr>
              <a:buNone/>
            </a:pPr>
            <a:r>
              <a:rPr lang="en-US" dirty="0" smtClean="0">
                <a:hlinkClick r:id="rId2"/>
              </a:rPr>
              <a:t>http://plugins.jquery.com/</a:t>
            </a:r>
            <a:endParaRPr lang="en-US" dirty="0" smtClean="0"/>
          </a:p>
          <a:p>
            <a:r>
              <a:rPr lang="en-US" dirty="0" smtClean="0"/>
              <a:t>Ajax</a:t>
            </a:r>
          </a:p>
          <a:p>
            <a:r>
              <a:rPr lang="en-US" dirty="0" smtClean="0"/>
              <a:t>Animation</a:t>
            </a:r>
          </a:p>
          <a:p>
            <a:r>
              <a:rPr lang="en-US" dirty="0" smtClean="0"/>
              <a:t>Browser Tweaks</a:t>
            </a:r>
          </a:p>
          <a:p>
            <a:r>
              <a:rPr lang="en-US" dirty="0" smtClean="0"/>
              <a:t>Navigation</a:t>
            </a:r>
          </a:p>
          <a:p>
            <a:r>
              <a:rPr lang="en-US" dirty="0" smtClean="0"/>
              <a:t>…</a:t>
            </a:r>
          </a:p>
          <a:p>
            <a:pPr>
              <a:buNone/>
            </a:pPr>
            <a:endParaRPr lang="en-US" dirty="0" smtClean="0"/>
          </a:p>
          <a:p>
            <a:pPr>
              <a:buNone/>
            </a:pP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jQuery</a:t>
            </a:r>
            <a:r>
              <a:rPr lang="en-US" dirty="0" smtClean="0"/>
              <a:t> with Prototype</a:t>
            </a:r>
            <a:endParaRPr lang="en-US" dirty="0"/>
          </a:p>
        </p:txBody>
      </p:sp>
      <p:sp>
        <p:nvSpPr>
          <p:cNvPr id="3" name="Content Placeholder 2"/>
          <p:cNvSpPr>
            <a:spLocks noGrp="1"/>
          </p:cNvSpPr>
          <p:nvPr>
            <p:ph idx="1"/>
          </p:nvPr>
        </p:nvSpPr>
        <p:spPr/>
        <p:txBody>
          <a:bodyPr>
            <a:normAutofit/>
          </a:bodyPr>
          <a:lstStyle/>
          <a:p>
            <a:pPr>
              <a:buNone/>
            </a:pPr>
            <a:r>
              <a:rPr lang="en-US" dirty="0" smtClean="0"/>
              <a:t>Provisions built into </a:t>
            </a:r>
            <a:r>
              <a:rPr lang="en-US" dirty="0" err="1" smtClean="0"/>
              <a:t>jQuery</a:t>
            </a:r>
            <a:r>
              <a:rPr lang="en-US" dirty="0" smtClean="0"/>
              <a:t> for cohabitation with other libraries.</a:t>
            </a:r>
          </a:p>
          <a:p>
            <a:pPr>
              <a:buNone/>
            </a:pPr>
            <a:r>
              <a:rPr lang="en-US" dirty="0" err="1" smtClean="0"/>
              <a:t>jQuery</a:t>
            </a:r>
            <a:r>
              <a:rPr lang="en-US" dirty="0" smtClean="0"/>
              <a:t> does not pollute the global namespace</a:t>
            </a:r>
          </a:p>
          <a:p>
            <a:r>
              <a:rPr lang="en-US" dirty="0" err="1" smtClean="0">
                <a:solidFill>
                  <a:srgbClr val="FFB612"/>
                </a:solidFill>
              </a:rPr>
              <a:t>jQuery</a:t>
            </a:r>
            <a:r>
              <a:rPr lang="en-US" dirty="0" smtClean="0"/>
              <a:t> and </a:t>
            </a:r>
            <a:r>
              <a:rPr lang="en-US" dirty="0" smtClean="0">
                <a:solidFill>
                  <a:srgbClr val="FFB612"/>
                </a:solidFill>
              </a:rPr>
              <a:t>$</a:t>
            </a:r>
            <a:r>
              <a:rPr lang="en-US" dirty="0" smtClean="0"/>
              <a:t> are the limit of what is included in the global namespace</a:t>
            </a:r>
          </a:p>
          <a:p>
            <a:pPr>
              <a:buNone/>
            </a:pPr>
            <a:r>
              <a:rPr lang="en-US" dirty="0" smtClean="0"/>
              <a:t>However Prototype also uses the pesky $, and therefore creates a conflict</a:t>
            </a:r>
          </a:p>
          <a:p>
            <a:pPr>
              <a:buNone/>
            </a:pPr>
            <a:r>
              <a:rPr lang="en-US" dirty="0" err="1" smtClean="0">
                <a:solidFill>
                  <a:srgbClr val="FFB612"/>
                </a:solidFill>
              </a:rPr>
              <a:t>jQuery.noConflict</a:t>
            </a:r>
            <a:r>
              <a:rPr lang="en-US" dirty="0" smtClean="0">
                <a:solidFill>
                  <a:srgbClr val="FFB612"/>
                </a:solidFill>
              </a:rPr>
              <a:t>(); </a:t>
            </a:r>
            <a:r>
              <a:rPr lang="en-US" dirty="0" smtClean="0"/>
              <a:t>Reverts the meaning of $ to that defined by the non-</a:t>
            </a:r>
            <a:r>
              <a:rPr lang="en-US" dirty="0" err="1" smtClean="0"/>
              <a:t>jQuery</a:t>
            </a:r>
            <a:r>
              <a:rPr lang="en-US" dirty="0" smtClean="0"/>
              <a:t> library</a:t>
            </a:r>
          </a:p>
          <a:p>
            <a:pPr>
              <a:buNone/>
            </a:pPr>
            <a:endParaRPr lang="en-US" dirty="0" smtClean="0"/>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jQuery</a:t>
            </a:r>
            <a:r>
              <a:rPr lang="en-US" dirty="0" smtClean="0"/>
              <a:t> with Prototype</a:t>
            </a:r>
            <a:endParaRPr lang="en-US" dirty="0"/>
          </a:p>
        </p:txBody>
      </p:sp>
      <p:sp>
        <p:nvSpPr>
          <p:cNvPr id="3" name="Content Placeholder 2"/>
          <p:cNvSpPr>
            <a:spLocks noGrp="1"/>
          </p:cNvSpPr>
          <p:nvPr>
            <p:ph idx="1"/>
          </p:nvPr>
        </p:nvSpPr>
        <p:spPr/>
        <p:txBody>
          <a:bodyPr>
            <a:normAutofit/>
          </a:bodyPr>
          <a:lstStyle/>
          <a:p>
            <a:pPr>
              <a:buNone/>
            </a:pPr>
            <a:r>
              <a:rPr lang="en-US" dirty="0" smtClean="0"/>
              <a:t>You can also create an environment where the $ name is scoped to refer to the </a:t>
            </a:r>
            <a:r>
              <a:rPr lang="en-US" dirty="0" err="1" smtClean="0"/>
              <a:t>jQuery</a:t>
            </a:r>
            <a:r>
              <a:rPr lang="en-US" dirty="0" smtClean="0"/>
              <a:t> object</a:t>
            </a:r>
          </a:p>
          <a:p>
            <a:pPr>
              <a:buNone/>
            </a:pPr>
            <a:r>
              <a:rPr lang="en-US" dirty="0" smtClean="0">
                <a:solidFill>
                  <a:srgbClr val="E0E0E0"/>
                </a:solidFill>
                <a:highlight>
                  <a:srgbClr val="181818"/>
                </a:highlight>
              </a:rPr>
              <a:t>(</a:t>
            </a:r>
            <a:r>
              <a:rPr lang="en-US" dirty="0" smtClean="0">
                <a:solidFill>
                  <a:srgbClr val="8080C0"/>
                </a:solidFill>
                <a:highlight>
                  <a:srgbClr val="181818"/>
                </a:highlight>
              </a:rPr>
              <a:t>function</a:t>
            </a:r>
            <a:r>
              <a:rPr lang="en-US" dirty="0" smtClean="0">
                <a:solidFill>
                  <a:srgbClr val="E0E0E0"/>
                </a:solidFill>
                <a:highlight>
                  <a:srgbClr val="181818"/>
                </a:highlight>
              </a:rPr>
              <a:t>(</a:t>
            </a:r>
            <a:r>
              <a:rPr lang="en-US" dirty="0" smtClean="0">
                <a:solidFill>
                  <a:srgbClr val="FEF1A9"/>
                </a:solidFill>
                <a:highlight>
                  <a:srgbClr val="181818"/>
                </a:highlight>
              </a:rPr>
              <a:t>$</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C080C0"/>
                </a:solidFill>
                <a:highlight>
                  <a:srgbClr val="181818"/>
                </a:highlight>
              </a:rPr>
              <a:t>//definition goes here</a:t>
            </a:r>
          </a:p>
          <a:p>
            <a:pPr>
              <a:buNone/>
            </a:pPr>
            <a:r>
              <a:rPr lang="en-US" dirty="0" smtClean="0">
                <a:solidFill>
                  <a:srgbClr val="E0E0E0"/>
                </a:solidFill>
                <a:highlight>
                  <a:srgbClr val="181818"/>
                </a:highlight>
              </a:rPr>
              <a:t>})(</a:t>
            </a:r>
            <a:r>
              <a:rPr lang="en-US" dirty="0" err="1" smtClean="0">
                <a:solidFill>
                  <a:srgbClr val="FEF1A9"/>
                </a:solidFill>
                <a:highlight>
                  <a:srgbClr val="181818"/>
                </a:highlight>
              </a:rPr>
              <a:t>jQuery</a:t>
            </a:r>
            <a:r>
              <a:rPr lang="en-US" dirty="0" smtClean="0">
                <a:solidFill>
                  <a:srgbClr val="E0E0E0"/>
                </a:solidFill>
                <a:highlight>
                  <a:srgbClr val="181818"/>
                </a:highlight>
              </a:rPr>
              <a:t>);</a:t>
            </a:r>
          </a:p>
          <a:p>
            <a:pPr>
              <a:buNone/>
            </a:pPr>
            <a:endParaRPr lang="en-US" dirty="0" smtClean="0"/>
          </a:p>
          <a:p>
            <a:pPr>
              <a:buNone/>
            </a:pPr>
            <a:r>
              <a:rPr lang="en-US" dirty="0" smtClean="0">
                <a:solidFill>
                  <a:srgbClr val="FFB612"/>
                </a:solidFill>
              </a:rPr>
              <a:t>(function($) {  }) </a:t>
            </a:r>
            <a:r>
              <a:rPr lang="en-US" dirty="0" smtClean="0"/>
              <a:t>– declares a function and encloses it in parenthesis to make an expression out of it, resulting in a reference to the anonymous function being returned.  This function takes a single parameter $</a:t>
            </a:r>
          </a:p>
          <a:p>
            <a:pPr>
              <a:buNone/>
            </a:pPr>
            <a:r>
              <a:rPr lang="en-US" dirty="0" smtClean="0">
                <a:solidFill>
                  <a:srgbClr val="FFB612"/>
                </a:solidFill>
              </a:rPr>
              <a:t>(</a:t>
            </a:r>
            <a:r>
              <a:rPr lang="en-US" dirty="0" err="1" smtClean="0">
                <a:solidFill>
                  <a:srgbClr val="FFB612"/>
                </a:solidFill>
              </a:rPr>
              <a:t>jQuery</a:t>
            </a:r>
            <a:r>
              <a:rPr lang="en-US" dirty="0" smtClean="0">
                <a:solidFill>
                  <a:srgbClr val="FFB612"/>
                </a:solidFill>
              </a:rPr>
              <a:t>) </a:t>
            </a:r>
            <a:r>
              <a:rPr lang="en-US" dirty="0" smtClean="0"/>
              <a:t>is the parameter being passed in the anonymous function</a:t>
            </a:r>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jQuery.extend</a:t>
            </a:r>
            <a:r>
              <a:rPr lang="en-US" dirty="0" smtClean="0"/>
              <a:t> $.</a:t>
            </a:r>
            <a:r>
              <a:rPr lang="en-US" dirty="0" err="1" smtClean="0"/>
              <a:t>fn.extend</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As a general rule, you should extend the </a:t>
            </a:r>
            <a:r>
              <a:rPr lang="en-US" dirty="0" err="1" smtClean="0"/>
              <a:t>jQuery</a:t>
            </a:r>
            <a:r>
              <a:rPr lang="en-US" dirty="0" smtClean="0"/>
              <a:t> object for functions and the </a:t>
            </a:r>
            <a:r>
              <a:rPr lang="en-US" dirty="0" err="1" smtClean="0"/>
              <a:t>jQuery.fn</a:t>
            </a:r>
            <a:r>
              <a:rPr lang="en-US" dirty="0" smtClean="0"/>
              <a:t> object for methods. A function, as opposed to a method, is not accessed directly from the DOM. </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err="1" smtClean="0">
                <a:solidFill>
                  <a:srgbClr val="FEF1A9"/>
                </a:solidFill>
                <a:highlight>
                  <a:srgbClr val="181818"/>
                </a:highlight>
              </a:rPr>
              <a:t>fn</a:t>
            </a:r>
            <a:r>
              <a:rPr lang="en-US" dirty="0" err="1" smtClean="0">
                <a:solidFill>
                  <a:srgbClr val="E0E0E0"/>
                </a:solidFill>
                <a:highlight>
                  <a:srgbClr val="181818"/>
                </a:highlight>
              </a:rPr>
              <a:t>.</a:t>
            </a:r>
            <a:r>
              <a:rPr lang="en-US" dirty="0" err="1" smtClean="0">
                <a:solidFill>
                  <a:srgbClr val="FEF1A9"/>
                </a:solidFill>
                <a:highlight>
                  <a:srgbClr val="181818"/>
                </a:highlight>
              </a:rPr>
              <a:t>extend</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err="1" smtClean="0">
                <a:solidFill>
                  <a:srgbClr val="FEF1A9"/>
                </a:solidFill>
                <a:highlight>
                  <a:srgbClr val="181818"/>
                </a:highlight>
              </a:rPr>
              <a:t>myMethod</a:t>
            </a:r>
            <a:r>
              <a:rPr lang="en-US" dirty="0" smtClean="0">
                <a:solidFill>
                  <a:srgbClr val="E0E0E0"/>
                </a:solidFill>
                <a:highlight>
                  <a:srgbClr val="181818"/>
                </a:highlight>
              </a:rPr>
              <a:t>: </a:t>
            </a:r>
            <a:r>
              <a:rPr lang="en-US" dirty="0" smtClean="0">
                <a:solidFill>
                  <a:srgbClr val="8080C0"/>
                </a:solidFill>
                <a:highlight>
                  <a:srgbClr val="181818"/>
                </a:highlight>
              </a:rPr>
              <a:t>function</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p>
          <a:p>
            <a:pPr>
              <a:buNone/>
            </a:pPr>
            <a:r>
              <a:rPr lang="en-US" dirty="0" smtClean="0">
                <a:solidFill>
                  <a:srgbClr val="C080C0"/>
                </a:solidFill>
                <a:highlight>
                  <a:srgbClr val="181818"/>
                </a:highlight>
              </a:rPr>
              <a:t>//</a:t>
            </a:r>
            <a:r>
              <a:rPr lang="en-US" dirty="0" err="1" smtClean="0">
                <a:solidFill>
                  <a:srgbClr val="C080C0"/>
                </a:solidFill>
                <a:highlight>
                  <a:srgbClr val="181818"/>
                </a:highlight>
              </a:rPr>
              <a:t>jQuery</a:t>
            </a:r>
            <a:r>
              <a:rPr lang="en-US" dirty="0" smtClean="0">
                <a:solidFill>
                  <a:srgbClr val="C080C0"/>
                </a:solidFill>
                <a:highlight>
                  <a:srgbClr val="181818"/>
                </a:highlight>
              </a:rPr>
              <a:t>("div").</a:t>
            </a:r>
            <a:r>
              <a:rPr lang="en-US" dirty="0" err="1" smtClean="0">
                <a:solidFill>
                  <a:srgbClr val="C080C0"/>
                </a:solidFill>
                <a:highlight>
                  <a:srgbClr val="181818"/>
                </a:highlight>
              </a:rPr>
              <a:t>myMethod</a:t>
            </a:r>
            <a:r>
              <a:rPr lang="en-US" dirty="0" smtClean="0">
                <a:solidFill>
                  <a:srgbClr val="C080C0"/>
                </a:solidFill>
                <a:highlight>
                  <a:srgbClr val="181818"/>
                </a:highlight>
              </a:rPr>
              <a:t>(); </a:t>
            </a:r>
          </a:p>
          <a:p>
            <a:pPr>
              <a:buNone/>
            </a:pPr>
            <a:r>
              <a:rPr lang="en-US" dirty="0" smtClean="0">
                <a:solidFill>
                  <a:srgbClr val="E0E0E0"/>
                </a:solidFill>
                <a:highlight>
                  <a:srgbClr val="181818"/>
                </a:highlight>
              </a:rPr>
              <a:t>   </a:t>
            </a:r>
          </a:p>
          <a:p>
            <a:pPr>
              <a:buNone/>
            </a:pP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smtClean="0">
                <a:solidFill>
                  <a:srgbClr val="FEF1A9"/>
                </a:solidFill>
                <a:highlight>
                  <a:srgbClr val="181818"/>
                </a:highlight>
              </a:rPr>
              <a:t>extend</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myMethod2</a:t>
            </a:r>
            <a:r>
              <a:rPr lang="en-US" dirty="0" smtClean="0">
                <a:solidFill>
                  <a:srgbClr val="E0E0E0"/>
                </a:solidFill>
                <a:highlight>
                  <a:srgbClr val="181818"/>
                </a:highlight>
              </a:rPr>
              <a:t>: </a:t>
            </a:r>
            <a:r>
              <a:rPr lang="en-US" dirty="0" smtClean="0">
                <a:solidFill>
                  <a:srgbClr val="8080C0"/>
                </a:solidFill>
                <a:highlight>
                  <a:srgbClr val="181818"/>
                </a:highlight>
              </a:rPr>
              <a:t>function</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p>
          <a:p>
            <a:pPr>
              <a:buNone/>
            </a:pPr>
            <a:r>
              <a:rPr lang="en-US" dirty="0" smtClean="0">
                <a:solidFill>
                  <a:srgbClr val="C080C0"/>
                </a:solidFill>
                <a:highlight>
                  <a:srgbClr val="181818"/>
                </a:highlight>
              </a:rPr>
              <a:t>//</a:t>
            </a:r>
            <a:r>
              <a:rPr lang="en-US" dirty="0" err="1" smtClean="0">
                <a:solidFill>
                  <a:srgbClr val="C080C0"/>
                </a:solidFill>
                <a:highlight>
                  <a:srgbClr val="181818"/>
                </a:highlight>
              </a:rPr>
              <a:t>jQuery.myMethod</a:t>
            </a:r>
            <a:r>
              <a:rPr lang="en-US" dirty="0" smtClean="0">
                <a:solidFill>
                  <a:srgbClr val="C080C0"/>
                </a:solidFill>
                <a:highlight>
                  <a:srgbClr val="181818"/>
                </a:highlight>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jQuery.extend</a:t>
            </a:r>
            <a:r>
              <a:rPr lang="en-US" dirty="0" smtClean="0"/>
              <a:t> $.</a:t>
            </a:r>
            <a:r>
              <a:rPr lang="en-US" dirty="0" err="1" smtClean="0"/>
              <a:t>fn.extend</a:t>
            </a:r>
            <a:endParaRPr lang="en-US" dirty="0"/>
          </a:p>
        </p:txBody>
      </p:sp>
      <p:sp>
        <p:nvSpPr>
          <p:cNvPr id="3" name="Content Placeholder 2"/>
          <p:cNvSpPr>
            <a:spLocks noGrp="1"/>
          </p:cNvSpPr>
          <p:nvPr>
            <p:ph idx="1"/>
          </p:nvPr>
        </p:nvSpPr>
        <p:spPr/>
        <p:txBody>
          <a:bodyPr>
            <a:normAutofit/>
          </a:bodyPr>
          <a:lstStyle/>
          <a:p>
            <a:pPr>
              <a:buNone/>
            </a:pPr>
            <a:r>
              <a:rPr lang="en-US" dirty="0" smtClean="0"/>
              <a:t>Better pattern since it protects the use of $</a:t>
            </a:r>
          </a:p>
          <a:p>
            <a:pPr>
              <a:buNone/>
            </a:pPr>
            <a:r>
              <a:rPr lang="en-US" dirty="0" smtClean="0">
                <a:solidFill>
                  <a:srgbClr val="E0E0E0"/>
                </a:solidFill>
                <a:highlight>
                  <a:srgbClr val="181818"/>
                </a:highlight>
              </a:rPr>
              <a:t>(</a:t>
            </a:r>
            <a:r>
              <a:rPr lang="en-US" dirty="0" smtClean="0">
                <a:solidFill>
                  <a:srgbClr val="8080C0"/>
                </a:solidFill>
                <a:highlight>
                  <a:srgbClr val="181818"/>
                </a:highlight>
              </a:rPr>
              <a:t>function</a:t>
            </a:r>
            <a:r>
              <a:rPr lang="en-US" dirty="0" smtClean="0">
                <a:solidFill>
                  <a:srgbClr val="E0E0E0"/>
                </a:solidFill>
                <a:highlight>
                  <a:srgbClr val="181818"/>
                </a:highlight>
              </a:rPr>
              <a:t>(</a:t>
            </a:r>
            <a:r>
              <a:rPr lang="en-US" dirty="0" smtClean="0">
                <a:solidFill>
                  <a:srgbClr val="FEF1A9"/>
                </a:solidFill>
                <a:highlight>
                  <a:srgbClr val="181818"/>
                </a:highlight>
              </a:rPr>
              <a:t>$</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err="1" smtClean="0">
                <a:solidFill>
                  <a:srgbClr val="FEF1A9"/>
                </a:solidFill>
                <a:highlight>
                  <a:srgbClr val="181818"/>
                </a:highlight>
              </a:rPr>
              <a:t>utilityFunctionName</a:t>
            </a:r>
            <a:r>
              <a:rPr lang="en-US" dirty="0" smtClean="0">
                <a:solidFill>
                  <a:srgbClr val="E0E0E0"/>
                </a:solidFill>
                <a:highlight>
                  <a:srgbClr val="181818"/>
                </a:highlight>
              </a:rPr>
              <a:t> = </a:t>
            </a:r>
            <a:r>
              <a:rPr lang="en-US" dirty="0" smtClean="0">
                <a:solidFill>
                  <a:srgbClr val="8080C0"/>
                </a:solidFill>
                <a:highlight>
                  <a:srgbClr val="181818"/>
                </a:highlight>
              </a:rPr>
              <a:t>function</a:t>
            </a:r>
            <a:r>
              <a:rPr lang="en-US" dirty="0" smtClean="0">
                <a:solidFill>
                  <a:srgbClr val="E0E0E0"/>
                </a:solidFill>
                <a:highlight>
                  <a:srgbClr val="181818"/>
                </a:highlight>
              </a:rPr>
              <a:t>(</a:t>
            </a:r>
            <a:r>
              <a:rPr lang="en-US" dirty="0" err="1" smtClean="0">
                <a:solidFill>
                  <a:srgbClr val="FEF1A9"/>
                </a:solidFill>
                <a:highlight>
                  <a:srgbClr val="181818"/>
                </a:highlight>
              </a:rPr>
              <a:t>params</a:t>
            </a:r>
            <a:r>
              <a:rPr lang="en-US" dirty="0" smtClean="0">
                <a:solidFill>
                  <a:srgbClr val="E0E0E0"/>
                </a:solidFill>
                <a:highlight>
                  <a:srgbClr val="181818"/>
                </a:highlight>
              </a:rPr>
              <a:t>) { </a:t>
            </a:r>
            <a:r>
              <a:rPr lang="en-US" dirty="0" smtClean="0">
                <a:solidFill>
                  <a:srgbClr val="8080C0"/>
                </a:solidFill>
                <a:highlight>
                  <a:srgbClr val="181818"/>
                </a:highlight>
              </a:rPr>
              <a:t>function</a:t>
            </a:r>
            <a:r>
              <a:rPr lang="en-US" dirty="0" smtClean="0">
                <a:solidFill>
                  <a:srgbClr val="E0E0E0"/>
                </a:solidFill>
                <a:highlight>
                  <a:srgbClr val="181818"/>
                </a:highlight>
              </a:rPr>
              <a:t>-</a:t>
            </a:r>
            <a:r>
              <a:rPr lang="en-US" dirty="0" smtClean="0">
                <a:solidFill>
                  <a:srgbClr val="FEF1A9"/>
                </a:solidFill>
                <a:highlight>
                  <a:srgbClr val="181818"/>
                </a:highlight>
              </a:rPr>
              <a:t>body</a:t>
            </a:r>
            <a:r>
              <a:rPr lang="en-US" dirty="0" smtClean="0">
                <a:solidFill>
                  <a:srgbClr val="E0E0E0"/>
                </a:solidFill>
                <a:highlight>
                  <a:srgbClr val="181818"/>
                </a:highlight>
              </a:rPr>
              <a:t> } </a:t>
            </a:r>
          </a:p>
          <a:p>
            <a:pPr>
              <a:buNone/>
            </a:pPr>
            <a:r>
              <a:rPr lang="en-US" dirty="0" smtClean="0">
                <a:solidFill>
                  <a:srgbClr val="E0E0E0"/>
                </a:solidFill>
                <a:highlight>
                  <a:srgbClr val="181818"/>
                </a:highlight>
              </a:rPr>
              <a:t>})(</a:t>
            </a:r>
            <a:r>
              <a:rPr lang="en-US" dirty="0" err="1" smtClean="0">
                <a:solidFill>
                  <a:srgbClr val="FEF1A9"/>
                </a:solidFill>
                <a:highlight>
                  <a:srgbClr val="181818"/>
                </a:highlight>
              </a:rPr>
              <a:t>jQuery</a:t>
            </a:r>
            <a:r>
              <a:rPr lang="en-US" dirty="0" smtClean="0">
                <a:solidFill>
                  <a:srgbClr val="E0E0E0"/>
                </a:solidFill>
                <a:highlight>
                  <a:srgbClr val="181818"/>
                </a:highlight>
              </a:rPr>
              <a:t>)</a:t>
            </a:r>
          </a:p>
          <a:p>
            <a:pPr>
              <a:buNone/>
            </a:pPr>
            <a:endParaRPr lang="en-US" dirty="0" smtClean="0">
              <a:solidFill>
                <a:srgbClr val="E0E0E0"/>
              </a:solidFill>
              <a:highlight>
                <a:srgbClr val="181818"/>
              </a:highlight>
            </a:endParaRPr>
          </a:p>
          <a:p>
            <a:pPr>
              <a:buNone/>
            </a:pPr>
            <a:r>
              <a:rPr lang="en-US" dirty="0" smtClean="0">
                <a:solidFill>
                  <a:srgbClr val="E0E0E0"/>
                </a:solidFill>
                <a:highlight>
                  <a:srgbClr val="181818"/>
                </a:highlight>
              </a:rPr>
              <a:t>(</a:t>
            </a:r>
            <a:r>
              <a:rPr lang="en-US" dirty="0" smtClean="0">
                <a:solidFill>
                  <a:srgbClr val="8080C0"/>
                </a:solidFill>
                <a:highlight>
                  <a:srgbClr val="181818"/>
                </a:highlight>
              </a:rPr>
              <a:t>function</a:t>
            </a:r>
            <a:r>
              <a:rPr lang="en-US" dirty="0" smtClean="0">
                <a:solidFill>
                  <a:srgbClr val="E0E0E0"/>
                </a:solidFill>
                <a:highlight>
                  <a:srgbClr val="181818"/>
                </a:highlight>
              </a:rPr>
              <a:t>(</a:t>
            </a:r>
            <a:r>
              <a:rPr lang="en-US" dirty="0" smtClean="0">
                <a:solidFill>
                  <a:srgbClr val="FEF1A9"/>
                </a:solidFill>
                <a:highlight>
                  <a:srgbClr val="181818"/>
                </a:highlight>
              </a:rPr>
              <a:t>$</a:t>
            </a:r>
            <a:r>
              <a:rPr lang="en-US" dirty="0" smtClean="0">
                <a:solidFill>
                  <a:srgbClr val="E0E0E0"/>
                </a:solidFill>
                <a:highlight>
                  <a:srgbClr val="181818"/>
                </a:highlight>
              </a:rPr>
              <a:t>) { </a:t>
            </a:r>
          </a:p>
          <a:p>
            <a:pPr>
              <a:buNone/>
            </a:pPr>
            <a:r>
              <a:rPr lang="en-US" dirty="0" smtClean="0">
                <a:solidFill>
                  <a:srgbClr val="E0E0E0"/>
                </a:solidFill>
                <a:highlight>
                  <a:srgbClr val="181818"/>
                </a:highlight>
              </a:rPr>
              <a:t>    </a:t>
            </a:r>
            <a:r>
              <a:rPr lang="en-US" dirty="0" smtClean="0">
                <a:solidFill>
                  <a:srgbClr val="FEF1A9"/>
                </a:solidFill>
                <a:highlight>
                  <a:srgbClr val="181818"/>
                </a:highlight>
              </a:rPr>
              <a:t>$</a:t>
            </a:r>
            <a:r>
              <a:rPr lang="en-US" dirty="0" smtClean="0">
                <a:solidFill>
                  <a:srgbClr val="E0E0E0"/>
                </a:solidFill>
                <a:highlight>
                  <a:srgbClr val="181818"/>
                </a:highlight>
              </a:rPr>
              <a:t>.</a:t>
            </a:r>
            <a:r>
              <a:rPr lang="en-US" dirty="0" err="1" smtClean="0">
                <a:solidFill>
                  <a:srgbClr val="FEF1A9"/>
                </a:solidFill>
                <a:highlight>
                  <a:srgbClr val="181818"/>
                </a:highlight>
              </a:rPr>
              <a:t>fn</a:t>
            </a:r>
            <a:r>
              <a:rPr lang="en-US" dirty="0" err="1" smtClean="0">
                <a:solidFill>
                  <a:srgbClr val="E0E0E0"/>
                </a:solidFill>
                <a:highlight>
                  <a:srgbClr val="181818"/>
                </a:highlight>
              </a:rPr>
              <a:t>.</a:t>
            </a:r>
            <a:r>
              <a:rPr lang="en-US" dirty="0" err="1" smtClean="0">
                <a:solidFill>
                  <a:srgbClr val="FEF1A9"/>
                </a:solidFill>
                <a:highlight>
                  <a:srgbClr val="181818"/>
                </a:highlight>
              </a:rPr>
              <a:t>wrapperFunctionName</a:t>
            </a:r>
            <a:r>
              <a:rPr lang="en-US" dirty="0" smtClean="0">
                <a:solidFill>
                  <a:srgbClr val="E0E0E0"/>
                </a:solidFill>
                <a:highlight>
                  <a:srgbClr val="181818"/>
                </a:highlight>
              </a:rPr>
              <a:t> = </a:t>
            </a:r>
            <a:r>
              <a:rPr lang="en-US" dirty="0" smtClean="0">
                <a:solidFill>
                  <a:srgbClr val="8080C0"/>
                </a:solidFill>
                <a:highlight>
                  <a:srgbClr val="181818"/>
                </a:highlight>
              </a:rPr>
              <a:t>function</a:t>
            </a:r>
            <a:r>
              <a:rPr lang="en-US" dirty="0" smtClean="0">
                <a:solidFill>
                  <a:srgbClr val="E0E0E0"/>
                </a:solidFill>
                <a:highlight>
                  <a:srgbClr val="181818"/>
                </a:highlight>
              </a:rPr>
              <a:t>(</a:t>
            </a:r>
            <a:r>
              <a:rPr lang="en-US" dirty="0" err="1" smtClean="0">
                <a:solidFill>
                  <a:srgbClr val="FEF1A9"/>
                </a:solidFill>
                <a:highlight>
                  <a:srgbClr val="181818"/>
                </a:highlight>
              </a:rPr>
              <a:t>params</a:t>
            </a:r>
            <a:r>
              <a:rPr lang="en-US" dirty="0" smtClean="0">
                <a:solidFill>
                  <a:srgbClr val="E0E0E0"/>
                </a:solidFill>
                <a:highlight>
                  <a:srgbClr val="181818"/>
                </a:highlight>
              </a:rPr>
              <a:t>) { </a:t>
            </a:r>
            <a:r>
              <a:rPr lang="en-US" dirty="0" smtClean="0">
                <a:solidFill>
                  <a:srgbClr val="8080C0"/>
                </a:solidFill>
                <a:highlight>
                  <a:srgbClr val="181818"/>
                </a:highlight>
              </a:rPr>
              <a:t>function</a:t>
            </a:r>
            <a:r>
              <a:rPr lang="en-US" dirty="0" smtClean="0">
                <a:solidFill>
                  <a:srgbClr val="E0E0E0"/>
                </a:solidFill>
                <a:highlight>
                  <a:srgbClr val="181818"/>
                </a:highlight>
              </a:rPr>
              <a:t>-</a:t>
            </a:r>
            <a:r>
              <a:rPr lang="en-US" dirty="0" smtClean="0">
                <a:solidFill>
                  <a:srgbClr val="FEF1A9"/>
                </a:solidFill>
                <a:highlight>
                  <a:srgbClr val="181818"/>
                </a:highlight>
              </a:rPr>
              <a:t>body</a:t>
            </a:r>
            <a:r>
              <a:rPr lang="en-US" dirty="0" smtClean="0">
                <a:solidFill>
                  <a:srgbClr val="E0E0E0"/>
                </a:solidFill>
                <a:highlight>
                  <a:srgbClr val="181818"/>
                </a:highlight>
              </a:rPr>
              <a:t>; </a:t>
            </a:r>
            <a:r>
              <a:rPr lang="en-US" dirty="0" smtClean="0">
                <a:solidFill>
                  <a:srgbClr val="8080C0"/>
                </a:solidFill>
                <a:highlight>
                  <a:srgbClr val="181818"/>
                </a:highlight>
              </a:rPr>
              <a:t>return</a:t>
            </a:r>
            <a:r>
              <a:rPr lang="en-US" dirty="0" smtClean="0">
                <a:solidFill>
                  <a:srgbClr val="E0E0E0"/>
                </a:solidFill>
                <a:highlight>
                  <a:srgbClr val="181818"/>
                </a:highlight>
              </a:rPr>
              <a:t> </a:t>
            </a:r>
            <a:r>
              <a:rPr lang="en-US" dirty="0" smtClean="0">
                <a:solidFill>
                  <a:srgbClr val="8080C0"/>
                </a:solidFill>
                <a:highlight>
                  <a:srgbClr val="181818"/>
                </a:highlight>
              </a:rPr>
              <a:t>this</a:t>
            </a:r>
            <a:r>
              <a:rPr lang="en-US" dirty="0" smtClean="0">
                <a:solidFill>
                  <a:srgbClr val="E0E0E0"/>
                </a:solidFill>
                <a:highlight>
                  <a:srgbClr val="181818"/>
                </a:highlight>
              </a:rPr>
              <a:t>; }</a:t>
            </a:r>
          </a:p>
          <a:p>
            <a:pPr>
              <a:buNone/>
            </a:pPr>
            <a:r>
              <a:rPr lang="en-US" dirty="0" smtClean="0">
                <a:solidFill>
                  <a:srgbClr val="E0E0E0"/>
                </a:solidFill>
                <a:highlight>
                  <a:srgbClr val="181818"/>
                </a:highlight>
              </a:rPr>
              <a:t>})(</a:t>
            </a:r>
            <a:r>
              <a:rPr lang="en-US" dirty="0" err="1" smtClean="0">
                <a:solidFill>
                  <a:srgbClr val="FEF1A9"/>
                </a:solidFill>
                <a:highlight>
                  <a:srgbClr val="181818"/>
                </a:highlight>
              </a:rPr>
              <a:t>jQuery</a:t>
            </a:r>
            <a:r>
              <a:rPr lang="en-US" dirty="0" smtClean="0">
                <a:solidFill>
                  <a:srgbClr val="E0E0E0"/>
                </a:solidFill>
                <a:highlight>
                  <a:srgbClr val="181818"/>
                </a:highlight>
              </a:rPr>
              <a:t>)</a:t>
            </a:r>
            <a:endParaRPr lang="en-US" dirty="0" smtClean="0">
              <a:solidFill>
                <a:srgbClr val="C080C0"/>
              </a:solidFill>
              <a:highlight>
                <a:srgbClr val="181818"/>
              </a:highligh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C:\Users\bkelly\AppData\Local\Microsoft\Windows\Temporary Internet Files\Content.IE5\IK97MT0Q\MCj04315480000[1].png"/>
          <p:cNvPicPr>
            <a:picLocks noChangeAspect="1" noChangeArrowheads="1"/>
          </p:cNvPicPr>
          <p:nvPr/>
        </p:nvPicPr>
        <p:blipFill>
          <a:blip r:embed="rId3" cstate="print"/>
          <a:srcRect/>
          <a:stretch>
            <a:fillRect/>
          </a:stretch>
        </p:blipFill>
        <p:spPr bwMode="auto">
          <a:xfrm>
            <a:off x="3505200" y="2209800"/>
            <a:ext cx="2285714" cy="2285714"/>
          </a:xfrm>
          <a:prstGeom prst="rect">
            <a:avLst/>
          </a:prstGeom>
          <a:noFill/>
        </p:spPr>
      </p:pic>
      <p:sp>
        <p:nvSpPr>
          <p:cNvPr id="5" name="TextBox 4"/>
          <p:cNvSpPr txBox="1"/>
          <p:nvPr/>
        </p:nvSpPr>
        <p:spPr>
          <a:xfrm>
            <a:off x="276825" y="3940314"/>
            <a:ext cx="8610600" cy="1107996"/>
          </a:xfrm>
          <a:prstGeom prst="rect">
            <a:avLst/>
          </a:prstGeom>
          <a:noFill/>
        </p:spPr>
        <p:txBody>
          <a:bodyPr wrap="square" rtlCol="0">
            <a:spAutoFit/>
          </a:bodyPr>
          <a:lstStyle/>
          <a:p>
            <a:pPr algn="ctr"/>
            <a:r>
              <a:rPr lang="en-US" sz="6600" dirty="0" smtClean="0">
                <a:ln w="19050">
                  <a:solidFill>
                    <a:schemeClr val="tx1"/>
                  </a:solidFill>
                </a:ln>
                <a:solidFill>
                  <a:schemeClr val="bg1"/>
                </a:solidFill>
                <a:latin typeface="Franklin Gothic Heavy" pitchFamily="34" charset="0"/>
              </a:rPr>
              <a:t>Q &amp; A #1</a:t>
            </a:r>
          </a:p>
        </p:txBody>
      </p:sp>
    </p:spTree>
  </p:cSld>
  <p:clrMapOvr>
    <a:masterClrMapping/>
  </p:clrMapOvr>
  <p:transition>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9" y="2514600"/>
            <a:ext cx="4114801" cy="707886"/>
          </a:xfrm>
          <a:prstGeom prst="rect">
            <a:avLst/>
          </a:prstGeom>
          <a:noFill/>
        </p:spPr>
        <p:txBody>
          <a:bodyPr wrap="square" rtlCol="0">
            <a:spAutoFit/>
          </a:bodyPr>
          <a:lstStyle/>
          <a:p>
            <a:r>
              <a:rPr lang="en-US" sz="4000" dirty="0" smtClean="0">
                <a:ln w="19050">
                  <a:solidFill>
                    <a:schemeClr val="tx1"/>
                  </a:solidFill>
                </a:ln>
                <a:solidFill>
                  <a:schemeClr val="bg1"/>
                </a:solidFill>
                <a:latin typeface="Franklin Gothic Heavy" pitchFamily="34" charset="0"/>
              </a:rPr>
              <a:t>Events</a:t>
            </a:r>
          </a:p>
        </p:txBody>
      </p:sp>
      <p:pic>
        <p:nvPicPr>
          <p:cNvPr id="451586" name="Picture 2" descr="C:\Program Files\Microsoft Office\MEDIA\CAGCAT10\j0216516.wmf"/>
          <p:cNvPicPr>
            <a:picLocks noChangeAspect="1" noChangeArrowheads="1"/>
          </p:cNvPicPr>
          <p:nvPr/>
        </p:nvPicPr>
        <p:blipFill>
          <a:blip r:embed="rId3" cstate="print"/>
          <a:srcRect/>
          <a:stretch>
            <a:fillRect/>
          </a:stretch>
        </p:blipFill>
        <p:spPr bwMode="auto">
          <a:xfrm>
            <a:off x="1828800" y="1752600"/>
            <a:ext cx="2698750" cy="3123578"/>
          </a:xfrm>
          <a:prstGeom prst="rect">
            <a:avLst/>
          </a:prstGeom>
          <a:noFill/>
        </p:spPr>
      </p:pic>
    </p:spTree>
  </p:cSld>
  <p:clrMapOvr>
    <a:masterClrMapping/>
  </p:clrMapOvr>
  <p:transition>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 Level 0 Event Model (Browser)</a:t>
            </a:r>
            <a:endParaRPr lang="en-US" dirty="0"/>
          </a:p>
        </p:txBody>
      </p:sp>
      <p:sp>
        <p:nvSpPr>
          <p:cNvPr id="3" name="Content Placeholder 2"/>
          <p:cNvSpPr>
            <a:spLocks noGrp="1"/>
          </p:cNvSpPr>
          <p:nvPr>
            <p:ph idx="1"/>
          </p:nvPr>
        </p:nvSpPr>
        <p:spPr/>
        <p:txBody>
          <a:bodyPr>
            <a:normAutofit/>
          </a:bodyPr>
          <a:lstStyle/>
          <a:p>
            <a:pPr>
              <a:buNone/>
            </a:pPr>
            <a:r>
              <a:rPr lang="en-US" dirty="0" smtClean="0"/>
              <a:t>The event model most page authors employ in their pages.</a:t>
            </a:r>
          </a:p>
          <a:p>
            <a:r>
              <a:rPr lang="en-US" dirty="0" smtClean="0"/>
              <a:t>Event Handlers are declared by assigned a reference to a function instance to properties of the DOM elements</a:t>
            </a:r>
          </a:p>
          <a:p>
            <a:r>
              <a:rPr lang="en-US" dirty="0" smtClean="0"/>
              <a:t>Properties are defined to handle specific event types (a click event is assigned to </a:t>
            </a:r>
            <a:r>
              <a:rPr lang="en-US" dirty="0" err="1" smtClean="0"/>
              <a:t>onclick</a:t>
            </a:r>
            <a:r>
              <a:rPr lang="en-US" dirty="0" smtClean="0"/>
              <a:t>)</a:t>
            </a:r>
          </a:p>
          <a:p>
            <a:r>
              <a:rPr lang="en-US" dirty="0" smtClean="0"/>
              <a:t>Browsers allow us to specify the body of an event handler function as attribute values in the DOM’s elements 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2585323"/>
          </a:xfrm>
          <a:prstGeom prst="rect">
            <a:avLst/>
          </a:prstGeom>
        </p:spPr>
        <p:txBody>
          <a:bodyPr wrap="square">
            <a:spAutoFit/>
          </a:bodyPr>
          <a:lstStyle/>
          <a:p>
            <a:pPr fontAlgn="ctr"/>
            <a:r>
              <a:rPr lang="en-US" b="1" dirty="0" smtClean="0">
                <a:solidFill>
                  <a:schemeClr val="bg1"/>
                </a:solidFill>
                <a:latin typeface="Century" pitchFamily="18" charset="0"/>
              </a:rPr>
              <a:t>&lt;script&gt;</a:t>
            </a:r>
          </a:p>
          <a:p>
            <a:pPr fontAlgn="ctr"/>
            <a:r>
              <a:rPr lang="en-US" b="1" dirty="0" smtClean="0">
                <a:solidFill>
                  <a:schemeClr val="bg1"/>
                </a:solidFill>
                <a:latin typeface="Century" pitchFamily="18" charset="0"/>
              </a:rPr>
              <a:t>	$(function() {</a:t>
            </a:r>
          </a:p>
          <a:p>
            <a:pPr fontAlgn="ctr"/>
            <a:r>
              <a:rPr lang="en-US" b="1" dirty="0" smtClean="0">
                <a:solidFill>
                  <a:schemeClr val="bg1"/>
                </a:solidFill>
                <a:latin typeface="Century" pitchFamily="18" charset="0"/>
              </a:rPr>
              <a:t>		</a:t>
            </a:r>
            <a:r>
              <a:rPr lang="en-US" b="1" dirty="0" err="1" smtClean="0">
                <a:solidFill>
                  <a:schemeClr val="bg1"/>
                </a:solidFill>
                <a:latin typeface="Century" pitchFamily="18" charset="0"/>
              </a:rPr>
              <a:t>var</a:t>
            </a:r>
            <a:r>
              <a:rPr lang="en-US" b="1" dirty="0" smtClean="0">
                <a:solidFill>
                  <a:schemeClr val="bg1"/>
                </a:solidFill>
                <a:latin typeface="Century" pitchFamily="18" charset="0"/>
              </a:rPr>
              <a:t> local = 1;</a:t>
            </a:r>
          </a:p>
          <a:p>
            <a:pPr fontAlgn="ctr"/>
            <a:r>
              <a:rPr lang="en-US" b="1" dirty="0" smtClean="0">
                <a:solidFill>
                  <a:schemeClr val="bg1"/>
                </a:solidFill>
                <a:latin typeface="Century" pitchFamily="18" charset="0"/>
              </a:rPr>
              <a:t>		</a:t>
            </a:r>
            <a:r>
              <a:rPr lang="en-US" b="1" dirty="0" err="1" smtClean="0">
                <a:solidFill>
                  <a:schemeClr val="bg1"/>
                </a:solidFill>
                <a:latin typeface="Century" pitchFamily="18" charset="0"/>
              </a:rPr>
              <a:t>window.SetInterval</a:t>
            </a:r>
            <a:r>
              <a:rPr lang="en-US" b="1" dirty="0" smtClean="0">
                <a:solidFill>
                  <a:schemeClr val="bg1"/>
                </a:solidFill>
                <a:latin typeface="Century" pitchFamily="18" charset="0"/>
              </a:rPr>
              <a:t>(function() {</a:t>
            </a:r>
          </a:p>
          <a:p>
            <a:pPr fontAlgn="ctr"/>
            <a:r>
              <a:rPr lang="en-US" b="1" dirty="0" smtClean="0">
                <a:solidFill>
                  <a:schemeClr val="bg1"/>
                </a:solidFill>
                <a:latin typeface="Century" pitchFamily="18" charset="0"/>
              </a:rPr>
              <a:t>			alert(local);</a:t>
            </a:r>
          </a:p>
          <a:p>
            <a:pPr fontAlgn="ctr"/>
            <a:r>
              <a:rPr lang="en-US" b="1" dirty="0" smtClean="0">
                <a:solidFill>
                  <a:schemeClr val="bg1"/>
                </a:solidFill>
                <a:latin typeface="Century" pitchFamily="18" charset="0"/>
              </a:rPr>
              <a:t>			local++;</a:t>
            </a:r>
          </a:p>
          <a:p>
            <a:pPr fontAlgn="ctr"/>
            <a:r>
              <a:rPr lang="en-US" b="1" dirty="0" smtClean="0">
                <a:solidFill>
                  <a:schemeClr val="bg1"/>
                </a:solidFill>
                <a:latin typeface="Century" pitchFamily="18" charset="0"/>
              </a:rPr>
              <a:t>		}</a:t>
            </a:r>
          </a:p>
          <a:p>
            <a:pPr fontAlgn="ctr"/>
            <a:r>
              <a:rPr lang="en-US" b="1" dirty="0" smtClean="0">
                <a:solidFill>
                  <a:schemeClr val="bg1"/>
                </a:solidFill>
                <a:latin typeface="Century" pitchFamily="18" charset="0"/>
              </a:rPr>
              <a:t>	});</a:t>
            </a:r>
          </a:p>
          <a:p>
            <a:pPr fontAlgn="ctr"/>
            <a:r>
              <a:rPr lang="en-US" b="1" dirty="0" smtClean="0">
                <a:solidFill>
                  <a:schemeClr val="bg1"/>
                </a:solidFill>
                <a:latin typeface="Century" pitchFamily="18" charset="0"/>
              </a:rPr>
              <a:t>&lt;/script&gt;</a:t>
            </a:r>
            <a:endParaRPr lang="en-US" dirty="0">
              <a:solidFill>
                <a:srgbClr val="C7EAFB"/>
              </a:solidFill>
              <a:latin typeface="Century" pitchFamily="18" charset="0"/>
            </a:endParaRPr>
          </a:p>
        </p:txBody>
      </p:sp>
      <p:sp>
        <p:nvSpPr>
          <p:cNvPr id="3" name="Oval Callout 2"/>
          <p:cNvSpPr/>
          <p:nvPr/>
        </p:nvSpPr>
        <p:spPr>
          <a:xfrm>
            <a:off x="3429000" y="1676400"/>
            <a:ext cx="3505200" cy="762000"/>
          </a:xfrm>
          <a:prstGeom prst="wedgeEllipseCallout">
            <a:avLst>
              <a:gd name="adj1" fmla="val -19650"/>
              <a:gd name="adj2" fmla="val 208215"/>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1.  Declare local variable</a:t>
            </a:r>
            <a:endParaRPr lang="en-US" dirty="0"/>
          </a:p>
        </p:txBody>
      </p:sp>
      <p:sp>
        <p:nvSpPr>
          <p:cNvPr id="4" name="Oval Callout 3"/>
          <p:cNvSpPr/>
          <p:nvPr/>
        </p:nvSpPr>
        <p:spPr>
          <a:xfrm>
            <a:off x="5638800" y="2438400"/>
            <a:ext cx="3505200" cy="762000"/>
          </a:xfrm>
          <a:prstGeom prst="wedgeEllipseCallout">
            <a:avLst>
              <a:gd name="adj1" fmla="val -33380"/>
              <a:gd name="adj2" fmla="val 126110"/>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2.  Establish timer</a:t>
            </a:r>
            <a:endParaRPr lang="en-US" dirty="0"/>
          </a:p>
        </p:txBody>
      </p:sp>
      <p:sp>
        <p:nvSpPr>
          <p:cNvPr id="5" name="Oval Callout 4"/>
          <p:cNvSpPr/>
          <p:nvPr/>
        </p:nvSpPr>
        <p:spPr>
          <a:xfrm>
            <a:off x="5867400" y="4191000"/>
            <a:ext cx="3505200" cy="762000"/>
          </a:xfrm>
          <a:prstGeom prst="wedgeEllipseCallout">
            <a:avLst>
              <a:gd name="adj1" fmla="val -74227"/>
              <a:gd name="adj2" fmla="val -17574"/>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3.  Local variable incremented</a:t>
            </a:r>
            <a:endParaRPr lang="en-US" dirty="0"/>
          </a:p>
        </p:txBody>
      </p:sp>
    </p:spTree>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 Level 0 Event Model (Browser)</a:t>
            </a:r>
            <a:endParaRPr lang="en-US" dirty="0"/>
          </a:p>
        </p:txBody>
      </p:sp>
      <p:sp>
        <p:nvSpPr>
          <p:cNvPr id="3" name="Content Placeholder 2"/>
          <p:cNvSpPr>
            <a:spLocks noGrp="1"/>
          </p:cNvSpPr>
          <p:nvPr>
            <p:ph idx="1"/>
          </p:nvPr>
        </p:nvSpPr>
        <p:spPr/>
        <p:txBody>
          <a:bodyPr>
            <a:noAutofit/>
          </a:bodyPr>
          <a:lstStyle/>
          <a:p>
            <a:pPr>
              <a:buNone/>
            </a:pPr>
            <a:r>
              <a:rPr lang="en-US" sz="1600" dirty="0" smtClean="0">
                <a:solidFill>
                  <a:srgbClr val="5F5FD8"/>
                </a:solidFill>
                <a:highlight>
                  <a:srgbClr val="181818"/>
                </a:highlight>
              </a:rPr>
              <a:t>&lt;html&gt;</a:t>
            </a:r>
          </a:p>
          <a:p>
            <a:pPr>
              <a:buNone/>
            </a:pPr>
            <a:r>
              <a:rPr lang="en-US" sz="1600" dirty="0" smtClean="0">
                <a:solidFill>
                  <a:srgbClr val="E0E0E0"/>
                </a:solidFill>
                <a:highlight>
                  <a:srgbClr val="181818"/>
                </a:highlight>
              </a:rPr>
              <a:t>	</a:t>
            </a:r>
            <a:r>
              <a:rPr lang="en-US" sz="1600" dirty="0" smtClean="0">
                <a:solidFill>
                  <a:srgbClr val="5F5FD8"/>
                </a:solidFill>
                <a:highlight>
                  <a:srgbClr val="181818"/>
                </a:highlight>
              </a:rPr>
              <a:t>&lt;head&gt;</a:t>
            </a:r>
          </a:p>
          <a:p>
            <a:pPr>
              <a:buNone/>
            </a:pPr>
            <a:r>
              <a:rPr lang="en-US" sz="1600" dirty="0" smtClean="0">
                <a:solidFill>
                  <a:srgbClr val="E0E0E0"/>
                </a:solidFill>
                <a:highlight>
                  <a:srgbClr val="181818"/>
                </a:highlight>
              </a:rPr>
              <a:t>		</a:t>
            </a:r>
            <a:r>
              <a:rPr lang="en-US" sz="1600" dirty="0" smtClean="0">
                <a:solidFill>
                  <a:srgbClr val="5F5FD8"/>
                </a:solidFill>
                <a:highlight>
                  <a:srgbClr val="181818"/>
                </a:highlight>
              </a:rPr>
              <a:t>&lt;script</a:t>
            </a:r>
            <a:r>
              <a:rPr lang="en-US" sz="1600" dirty="0" smtClean="0">
                <a:solidFill>
                  <a:srgbClr val="E0E0E0"/>
                </a:solidFill>
                <a:highlight>
                  <a:srgbClr val="181818"/>
                </a:highlight>
              </a:rPr>
              <a:t> </a:t>
            </a:r>
            <a:r>
              <a:rPr lang="en-US" sz="1600" dirty="0" smtClean="0">
                <a:solidFill>
                  <a:srgbClr val="C7C7F1"/>
                </a:solidFill>
                <a:highlight>
                  <a:srgbClr val="181818"/>
                </a:highlight>
              </a:rPr>
              <a:t>type</a:t>
            </a:r>
            <a:r>
              <a:rPr lang="en-US" sz="1600" dirty="0" smtClean="0">
                <a:solidFill>
                  <a:srgbClr val="5F5FD8"/>
                </a:solidFill>
                <a:highlight>
                  <a:srgbClr val="181818"/>
                </a:highlight>
              </a:rPr>
              <a:t>=</a:t>
            </a:r>
            <a:r>
              <a:rPr lang="en-US" sz="1600" dirty="0" smtClean="0">
                <a:solidFill>
                  <a:srgbClr val="C7C7F1"/>
                </a:solidFill>
                <a:highlight>
                  <a:srgbClr val="181818"/>
                </a:highlight>
              </a:rPr>
              <a:t>“text/</a:t>
            </a:r>
            <a:r>
              <a:rPr lang="en-US" sz="1600" dirty="0" err="1" smtClean="0">
                <a:solidFill>
                  <a:srgbClr val="C7C7F1"/>
                </a:solidFill>
                <a:highlight>
                  <a:srgbClr val="181818"/>
                </a:highlight>
              </a:rPr>
              <a:t>javascript</a:t>
            </a:r>
            <a:r>
              <a:rPr lang="en-US" sz="1600" dirty="0" smtClean="0">
                <a:solidFill>
                  <a:srgbClr val="C7C7F1"/>
                </a:solidFill>
                <a:highlight>
                  <a:srgbClr val="181818"/>
                </a:highlight>
              </a:rPr>
              <a:t>”</a:t>
            </a:r>
            <a:r>
              <a:rPr lang="en-US" sz="1600" dirty="0" smtClean="0">
                <a:solidFill>
                  <a:srgbClr val="5F5FD8"/>
                </a:solidFill>
                <a:highlight>
                  <a:srgbClr val="181818"/>
                </a:highlight>
              </a:rPr>
              <a:t>&gt;</a:t>
            </a:r>
          </a:p>
          <a:p>
            <a:pPr>
              <a:buNone/>
            </a:pPr>
            <a:r>
              <a:rPr lang="en-US" sz="1600" dirty="0" smtClean="0">
                <a:solidFill>
                  <a:srgbClr val="E0E0E0"/>
                </a:solidFill>
                <a:highlight>
                  <a:srgbClr val="181818"/>
                </a:highlight>
              </a:rPr>
              <a:t>			$(function() {</a:t>
            </a:r>
          </a:p>
          <a:p>
            <a:pPr>
              <a:buNone/>
            </a:pPr>
            <a:r>
              <a:rPr lang="en-US" sz="1600" dirty="0" smtClean="0">
                <a:solidFill>
                  <a:srgbClr val="E0E0E0"/>
                </a:solidFill>
                <a:highlight>
                  <a:srgbClr val="181818"/>
                </a:highlight>
              </a:rPr>
              <a:t>				$(‘# </a:t>
            </a:r>
            <a:r>
              <a:rPr lang="en-US" sz="1600" dirty="0" err="1" smtClean="0">
                <a:solidFill>
                  <a:srgbClr val="E0E0E0"/>
                </a:solidFill>
                <a:highlight>
                  <a:srgbClr val="181818"/>
                </a:highlight>
              </a:rPr>
              <a:t>imgStar</a:t>
            </a:r>
            <a:r>
              <a:rPr lang="en-US" sz="1600" dirty="0" smtClean="0">
                <a:solidFill>
                  <a:srgbClr val="E0E0E0"/>
                </a:solidFill>
                <a:highlight>
                  <a:srgbClr val="181818"/>
                </a:highlight>
              </a:rPr>
              <a:t>’)[0].</a:t>
            </a:r>
            <a:r>
              <a:rPr lang="en-US" sz="1600" dirty="0" err="1" smtClean="0">
                <a:solidFill>
                  <a:srgbClr val="E0E0E0"/>
                </a:solidFill>
                <a:highlight>
                  <a:srgbClr val="181818"/>
                </a:highlight>
              </a:rPr>
              <a:t>onmouseover</a:t>
            </a:r>
            <a:r>
              <a:rPr lang="en-US" sz="1600" dirty="0" smtClean="0">
                <a:solidFill>
                  <a:srgbClr val="E0E0E0"/>
                </a:solidFill>
                <a:highlight>
                  <a:srgbClr val="181818"/>
                </a:highlight>
              </a:rPr>
              <a:t> = function(event) { </a:t>
            </a:r>
          </a:p>
          <a:p>
            <a:pPr>
              <a:buNone/>
            </a:pPr>
            <a:r>
              <a:rPr lang="en-US" sz="1600" dirty="0" smtClean="0">
                <a:solidFill>
                  <a:srgbClr val="E0E0E0"/>
                </a:solidFill>
                <a:highlight>
                  <a:srgbClr val="181818"/>
                </a:highlight>
              </a:rPr>
              <a:t>					say(‘hey’); }</a:t>
            </a:r>
          </a:p>
          <a:p>
            <a:pPr>
              <a:buNone/>
            </a:pPr>
            <a:r>
              <a:rPr lang="en-US" sz="1600" dirty="0" smtClean="0">
                <a:solidFill>
                  <a:srgbClr val="E0E0E0"/>
                </a:solidFill>
                <a:highlight>
                  <a:srgbClr val="181818"/>
                </a:highlight>
              </a:rPr>
              <a:t>			});</a:t>
            </a:r>
          </a:p>
          <a:p>
            <a:pPr>
              <a:buNone/>
            </a:pPr>
            <a:r>
              <a:rPr lang="en-US" sz="1600" dirty="0" smtClean="0">
                <a:solidFill>
                  <a:srgbClr val="E0E0E0"/>
                </a:solidFill>
                <a:highlight>
                  <a:srgbClr val="181818"/>
                </a:highlight>
              </a:rPr>
              <a:t>			function say(text) {</a:t>
            </a:r>
          </a:p>
          <a:p>
            <a:pPr>
              <a:buNone/>
            </a:pPr>
            <a:r>
              <a:rPr lang="en-US" sz="1600" dirty="0" smtClean="0">
                <a:solidFill>
                  <a:srgbClr val="E0E0E0"/>
                </a:solidFill>
                <a:highlight>
                  <a:srgbClr val="181818"/>
                </a:highlight>
              </a:rPr>
              <a:t>				$(‘# </a:t>
            </a:r>
            <a:r>
              <a:rPr lang="en-US" sz="1600" dirty="0" err="1" smtClean="0">
                <a:solidFill>
                  <a:srgbClr val="E0E0E0"/>
                </a:solidFill>
                <a:highlight>
                  <a:srgbClr val="181818"/>
                </a:highlight>
              </a:rPr>
              <a:t>divConsole</a:t>
            </a:r>
            <a:r>
              <a:rPr lang="en-US" sz="1600" dirty="0" smtClean="0">
                <a:solidFill>
                  <a:srgbClr val="E0E0E0"/>
                </a:solidFill>
                <a:highlight>
                  <a:srgbClr val="181818"/>
                </a:highlight>
              </a:rPr>
              <a:t>’).append(‘text’);</a:t>
            </a:r>
          </a:p>
          <a:p>
            <a:pPr>
              <a:buNone/>
            </a:pPr>
            <a:r>
              <a:rPr lang="en-US" sz="1600" dirty="0" smtClean="0">
                <a:solidFill>
                  <a:srgbClr val="E0E0E0"/>
                </a:solidFill>
                <a:highlight>
                  <a:srgbClr val="181818"/>
                </a:highlight>
              </a:rPr>
              <a:t>			}</a:t>
            </a:r>
          </a:p>
          <a:p>
            <a:pPr>
              <a:buNone/>
            </a:pPr>
            <a:r>
              <a:rPr lang="en-US" sz="1600" dirty="0" smtClean="0">
                <a:solidFill>
                  <a:srgbClr val="E0E0E0"/>
                </a:solidFill>
                <a:highlight>
                  <a:srgbClr val="181818"/>
                </a:highlight>
              </a:rPr>
              <a:t>		</a:t>
            </a:r>
            <a:r>
              <a:rPr lang="en-US" sz="1600" dirty="0" smtClean="0">
                <a:solidFill>
                  <a:srgbClr val="5F5FD8"/>
                </a:solidFill>
                <a:highlight>
                  <a:srgbClr val="181818"/>
                </a:highlight>
              </a:rPr>
              <a:t>&lt;/script&gt;</a:t>
            </a:r>
          </a:p>
          <a:p>
            <a:pPr>
              <a:buNone/>
            </a:pPr>
            <a:r>
              <a:rPr lang="en-US" sz="1600" dirty="0" smtClean="0">
                <a:solidFill>
                  <a:srgbClr val="E0E0E0"/>
                </a:solidFill>
                <a:highlight>
                  <a:srgbClr val="181818"/>
                </a:highlight>
              </a:rPr>
              <a:t>	</a:t>
            </a:r>
            <a:r>
              <a:rPr lang="en-US" sz="1600" dirty="0" smtClean="0">
                <a:solidFill>
                  <a:srgbClr val="5F5FD8"/>
                </a:solidFill>
                <a:highlight>
                  <a:srgbClr val="181818"/>
                </a:highlight>
              </a:rPr>
              <a:t>&lt;/head&gt;</a:t>
            </a:r>
          </a:p>
          <a:p>
            <a:pPr>
              <a:buNone/>
            </a:pPr>
            <a:r>
              <a:rPr lang="en-US" sz="1600" dirty="0" smtClean="0">
                <a:solidFill>
                  <a:srgbClr val="E0E0E0"/>
                </a:solidFill>
                <a:highlight>
                  <a:srgbClr val="181818"/>
                </a:highlight>
              </a:rPr>
              <a:t>	</a:t>
            </a:r>
            <a:r>
              <a:rPr lang="en-US" sz="1600" dirty="0" smtClean="0">
                <a:solidFill>
                  <a:srgbClr val="5F5FD8"/>
                </a:solidFill>
                <a:highlight>
                  <a:srgbClr val="181818"/>
                </a:highlight>
              </a:rPr>
              <a:t>&lt;body&gt;</a:t>
            </a:r>
          </a:p>
          <a:p>
            <a:pPr>
              <a:buNone/>
            </a:pPr>
            <a:r>
              <a:rPr lang="en-US" sz="1600" dirty="0" smtClean="0">
                <a:solidFill>
                  <a:srgbClr val="E0E0E0"/>
                </a:solidFill>
                <a:highlight>
                  <a:srgbClr val="181818"/>
                </a:highlight>
              </a:rPr>
              <a:t>	</a:t>
            </a:r>
            <a:r>
              <a:rPr lang="en-US" sz="1600" dirty="0" smtClean="0">
                <a:solidFill>
                  <a:srgbClr val="5F5FD8"/>
                </a:solidFill>
                <a:highlight>
                  <a:srgbClr val="181818"/>
                </a:highlight>
              </a:rPr>
              <a:t>&lt;</a:t>
            </a:r>
            <a:r>
              <a:rPr lang="en-US" sz="1600" dirty="0" err="1" smtClean="0">
                <a:solidFill>
                  <a:srgbClr val="5F5FD8"/>
                </a:solidFill>
                <a:highlight>
                  <a:srgbClr val="181818"/>
                </a:highlight>
              </a:rPr>
              <a:t>img</a:t>
            </a:r>
            <a:r>
              <a:rPr lang="en-US" sz="1600" dirty="0" smtClean="0">
                <a:solidFill>
                  <a:srgbClr val="E0E0E0"/>
                </a:solidFill>
                <a:highlight>
                  <a:srgbClr val="181818"/>
                </a:highlight>
              </a:rPr>
              <a:t> </a:t>
            </a:r>
            <a:r>
              <a:rPr lang="en-US" sz="1600" dirty="0" smtClean="0">
                <a:solidFill>
                  <a:srgbClr val="C7C7F1"/>
                </a:solidFill>
                <a:highlight>
                  <a:srgbClr val="181818"/>
                </a:highlight>
              </a:rPr>
              <a:t>id</a:t>
            </a:r>
            <a:r>
              <a:rPr lang="en-US" sz="1600" dirty="0" smtClean="0">
                <a:solidFill>
                  <a:srgbClr val="5F5FD8"/>
                </a:solidFill>
                <a:highlight>
                  <a:srgbClr val="181818"/>
                </a:highlight>
              </a:rPr>
              <a:t>=</a:t>
            </a:r>
            <a:r>
              <a:rPr lang="en-US" sz="1600" dirty="0" smtClean="0">
                <a:solidFill>
                  <a:srgbClr val="C7C7F1"/>
                </a:solidFill>
                <a:highlight>
                  <a:srgbClr val="181818"/>
                </a:highlight>
              </a:rPr>
              <a:t>“</a:t>
            </a:r>
            <a:r>
              <a:rPr lang="en-US" sz="1600" dirty="0" err="1" smtClean="0">
                <a:solidFill>
                  <a:srgbClr val="C7C7F1"/>
                </a:solidFill>
                <a:highlight>
                  <a:srgbClr val="181818"/>
                </a:highlight>
              </a:rPr>
              <a:t>imgStar</a:t>
            </a:r>
            <a:r>
              <a:rPr lang="en-US" sz="1600" dirty="0" smtClean="0">
                <a:solidFill>
                  <a:srgbClr val="C7C7F1"/>
                </a:solidFill>
                <a:highlight>
                  <a:srgbClr val="181818"/>
                </a:highlight>
              </a:rPr>
              <a:t>”</a:t>
            </a:r>
            <a:r>
              <a:rPr lang="en-US" sz="1600" dirty="0" smtClean="0">
                <a:solidFill>
                  <a:srgbClr val="E0E0E0"/>
                </a:solidFill>
                <a:highlight>
                  <a:srgbClr val="181818"/>
                </a:highlight>
              </a:rPr>
              <a:t> </a:t>
            </a:r>
            <a:r>
              <a:rPr lang="en-US" sz="1600" dirty="0" err="1" smtClean="0">
                <a:solidFill>
                  <a:srgbClr val="C7C7F1"/>
                </a:solidFill>
                <a:highlight>
                  <a:srgbClr val="181818"/>
                </a:highlight>
              </a:rPr>
              <a:t>src</a:t>
            </a:r>
            <a:r>
              <a:rPr lang="en-US" sz="1600" dirty="0" smtClean="0">
                <a:solidFill>
                  <a:srgbClr val="5F5FD8"/>
                </a:solidFill>
                <a:highlight>
                  <a:srgbClr val="181818"/>
                </a:highlight>
              </a:rPr>
              <a:t>=</a:t>
            </a:r>
            <a:r>
              <a:rPr lang="en-US" sz="1600" dirty="0" smtClean="0">
                <a:solidFill>
                  <a:srgbClr val="C7C7F1"/>
                </a:solidFill>
                <a:highlight>
                  <a:srgbClr val="181818"/>
                </a:highlight>
              </a:rPr>
              <a:t>“vimgStar.jpg”</a:t>
            </a:r>
            <a:r>
              <a:rPr lang="en-US" sz="1600" dirty="0" smtClean="0">
                <a:solidFill>
                  <a:srgbClr val="E0E0E0"/>
                </a:solidFill>
                <a:highlight>
                  <a:srgbClr val="181818"/>
                </a:highlight>
              </a:rPr>
              <a:t> </a:t>
            </a:r>
            <a:r>
              <a:rPr lang="en-US" sz="1600" dirty="0" err="1" smtClean="0">
                <a:solidFill>
                  <a:srgbClr val="C7C7F1"/>
                </a:solidFill>
                <a:highlight>
                  <a:srgbClr val="181818"/>
                </a:highlight>
              </a:rPr>
              <a:t>onclick</a:t>
            </a:r>
            <a:r>
              <a:rPr lang="en-US" sz="1600" dirty="0" smtClean="0">
                <a:solidFill>
                  <a:srgbClr val="5F5FD8"/>
                </a:solidFill>
                <a:highlight>
                  <a:srgbClr val="181818"/>
                </a:highlight>
              </a:rPr>
              <a:t>=</a:t>
            </a:r>
            <a:r>
              <a:rPr lang="en-US" sz="1600" dirty="0" smtClean="0">
                <a:solidFill>
                  <a:srgbClr val="C7C7F1"/>
                </a:solidFill>
                <a:highlight>
                  <a:srgbClr val="181818"/>
                </a:highlight>
              </a:rPr>
              <a:t>“say(‘hello’);”</a:t>
            </a:r>
            <a:r>
              <a:rPr lang="en-US" sz="1600" dirty="0" smtClean="0">
                <a:solidFill>
                  <a:srgbClr val="E0E0E0"/>
                </a:solidFill>
                <a:highlight>
                  <a:srgbClr val="181818"/>
                </a:highlight>
              </a:rPr>
              <a:t> </a:t>
            </a:r>
            <a:r>
              <a:rPr lang="en-US" sz="1600" dirty="0" smtClean="0">
                <a:solidFill>
                  <a:srgbClr val="5F5FD8"/>
                </a:solidFill>
                <a:highlight>
                  <a:srgbClr val="181818"/>
                </a:highlight>
              </a:rPr>
              <a:t>/&gt;</a:t>
            </a:r>
          </a:p>
          <a:p>
            <a:pPr>
              <a:buNone/>
            </a:pPr>
            <a:r>
              <a:rPr lang="en-US" sz="1600" dirty="0" smtClean="0">
                <a:solidFill>
                  <a:srgbClr val="E0E0E0"/>
                </a:solidFill>
                <a:highlight>
                  <a:srgbClr val="181818"/>
                </a:highlight>
              </a:rPr>
              <a:t>	</a:t>
            </a:r>
            <a:r>
              <a:rPr lang="en-US" sz="1600" dirty="0" smtClean="0">
                <a:solidFill>
                  <a:srgbClr val="5F5FD8"/>
                </a:solidFill>
                <a:highlight>
                  <a:srgbClr val="181818"/>
                </a:highlight>
              </a:rPr>
              <a:t>&lt;div</a:t>
            </a:r>
            <a:r>
              <a:rPr lang="en-US" sz="1600" dirty="0" smtClean="0">
                <a:solidFill>
                  <a:srgbClr val="E0E0E0"/>
                </a:solidFill>
                <a:highlight>
                  <a:srgbClr val="181818"/>
                </a:highlight>
              </a:rPr>
              <a:t> </a:t>
            </a:r>
            <a:r>
              <a:rPr lang="en-US" sz="1600" dirty="0" smtClean="0">
                <a:solidFill>
                  <a:srgbClr val="C7C7F1"/>
                </a:solidFill>
                <a:highlight>
                  <a:srgbClr val="181818"/>
                </a:highlight>
              </a:rPr>
              <a:t>id</a:t>
            </a:r>
            <a:r>
              <a:rPr lang="en-US" sz="1600" dirty="0" smtClean="0">
                <a:solidFill>
                  <a:srgbClr val="5F5FD8"/>
                </a:solidFill>
                <a:highlight>
                  <a:srgbClr val="181818"/>
                </a:highlight>
              </a:rPr>
              <a:t>=</a:t>
            </a:r>
            <a:r>
              <a:rPr lang="en-US" sz="1600" dirty="0" smtClean="0">
                <a:solidFill>
                  <a:srgbClr val="C7C7F1"/>
                </a:solidFill>
                <a:highlight>
                  <a:srgbClr val="181818"/>
                </a:highlight>
              </a:rPr>
              <a:t>“</a:t>
            </a:r>
            <a:r>
              <a:rPr lang="en-US" sz="1600" dirty="0" err="1" smtClean="0">
                <a:solidFill>
                  <a:srgbClr val="C7C7F1"/>
                </a:solidFill>
                <a:highlight>
                  <a:srgbClr val="181818"/>
                </a:highlight>
              </a:rPr>
              <a:t>divConsole</a:t>
            </a:r>
            <a:r>
              <a:rPr lang="en-US" sz="1600" dirty="0" smtClean="0">
                <a:solidFill>
                  <a:srgbClr val="C7C7F1"/>
                </a:solidFill>
                <a:highlight>
                  <a:srgbClr val="181818"/>
                </a:highlight>
              </a:rPr>
              <a:t>”</a:t>
            </a:r>
            <a:r>
              <a:rPr lang="en-US" sz="1600" dirty="0" smtClean="0">
                <a:solidFill>
                  <a:srgbClr val="5F5FD8"/>
                </a:solidFill>
                <a:highlight>
                  <a:srgbClr val="181818"/>
                </a:highlight>
              </a:rPr>
              <a:t>&gt;&lt;/div&gt;</a:t>
            </a:r>
          </a:p>
          <a:p>
            <a:pPr>
              <a:buNone/>
            </a:pPr>
            <a:r>
              <a:rPr lang="en-US" sz="1600" dirty="0" smtClean="0">
                <a:solidFill>
                  <a:srgbClr val="E0E0E0"/>
                </a:solidFill>
                <a:highlight>
                  <a:srgbClr val="181818"/>
                </a:highlight>
              </a:rPr>
              <a:t>	</a:t>
            </a:r>
            <a:r>
              <a:rPr lang="en-US" sz="1600" dirty="0" smtClean="0">
                <a:solidFill>
                  <a:srgbClr val="5F5FD8"/>
                </a:solidFill>
                <a:highlight>
                  <a:srgbClr val="181818"/>
                </a:highlight>
              </a:rPr>
              <a:t>&lt;/body&gt;</a:t>
            </a:r>
          </a:p>
          <a:p>
            <a:pPr>
              <a:buNone/>
            </a:pPr>
            <a:r>
              <a:rPr lang="en-US" sz="1600" dirty="0" smtClean="0">
                <a:solidFill>
                  <a:srgbClr val="5F5FD8"/>
                </a:solidFill>
                <a:highlight>
                  <a:srgbClr val="181818"/>
                </a:highlight>
              </a:rPr>
              <a:t>&lt;/html&gt;</a:t>
            </a:r>
            <a:endParaRPr lang="en-US" sz="16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Instance</a:t>
            </a:r>
            <a:endParaRPr lang="en-US" dirty="0"/>
          </a:p>
        </p:txBody>
      </p:sp>
      <p:sp>
        <p:nvSpPr>
          <p:cNvPr id="3" name="Content Placeholder 2"/>
          <p:cNvSpPr>
            <a:spLocks noGrp="1"/>
          </p:cNvSpPr>
          <p:nvPr>
            <p:ph idx="1"/>
          </p:nvPr>
        </p:nvSpPr>
        <p:spPr/>
        <p:txBody>
          <a:bodyPr>
            <a:noAutofit/>
          </a:bodyPr>
          <a:lstStyle/>
          <a:p>
            <a:pPr>
              <a:buNone/>
            </a:pPr>
            <a:r>
              <a:rPr lang="en-US" sz="2800" dirty="0" smtClean="0"/>
              <a:t>When an event is fired an instance of the class named Event is passed to the handler as its first parameter (IE does things in its own way, tack the Event onto </a:t>
            </a:r>
            <a:r>
              <a:rPr lang="en-US" sz="2800" dirty="0" err="1" smtClean="0"/>
              <a:t>window.event</a:t>
            </a:r>
            <a:r>
              <a:rPr lang="en-US" sz="2800" dirty="0" smtClean="0"/>
              <a:t>) (</a:t>
            </a:r>
            <a:r>
              <a:rPr lang="en-US" sz="2800" dirty="0" err="1" smtClean="0"/>
              <a:t>ie</a:t>
            </a:r>
            <a:r>
              <a:rPr lang="en-US" sz="2800" dirty="0" smtClean="0"/>
              <a:t>. if (!event) event = </a:t>
            </a:r>
            <a:r>
              <a:rPr lang="en-US" sz="2800" dirty="0" err="1" smtClean="0"/>
              <a:t>window.event</a:t>
            </a:r>
            <a:r>
              <a:rPr lang="en-US" sz="2800" dirty="0" smtClean="0"/>
              <a:t>;)</a:t>
            </a:r>
          </a:p>
          <a:p>
            <a:pPr>
              <a:buNone/>
            </a:pPr>
            <a:r>
              <a:rPr lang="en-US" sz="2800" dirty="0" smtClean="0"/>
              <a:t>Great deal of information is included:</a:t>
            </a:r>
          </a:p>
          <a:p>
            <a:r>
              <a:rPr lang="en-US" sz="2800" dirty="0" smtClean="0"/>
              <a:t>Which element</a:t>
            </a:r>
          </a:p>
          <a:p>
            <a:r>
              <a:rPr lang="en-US" sz="2800" dirty="0" smtClean="0"/>
              <a:t>Coordinates of mouse events</a:t>
            </a:r>
          </a:p>
          <a:p>
            <a:r>
              <a:rPr lang="en-US" sz="2800" dirty="0" smtClean="0"/>
              <a:t>Which key for keyboard events</a:t>
            </a:r>
            <a:endParaRPr lang="en-US" sz="2000" dirty="0" smtClean="0"/>
          </a:p>
          <a:p>
            <a:pPr>
              <a:buNone/>
            </a:pPr>
            <a:r>
              <a:rPr lang="en-US" sz="2000" dirty="0" smtClean="0"/>
              <a:t>Note: Like Event, IE has its own way of reference the target element (</a:t>
            </a:r>
            <a:r>
              <a:rPr lang="en-US" sz="2000" dirty="0" err="1" smtClean="0"/>
              <a:t>srcElement</a:t>
            </a:r>
            <a:r>
              <a:rPr lang="en-US" sz="2000"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Bubbling</a:t>
            </a:r>
            <a:endParaRPr lang="en-US" dirty="0"/>
          </a:p>
        </p:txBody>
      </p:sp>
      <p:sp>
        <p:nvSpPr>
          <p:cNvPr id="3" name="Content Placeholder 2"/>
          <p:cNvSpPr>
            <a:spLocks noGrp="1"/>
          </p:cNvSpPr>
          <p:nvPr>
            <p:ph idx="1"/>
          </p:nvPr>
        </p:nvSpPr>
        <p:spPr/>
        <p:txBody>
          <a:bodyPr>
            <a:noAutofit/>
          </a:bodyPr>
          <a:lstStyle/>
          <a:p>
            <a:pPr>
              <a:buNone/>
            </a:pPr>
            <a:r>
              <a:rPr lang="en-US" sz="2800" dirty="0" smtClean="0"/>
              <a:t>After a target element has had a chance to handle the event, the event model checks with the parent to see if it also has established a handler for the event, and so on.</a:t>
            </a:r>
          </a:p>
          <a:p>
            <a:pPr>
              <a:buNone/>
            </a:pPr>
            <a:endParaRPr lang="en-US" sz="2800" dirty="0" smtClean="0"/>
          </a:p>
          <a:p>
            <a:pPr>
              <a:buNone/>
            </a:pPr>
            <a:r>
              <a:rPr lang="en-US" sz="2800" dirty="0" smtClean="0"/>
              <a:t>Powerful, because this allows us to establish on elements at any level to handle events occurring on its decedents</a:t>
            </a:r>
          </a:p>
          <a:p>
            <a:pPr>
              <a:buNone/>
            </a:pPr>
            <a:endParaRPr lang="en-US" sz="2800" dirty="0" smtClean="0"/>
          </a:p>
          <a:p>
            <a:pPr>
              <a:buNone/>
            </a:pPr>
            <a:r>
              <a:rPr lang="en-US" sz="2800" dirty="0" smtClean="0"/>
              <a:t>But can we stop it?</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Bubbling</a:t>
            </a:r>
            <a:endParaRPr lang="en-US" dirty="0"/>
          </a:p>
        </p:txBody>
      </p:sp>
      <p:sp>
        <p:nvSpPr>
          <p:cNvPr id="3" name="Content Placeholder 2"/>
          <p:cNvSpPr>
            <a:spLocks noGrp="1"/>
          </p:cNvSpPr>
          <p:nvPr>
            <p:ph idx="1"/>
          </p:nvPr>
        </p:nvSpPr>
        <p:spPr/>
        <p:txBody>
          <a:bodyPr>
            <a:noAutofit/>
          </a:bodyPr>
          <a:lstStyle/>
          <a:p>
            <a:pPr>
              <a:buNone/>
            </a:pPr>
            <a:r>
              <a:rPr lang="en-US" sz="2800" dirty="0" smtClean="0"/>
              <a:t>There are many occasions where we want to prevent an event from bubbling</a:t>
            </a:r>
          </a:p>
          <a:p>
            <a:pPr>
              <a:buNone/>
            </a:pPr>
            <a:r>
              <a:rPr lang="en-US" sz="2800" b="1" dirty="0" smtClean="0"/>
              <a:t>Standard</a:t>
            </a:r>
            <a:r>
              <a:rPr lang="en-US" sz="2800" dirty="0" smtClean="0"/>
              <a:t>: </a:t>
            </a:r>
            <a:r>
              <a:rPr lang="en-US" sz="2800" dirty="0" err="1" smtClean="0">
                <a:solidFill>
                  <a:srgbClr val="FFB612"/>
                </a:solidFill>
              </a:rPr>
              <a:t>stopPropagation</a:t>
            </a:r>
            <a:r>
              <a:rPr lang="en-US" sz="2800" dirty="0" smtClean="0">
                <a:solidFill>
                  <a:srgbClr val="FFB612"/>
                </a:solidFill>
              </a:rPr>
              <a:t>();</a:t>
            </a:r>
          </a:p>
          <a:p>
            <a:pPr>
              <a:buNone/>
            </a:pPr>
            <a:r>
              <a:rPr lang="en-US" sz="2800" b="1" dirty="0" smtClean="0"/>
              <a:t>IE</a:t>
            </a:r>
            <a:r>
              <a:rPr lang="en-US" sz="2800" dirty="0" smtClean="0"/>
              <a:t>: </a:t>
            </a:r>
            <a:r>
              <a:rPr lang="en-US" sz="2800" dirty="0" smtClean="0">
                <a:solidFill>
                  <a:srgbClr val="FFB612"/>
                </a:solidFill>
              </a:rPr>
              <a:t>Events </a:t>
            </a:r>
            <a:r>
              <a:rPr lang="en-US" sz="2800" dirty="0" err="1" smtClean="0">
                <a:solidFill>
                  <a:srgbClr val="FFB612"/>
                </a:solidFill>
              </a:rPr>
              <a:t>cancelBubble</a:t>
            </a:r>
            <a:r>
              <a:rPr lang="en-US" sz="2800" dirty="0" smtClean="0">
                <a:solidFill>
                  <a:srgbClr val="FFB612"/>
                </a:solidFill>
              </a:rPr>
              <a:t> </a:t>
            </a:r>
            <a:r>
              <a:rPr lang="en-US" sz="2800" dirty="0" smtClean="0"/>
              <a:t>to true</a:t>
            </a:r>
          </a:p>
          <a:p>
            <a:pPr>
              <a:buNone/>
            </a:pPr>
            <a:r>
              <a:rPr lang="en-US" sz="2800" dirty="0" smtClean="0"/>
              <a:t>Default semantics</a:t>
            </a:r>
          </a:p>
          <a:p>
            <a:pPr>
              <a:buNone/>
            </a:pPr>
            <a:r>
              <a:rPr lang="en-US" sz="2800" dirty="0" smtClean="0"/>
              <a:t>Click event on Anchor causes navigation to the </a:t>
            </a:r>
            <a:r>
              <a:rPr lang="en-US" sz="2800" dirty="0" err="1" smtClean="0"/>
              <a:t>href</a:t>
            </a:r>
            <a:r>
              <a:rPr lang="en-US" sz="2800" dirty="0" smtClean="0"/>
              <a:t>.</a:t>
            </a:r>
          </a:p>
          <a:p>
            <a:pPr>
              <a:buNone/>
            </a:pPr>
            <a:r>
              <a:rPr lang="en-US" sz="2800" dirty="0" smtClean="0"/>
              <a:t>In this case to stop the default semantic we return false;</a:t>
            </a:r>
          </a:p>
          <a:p>
            <a:pPr>
              <a:buNone/>
            </a:pPr>
            <a:r>
              <a:rPr lang="en-US" sz="2800" dirty="0" smtClean="0"/>
              <a:t>&lt;</a:t>
            </a:r>
            <a:r>
              <a:rPr lang="en-US" sz="2800" dirty="0" err="1" smtClean="0"/>
              <a:t>img</a:t>
            </a:r>
            <a:r>
              <a:rPr lang="en-US" sz="2800" dirty="0" smtClean="0"/>
              <a:t> </a:t>
            </a:r>
            <a:r>
              <a:rPr lang="en-US" sz="2800" dirty="0" err="1" smtClean="0"/>
              <a:t>onclick</a:t>
            </a:r>
            <a:r>
              <a:rPr lang="en-US" sz="2800" dirty="0" smtClean="0"/>
              <a:t>=“return false;” /&gt;</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Point</a:t>
            </a:r>
            <a:endParaRPr lang="en-US" dirty="0"/>
          </a:p>
        </p:txBody>
      </p:sp>
      <p:sp>
        <p:nvSpPr>
          <p:cNvPr id="3" name="Content Placeholder 2"/>
          <p:cNvSpPr>
            <a:spLocks noGrp="1"/>
          </p:cNvSpPr>
          <p:nvPr>
            <p:ph idx="1"/>
          </p:nvPr>
        </p:nvSpPr>
        <p:spPr/>
        <p:txBody>
          <a:bodyPr>
            <a:noAutofit/>
          </a:bodyPr>
          <a:lstStyle/>
          <a:p>
            <a:pPr>
              <a:buNone/>
            </a:pPr>
            <a:r>
              <a:rPr lang="en-US" sz="2800" dirty="0" smtClean="0"/>
              <a:t>Under the DOM Level 0 event model every step we take in event handling code involves using browser specific detection.</a:t>
            </a:r>
          </a:p>
          <a:p>
            <a:pPr>
              <a:buNone/>
            </a:pPr>
            <a:r>
              <a:rPr lang="en-US" sz="2800" dirty="0" smtClean="0"/>
              <a:t>Also in this model only a single event hander per element can be registered for any specific event type</a:t>
            </a:r>
          </a:p>
          <a:p>
            <a:pPr>
              <a:buNone/>
            </a:pPr>
            <a:r>
              <a:rPr lang="en-US" sz="2800"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 Level 2</a:t>
            </a:r>
            <a:endParaRPr lang="en-US" dirty="0"/>
          </a:p>
        </p:txBody>
      </p:sp>
      <p:sp>
        <p:nvSpPr>
          <p:cNvPr id="3" name="Content Placeholder 2"/>
          <p:cNvSpPr>
            <a:spLocks noGrp="1"/>
          </p:cNvSpPr>
          <p:nvPr>
            <p:ph idx="1"/>
          </p:nvPr>
        </p:nvSpPr>
        <p:spPr/>
        <p:txBody>
          <a:bodyPr>
            <a:noAutofit/>
          </a:bodyPr>
          <a:lstStyle/>
          <a:p>
            <a:pPr>
              <a:buNone/>
            </a:pPr>
            <a:r>
              <a:rPr lang="en-US" sz="2800" dirty="0" smtClean="0"/>
              <a:t>Addresses the single event reference with the introduction of element methods</a:t>
            </a:r>
          </a:p>
          <a:p>
            <a:pPr>
              <a:buNone/>
            </a:pPr>
            <a:r>
              <a:rPr lang="en-US" sz="2400" b="1" dirty="0" err="1" smtClean="0">
                <a:solidFill>
                  <a:srgbClr val="FFB612"/>
                </a:solidFill>
              </a:rPr>
              <a:t>addEventListener</a:t>
            </a:r>
            <a:r>
              <a:rPr lang="en-US" sz="2400" b="1" dirty="0" smtClean="0">
                <a:solidFill>
                  <a:srgbClr val="FFB612"/>
                </a:solidFill>
              </a:rPr>
              <a:t>(</a:t>
            </a:r>
            <a:r>
              <a:rPr lang="en-US" sz="2400" b="1" dirty="0" err="1" smtClean="0">
                <a:solidFill>
                  <a:srgbClr val="FFB612"/>
                </a:solidFill>
              </a:rPr>
              <a:t>eventType</a:t>
            </a:r>
            <a:r>
              <a:rPr lang="en-US" sz="2400" b="1" dirty="0" smtClean="0">
                <a:solidFill>
                  <a:srgbClr val="FFB612"/>
                </a:solidFill>
              </a:rPr>
              <a:t>, listener, </a:t>
            </a:r>
            <a:r>
              <a:rPr lang="en-US" sz="2400" b="1" dirty="0" err="1" smtClean="0">
                <a:solidFill>
                  <a:srgbClr val="FFB612"/>
                </a:solidFill>
              </a:rPr>
              <a:t>useCapture</a:t>
            </a:r>
            <a:r>
              <a:rPr lang="en-US" sz="2400" b="1" dirty="0" smtClean="0">
                <a:solidFill>
                  <a:srgbClr val="FFB612"/>
                </a:solidFill>
              </a:rPr>
              <a:t>);</a:t>
            </a:r>
          </a:p>
          <a:p>
            <a:pPr>
              <a:buNone/>
            </a:pPr>
            <a:endParaRPr lang="en-US" sz="2800" dirty="0" smtClean="0"/>
          </a:p>
          <a:p>
            <a:pPr>
              <a:buNone/>
            </a:pPr>
            <a:r>
              <a:rPr lang="en-US" sz="2800"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1681865656"/>
              </p:ext>
            </p:extLst>
          </p:nvPr>
        </p:nvGraphicFramePr>
        <p:xfrm>
          <a:off x="1295400" y="2631440"/>
          <a:ext cx="6096000" cy="338836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eventType</a:t>
                      </a:r>
                      <a:endParaRPr lang="en-US" dirty="0"/>
                    </a:p>
                  </a:txBody>
                  <a:tcPr/>
                </a:tc>
                <a:tc>
                  <a:txBody>
                    <a:bodyPr/>
                    <a:lstStyle/>
                    <a:p>
                      <a:r>
                        <a:rPr lang="en-US" dirty="0" smtClean="0"/>
                        <a:t>String that identifies the event (click, </a:t>
                      </a:r>
                      <a:r>
                        <a:rPr lang="en-US" dirty="0" err="1" smtClean="0"/>
                        <a:t>keydown</a:t>
                      </a:r>
                      <a:r>
                        <a:rPr lang="en-US" dirty="0" smtClean="0"/>
                        <a:t>)</a:t>
                      </a:r>
                      <a:endParaRPr lang="en-US" dirty="0"/>
                    </a:p>
                  </a:txBody>
                  <a:tcPr/>
                </a:tc>
              </a:tr>
              <a:tr h="370840">
                <a:tc>
                  <a:txBody>
                    <a:bodyPr/>
                    <a:lstStyle/>
                    <a:p>
                      <a:r>
                        <a:rPr lang="en-US" dirty="0" smtClean="0"/>
                        <a:t>listener</a:t>
                      </a:r>
                      <a:endParaRPr lang="en-US" dirty="0"/>
                    </a:p>
                  </a:txBody>
                  <a:tcPr/>
                </a:tc>
                <a:tc>
                  <a:txBody>
                    <a:bodyPr/>
                    <a:lstStyle/>
                    <a:p>
                      <a:r>
                        <a:rPr lang="en-US" dirty="0" smtClean="0"/>
                        <a:t>Reference to the function (or inline function) that is to be established as the handler for</a:t>
                      </a:r>
                      <a:r>
                        <a:rPr lang="en-US" baseline="0" dirty="0" smtClean="0"/>
                        <a:t> the named event type.  As before Event is passed into this function as first parameter</a:t>
                      </a:r>
                      <a:endParaRPr lang="en-US" dirty="0"/>
                    </a:p>
                  </a:txBody>
                  <a:tcPr/>
                </a:tc>
              </a:tr>
              <a:tr h="370840">
                <a:tc>
                  <a:txBody>
                    <a:bodyPr/>
                    <a:lstStyle/>
                    <a:p>
                      <a:r>
                        <a:rPr lang="en-US" dirty="0" err="1" smtClean="0"/>
                        <a:t>useCapture</a:t>
                      </a:r>
                      <a:endParaRPr lang="en-US" dirty="0"/>
                    </a:p>
                  </a:txBody>
                  <a:tcPr/>
                </a:tc>
                <a:tc>
                  <a:txBody>
                    <a:bodyPr/>
                    <a:lstStyle/>
                    <a:p>
                      <a:r>
                        <a:rPr lang="en-US" dirty="0" smtClean="0"/>
                        <a:t>False establishes a bubble handler, whereas a value of true registers</a:t>
                      </a:r>
                      <a:r>
                        <a:rPr lang="en-US" baseline="0" dirty="0" smtClean="0"/>
                        <a:t> a capture handler</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endParaRPr lang="en-US" sz="2800" dirty="0" smtClean="0"/>
          </a:p>
          <a:p>
            <a:pPr>
              <a:buNone/>
            </a:pPr>
            <a:r>
              <a:rPr lang="en-US" sz="2800" dirty="0" smtClean="0"/>
              <a:t> </a:t>
            </a:r>
          </a:p>
        </p:txBody>
      </p:sp>
      <p:graphicFrame>
        <p:nvGraphicFramePr>
          <p:cNvPr id="5" name="Diagram 4"/>
          <p:cNvGraphicFramePr/>
          <p:nvPr>
            <p:extLst>
              <p:ext uri="{D42A27DB-BD31-4B8C-83A1-F6EECF244321}">
                <p14:modId xmlns:p14="http://schemas.microsoft.com/office/powerpoint/2010/main" val="3802587790"/>
              </p:ext>
            </p:extLst>
          </p:nvPr>
        </p:nvGraphicFramePr>
        <p:xfrm>
          <a:off x="1524000" y="1397000"/>
          <a:ext cx="60960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1458928110"/>
              </p:ext>
            </p:extLst>
          </p:nvPr>
        </p:nvGraphicFramePr>
        <p:xfrm>
          <a:off x="1600200" y="4038600"/>
          <a:ext cx="6096000" cy="2260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Title 1"/>
          <p:cNvSpPr txBox="1">
            <a:spLocks/>
          </p:cNvSpPr>
          <p:nvPr/>
        </p:nvSpPr>
        <p:spPr>
          <a:xfrm>
            <a:off x="2743200" y="3581400"/>
            <a:ext cx="30480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B612"/>
                </a:solidFill>
                <a:effectLst/>
                <a:uLnTx/>
                <a:uFillTx/>
                <a:ea typeface="+mj-ea"/>
                <a:cs typeface="+mj-cs"/>
              </a:rPr>
              <a:t>Bubble</a:t>
            </a:r>
            <a:endParaRPr kumimoji="0" lang="en-US" sz="4400" b="0" i="0" u="none" strike="noStrike" kern="1200" cap="none" spc="0" normalizeH="0" baseline="0" noProof="0" dirty="0">
              <a:ln>
                <a:noFill/>
              </a:ln>
              <a:solidFill>
                <a:srgbClr val="FFB612"/>
              </a:solidFill>
              <a:effectLst/>
              <a:uLnTx/>
              <a:uFillTx/>
              <a:ea typeface="+mj-ea"/>
              <a:cs typeface="+mj-cs"/>
            </a:endParaRPr>
          </a:p>
        </p:txBody>
      </p:sp>
      <p:sp>
        <p:nvSpPr>
          <p:cNvPr id="8" name="Title 1"/>
          <p:cNvSpPr txBox="1">
            <a:spLocks/>
          </p:cNvSpPr>
          <p:nvPr/>
        </p:nvSpPr>
        <p:spPr>
          <a:xfrm>
            <a:off x="2895600" y="914400"/>
            <a:ext cx="30480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B612"/>
                </a:solidFill>
                <a:effectLst/>
                <a:uLnTx/>
                <a:uFillTx/>
                <a:ea typeface="+mj-ea"/>
                <a:cs typeface="+mj-cs"/>
              </a:rPr>
              <a:t>Capture</a:t>
            </a:r>
            <a:endParaRPr kumimoji="0" lang="en-US" sz="4400" b="0" i="0" u="none" strike="noStrike" kern="1200" cap="none" spc="0" normalizeH="0" baseline="0" noProof="0" dirty="0">
              <a:ln>
                <a:noFill/>
              </a:ln>
              <a:solidFill>
                <a:srgbClr val="FFB612"/>
              </a:solidFill>
              <a:effectLst/>
              <a:uLnTx/>
              <a:uFillTx/>
              <a:ea typeface="+mj-ea"/>
              <a:cs typeface="+mj-cs"/>
            </a:endParaRPr>
          </a:p>
        </p:txBody>
      </p:sp>
      <p:sp>
        <p:nvSpPr>
          <p:cNvPr id="9" name="Title 8"/>
          <p:cNvSpPr>
            <a:spLocks noGrp="1"/>
          </p:cNvSpPr>
          <p:nvPr>
            <p:ph type="title"/>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 Level 2</a:t>
            </a:r>
            <a:endParaRPr lang="en-US" dirty="0"/>
          </a:p>
        </p:txBody>
      </p:sp>
      <p:sp>
        <p:nvSpPr>
          <p:cNvPr id="3" name="Content Placeholder 2"/>
          <p:cNvSpPr>
            <a:spLocks noGrp="1"/>
          </p:cNvSpPr>
          <p:nvPr>
            <p:ph idx="1"/>
          </p:nvPr>
        </p:nvSpPr>
        <p:spPr/>
        <p:txBody>
          <a:bodyPr>
            <a:noAutofit/>
          </a:bodyPr>
          <a:lstStyle/>
          <a:p>
            <a:pPr>
              <a:buNone/>
            </a:pPr>
            <a:r>
              <a:rPr lang="en-US" sz="2800" dirty="0" smtClean="0"/>
              <a:t>IE doesn’t support DOM Level 2, but they get close </a:t>
            </a:r>
          </a:p>
          <a:p>
            <a:pPr>
              <a:buNone/>
            </a:pPr>
            <a:endParaRPr lang="en-US" sz="2800" b="1" dirty="0" smtClean="0"/>
          </a:p>
          <a:p>
            <a:pPr>
              <a:buNone/>
            </a:pPr>
            <a:r>
              <a:rPr lang="en-US" sz="2800" b="1" dirty="0" smtClean="0"/>
              <a:t>	</a:t>
            </a:r>
            <a:r>
              <a:rPr lang="en-US" sz="2400" b="1" dirty="0" err="1" smtClean="0">
                <a:solidFill>
                  <a:srgbClr val="FFB612"/>
                </a:solidFill>
              </a:rPr>
              <a:t>attachEvent</a:t>
            </a:r>
            <a:r>
              <a:rPr lang="en-US" sz="2400" b="1" dirty="0" smtClean="0">
                <a:solidFill>
                  <a:srgbClr val="FFB612"/>
                </a:solidFill>
              </a:rPr>
              <a:t>(</a:t>
            </a:r>
            <a:r>
              <a:rPr lang="en-US" sz="2400" b="1" dirty="0" err="1" smtClean="0">
                <a:solidFill>
                  <a:srgbClr val="FFB612"/>
                </a:solidFill>
              </a:rPr>
              <a:t>eventName</a:t>
            </a:r>
            <a:r>
              <a:rPr lang="en-US" sz="2400" b="1" dirty="0" smtClean="0">
                <a:solidFill>
                  <a:srgbClr val="FFB612"/>
                </a:solidFill>
              </a:rPr>
              <a:t>, handler);</a:t>
            </a:r>
          </a:p>
          <a:p>
            <a:pPr>
              <a:buNone/>
            </a:pPr>
            <a:endParaRPr lang="en-US" sz="2400" b="1" dirty="0" smtClean="0"/>
          </a:p>
          <a:p>
            <a:pPr>
              <a:buNone/>
            </a:pPr>
            <a:endParaRPr lang="en-US" sz="2800" dirty="0" smtClean="0"/>
          </a:p>
          <a:p>
            <a:pPr>
              <a:buNone/>
            </a:pPr>
            <a:r>
              <a:rPr lang="en-US" sz="2800"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1708173801"/>
              </p:ext>
            </p:extLst>
          </p:nvPr>
        </p:nvGraphicFramePr>
        <p:xfrm>
          <a:off x="1295400" y="3124200"/>
          <a:ext cx="6096000" cy="193040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eventName</a:t>
                      </a:r>
                      <a:endParaRPr lang="en-US" dirty="0"/>
                    </a:p>
                  </a:txBody>
                  <a:tcPr/>
                </a:tc>
                <a:tc>
                  <a:txBody>
                    <a:bodyPr/>
                    <a:lstStyle/>
                    <a:p>
                      <a:r>
                        <a:rPr lang="en-US" dirty="0" smtClean="0"/>
                        <a:t>Name of the element property (</a:t>
                      </a:r>
                      <a:r>
                        <a:rPr lang="en-US" dirty="0" err="1" smtClean="0"/>
                        <a:t>onclick</a:t>
                      </a:r>
                      <a:r>
                        <a:rPr lang="en-US" dirty="0" smtClean="0"/>
                        <a:t>)</a:t>
                      </a:r>
                      <a:endParaRPr lang="en-US" dirty="0"/>
                    </a:p>
                  </a:txBody>
                  <a:tcPr/>
                </a:tc>
              </a:tr>
              <a:tr h="370840">
                <a:tc>
                  <a:txBody>
                    <a:bodyPr/>
                    <a:lstStyle/>
                    <a:p>
                      <a:r>
                        <a:rPr lang="en-US" dirty="0" smtClean="0"/>
                        <a:t>handler</a:t>
                      </a:r>
                      <a:endParaRPr lang="en-US" dirty="0"/>
                    </a:p>
                  </a:txBody>
                  <a:tcPr/>
                </a:tc>
                <a:tc>
                  <a:txBody>
                    <a:bodyPr/>
                    <a:lstStyle/>
                    <a:p>
                      <a:r>
                        <a:rPr lang="en-US" dirty="0" smtClean="0"/>
                        <a:t>Reference to the function (or inline function) that is to be established as the handler for</a:t>
                      </a:r>
                      <a:r>
                        <a:rPr lang="en-US" baseline="0" dirty="0" smtClean="0"/>
                        <a:t> the named event.  Event instance must be fetched from window</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Model</a:t>
            </a:r>
            <a:endParaRPr lang="en-US" dirty="0"/>
          </a:p>
        </p:txBody>
      </p:sp>
      <p:sp>
        <p:nvSpPr>
          <p:cNvPr id="3" name="Content Placeholder 2"/>
          <p:cNvSpPr>
            <a:spLocks noGrp="1"/>
          </p:cNvSpPr>
          <p:nvPr>
            <p:ph idx="1"/>
          </p:nvPr>
        </p:nvSpPr>
        <p:spPr/>
        <p:txBody>
          <a:bodyPr>
            <a:noAutofit/>
          </a:bodyPr>
          <a:lstStyle/>
          <a:p>
            <a:r>
              <a:rPr lang="en-US" sz="2800" dirty="0" smtClean="0"/>
              <a:t>Provide a unified method of establishing event handlers</a:t>
            </a:r>
          </a:p>
          <a:p>
            <a:r>
              <a:rPr lang="en-US" sz="2800" dirty="0" smtClean="0"/>
              <a:t>Allows multiple handlers for each event type on each element</a:t>
            </a:r>
          </a:p>
          <a:p>
            <a:r>
              <a:rPr lang="en-US" sz="2800" dirty="0" smtClean="0"/>
              <a:t>Uses standard event-type names: click, </a:t>
            </a:r>
            <a:r>
              <a:rPr lang="en-US" sz="2800" dirty="0" err="1" smtClean="0"/>
              <a:t>mouseover</a:t>
            </a:r>
            <a:endParaRPr lang="en-US" sz="2800" dirty="0" smtClean="0"/>
          </a:p>
          <a:p>
            <a:r>
              <a:rPr lang="en-US" sz="2800" dirty="0" smtClean="0"/>
              <a:t>Makes the Event instance available as a parameter to the handlers</a:t>
            </a:r>
          </a:p>
          <a:p>
            <a:r>
              <a:rPr lang="en-US" sz="2800" dirty="0" smtClean="0"/>
              <a:t>Normalizes the Event instance for the most often used properties</a:t>
            </a:r>
          </a:p>
          <a:p>
            <a:r>
              <a:rPr lang="en-US" sz="2800" dirty="0" smtClean="0"/>
              <a:t>Provides unified methods for event canceling and default action blocking.</a:t>
            </a:r>
            <a:endParaRPr lang="en-US" sz="2400" dirty="0" smtClean="0"/>
          </a:p>
          <a:p>
            <a:pPr>
              <a:buNone/>
            </a:pPr>
            <a:endParaRPr lang="en-US" sz="2400" b="1" dirty="0" smtClean="0"/>
          </a:p>
          <a:p>
            <a:pPr>
              <a:buNone/>
            </a:pPr>
            <a:endParaRPr lang="en-US" sz="2800" dirty="0" smtClean="0"/>
          </a:p>
          <a:p>
            <a:pPr>
              <a:buNone/>
            </a:pPr>
            <a:r>
              <a:rPr lang="en-US" sz="2800"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Model</a:t>
            </a:r>
            <a:endParaRPr lang="en-US" dirty="0"/>
          </a:p>
        </p:txBody>
      </p:sp>
      <p:sp>
        <p:nvSpPr>
          <p:cNvPr id="3" name="Content Placeholder 2"/>
          <p:cNvSpPr>
            <a:spLocks noGrp="1"/>
          </p:cNvSpPr>
          <p:nvPr>
            <p:ph idx="1"/>
          </p:nvPr>
        </p:nvSpPr>
        <p:spPr/>
        <p:txBody>
          <a:bodyPr>
            <a:noAutofit/>
          </a:bodyPr>
          <a:lstStyle/>
          <a:p>
            <a:pPr>
              <a:buNone/>
            </a:pPr>
            <a:r>
              <a:rPr lang="en-US" sz="2400" b="1" dirty="0" smtClean="0">
                <a:solidFill>
                  <a:srgbClr val="FFB612"/>
                </a:solidFill>
              </a:rPr>
              <a:t>bind(</a:t>
            </a:r>
            <a:r>
              <a:rPr lang="en-US" sz="2400" b="1" dirty="0" err="1" smtClean="0">
                <a:solidFill>
                  <a:srgbClr val="FFB612"/>
                </a:solidFill>
              </a:rPr>
              <a:t>eventType</a:t>
            </a:r>
            <a:r>
              <a:rPr lang="en-US" sz="2400" b="1" dirty="0" smtClean="0">
                <a:solidFill>
                  <a:srgbClr val="FFB612"/>
                </a:solidFill>
              </a:rPr>
              <a:t>, data, listener);</a:t>
            </a:r>
          </a:p>
          <a:p>
            <a:pPr>
              <a:buNone/>
            </a:pPr>
            <a:r>
              <a:rPr lang="en-US" sz="2400" b="1" dirty="0" smtClean="0">
                <a:solidFill>
                  <a:srgbClr val="FFB612"/>
                </a:solidFill>
              </a:rPr>
              <a:t>$(‘#</a:t>
            </a:r>
            <a:r>
              <a:rPr lang="en-US" sz="2400" b="1" dirty="0" err="1" smtClean="0">
                <a:solidFill>
                  <a:srgbClr val="FFB612"/>
                </a:solidFill>
              </a:rPr>
              <a:t>myImg</a:t>
            </a:r>
            <a:r>
              <a:rPr lang="en-US" sz="2400" b="1" dirty="0" smtClean="0">
                <a:solidFill>
                  <a:srgbClr val="FFB612"/>
                </a:solidFill>
              </a:rPr>
              <a:t>”).bind(‘</a:t>
            </a:r>
            <a:r>
              <a:rPr lang="en-US" sz="2400" b="1" dirty="0" err="1" smtClean="0">
                <a:solidFill>
                  <a:srgbClr val="FFB612"/>
                </a:solidFill>
              </a:rPr>
              <a:t>click’,function</a:t>
            </a:r>
            <a:r>
              <a:rPr lang="en-US" sz="2400" b="1" dirty="0" smtClean="0">
                <a:solidFill>
                  <a:srgbClr val="FFB612"/>
                </a:solidFill>
              </a:rPr>
              <a:t>(event) { alert(‘Hello’);});</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 Returns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1725296645"/>
              </p:ext>
            </p:extLst>
          </p:nvPr>
        </p:nvGraphicFramePr>
        <p:xfrm>
          <a:off x="1371600" y="2057400"/>
          <a:ext cx="6096000" cy="338836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eventType</a:t>
                      </a:r>
                      <a:endParaRPr lang="en-US" dirty="0"/>
                    </a:p>
                  </a:txBody>
                  <a:tcPr/>
                </a:tc>
                <a:tc>
                  <a:txBody>
                    <a:bodyPr/>
                    <a:lstStyle/>
                    <a:p>
                      <a:r>
                        <a:rPr lang="en-US" dirty="0" smtClean="0"/>
                        <a:t>Specifies the name of the event type for</a:t>
                      </a:r>
                      <a:r>
                        <a:rPr lang="en-US" baseline="0" dirty="0" smtClean="0"/>
                        <a:t> which the handler is to be established.  The event type can be </a:t>
                      </a:r>
                      <a:r>
                        <a:rPr lang="en-US" baseline="0" dirty="0" err="1" smtClean="0"/>
                        <a:t>namespaced</a:t>
                      </a:r>
                      <a:r>
                        <a:rPr lang="en-US" baseline="0" dirty="0" smtClean="0"/>
                        <a:t> with a suffix</a:t>
                      </a:r>
                      <a:endParaRPr lang="en-US" dirty="0"/>
                    </a:p>
                  </a:txBody>
                  <a:tcPr/>
                </a:tc>
              </a:tr>
              <a:tr h="370840">
                <a:tc>
                  <a:txBody>
                    <a:bodyPr/>
                    <a:lstStyle/>
                    <a:p>
                      <a:r>
                        <a:rPr lang="en-US" dirty="0" smtClean="0"/>
                        <a:t>data</a:t>
                      </a:r>
                      <a:endParaRPr lang="en-US" dirty="0"/>
                    </a:p>
                  </a:txBody>
                  <a:tcPr/>
                </a:tc>
                <a:tc>
                  <a:txBody>
                    <a:bodyPr/>
                    <a:lstStyle/>
                    <a:p>
                      <a:r>
                        <a:rPr lang="en-US" dirty="0" smtClean="0"/>
                        <a:t>Caller-supplied data that’s attached to the Event instance as a property named data for availability</a:t>
                      </a:r>
                      <a:r>
                        <a:rPr lang="en-US" baseline="0" dirty="0" smtClean="0"/>
                        <a:t> to the handler functions, may be omitted</a:t>
                      </a:r>
                      <a:endParaRPr lang="en-US" dirty="0"/>
                    </a:p>
                  </a:txBody>
                  <a:tcPr/>
                </a:tc>
              </a:tr>
              <a:tr h="370840">
                <a:tc>
                  <a:txBody>
                    <a:bodyPr/>
                    <a:lstStyle/>
                    <a:p>
                      <a:r>
                        <a:rPr lang="en-US" dirty="0" smtClean="0"/>
                        <a:t>listener</a:t>
                      </a:r>
                      <a:endParaRPr lang="en-US" dirty="0"/>
                    </a:p>
                  </a:txBody>
                  <a:tcPr/>
                </a:tc>
                <a:tc>
                  <a:txBody>
                    <a:bodyPr/>
                    <a:lstStyle/>
                    <a:p>
                      <a:r>
                        <a:rPr lang="en-US" dirty="0" smtClean="0"/>
                        <a:t>The function that’s to be established</a:t>
                      </a:r>
                      <a:r>
                        <a:rPr lang="en-US" baseline="0" dirty="0" smtClean="0"/>
                        <a:t> as the event handler</a:t>
                      </a:r>
                      <a:endParaRPr lang="en-US"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1200329"/>
          </a:xfrm>
          <a:prstGeom prst="rect">
            <a:avLst/>
          </a:prstGeom>
        </p:spPr>
        <p:txBody>
          <a:bodyPr wrap="square">
            <a:spAutoFit/>
          </a:bodyPr>
          <a:lstStyle/>
          <a:p>
            <a:pPr fontAlgn="ctr"/>
            <a:r>
              <a:rPr lang="en-US" b="1" dirty="0" smtClean="0">
                <a:solidFill>
                  <a:schemeClr val="bg1"/>
                </a:solidFill>
                <a:latin typeface="Century" pitchFamily="18" charset="0"/>
              </a:rPr>
              <a:t>CSS</a:t>
            </a:r>
            <a:r>
              <a:rPr lang="en-US" dirty="0" smtClean="0">
                <a:solidFill>
                  <a:schemeClr val="bg1"/>
                </a:solidFill>
                <a:latin typeface="Century" pitchFamily="18" charset="0"/>
              </a:rPr>
              <a:t>- </a:t>
            </a:r>
            <a:r>
              <a:rPr lang="en-US" i="1" dirty="0" smtClean="0">
                <a:solidFill>
                  <a:schemeClr val="bg1"/>
                </a:solidFill>
                <a:latin typeface="Century" pitchFamily="18" charset="0"/>
              </a:rPr>
              <a:t>definition</a:t>
            </a:r>
          </a:p>
          <a:p>
            <a:pPr marL="800100" lvl="1" indent="-342900" fontAlgn="ctr">
              <a:buFont typeface="+mj-lt"/>
              <a:buAutoNum type="arabicPeriod"/>
            </a:pPr>
            <a:r>
              <a:rPr lang="en-US" dirty="0" smtClean="0">
                <a:solidFill>
                  <a:srgbClr val="C7EAFB"/>
                </a:solidFill>
                <a:latin typeface="Century" pitchFamily="18" charset="0"/>
              </a:rPr>
              <a:t>Cascading Style Sheets is a style sheet language used to describe the presentation semantics of a document written in a markup language</a:t>
            </a:r>
            <a:endParaRPr lang="en-US" dirty="0">
              <a:solidFill>
                <a:srgbClr val="C7EAFB"/>
              </a:solidFill>
              <a:latin typeface="Century" pitchFamily="18" charset="0"/>
            </a:endParaRPr>
          </a:p>
        </p:txBody>
      </p:sp>
    </p:spTree>
  </p:cSld>
  <p:clrMapOvr>
    <a:masterClrMapping/>
  </p:clrMapOvr>
  <p:transition>
    <p:fade thruBlk="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Model</a:t>
            </a:r>
            <a:endParaRPr lang="en-US" dirty="0"/>
          </a:p>
        </p:txBody>
      </p:sp>
      <p:sp>
        <p:nvSpPr>
          <p:cNvPr id="3" name="Content Placeholder 2"/>
          <p:cNvSpPr>
            <a:spLocks noGrp="1"/>
          </p:cNvSpPr>
          <p:nvPr>
            <p:ph idx="1"/>
          </p:nvPr>
        </p:nvSpPr>
        <p:spPr/>
        <p:txBody>
          <a:bodyPr>
            <a:noAutofit/>
          </a:bodyPr>
          <a:lstStyle/>
          <a:p>
            <a:pPr>
              <a:buNone/>
            </a:pPr>
            <a:r>
              <a:rPr lang="en-US" sz="2800" dirty="0" smtClean="0"/>
              <a:t>Shortcuts to common event handlers</a:t>
            </a:r>
          </a:p>
          <a:p>
            <a:pPr>
              <a:buNone/>
            </a:pPr>
            <a:r>
              <a:rPr lang="en-US" sz="2400" b="1" dirty="0" err="1" smtClean="0">
                <a:solidFill>
                  <a:srgbClr val="FFB612"/>
                </a:solidFill>
              </a:rPr>
              <a:t>eventType</a:t>
            </a:r>
            <a:r>
              <a:rPr lang="en-US" sz="2400" b="1" dirty="0" smtClean="0">
                <a:solidFill>
                  <a:srgbClr val="FFB612"/>
                </a:solidFill>
              </a:rPr>
              <a:t>(listener);</a:t>
            </a:r>
          </a:p>
          <a:p>
            <a:pPr>
              <a:buNone/>
            </a:pPr>
            <a:r>
              <a:rPr lang="en-US" sz="2400" b="1" dirty="0" smtClean="0">
                <a:solidFill>
                  <a:srgbClr val="FFB612"/>
                </a:solidFill>
              </a:rPr>
              <a:t>$(‘#</a:t>
            </a:r>
            <a:r>
              <a:rPr lang="en-US" sz="2400" b="1" dirty="0" err="1" smtClean="0">
                <a:solidFill>
                  <a:srgbClr val="FFB612"/>
                </a:solidFill>
              </a:rPr>
              <a:t>myImg</a:t>
            </a:r>
            <a:r>
              <a:rPr lang="en-US" sz="2400" b="1" dirty="0" smtClean="0">
                <a:solidFill>
                  <a:srgbClr val="FFB612"/>
                </a:solidFill>
              </a:rPr>
              <a:t>”).click(function(event) { alert(‘Hello’);});</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3919204491"/>
              </p:ext>
            </p:extLst>
          </p:nvPr>
        </p:nvGraphicFramePr>
        <p:xfrm>
          <a:off x="1295400" y="2971800"/>
          <a:ext cx="6096000" cy="101092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listener</a:t>
                      </a:r>
                      <a:endParaRPr lang="en-US" dirty="0"/>
                    </a:p>
                  </a:txBody>
                  <a:tcPr/>
                </a:tc>
                <a:tc>
                  <a:txBody>
                    <a:bodyPr/>
                    <a:lstStyle/>
                    <a:p>
                      <a:r>
                        <a:rPr lang="en-US" dirty="0" smtClean="0"/>
                        <a:t>The function that’s to be established</a:t>
                      </a:r>
                      <a:r>
                        <a:rPr lang="en-US" baseline="0" dirty="0" smtClean="0"/>
                        <a:t> as the event handler</a:t>
                      </a:r>
                      <a:endParaRPr lang="en-US"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Specific Event Binding</a:t>
            </a:r>
            <a:endParaRPr lang="en-US" dirty="0"/>
          </a:p>
        </p:txBody>
      </p:sp>
      <p:sp>
        <p:nvSpPr>
          <p:cNvPr id="3" name="Content Placeholder 2"/>
          <p:cNvSpPr>
            <a:spLocks noGrp="1"/>
          </p:cNvSpPr>
          <p:nvPr>
            <p:ph idx="1"/>
          </p:nvPr>
        </p:nvSpPr>
        <p:spPr/>
        <p:txBody>
          <a:bodyPr>
            <a:noAutofit/>
          </a:bodyPr>
          <a:lstStyle/>
          <a:p>
            <a:pPr>
              <a:buNone/>
            </a:pPr>
            <a:endParaRPr lang="en-US" sz="2400" b="1" dirty="0" smtClean="0"/>
          </a:p>
        </p:txBody>
      </p:sp>
      <p:graphicFrame>
        <p:nvGraphicFramePr>
          <p:cNvPr id="5" name="Diagram 4"/>
          <p:cNvGraphicFramePr/>
          <p:nvPr>
            <p:extLst>
              <p:ext uri="{D42A27DB-BD31-4B8C-83A1-F6EECF244321}">
                <p14:modId xmlns:p14="http://schemas.microsoft.com/office/powerpoint/2010/main" val="1417866136"/>
              </p:ext>
            </p:extLst>
          </p:nvPr>
        </p:nvGraphicFramePr>
        <p:xfrm>
          <a:off x="914400" y="2057400"/>
          <a:ext cx="70866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Model</a:t>
            </a:r>
            <a:endParaRPr lang="en-US" dirty="0"/>
          </a:p>
        </p:txBody>
      </p:sp>
      <p:sp>
        <p:nvSpPr>
          <p:cNvPr id="3" name="Content Placeholder 2"/>
          <p:cNvSpPr>
            <a:spLocks noGrp="1"/>
          </p:cNvSpPr>
          <p:nvPr>
            <p:ph idx="1"/>
          </p:nvPr>
        </p:nvSpPr>
        <p:spPr/>
        <p:txBody>
          <a:bodyPr>
            <a:noAutofit/>
          </a:bodyPr>
          <a:lstStyle/>
          <a:p>
            <a:pPr>
              <a:buNone/>
            </a:pPr>
            <a:r>
              <a:rPr lang="en-US" sz="2800" dirty="0" smtClean="0"/>
              <a:t>One Time Event</a:t>
            </a:r>
          </a:p>
          <a:p>
            <a:pPr>
              <a:buNone/>
            </a:pPr>
            <a:r>
              <a:rPr lang="en-US" sz="2400" b="1" dirty="0" smtClean="0">
                <a:solidFill>
                  <a:srgbClr val="FFB612"/>
                </a:solidFill>
              </a:rPr>
              <a:t>one(</a:t>
            </a:r>
            <a:r>
              <a:rPr lang="en-US" sz="2400" b="1" dirty="0" err="1" smtClean="0">
                <a:solidFill>
                  <a:srgbClr val="FFB612"/>
                </a:solidFill>
              </a:rPr>
              <a:t>eventType</a:t>
            </a:r>
            <a:r>
              <a:rPr lang="en-US" sz="2400" b="1" dirty="0" smtClean="0">
                <a:solidFill>
                  <a:srgbClr val="FFB612"/>
                </a:solidFill>
              </a:rPr>
              <a:t>, data, listener);</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3285998659"/>
              </p:ext>
            </p:extLst>
          </p:nvPr>
        </p:nvGraphicFramePr>
        <p:xfrm>
          <a:off x="1524000" y="2098040"/>
          <a:ext cx="6096000" cy="338836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eventType</a:t>
                      </a:r>
                      <a:endParaRPr lang="en-US" dirty="0"/>
                    </a:p>
                  </a:txBody>
                  <a:tcPr/>
                </a:tc>
                <a:tc>
                  <a:txBody>
                    <a:bodyPr/>
                    <a:lstStyle/>
                    <a:p>
                      <a:r>
                        <a:rPr lang="en-US" dirty="0" smtClean="0"/>
                        <a:t>Specifies the name of the event type for</a:t>
                      </a:r>
                      <a:r>
                        <a:rPr lang="en-US" baseline="0" dirty="0" smtClean="0"/>
                        <a:t> which the handler is to be established.  The event type can be </a:t>
                      </a:r>
                      <a:r>
                        <a:rPr lang="en-US" baseline="0" dirty="0" err="1" smtClean="0"/>
                        <a:t>namespaced</a:t>
                      </a:r>
                      <a:r>
                        <a:rPr lang="en-US" baseline="0" dirty="0" smtClean="0"/>
                        <a:t> with a suffix</a:t>
                      </a:r>
                      <a:endParaRPr lang="en-US" dirty="0"/>
                    </a:p>
                  </a:txBody>
                  <a:tcPr/>
                </a:tc>
              </a:tr>
              <a:tr h="370840">
                <a:tc>
                  <a:txBody>
                    <a:bodyPr/>
                    <a:lstStyle/>
                    <a:p>
                      <a:r>
                        <a:rPr lang="en-US" dirty="0" smtClean="0"/>
                        <a:t>data</a:t>
                      </a:r>
                      <a:endParaRPr lang="en-US" dirty="0"/>
                    </a:p>
                  </a:txBody>
                  <a:tcPr/>
                </a:tc>
                <a:tc>
                  <a:txBody>
                    <a:bodyPr/>
                    <a:lstStyle/>
                    <a:p>
                      <a:r>
                        <a:rPr lang="en-US" dirty="0" smtClean="0"/>
                        <a:t>Caller-supplied data that’s attached to the Event instance as a property named data for availability</a:t>
                      </a:r>
                      <a:r>
                        <a:rPr lang="en-US" baseline="0" dirty="0" smtClean="0"/>
                        <a:t> to the handler functions, may be omitted</a:t>
                      </a:r>
                      <a:endParaRPr lang="en-US" dirty="0"/>
                    </a:p>
                  </a:txBody>
                  <a:tcPr/>
                </a:tc>
              </a:tr>
              <a:tr h="370840">
                <a:tc>
                  <a:txBody>
                    <a:bodyPr/>
                    <a:lstStyle/>
                    <a:p>
                      <a:r>
                        <a:rPr lang="en-US" dirty="0" smtClean="0"/>
                        <a:t>listener</a:t>
                      </a:r>
                      <a:endParaRPr lang="en-US" dirty="0"/>
                    </a:p>
                  </a:txBody>
                  <a:tcPr/>
                </a:tc>
                <a:tc>
                  <a:txBody>
                    <a:bodyPr/>
                    <a:lstStyle/>
                    <a:p>
                      <a:r>
                        <a:rPr lang="en-US" dirty="0" smtClean="0"/>
                        <a:t>The function that’s to be established</a:t>
                      </a:r>
                      <a:r>
                        <a:rPr lang="en-US" baseline="0" dirty="0" smtClean="0"/>
                        <a:t> as the event handler</a:t>
                      </a:r>
                      <a:endParaRPr lang="en-US"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Model</a:t>
            </a:r>
            <a:endParaRPr lang="en-US" dirty="0"/>
          </a:p>
        </p:txBody>
      </p:sp>
      <p:sp>
        <p:nvSpPr>
          <p:cNvPr id="3" name="Content Placeholder 2"/>
          <p:cNvSpPr>
            <a:spLocks noGrp="1"/>
          </p:cNvSpPr>
          <p:nvPr>
            <p:ph idx="1"/>
          </p:nvPr>
        </p:nvSpPr>
        <p:spPr/>
        <p:txBody>
          <a:bodyPr>
            <a:noAutofit/>
          </a:bodyPr>
          <a:lstStyle/>
          <a:p>
            <a:pPr>
              <a:buNone/>
            </a:pPr>
            <a:r>
              <a:rPr lang="en-US" sz="2800" dirty="0" smtClean="0"/>
              <a:t>Removing event handlers</a:t>
            </a:r>
          </a:p>
          <a:p>
            <a:pPr>
              <a:buNone/>
            </a:pPr>
            <a:r>
              <a:rPr lang="en-US" sz="2400" b="1" dirty="0" smtClean="0">
                <a:solidFill>
                  <a:srgbClr val="FFB612"/>
                </a:solidFill>
              </a:rPr>
              <a:t>unbind(</a:t>
            </a:r>
            <a:r>
              <a:rPr lang="en-US" sz="2400" b="1" dirty="0" err="1" smtClean="0">
                <a:solidFill>
                  <a:srgbClr val="FFB612"/>
                </a:solidFill>
              </a:rPr>
              <a:t>eventType</a:t>
            </a:r>
            <a:r>
              <a:rPr lang="en-US" sz="2400" b="1" dirty="0" smtClean="0">
                <a:solidFill>
                  <a:srgbClr val="FFB612"/>
                </a:solidFill>
              </a:rPr>
              <a:t>, listener); 	unbind(event);</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3351209833"/>
              </p:ext>
            </p:extLst>
          </p:nvPr>
        </p:nvGraphicFramePr>
        <p:xfrm>
          <a:off x="1371600" y="2514600"/>
          <a:ext cx="6096000" cy="256540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eventType</a:t>
                      </a:r>
                      <a:endParaRPr lang="en-US" dirty="0"/>
                    </a:p>
                  </a:txBody>
                  <a:tcPr/>
                </a:tc>
                <a:tc>
                  <a:txBody>
                    <a:bodyPr/>
                    <a:lstStyle/>
                    <a:p>
                      <a:r>
                        <a:rPr lang="en-US" dirty="0" smtClean="0"/>
                        <a:t>If provided, specifies that</a:t>
                      </a:r>
                      <a:r>
                        <a:rPr lang="en-US" baseline="0" dirty="0" smtClean="0"/>
                        <a:t> only listeners established for the specified event type are to be removed</a:t>
                      </a:r>
                      <a:endParaRPr lang="en-US" dirty="0"/>
                    </a:p>
                  </a:txBody>
                  <a:tcPr/>
                </a:tc>
              </a:tr>
              <a:tr h="370840">
                <a:tc>
                  <a:txBody>
                    <a:bodyPr/>
                    <a:lstStyle/>
                    <a:p>
                      <a:r>
                        <a:rPr lang="en-US" dirty="0" smtClean="0"/>
                        <a:t>listener</a:t>
                      </a:r>
                      <a:endParaRPr lang="en-US" dirty="0"/>
                    </a:p>
                  </a:txBody>
                  <a:tcPr/>
                </a:tc>
                <a:tc>
                  <a:txBody>
                    <a:bodyPr/>
                    <a:lstStyle/>
                    <a:p>
                      <a:r>
                        <a:rPr lang="en-US" dirty="0" smtClean="0"/>
                        <a:t>If provided,</a:t>
                      </a:r>
                      <a:r>
                        <a:rPr lang="en-US" baseline="0" dirty="0" smtClean="0"/>
                        <a:t> identifies the specific listener that’s to be removed</a:t>
                      </a:r>
                      <a:endParaRPr lang="en-US" dirty="0" smtClean="0"/>
                    </a:p>
                  </a:txBody>
                  <a:tcPr/>
                </a:tc>
              </a:tr>
              <a:tr h="370840">
                <a:tc>
                  <a:txBody>
                    <a:bodyPr/>
                    <a:lstStyle/>
                    <a:p>
                      <a:r>
                        <a:rPr lang="en-US" dirty="0" smtClean="0"/>
                        <a:t>event</a:t>
                      </a:r>
                      <a:endParaRPr lang="en-US" dirty="0"/>
                    </a:p>
                  </a:txBody>
                  <a:tcPr/>
                </a:tc>
                <a:tc>
                  <a:txBody>
                    <a:bodyPr/>
                    <a:lstStyle/>
                    <a:p>
                      <a:r>
                        <a:rPr lang="en-US" dirty="0" smtClean="0"/>
                        <a:t>Removes the listener that triggered</a:t>
                      </a:r>
                      <a:r>
                        <a:rPr lang="en-US" baseline="0" dirty="0" smtClean="0"/>
                        <a:t> the event  described by this Event instance</a:t>
                      </a:r>
                      <a:endParaRPr lang="en-US"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Instance</a:t>
            </a:r>
            <a:endParaRPr lang="en-US" dirty="0"/>
          </a:p>
        </p:txBody>
      </p:sp>
      <p:sp>
        <p:nvSpPr>
          <p:cNvPr id="3" name="Content Placeholder 2"/>
          <p:cNvSpPr>
            <a:spLocks noGrp="1"/>
          </p:cNvSpPr>
          <p:nvPr>
            <p:ph idx="1"/>
          </p:nvPr>
        </p:nvSpPr>
        <p:spPr/>
        <p:txBody>
          <a:bodyPr>
            <a:noAutofit/>
          </a:bodyPr>
          <a:lstStyle/>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2454794790"/>
              </p:ext>
            </p:extLst>
          </p:nvPr>
        </p:nvGraphicFramePr>
        <p:xfrm>
          <a:off x="1447800" y="1219200"/>
          <a:ext cx="6096000" cy="457708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altKey</a:t>
                      </a:r>
                      <a:endParaRPr lang="en-US" dirty="0"/>
                    </a:p>
                  </a:txBody>
                  <a:tcPr/>
                </a:tc>
                <a:tc>
                  <a:txBody>
                    <a:bodyPr/>
                    <a:lstStyle/>
                    <a:p>
                      <a:r>
                        <a:rPr lang="en-US" dirty="0" smtClean="0"/>
                        <a:t>Set to</a:t>
                      </a:r>
                      <a:r>
                        <a:rPr lang="en-US" baseline="0" dirty="0" smtClean="0"/>
                        <a:t> true if Alt Key was pressed when event was triggered</a:t>
                      </a:r>
                      <a:endParaRPr lang="en-US" dirty="0"/>
                    </a:p>
                  </a:txBody>
                  <a:tcPr/>
                </a:tc>
              </a:tr>
              <a:tr h="370840">
                <a:tc>
                  <a:txBody>
                    <a:bodyPr/>
                    <a:lstStyle/>
                    <a:p>
                      <a:r>
                        <a:rPr lang="en-US" dirty="0" err="1" smtClean="0"/>
                        <a:t>ctrlKey</a:t>
                      </a:r>
                      <a:endParaRPr lang="en-US" dirty="0"/>
                    </a:p>
                  </a:txBody>
                  <a:tcPr/>
                </a:tc>
                <a:tc>
                  <a:txBody>
                    <a:bodyPr/>
                    <a:lstStyle/>
                    <a:p>
                      <a:r>
                        <a:rPr lang="en-US" dirty="0" smtClean="0"/>
                        <a:t>Set to true if the</a:t>
                      </a:r>
                      <a:r>
                        <a:rPr lang="en-US" baseline="0" dirty="0" smtClean="0"/>
                        <a:t> Ctrl key was pressed when the event was triggered</a:t>
                      </a:r>
                      <a:endParaRPr lang="en-US" dirty="0" smtClean="0"/>
                    </a:p>
                  </a:txBody>
                  <a:tcPr/>
                </a:tc>
              </a:tr>
              <a:tr h="370840">
                <a:tc>
                  <a:txBody>
                    <a:bodyPr/>
                    <a:lstStyle/>
                    <a:p>
                      <a:r>
                        <a:rPr lang="en-US" dirty="0" smtClean="0"/>
                        <a:t>data</a:t>
                      </a:r>
                      <a:endParaRPr lang="en-US" dirty="0"/>
                    </a:p>
                  </a:txBody>
                  <a:tcPr/>
                </a:tc>
                <a:tc>
                  <a:txBody>
                    <a:bodyPr/>
                    <a:lstStyle/>
                    <a:p>
                      <a:r>
                        <a:rPr lang="en-US" dirty="0" smtClean="0"/>
                        <a:t>The value, if any, passed as the second parameter to the bind() command when the handler was established</a:t>
                      </a:r>
                    </a:p>
                  </a:txBody>
                  <a:tcPr/>
                </a:tc>
              </a:tr>
              <a:tr h="370840">
                <a:tc>
                  <a:txBody>
                    <a:bodyPr/>
                    <a:lstStyle/>
                    <a:p>
                      <a:r>
                        <a:rPr lang="en-US" dirty="0" err="1" smtClean="0"/>
                        <a:t>keyCode</a:t>
                      </a:r>
                      <a:endParaRPr lang="en-US" dirty="0"/>
                    </a:p>
                  </a:txBody>
                  <a:tcPr/>
                </a:tc>
                <a:tc>
                  <a:txBody>
                    <a:bodyPr/>
                    <a:lstStyle/>
                    <a:p>
                      <a:r>
                        <a:rPr lang="en-US" dirty="0" smtClean="0"/>
                        <a:t>For </a:t>
                      </a:r>
                      <a:r>
                        <a:rPr lang="en-US" dirty="0" err="1" smtClean="0"/>
                        <a:t>keyup</a:t>
                      </a:r>
                      <a:r>
                        <a:rPr lang="en-US" baseline="0" dirty="0" smtClean="0"/>
                        <a:t> and </a:t>
                      </a:r>
                      <a:r>
                        <a:rPr lang="en-US" baseline="0" dirty="0" err="1" smtClean="0"/>
                        <a:t>keydown</a:t>
                      </a:r>
                      <a:r>
                        <a:rPr lang="en-US" baseline="0" dirty="0" smtClean="0"/>
                        <a:t> events, this returns the key that was pressed.  For alphabetic characters, the uppercase version of the letter will be returned.  Use the </a:t>
                      </a:r>
                      <a:r>
                        <a:rPr lang="en-US" baseline="0" dirty="0" err="1" smtClean="0"/>
                        <a:t>shiftKey</a:t>
                      </a:r>
                      <a:r>
                        <a:rPr lang="en-US" baseline="0" dirty="0" smtClean="0"/>
                        <a:t> to determine which case.  For </a:t>
                      </a:r>
                      <a:r>
                        <a:rPr lang="en-US" baseline="0" dirty="0" err="1" smtClean="0"/>
                        <a:t>keyPress</a:t>
                      </a:r>
                      <a:r>
                        <a:rPr lang="en-US" baseline="0" dirty="0" smtClean="0"/>
                        <a:t> events use the which property</a:t>
                      </a:r>
                      <a:endParaRPr lang="en-US"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Instance</a:t>
            </a:r>
            <a:endParaRPr lang="en-US" dirty="0"/>
          </a:p>
        </p:txBody>
      </p:sp>
      <p:sp>
        <p:nvSpPr>
          <p:cNvPr id="3" name="Content Placeholder 2"/>
          <p:cNvSpPr>
            <a:spLocks noGrp="1"/>
          </p:cNvSpPr>
          <p:nvPr>
            <p:ph idx="1"/>
          </p:nvPr>
        </p:nvSpPr>
        <p:spPr/>
        <p:txBody>
          <a:bodyPr>
            <a:noAutofit/>
          </a:bodyPr>
          <a:lstStyle/>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3039760536"/>
              </p:ext>
            </p:extLst>
          </p:nvPr>
        </p:nvGraphicFramePr>
        <p:xfrm>
          <a:off x="1524000" y="1219200"/>
          <a:ext cx="6096000" cy="466852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metaKey</a:t>
                      </a:r>
                      <a:endParaRPr lang="en-US" dirty="0"/>
                    </a:p>
                  </a:txBody>
                  <a:tcPr/>
                </a:tc>
                <a:tc>
                  <a:txBody>
                    <a:bodyPr/>
                    <a:lstStyle/>
                    <a:p>
                      <a:r>
                        <a:rPr lang="en-US" dirty="0" smtClean="0"/>
                        <a:t>Set to true if the Meta</a:t>
                      </a:r>
                      <a:r>
                        <a:rPr lang="en-US" baseline="0" dirty="0" smtClean="0"/>
                        <a:t> key was pressed (</a:t>
                      </a:r>
                      <a:r>
                        <a:rPr lang="en-US" baseline="0" dirty="0" err="1" smtClean="0"/>
                        <a:t>cntrl</a:t>
                      </a:r>
                      <a:r>
                        <a:rPr lang="en-US" baseline="0" dirty="0" smtClean="0"/>
                        <a:t> on PC, command on Mac)</a:t>
                      </a:r>
                      <a:endParaRPr lang="en-US" dirty="0"/>
                    </a:p>
                  </a:txBody>
                  <a:tcPr/>
                </a:tc>
              </a:tr>
              <a:tr h="370840">
                <a:tc>
                  <a:txBody>
                    <a:bodyPr/>
                    <a:lstStyle/>
                    <a:p>
                      <a:r>
                        <a:rPr lang="en-US" dirty="0" err="1" smtClean="0"/>
                        <a:t>pageX</a:t>
                      </a:r>
                      <a:endParaRPr lang="en-US" dirty="0"/>
                    </a:p>
                  </a:txBody>
                  <a:tcPr/>
                </a:tc>
                <a:tc>
                  <a:txBody>
                    <a:bodyPr/>
                    <a:lstStyle/>
                    <a:p>
                      <a:r>
                        <a:rPr lang="en-US" dirty="0" smtClean="0"/>
                        <a:t>For mouse events,</a:t>
                      </a:r>
                      <a:r>
                        <a:rPr lang="en-US" baseline="0" dirty="0" smtClean="0"/>
                        <a:t> specifies the horizontal coordinate of the event relative from the page origin</a:t>
                      </a:r>
                      <a:endParaRPr lang="en-US" dirty="0" smtClean="0"/>
                    </a:p>
                  </a:txBody>
                  <a:tcPr/>
                </a:tc>
              </a:tr>
              <a:tr h="370840">
                <a:tc>
                  <a:txBody>
                    <a:bodyPr/>
                    <a:lstStyle/>
                    <a:p>
                      <a:r>
                        <a:rPr lang="en-US" dirty="0" err="1" smtClean="0"/>
                        <a:t>pageY</a:t>
                      </a:r>
                      <a:endParaRPr lang="en-US" dirty="0"/>
                    </a:p>
                  </a:txBody>
                  <a:tcPr/>
                </a:tc>
                <a:tc>
                  <a:txBody>
                    <a:bodyPr/>
                    <a:lstStyle/>
                    <a:p>
                      <a:r>
                        <a:rPr lang="en-US" dirty="0" smtClean="0"/>
                        <a:t>For mouse events, specifies</a:t>
                      </a:r>
                      <a:r>
                        <a:rPr lang="en-US" baseline="0" dirty="0" smtClean="0"/>
                        <a:t> the vertical coordinate of the event relative from the page origin</a:t>
                      </a:r>
                      <a:endParaRPr lang="en-US" dirty="0" smtClean="0"/>
                    </a:p>
                  </a:txBody>
                  <a:tcPr/>
                </a:tc>
              </a:tr>
              <a:tr h="370840">
                <a:tc>
                  <a:txBody>
                    <a:bodyPr/>
                    <a:lstStyle/>
                    <a:p>
                      <a:r>
                        <a:rPr lang="en-US" dirty="0" err="1" smtClean="0"/>
                        <a:t>relatedTarget</a:t>
                      </a:r>
                      <a:endParaRPr lang="en-US" dirty="0"/>
                    </a:p>
                  </a:txBody>
                  <a:tcPr/>
                </a:tc>
                <a:tc>
                  <a:txBody>
                    <a:bodyPr/>
                    <a:lstStyle/>
                    <a:p>
                      <a:r>
                        <a:rPr lang="en-US" dirty="0" smtClean="0"/>
                        <a:t>For some mouse events, identifies the element that the cursor left or entered</a:t>
                      </a:r>
                      <a:r>
                        <a:rPr lang="en-US" baseline="0" dirty="0" smtClean="0"/>
                        <a:t> when the event was triggered</a:t>
                      </a:r>
                      <a:endParaRPr lang="en-US" dirty="0" smtClean="0"/>
                    </a:p>
                  </a:txBody>
                  <a:tcPr/>
                </a:tc>
              </a:tr>
              <a:tr h="370840">
                <a:tc>
                  <a:txBody>
                    <a:bodyPr/>
                    <a:lstStyle/>
                    <a:p>
                      <a:r>
                        <a:rPr lang="en-US" dirty="0" err="1" smtClean="0"/>
                        <a:t>screenX</a:t>
                      </a:r>
                      <a:endParaRPr lang="en-US" dirty="0"/>
                    </a:p>
                  </a:txBody>
                  <a:tcPr/>
                </a:tc>
                <a:tc>
                  <a:txBody>
                    <a:bodyPr/>
                    <a:lstStyle/>
                    <a:p>
                      <a:r>
                        <a:rPr lang="en-US" dirty="0" smtClean="0"/>
                        <a:t>For mouse events,</a:t>
                      </a:r>
                      <a:r>
                        <a:rPr lang="en-US" baseline="0" dirty="0" smtClean="0"/>
                        <a:t> specifies the horizontal coordinate of the event relative from the screen origin</a:t>
                      </a:r>
                      <a:endParaRPr lang="en-US"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Instance</a:t>
            </a:r>
            <a:endParaRPr lang="en-US" dirty="0"/>
          </a:p>
        </p:txBody>
      </p:sp>
      <p:sp>
        <p:nvSpPr>
          <p:cNvPr id="3" name="Content Placeholder 2"/>
          <p:cNvSpPr>
            <a:spLocks noGrp="1"/>
          </p:cNvSpPr>
          <p:nvPr>
            <p:ph idx="1"/>
          </p:nvPr>
        </p:nvSpPr>
        <p:spPr/>
        <p:txBody>
          <a:bodyPr>
            <a:noAutofit/>
          </a:bodyPr>
          <a:lstStyle/>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2105082195"/>
              </p:ext>
            </p:extLst>
          </p:nvPr>
        </p:nvGraphicFramePr>
        <p:xfrm>
          <a:off x="1447800" y="1295400"/>
          <a:ext cx="6096000" cy="439420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screenY</a:t>
                      </a:r>
                      <a:endParaRPr lang="en-US" dirty="0"/>
                    </a:p>
                  </a:txBody>
                  <a:tcPr/>
                </a:tc>
                <a:tc>
                  <a:txBody>
                    <a:bodyPr/>
                    <a:lstStyle/>
                    <a:p>
                      <a:r>
                        <a:rPr lang="en-US" dirty="0" smtClean="0"/>
                        <a:t>For mouse events,</a:t>
                      </a:r>
                      <a:r>
                        <a:rPr lang="en-US" baseline="0" dirty="0" smtClean="0"/>
                        <a:t> specifies the vertical coordinate of the event relative from the screen origin</a:t>
                      </a:r>
                      <a:endParaRPr lang="en-US" dirty="0" smtClean="0"/>
                    </a:p>
                  </a:txBody>
                  <a:tcPr/>
                </a:tc>
              </a:tr>
              <a:tr h="370840">
                <a:tc>
                  <a:txBody>
                    <a:bodyPr/>
                    <a:lstStyle/>
                    <a:p>
                      <a:r>
                        <a:rPr lang="en-US" dirty="0" err="1" smtClean="0"/>
                        <a:t>shiftKey</a:t>
                      </a:r>
                      <a:endParaRPr lang="en-US" dirty="0"/>
                    </a:p>
                  </a:txBody>
                  <a:tcPr/>
                </a:tc>
                <a:tc>
                  <a:txBody>
                    <a:bodyPr/>
                    <a:lstStyle/>
                    <a:p>
                      <a:r>
                        <a:rPr lang="en-US" dirty="0" smtClean="0"/>
                        <a:t>Set to</a:t>
                      </a:r>
                      <a:r>
                        <a:rPr lang="en-US" baseline="0" dirty="0" smtClean="0"/>
                        <a:t> true if the shift key was pressed when the event was triggered</a:t>
                      </a:r>
                      <a:endParaRPr lang="en-US" dirty="0" smtClean="0"/>
                    </a:p>
                  </a:txBody>
                  <a:tcPr/>
                </a:tc>
              </a:tr>
              <a:tr h="370840">
                <a:tc>
                  <a:txBody>
                    <a:bodyPr/>
                    <a:lstStyle/>
                    <a:p>
                      <a:r>
                        <a:rPr lang="en-US" dirty="0" smtClean="0"/>
                        <a:t>target</a:t>
                      </a:r>
                      <a:endParaRPr lang="en-US" dirty="0"/>
                    </a:p>
                  </a:txBody>
                  <a:tcPr/>
                </a:tc>
                <a:tc>
                  <a:txBody>
                    <a:bodyPr/>
                    <a:lstStyle/>
                    <a:p>
                      <a:r>
                        <a:rPr lang="en-US" dirty="0" smtClean="0"/>
                        <a:t>Identifies the element for which the event was triggered</a:t>
                      </a:r>
                    </a:p>
                  </a:txBody>
                  <a:tcPr/>
                </a:tc>
              </a:tr>
              <a:tr h="370840">
                <a:tc>
                  <a:txBody>
                    <a:bodyPr/>
                    <a:lstStyle/>
                    <a:p>
                      <a:r>
                        <a:rPr lang="en-US" dirty="0" smtClean="0"/>
                        <a:t>type</a:t>
                      </a:r>
                      <a:endParaRPr lang="en-US" dirty="0"/>
                    </a:p>
                  </a:txBody>
                  <a:tcPr/>
                </a:tc>
                <a:tc>
                  <a:txBody>
                    <a:bodyPr/>
                    <a:lstStyle/>
                    <a:p>
                      <a:r>
                        <a:rPr lang="en-US" dirty="0" smtClean="0"/>
                        <a:t>For all events,</a:t>
                      </a:r>
                      <a:r>
                        <a:rPr lang="en-US" baseline="0" dirty="0" smtClean="0"/>
                        <a:t> specifies the type of event that was triggered (</a:t>
                      </a:r>
                      <a:r>
                        <a:rPr lang="en-US" baseline="0" dirty="0" err="1" smtClean="0"/>
                        <a:t>ie</a:t>
                      </a:r>
                      <a:r>
                        <a:rPr lang="en-US" baseline="0" dirty="0" smtClean="0"/>
                        <a:t>. click)</a:t>
                      </a:r>
                      <a:endParaRPr lang="en-US" dirty="0" smtClean="0"/>
                    </a:p>
                  </a:txBody>
                  <a:tcPr/>
                </a:tc>
              </a:tr>
              <a:tr h="370840">
                <a:tc>
                  <a:txBody>
                    <a:bodyPr/>
                    <a:lstStyle/>
                    <a:p>
                      <a:r>
                        <a:rPr lang="en-US" dirty="0" smtClean="0"/>
                        <a:t>which</a:t>
                      </a:r>
                      <a:endParaRPr lang="en-US" dirty="0"/>
                    </a:p>
                  </a:txBody>
                  <a:tcPr/>
                </a:tc>
                <a:tc>
                  <a:txBody>
                    <a:bodyPr/>
                    <a:lstStyle/>
                    <a:p>
                      <a:r>
                        <a:rPr lang="en-US" dirty="0" smtClean="0"/>
                        <a:t>For keyboard events,</a:t>
                      </a:r>
                      <a:r>
                        <a:rPr lang="en-US" baseline="0" dirty="0" smtClean="0"/>
                        <a:t> specifies the numeric code for the key that caused the event, and for mouse events specifies the button (1 left, 2 middle, 3 right)</a:t>
                      </a:r>
                      <a:endParaRPr lang="en-US"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Methods</a:t>
            </a:r>
            <a:endParaRPr lang="en-US" dirty="0"/>
          </a:p>
        </p:txBody>
      </p:sp>
      <p:sp>
        <p:nvSpPr>
          <p:cNvPr id="3" name="Content Placeholder 2"/>
          <p:cNvSpPr>
            <a:spLocks noGrp="1"/>
          </p:cNvSpPr>
          <p:nvPr>
            <p:ph idx="1"/>
          </p:nvPr>
        </p:nvSpPr>
        <p:spPr/>
        <p:txBody>
          <a:bodyPr>
            <a:noAutofit/>
          </a:bodyPr>
          <a:lstStyle/>
          <a:p>
            <a:pPr>
              <a:buNone/>
            </a:pPr>
            <a:r>
              <a:rPr lang="en-US" sz="2800" dirty="0" smtClean="0"/>
              <a:t>Affecting event propagation</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dirty="0" smtClean="0"/>
              <a:t>If we want to stop both propagation of an event and its default behavior, we can return false as the return value of the listener function.</a:t>
            </a:r>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2729317832"/>
              </p:ext>
            </p:extLst>
          </p:nvPr>
        </p:nvGraphicFramePr>
        <p:xfrm>
          <a:off x="1371600" y="1905000"/>
          <a:ext cx="6177280" cy="1925320"/>
        </p:xfrm>
        <a:graphic>
          <a:graphicData uri="http://schemas.openxmlformats.org/drawingml/2006/table">
            <a:tbl>
              <a:tblPr firstRow="1" bandRow="1">
                <a:tableStyleId>{21E4AEA4-8DFA-4A89-87EB-49C32662AFE0}</a:tableStyleId>
              </a:tblPr>
              <a:tblGrid>
                <a:gridCol w="2062480"/>
                <a:gridCol w="41148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stopPropagation</a:t>
                      </a:r>
                      <a:r>
                        <a:rPr lang="en-US" dirty="0" smtClean="0"/>
                        <a:t>()</a:t>
                      </a:r>
                      <a:endParaRPr lang="en-US" dirty="0"/>
                    </a:p>
                  </a:txBody>
                  <a:tcPr/>
                </a:tc>
                <a:tc>
                  <a:txBody>
                    <a:bodyPr/>
                    <a:lstStyle/>
                    <a:p>
                      <a:r>
                        <a:rPr lang="en-US" dirty="0" smtClean="0"/>
                        <a:t>Method will</a:t>
                      </a:r>
                      <a:r>
                        <a:rPr lang="en-US" baseline="0" dirty="0" smtClean="0"/>
                        <a:t> prevent the event from bubbling further up the DOM tree</a:t>
                      </a:r>
                      <a:endParaRPr lang="en-US" dirty="0"/>
                    </a:p>
                  </a:txBody>
                  <a:tcPr/>
                </a:tc>
              </a:tr>
              <a:tr h="370840">
                <a:tc>
                  <a:txBody>
                    <a:bodyPr/>
                    <a:lstStyle/>
                    <a:p>
                      <a:r>
                        <a:rPr lang="en-US" dirty="0" err="1" smtClean="0"/>
                        <a:t>preventDefault</a:t>
                      </a:r>
                      <a:r>
                        <a:rPr lang="en-US" dirty="0" smtClean="0"/>
                        <a:t>()</a:t>
                      </a:r>
                      <a:endParaRPr lang="en-US" dirty="0"/>
                    </a:p>
                  </a:txBody>
                  <a:tcPr/>
                </a:tc>
                <a:tc>
                  <a:txBody>
                    <a:bodyPr/>
                    <a:lstStyle/>
                    <a:p>
                      <a:r>
                        <a:rPr lang="en-US" dirty="0" smtClean="0"/>
                        <a:t>Will cancel any</a:t>
                      </a:r>
                      <a:r>
                        <a:rPr lang="en-US" baseline="0" dirty="0" smtClean="0"/>
                        <a:t> semantic action that the event might cause (</a:t>
                      </a:r>
                      <a:r>
                        <a:rPr lang="en-US" baseline="0" dirty="0" err="1" smtClean="0"/>
                        <a:t>ie</a:t>
                      </a:r>
                      <a:r>
                        <a:rPr lang="en-US" baseline="0" dirty="0" smtClean="0"/>
                        <a:t>. anchor, form submissions)</a:t>
                      </a:r>
                      <a:endParaRPr lang="en-US" dirty="0" smtClean="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Model</a:t>
            </a:r>
            <a:endParaRPr lang="en-US" dirty="0"/>
          </a:p>
        </p:txBody>
      </p:sp>
      <p:sp>
        <p:nvSpPr>
          <p:cNvPr id="3" name="Content Placeholder 2"/>
          <p:cNvSpPr>
            <a:spLocks noGrp="1"/>
          </p:cNvSpPr>
          <p:nvPr>
            <p:ph idx="1"/>
          </p:nvPr>
        </p:nvSpPr>
        <p:spPr/>
        <p:txBody>
          <a:bodyPr>
            <a:noAutofit/>
          </a:bodyPr>
          <a:lstStyle/>
          <a:p>
            <a:pPr>
              <a:buNone/>
            </a:pPr>
            <a:r>
              <a:rPr lang="en-US" sz="2800" dirty="0" smtClean="0"/>
              <a:t>Triggering event handling</a:t>
            </a:r>
          </a:p>
          <a:p>
            <a:pPr>
              <a:buNone/>
            </a:pPr>
            <a:r>
              <a:rPr lang="en-US" sz="2400" b="1" dirty="0" smtClean="0">
                <a:solidFill>
                  <a:srgbClr val="FFB612"/>
                </a:solidFill>
              </a:rPr>
              <a:t>trigger(</a:t>
            </a:r>
            <a:r>
              <a:rPr lang="en-US" sz="2400" b="1" dirty="0" err="1" smtClean="0">
                <a:solidFill>
                  <a:srgbClr val="FFB612"/>
                </a:solidFill>
              </a:rPr>
              <a:t>eventType</a:t>
            </a:r>
            <a:r>
              <a:rPr lang="en-US" sz="2400" b="1" dirty="0" smtClean="0">
                <a:solidFill>
                  <a:srgbClr val="FFB612"/>
                </a:solidFill>
              </a:rPr>
              <a:t>);</a:t>
            </a:r>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r>
              <a:rPr lang="en-US" sz="2800" dirty="0" smtClean="0"/>
              <a:t>Each event is passed a minimally populated instance of Event. (</a:t>
            </a:r>
            <a:r>
              <a:rPr lang="en-US" sz="2800" dirty="0" err="1" smtClean="0"/>
              <a:t>ie</a:t>
            </a:r>
            <a:r>
              <a:rPr lang="en-US" sz="2800" dirty="0" smtClean="0"/>
              <a:t>. Target, location of mouse events).  Also no event propagation will occur</a:t>
            </a:r>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3709945388"/>
              </p:ext>
            </p:extLst>
          </p:nvPr>
        </p:nvGraphicFramePr>
        <p:xfrm>
          <a:off x="1371600" y="2209800"/>
          <a:ext cx="6096000" cy="101092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eventType</a:t>
                      </a:r>
                      <a:endParaRPr lang="en-US" dirty="0"/>
                    </a:p>
                  </a:txBody>
                  <a:tcPr/>
                </a:tc>
                <a:tc>
                  <a:txBody>
                    <a:bodyPr/>
                    <a:lstStyle/>
                    <a:p>
                      <a:r>
                        <a:rPr lang="en-US" dirty="0" smtClean="0"/>
                        <a:t>Specifies the name of the event type for handlers which are to be invoked.</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Model</a:t>
            </a:r>
            <a:endParaRPr lang="en-US" dirty="0"/>
          </a:p>
        </p:txBody>
      </p:sp>
      <p:sp>
        <p:nvSpPr>
          <p:cNvPr id="3" name="Content Placeholder 2"/>
          <p:cNvSpPr>
            <a:spLocks noGrp="1"/>
          </p:cNvSpPr>
          <p:nvPr>
            <p:ph idx="1"/>
          </p:nvPr>
        </p:nvSpPr>
        <p:spPr/>
        <p:txBody>
          <a:bodyPr>
            <a:noAutofit/>
          </a:bodyPr>
          <a:lstStyle/>
          <a:p>
            <a:pPr>
              <a:buNone/>
            </a:pPr>
            <a:r>
              <a:rPr lang="en-US" sz="2800" dirty="0" smtClean="0"/>
              <a:t>Shortcuts to common event handlers</a:t>
            </a:r>
          </a:p>
          <a:p>
            <a:pPr>
              <a:buNone/>
            </a:pPr>
            <a:r>
              <a:rPr lang="en-US" sz="2400" b="1" dirty="0" err="1" smtClean="0">
                <a:solidFill>
                  <a:srgbClr val="FFB612"/>
                </a:solidFill>
              </a:rPr>
              <a:t>eventName</a:t>
            </a:r>
            <a:r>
              <a:rPr lang="en-US" sz="2400" b="1" dirty="0" smtClean="0">
                <a:solidFill>
                  <a:srgbClr val="FFB612"/>
                </a:solidFill>
              </a:rPr>
              <a:t>();</a:t>
            </a:r>
          </a:p>
          <a:p>
            <a:pPr>
              <a:buNone/>
            </a:pPr>
            <a:r>
              <a:rPr lang="en-US" sz="2400" dirty="0" smtClean="0"/>
              <a:t>Invokes the event handler established for the named event type for all matched elements.</a:t>
            </a:r>
          </a:p>
          <a:p>
            <a:pPr>
              <a:buNone/>
            </a:pPr>
            <a:endParaRPr lang="en-US" sz="2400" dirty="0" smtClean="0"/>
          </a:p>
          <a:p>
            <a:pPr>
              <a:buNone/>
            </a:pPr>
            <a:endParaRPr lang="en-US" sz="2400"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Diagram 4"/>
          <p:cNvGraphicFramePr/>
          <p:nvPr>
            <p:extLst>
              <p:ext uri="{D42A27DB-BD31-4B8C-83A1-F6EECF244321}">
                <p14:modId xmlns:p14="http://schemas.microsoft.com/office/powerpoint/2010/main" val="3482021141"/>
              </p:ext>
            </p:extLst>
          </p:nvPr>
        </p:nvGraphicFramePr>
        <p:xfrm>
          <a:off x="2438400" y="3048000"/>
          <a:ext cx="44958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895600"/>
            <a:ext cx="7467600" cy="3139321"/>
          </a:xfrm>
          <a:prstGeom prst="rect">
            <a:avLst/>
          </a:prstGeom>
        </p:spPr>
        <p:txBody>
          <a:bodyPr wrap="square">
            <a:spAutoFit/>
          </a:bodyPr>
          <a:lstStyle/>
          <a:p>
            <a:pPr fontAlgn="ctr"/>
            <a:r>
              <a:rPr lang="en-US" b="1" dirty="0" smtClean="0">
                <a:solidFill>
                  <a:schemeClr val="bg1"/>
                </a:solidFill>
                <a:latin typeface="Century" pitchFamily="18" charset="0"/>
              </a:rPr>
              <a:t>AJAX</a:t>
            </a:r>
            <a:r>
              <a:rPr lang="en-US" dirty="0" smtClean="0">
                <a:solidFill>
                  <a:schemeClr val="bg1"/>
                </a:solidFill>
                <a:latin typeface="Century" pitchFamily="18" charset="0"/>
              </a:rPr>
              <a:t>- </a:t>
            </a:r>
            <a:r>
              <a:rPr lang="en-US" i="1" dirty="0" smtClean="0">
                <a:solidFill>
                  <a:schemeClr val="bg1"/>
                </a:solidFill>
                <a:latin typeface="Century" pitchFamily="18" charset="0"/>
              </a:rPr>
              <a:t>definition</a:t>
            </a:r>
          </a:p>
          <a:p>
            <a:pPr marL="800100" lvl="1" indent="-342900" fontAlgn="ctr">
              <a:buFont typeface="+mj-lt"/>
              <a:buAutoNum type="arabicPeriod"/>
            </a:pPr>
            <a:r>
              <a:rPr lang="en-US" dirty="0" smtClean="0">
                <a:solidFill>
                  <a:srgbClr val="C7EAFB"/>
                </a:solidFill>
                <a:latin typeface="Century" pitchFamily="18" charset="0"/>
              </a:rPr>
              <a:t>Asynchronous JavaScript and Xml is a group of interrelated web development techniques used on the client-side to create interactive web applications.</a:t>
            </a:r>
          </a:p>
          <a:p>
            <a:pPr marL="1257300" lvl="2" indent="-342900" fontAlgn="ctr">
              <a:buFont typeface="+mj-lt"/>
              <a:buAutoNum type="romanLcPeriod"/>
            </a:pPr>
            <a:r>
              <a:rPr lang="en-US" dirty="0" smtClean="0">
                <a:solidFill>
                  <a:srgbClr val="C7EAFB"/>
                </a:solidFill>
                <a:latin typeface="Century" pitchFamily="18" charset="0"/>
              </a:rPr>
              <a:t>Html/</a:t>
            </a:r>
            <a:r>
              <a:rPr lang="en-US" dirty="0" err="1" smtClean="0">
                <a:solidFill>
                  <a:srgbClr val="C7EAFB"/>
                </a:solidFill>
                <a:latin typeface="Century" pitchFamily="18" charset="0"/>
              </a:rPr>
              <a:t>XHtml</a:t>
            </a:r>
            <a:r>
              <a:rPr lang="en-US" dirty="0" smtClean="0">
                <a:solidFill>
                  <a:srgbClr val="C7EAFB"/>
                </a:solidFill>
                <a:latin typeface="Century" pitchFamily="18" charset="0"/>
              </a:rPr>
              <a:t> and CSS for presentation</a:t>
            </a:r>
          </a:p>
          <a:p>
            <a:pPr marL="1257300" lvl="2" indent="-342900" fontAlgn="ctr">
              <a:buFont typeface="+mj-lt"/>
              <a:buAutoNum type="romanLcPeriod"/>
            </a:pPr>
            <a:r>
              <a:rPr lang="en-US" dirty="0" smtClean="0">
                <a:solidFill>
                  <a:srgbClr val="C7EAFB"/>
                </a:solidFill>
                <a:latin typeface="Century" pitchFamily="18" charset="0"/>
              </a:rPr>
              <a:t>DOM for dynamic display of and interaction with data</a:t>
            </a:r>
          </a:p>
          <a:p>
            <a:pPr marL="1257300" lvl="2" indent="-342900" fontAlgn="ctr">
              <a:buFont typeface="+mj-lt"/>
              <a:buAutoNum type="romanLcPeriod"/>
            </a:pPr>
            <a:r>
              <a:rPr lang="en-US" dirty="0" smtClean="0">
                <a:solidFill>
                  <a:srgbClr val="C7EAFB"/>
                </a:solidFill>
                <a:latin typeface="Century" pitchFamily="18" charset="0"/>
              </a:rPr>
              <a:t>Xml and </a:t>
            </a:r>
            <a:r>
              <a:rPr lang="en-US" dirty="0" err="1" smtClean="0">
                <a:solidFill>
                  <a:srgbClr val="C7EAFB"/>
                </a:solidFill>
                <a:latin typeface="Century" pitchFamily="18" charset="0"/>
              </a:rPr>
              <a:t>Xslt</a:t>
            </a:r>
            <a:r>
              <a:rPr lang="en-US" dirty="0" smtClean="0">
                <a:solidFill>
                  <a:srgbClr val="C7EAFB"/>
                </a:solidFill>
                <a:latin typeface="Century" pitchFamily="18" charset="0"/>
              </a:rPr>
              <a:t> for the interchange, and manipulation and display, of data, respectively</a:t>
            </a:r>
          </a:p>
          <a:p>
            <a:pPr marL="1257300" lvl="2" indent="-342900" fontAlgn="ctr">
              <a:buFont typeface="+mj-lt"/>
              <a:buAutoNum type="romanLcPeriod"/>
            </a:pPr>
            <a:r>
              <a:rPr lang="en-US" dirty="0" err="1" smtClean="0">
                <a:solidFill>
                  <a:srgbClr val="C7EAFB"/>
                </a:solidFill>
                <a:latin typeface="Century" pitchFamily="18" charset="0"/>
              </a:rPr>
              <a:t>XmlHttpRequest</a:t>
            </a:r>
            <a:r>
              <a:rPr lang="en-US" dirty="0" smtClean="0">
                <a:solidFill>
                  <a:srgbClr val="C7EAFB"/>
                </a:solidFill>
                <a:latin typeface="Century" pitchFamily="18" charset="0"/>
              </a:rPr>
              <a:t> object for asynchronous communication</a:t>
            </a:r>
          </a:p>
          <a:p>
            <a:pPr marL="1257300" lvl="2" indent="-342900" fontAlgn="ctr">
              <a:buFont typeface="+mj-lt"/>
              <a:buAutoNum type="romanLcPeriod"/>
            </a:pPr>
            <a:r>
              <a:rPr lang="en-US" dirty="0" smtClean="0">
                <a:solidFill>
                  <a:srgbClr val="C7EAFB"/>
                </a:solidFill>
                <a:latin typeface="Century" pitchFamily="18" charset="0"/>
              </a:rPr>
              <a:t>JavaScript to bring them all together</a:t>
            </a:r>
          </a:p>
          <a:p>
            <a:pPr marL="1257300" lvl="2" indent="-342900" fontAlgn="ctr">
              <a:buFont typeface="+mj-lt"/>
              <a:buAutoNum type="romanLcPeriod"/>
            </a:pPr>
            <a:endParaRPr lang="en-US" dirty="0">
              <a:solidFill>
                <a:srgbClr val="C7EAFB"/>
              </a:solidFill>
              <a:latin typeface="Century" pitchFamily="18" charset="0"/>
            </a:endParaRPr>
          </a:p>
        </p:txBody>
      </p:sp>
    </p:spTree>
  </p:cSld>
  <p:clrMapOvr>
    <a:masterClrMapping/>
  </p:clrMapOvr>
  <p:transition>
    <p:fade thruBlk="1"/>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Model</a:t>
            </a:r>
            <a:endParaRPr lang="en-US" dirty="0"/>
          </a:p>
        </p:txBody>
      </p:sp>
      <p:sp>
        <p:nvSpPr>
          <p:cNvPr id="3" name="Content Placeholder 2"/>
          <p:cNvSpPr>
            <a:spLocks noGrp="1"/>
          </p:cNvSpPr>
          <p:nvPr>
            <p:ph idx="1"/>
          </p:nvPr>
        </p:nvSpPr>
        <p:spPr/>
        <p:txBody>
          <a:bodyPr>
            <a:noAutofit/>
          </a:bodyPr>
          <a:lstStyle/>
          <a:p>
            <a:pPr>
              <a:buNone/>
            </a:pPr>
            <a:r>
              <a:rPr lang="en-US" sz="2800" dirty="0" smtClean="0"/>
              <a:t>Event handlers that swap</a:t>
            </a:r>
          </a:p>
          <a:p>
            <a:pPr>
              <a:buNone/>
            </a:pPr>
            <a:r>
              <a:rPr lang="en-US" sz="2400" b="1" dirty="0" smtClean="0">
                <a:solidFill>
                  <a:srgbClr val="FFB612"/>
                </a:solidFill>
              </a:rPr>
              <a:t>toggle(</a:t>
            </a:r>
            <a:r>
              <a:rPr lang="en-US" sz="2400" b="1" dirty="0" err="1" smtClean="0">
                <a:solidFill>
                  <a:srgbClr val="FFB612"/>
                </a:solidFill>
              </a:rPr>
              <a:t>listenerOdd</a:t>
            </a:r>
            <a:r>
              <a:rPr lang="en-US" sz="2400" b="1" dirty="0" smtClean="0">
                <a:solidFill>
                  <a:srgbClr val="FFB612"/>
                </a:solidFill>
              </a:rPr>
              <a:t>, </a:t>
            </a:r>
            <a:r>
              <a:rPr lang="en-US" sz="2400" b="1" dirty="0" err="1" smtClean="0">
                <a:solidFill>
                  <a:srgbClr val="FFB612"/>
                </a:solidFill>
              </a:rPr>
              <a:t>listenerEvent</a:t>
            </a:r>
            <a:r>
              <a:rPr lang="en-US" sz="2400" b="1" dirty="0" smtClean="0">
                <a:solidFill>
                  <a:srgbClr val="FFB612"/>
                </a:solidFill>
              </a:rPr>
              <a:t>);</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2835829188"/>
              </p:ext>
            </p:extLst>
          </p:nvPr>
        </p:nvGraphicFramePr>
        <p:xfrm>
          <a:off x="1371600" y="2133600"/>
          <a:ext cx="6096000" cy="247396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listenerOdd</a:t>
                      </a:r>
                      <a:endParaRPr lang="en-US" dirty="0"/>
                    </a:p>
                  </a:txBody>
                  <a:tcPr/>
                </a:tc>
                <a:tc>
                  <a:txBody>
                    <a:bodyPr/>
                    <a:lstStyle/>
                    <a:p>
                      <a:r>
                        <a:rPr lang="en-US" dirty="0" smtClean="0"/>
                        <a:t>A function</a:t>
                      </a:r>
                      <a:r>
                        <a:rPr lang="en-US" baseline="0" dirty="0" smtClean="0"/>
                        <a:t> that serves  as the click event handler for all odd numbered clicks (first, third…)</a:t>
                      </a:r>
                      <a:endParaRPr lang="en-US" dirty="0"/>
                    </a:p>
                  </a:txBody>
                  <a:tcPr/>
                </a:tc>
              </a:tr>
              <a:tr h="370840">
                <a:tc>
                  <a:txBody>
                    <a:bodyPr/>
                    <a:lstStyle/>
                    <a:p>
                      <a:r>
                        <a:rPr lang="en-US" dirty="0" err="1" smtClean="0"/>
                        <a:t>listenerEven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function</a:t>
                      </a:r>
                      <a:r>
                        <a:rPr lang="en-US" baseline="0" dirty="0" smtClean="0"/>
                        <a:t> that serves  as the click event handler for all even numbered clicks (second, fourth…)</a:t>
                      </a:r>
                      <a:endParaRPr lang="en-US" dirty="0" smtClean="0"/>
                    </a:p>
                    <a:p>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Event Model</a:t>
            </a:r>
            <a:endParaRPr lang="en-US" dirty="0"/>
          </a:p>
        </p:txBody>
      </p:sp>
      <p:sp>
        <p:nvSpPr>
          <p:cNvPr id="3" name="Content Placeholder 2"/>
          <p:cNvSpPr>
            <a:spLocks noGrp="1"/>
          </p:cNvSpPr>
          <p:nvPr>
            <p:ph idx="1"/>
          </p:nvPr>
        </p:nvSpPr>
        <p:spPr/>
        <p:txBody>
          <a:bodyPr>
            <a:noAutofit/>
          </a:bodyPr>
          <a:lstStyle/>
          <a:p>
            <a:pPr>
              <a:buNone/>
            </a:pPr>
            <a:r>
              <a:rPr lang="en-US" sz="2800" dirty="0" smtClean="0"/>
              <a:t>Consistent hover behavior</a:t>
            </a:r>
          </a:p>
          <a:p>
            <a:pPr>
              <a:buNone/>
            </a:pPr>
            <a:r>
              <a:rPr lang="en-US" sz="2400" b="1" dirty="0" smtClean="0">
                <a:solidFill>
                  <a:srgbClr val="FFB612"/>
                </a:solidFill>
              </a:rPr>
              <a:t>hover(</a:t>
            </a:r>
            <a:r>
              <a:rPr lang="en-US" sz="2400" b="1" dirty="0" err="1" smtClean="0">
                <a:solidFill>
                  <a:srgbClr val="FFB612"/>
                </a:solidFill>
              </a:rPr>
              <a:t>overListener</a:t>
            </a:r>
            <a:r>
              <a:rPr lang="en-US" sz="2400" b="1" dirty="0" smtClean="0">
                <a:solidFill>
                  <a:srgbClr val="FFB612"/>
                </a:solidFill>
              </a:rPr>
              <a:t>, </a:t>
            </a:r>
            <a:r>
              <a:rPr lang="en-US" sz="2400" b="1" dirty="0" err="1" smtClean="0">
                <a:solidFill>
                  <a:srgbClr val="FFB612"/>
                </a:solidFill>
              </a:rPr>
              <a:t>outerListener</a:t>
            </a:r>
            <a:r>
              <a:rPr lang="en-US" sz="2400" b="1" dirty="0" smtClean="0">
                <a:solidFill>
                  <a:srgbClr val="FFB612"/>
                </a:solidFill>
              </a:rPr>
              <a:t>);</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1108098832"/>
              </p:ext>
            </p:extLst>
          </p:nvPr>
        </p:nvGraphicFramePr>
        <p:xfrm>
          <a:off x="1371600" y="2362200"/>
          <a:ext cx="6096000" cy="192532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overListener</a:t>
                      </a:r>
                      <a:endParaRPr lang="en-US" dirty="0"/>
                    </a:p>
                  </a:txBody>
                  <a:tcPr/>
                </a:tc>
                <a:tc>
                  <a:txBody>
                    <a:bodyPr/>
                    <a:lstStyle/>
                    <a:p>
                      <a:r>
                        <a:rPr lang="en-US" dirty="0" smtClean="0"/>
                        <a:t>The function to become</a:t>
                      </a:r>
                      <a:r>
                        <a:rPr lang="en-US" baseline="0" dirty="0" smtClean="0"/>
                        <a:t> the </a:t>
                      </a:r>
                      <a:r>
                        <a:rPr lang="en-US" baseline="0" dirty="0" err="1" smtClean="0"/>
                        <a:t>mouseover</a:t>
                      </a:r>
                      <a:r>
                        <a:rPr lang="en-US" baseline="0" dirty="0" smtClean="0"/>
                        <a:t> handler</a:t>
                      </a:r>
                      <a:endParaRPr lang="en-US" dirty="0"/>
                    </a:p>
                  </a:txBody>
                  <a:tcPr/>
                </a:tc>
              </a:tr>
              <a:tr h="370840">
                <a:tc>
                  <a:txBody>
                    <a:bodyPr/>
                    <a:lstStyle/>
                    <a:p>
                      <a:r>
                        <a:rPr lang="en-US" dirty="0" err="1" smtClean="0"/>
                        <a:t>outListener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function to become the </a:t>
                      </a:r>
                      <a:r>
                        <a:rPr lang="en-US" dirty="0" err="1" smtClean="0"/>
                        <a:t>mouseout</a:t>
                      </a:r>
                      <a:r>
                        <a:rPr lang="en-US" dirty="0" smtClean="0"/>
                        <a:t> handler</a:t>
                      </a:r>
                    </a:p>
                    <a:p>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9" y="2514600"/>
            <a:ext cx="4114801" cy="707886"/>
          </a:xfrm>
          <a:prstGeom prst="rect">
            <a:avLst/>
          </a:prstGeom>
          <a:noFill/>
        </p:spPr>
        <p:txBody>
          <a:bodyPr wrap="square" rtlCol="0">
            <a:spAutoFit/>
          </a:bodyPr>
          <a:lstStyle/>
          <a:p>
            <a:r>
              <a:rPr lang="en-US" sz="4000" dirty="0" smtClean="0">
                <a:ln w="19050">
                  <a:solidFill>
                    <a:schemeClr val="tx1"/>
                  </a:solidFill>
                </a:ln>
                <a:solidFill>
                  <a:schemeClr val="bg1"/>
                </a:solidFill>
                <a:latin typeface="Franklin Gothic Heavy" pitchFamily="34" charset="0"/>
              </a:rPr>
              <a:t>Effects</a:t>
            </a:r>
          </a:p>
        </p:txBody>
      </p:sp>
      <p:pic>
        <p:nvPicPr>
          <p:cNvPr id="452610" name="Picture 2" descr="C:\Program Files\Microsoft Office\MEDIA\CAGCAT10\j0216588.wmf"/>
          <p:cNvPicPr>
            <a:picLocks noChangeAspect="1" noChangeArrowheads="1"/>
          </p:cNvPicPr>
          <p:nvPr/>
        </p:nvPicPr>
        <p:blipFill>
          <a:blip r:embed="rId3" cstate="print"/>
          <a:srcRect/>
          <a:stretch>
            <a:fillRect/>
          </a:stretch>
        </p:blipFill>
        <p:spPr bwMode="auto">
          <a:xfrm>
            <a:off x="2133600" y="1981200"/>
            <a:ext cx="2224087" cy="249826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Animation and Effects</a:t>
            </a:r>
            <a:endParaRPr lang="en-US" dirty="0"/>
          </a:p>
        </p:txBody>
      </p:sp>
      <p:sp>
        <p:nvSpPr>
          <p:cNvPr id="3" name="Content Placeholder 2"/>
          <p:cNvSpPr>
            <a:spLocks noGrp="1"/>
          </p:cNvSpPr>
          <p:nvPr>
            <p:ph idx="1"/>
          </p:nvPr>
        </p:nvSpPr>
        <p:spPr/>
        <p:txBody>
          <a:bodyPr/>
          <a:lstStyle/>
          <a:p>
            <a:r>
              <a:rPr lang="en-US" dirty="0" smtClean="0"/>
              <a:t>Most common showing and hiding elements</a:t>
            </a:r>
          </a:p>
          <a:p>
            <a:pPr lvl="1"/>
            <a:r>
              <a:rPr lang="en-US" dirty="0" smtClean="0"/>
              <a:t>Show and Hide</a:t>
            </a:r>
          </a:p>
          <a:p>
            <a:pPr lvl="1"/>
            <a:r>
              <a:rPr lang="en-US" dirty="0" smtClean="0"/>
              <a:t>Fade in and Fade out</a:t>
            </a:r>
          </a:p>
          <a:p>
            <a:pPr lvl="1"/>
            <a:r>
              <a:rPr lang="en-US" dirty="0" smtClean="0"/>
              <a:t>Slide down and Slide up</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Showing Hiding </a:t>
            </a:r>
          </a:p>
          <a:p>
            <a:pPr>
              <a:buNone/>
            </a:pPr>
            <a:r>
              <a:rPr lang="en-US" sz="2400" b="1" dirty="0" smtClean="0">
                <a:solidFill>
                  <a:srgbClr val="FFB612"/>
                </a:solidFill>
              </a:rPr>
              <a:t>hide(speed, callback);  </a:t>
            </a:r>
            <a:r>
              <a:rPr lang="en-US" sz="2400" dirty="0" smtClean="0"/>
              <a:t>Sets display style to none.  With speed opacity is adjusted down to 0 and element scaled, then display is set to none</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1443372156"/>
              </p:ext>
            </p:extLst>
          </p:nvPr>
        </p:nvGraphicFramePr>
        <p:xfrm>
          <a:off x="1295400" y="2895600"/>
          <a:ext cx="6096000" cy="274828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speed</a:t>
                      </a:r>
                      <a:endParaRPr lang="en-US" dirty="0"/>
                    </a:p>
                  </a:txBody>
                  <a:tcPr/>
                </a:tc>
                <a:tc>
                  <a:txBody>
                    <a:bodyPr/>
                    <a:lstStyle/>
                    <a:p>
                      <a:r>
                        <a:rPr lang="en-US" dirty="0" smtClean="0"/>
                        <a:t>(Number(ms)|String(</a:t>
                      </a:r>
                      <a:r>
                        <a:rPr lang="en-US" dirty="0" err="1" smtClean="0"/>
                        <a:t>slow,normal,fast</a:t>
                      </a:r>
                      <a:r>
                        <a:rPr lang="en-US" dirty="0" smtClean="0"/>
                        <a:t>)) Optionally specifies</a:t>
                      </a:r>
                      <a:r>
                        <a:rPr lang="en-US" baseline="0" dirty="0" smtClean="0"/>
                        <a:t> the duration of the effect.  If omitted no animation takes place</a:t>
                      </a:r>
                      <a:endParaRPr lang="en-US" dirty="0"/>
                    </a:p>
                  </a:txBody>
                  <a:tcPr/>
                </a:tc>
              </a:tr>
              <a:tr h="370840">
                <a:tc>
                  <a:txBody>
                    <a:bodyPr/>
                    <a:lstStyle/>
                    <a:p>
                      <a:r>
                        <a:rPr lang="en-US" dirty="0" smtClean="0"/>
                        <a:t>callback</a:t>
                      </a:r>
                      <a:endParaRPr lang="en-US" dirty="0"/>
                    </a:p>
                  </a:txBody>
                  <a:tcPr/>
                </a:tc>
                <a:tc>
                  <a:txBody>
                    <a:bodyPr/>
                    <a:lstStyle/>
                    <a:p>
                      <a:r>
                        <a:rPr lang="en-US" dirty="0" smtClean="0"/>
                        <a:t>Optional function invoked when the animation completes.  No parameters, but (this) is set to the element that was animated</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Showing Hiding </a:t>
            </a:r>
          </a:p>
          <a:p>
            <a:pPr>
              <a:buNone/>
            </a:pPr>
            <a:r>
              <a:rPr lang="en-US" sz="2400" b="1" dirty="0" smtClean="0">
                <a:solidFill>
                  <a:srgbClr val="FFB612"/>
                </a:solidFill>
              </a:rPr>
              <a:t>show(speed, callback);  </a:t>
            </a:r>
            <a:r>
              <a:rPr lang="en-US" sz="2400" dirty="0" smtClean="0"/>
              <a:t>Sets display style to (</a:t>
            </a:r>
            <a:r>
              <a:rPr lang="en-US" sz="2400" dirty="0" err="1" smtClean="0"/>
              <a:t>block|inline</a:t>
            </a:r>
            <a:r>
              <a:rPr lang="en-US" sz="2400" dirty="0" smtClean="0"/>
              <a:t>).  With speed opacity is adjusted and element scaled, then display is set.  </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3494869055"/>
              </p:ext>
            </p:extLst>
          </p:nvPr>
        </p:nvGraphicFramePr>
        <p:xfrm>
          <a:off x="1371600" y="2895600"/>
          <a:ext cx="6096000" cy="274828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speed</a:t>
                      </a:r>
                      <a:endParaRPr lang="en-US" dirty="0"/>
                    </a:p>
                  </a:txBody>
                  <a:tcPr/>
                </a:tc>
                <a:tc>
                  <a:txBody>
                    <a:bodyPr/>
                    <a:lstStyle/>
                    <a:p>
                      <a:r>
                        <a:rPr lang="en-US" dirty="0" smtClean="0"/>
                        <a:t>(Number(ms)|String(</a:t>
                      </a:r>
                      <a:r>
                        <a:rPr lang="en-US" dirty="0" err="1" smtClean="0"/>
                        <a:t>slow,normal,fast</a:t>
                      </a:r>
                      <a:r>
                        <a:rPr lang="en-US" dirty="0" smtClean="0"/>
                        <a:t>)) Optionally specifies</a:t>
                      </a:r>
                      <a:r>
                        <a:rPr lang="en-US" baseline="0" dirty="0" smtClean="0"/>
                        <a:t> the duration of the effect.  If omitted no animation takes place</a:t>
                      </a:r>
                      <a:endParaRPr lang="en-US" dirty="0"/>
                    </a:p>
                  </a:txBody>
                  <a:tcPr/>
                </a:tc>
              </a:tr>
              <a:tr h="370840">
                <a:tc>
                  <a:txBody>
                    <a:bodyPr/>
                    <a:lstStyle/>
                    <a:p>
                      <a:r>
                        <a:rPr lang="en-US" dirty="0" smtClean="0"/>
                        <a:t>callback</a:t>
                      </a:r>
                      <a:endParaRPr lang="en-US" dirty="0"/>
                    </a:p>
                  </a:txBody>
                  <a:tcPr/>
                </a:tc>
                <a:tc>
                  <a:txBody>
                    <a:bodyPr/>
                    <a:lstStyle/>
                    <a:p>
                      <a:r>
                        <a:rPr lang="en-US" dirty="0" smtClean="0"/>
                        <a:t>Optional function invoked when the animation completes.  No parameters, but (this) is set to the element that was animated</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Showing Hiding </a:t>
            </a:r>
          </a:p>
          <a:p>
            <a:pPr>
              <a:buNone/>
            </a:pPr>
            <a:r>
              <a:rPr lang="en-US" sz="2400" b="1" dirty="0" smtClean="0">
                <a:solidFill>
                  <a:srgbClr val="FFB612"/>
                </a:solidFill>
              </a:rPr>
              <a:t>toggle(speed, callback);  </a:t>
            </a:r>
            <a:r>
              <a:rPr lang="en-US" sz="2400" dirty="0" smtClean="0"/>
              <a:t>Performs </a:t>
            </a:r>
            <a:r>
              <a:rPr lang="en-US" sz="2400" dirty="0" smtClean="0">
                <a:solidFill>
                  <a:srgbClr val="FFB612"/>
                </a:solidFill>
              </a:rPr>
              <a:t>show() </a:t>
            </a:r>
            <a:r>
              <a:rPr lang="en-US" sz="2400" dirty="0" smtClean="0"/>
              <a:t>on hidden wrapped elements and </a:t>
            </a:r>
            <a:r>
              <a:rPr lang="en-US" sz="2400" dirty="0" smtClean="0">
                <a:solidFill>
                  <a:srgbClr val="FFB612"/>
                </a:solidFill>
              </a:rPr>
              <a:t>hide() </a:t>
            </a:r>
            <a:r>
              <a:rPr lang="en-US" sz="2400" dirty="0" smtClean="0"/>
              <a:t>on non-hidden wrapped elements</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515760682"/>
              </p:ext>
            </p:extLst>
          </p:nvPr>
        </p:nvGraphicFramePr>
        <p:xfrm>
          <a:off x="1371600" y="2514600"/>
          <a:ext cx="6096000" cy="274828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speed</a:t>
                      </a:r>
                      <a:endParaRPr lang="en-US" dirty="0"/>
                    </a:p>
                  </a:txBody>
                  <a:tcPr/>
                </a:tc>
                <a:tc>
                  <a:txBody>
                    <a:bodyPr/>
                    <a:lstStyle/>
                    <a:p>
                      <a:r>
                        <a:rPr lang="en-US" dirty="0" smtClean="0"/>
                        <a:t>(Number(ms)|String(</a:t>
                      </a:r>
                      <a:r>
                        <a:rPr lang="en-US" dirty="0" err="1" smtClean="0"/>
                        <a:t>slow,normal,fast</a:t>
                      </a:r>
                      <a:r>
                        <a:rPr lang="en-US" dirty="0" smtClean="0"/>
                        <a:t>)) Optionally specifies</a:t>
                      </a:r>
                      <a:r>
                        <a:rPr lang="en-US" baseline="0" dirty="0" smtClean="0"/>
                        <a:t> the duration of the effect.  If omitted no animation takes place</a:t>
                      </a:r>
                      <a:endParaRPr lang="en-US" dirty="0"/>
                    </a:p>
                  </a:txBody>
                  <a:tcPr/>
                </a:tc>
              </a:tr>
              <a:tr h="370840">
                <a:tc>
                  <a:txBody>
                    <a:bodyPr/>
                    <a:lstStyle/>
                    <a:p>
                      <a:r>
                        <a:rPr lang="en-US" dirty="0" smtClean="0"/>
                        <a:t>callback</a:t>
                      </a:r>
                      <a:endParaRPr lang="en-US" dirty="0"/>
                    </a:p>
                  </a:txBody>
                  <a:tcPr/>
                </a:tc>
                <a:tc>
                  <a:txBody>
                    <a:bodyPr/>
                    <a:lstStyle/>
                    <a:p>
                      <a:r>
                        <a:rPr lang="en-US" dirty="0" smtClean="0"/>
                        <a:t>Optional function invoked when the animation completes.  No parameters, but (this) is set to the element that was animated</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Showing Hiding </a:t>
            </a:r>
          </a:p>
          <a:p>
            <a:pPr>
              <a:buNone/>
            </a:pPr>
            <a:r>
              <a:rPr lang="en-US" sz="2400" b="1" dirty="0" err="1" smtClean="0">
                <a:solidFill>
                  <a:srgbClr val="FFB612"/>
                </a:solidFill>
              </a:rPr>
              <a:t>fadeOut</a:t>
            </a:r>
            <a:r>
              <a:rPr lang="en-US" sz="2400" b="1" dirty="0" smtClean="0">
                <a:solidFill>
                  <a:srgbClr val="FFB612"/>
                </a:solidFill>
              </a:rPr>
              <a:t>(speed, callback);  </a:t>
            </a:r>
            <a:r>
              <a:rPr lang="en-US" sz="2400" dirty="0" smtClean="0"/>
              <a:t>Causes matched elements that are not hidden gradually changing opacity to 0%, (no scaling)</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2103899447"/>
              </p:ext>
            </p:extLst>
          </p:nvPr>
        </p:nvGraphicFramePr>
        <p:xfrm>
          <a:off x="1371600" y="2667000"/>
          <a:ext cx="6096000" cy="247396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speed</a:t>
                      </a:r>
                      <a:endParaRPr lang="en-US" dirty="0"/>
                    </a:p>
                  </a:txBody>
                  <a:tcPr/>
                </a:tc>
                <a:tc>
                  <a:txBody>
                    <a:bodyPr/>
                    <a:lstStyle/>
                    <a:p>
                      <a:r>
                        <a:rPr lang="en-US" dirty="0" smtClean="0"/>
                        <a:t>(Number(ms)|String(</a:t>
                      </a:r>
                      <a:r>
                        <a:rPr lang="en-US" dirty="0" err="1" smtClean="0"/>
                        <a:t>slow,normal,fast</a:t>
                      </a:r>
                      <a:r>
                        <a:rPr lang="en-US" dirty="0" smtClean="0"/>
                        <a:t>)) Optionally specifies</a:t>
                      </a:r>
                      <a:r>
                        <a:rPr lang="en-US" baseline="0" dirty="0" smtClean="0"/>
                        <a:t> the duration of the effect.  If omitted defaults to normal</a:t>
                      </a:r>
                      <a:endParaRPr lang="en-US" dirty="0"/>
                    </a:p>
                  </a:txBody>
                  <a:tcPr/>
                </a:tc>
              </a:tr>
              <a:tr h="370840">
                <a:tc>
                  <a:txBody>
                    <a:bodyPr/>
                    <a:lstStyle/>
                    <a:p>
                      <a:r>
                        <a:rPr lang="en-US" dirty="0" smtClean="0"/>
                        <a:t>callback</a:t>
                      </a:r>
                      <a:endParaRPr lang="en-US" dirty="0"/>
                    </a:p>
                  </a:txBody>
                  <a:tcPr/>
                </a:tc>
                <a:tc>
                  <a:txBody>
                    <a:bodyPr/>
                    <a:lstStyle/>
                    <a:p>
                      <a:r>
                        <a:rPr lang="en-US" dirty="0" smtClean="0"/>
                        <a:t>Optional function invoked when the animation completes.  No parameters, but (this) is set to the element that was animated</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Showing Hiding </a:t>
            </a:r>
          </a:p>
          <a:p>
            <a:pPr>
              <a:buNone/>
            </a:pPr>
            <a:r>
              <a:rPr lang="en-US" sz="2400" b="1" dirty="0" err="1" smtClean="0">
                <a:solidFill>
                  <a:srgbClr val="FFB612"/>
                </a:solidFill>
              </a:rPr>
              <a:t>fadeIn</a:t>
            </a:r>
            <a:r>
              <a:rPr lang="en-US" sz="2400" b="1" dirty="0" smtClean="0">
                <a:solidFill>
                  <a:srgbClr val="FFB612"/>
                </a:solidFill>
              </a:rPr>
              <a:t>(speed, callback);  </a:t>
            </a:r>
            <a:r>
              <a:rPr lang="en-US" sz="2400" dirty="0" smtClean="0"/>
              <a:t>Causes matched elements that are hidden gradually changing opacity to 100%, (no scaling)</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2688294626"/>
              </p:ext>
            </p:extLst>
          </p:nvPr>
        </p:nvGraphicFramePr>
        <p:xfrm>
          <a:off x="1371600" y="2631440"/>
          <a:ext cx="6096000" cy="2473960"/>
        </p:xfrm>
        <a:graphic>
          <a:graphicData uri="http://schemas.openxmlformats.org/drawingml/2006/table">
            <a:tbl>
              <a:tblPr firstRow="1" bandRow="1">
                <a:tableStyleId>{21E4AEA4-8DFA-4A89-87EB-49C32662AFE0}</a:tableStyleId>
              </a:tblPr>
              <a:tblGrid>
                <a:gridCol w="1676400"/>
                <a:gridCol w="4419600"/>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speed</a:t>
                      </a:r>
                      <a:endParaRPr lang="en-US" dirty="0"/>
                    </a:p>
                  </a:txBody>
                  <a:tcPr/>
                </a:tc>
                <a:tc>
                  <a:txBody>
                    <a:bodyPr/>
                    <a:lstStyle/>
                    <a:p>
                      <a:r>
                        <a:rPr lang="en-US" dirty="0" smtClean="0"/>
                        <a:t>(Number(ms)|String(</a:t>
                      </a:r>
                      <a:r>
                        <a:rPr lang="en-US" dirty="0" err="1" smtClean="0"/>
                        <a:t>slow,normal,fast</a:t>
                      </a:r>
                      <a:r>
                        <a:rPr lang="en-US" dirty="0" smtClean="0"/>
                        <a:t>)) Optionally specifies</a:t>
                      </a:r>
                      <a:r>
                        <a:rPr lang="en-US" baseline="0" dirty="0" smtClean="0"/>
                        <a:t> the duration of the effect.  If omitted defaults to normal</a:t>
                      </a:r>
                      <a:endParaRPr lang="en-US" dirty="0"/>
                    </a:p>
                  </a:txBody>
                  <a:tcPr/>
                </a:tc>
              </a:tr>
              <a:tr h="370840">
                <a:tc>
                  <a:txBody>
                    <a:bodyPr/>
                    <a:lstStyle/>
                    <a:p>
                      <a:r>
                        <a:rPr lang="en-US" dirty="0" smtClean="0"/>
                        <a:t>callback</a:t>
                      </a:r>
                      <a:endParaRPr lang="en-US" dirty="0"/>
                    </a:p>
                  </a:txBody>
                  <a:tcPr/>
                </a:tc>
                <a:tc>
                  <a:txBody>
                    <a:bodyPr/>
                    <a:lstStyle/>
                    <a:p>
                      <a:r>
                        <a:rPr lang="en-US" dirty="0" smtClean="0"/>
                        <a:t>Optional function invoked when the animation completes.  No parameters, but (this) is set to the element that was animated</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jQuery</a:t>
            </a:r>
            <a:r>
              <a:rPr lang="en-US" dirty="0" smtClean="0"/>
              <a:t> Animating</a:t>
            </a:r>
            <a:endParaRPr lang="en-US" dirty="0"/>
          </a:p>
        </p:txBody>
      </p:sp>
      <p:sp>
        <p:nvSpPr>
          <p:cNvPr id="3" name="Content Placeholder 2"/>
          <p:cNvSpPr>
            <a:spLocks noGrp="1"/>
          </p:cNvSpPr>
          <p:nvPr>
            <p:ph idx="1"/>
          </p:nvPr>
        </p:nvSpPr>
        <p:spPr/>
        <p:txBody>
          <a:bodyPr>
            <a:noAutofit/>
          </a:bodyPr>
          <a:lstStyle/>
          <a:p>
            <a:pPr>
              <a:buNone/>
            </a:pPr>
            <a:r>
              <a:rPr lang="en-US" sz="2800" dirty="0" smtClean="0"/>
              <a:t>Showing Hiding </a:t>
            </a:r>
          </a:p>
          <a:p>
            <a:pPr>
              <a:buNone/>
            </a:pPr>
            <a:r>
              <a:rPr lang="en-US" sz="2400" b="1" dirty="0" err="1" smtClean="0">
                <a:solidFill>
                  <a:srgbClr val="FFB612"/>
                </a:solidFill>
              </a:rPr>
              <a:t>fadeTo</a:t>
            </a:r>
            <a:r>
              <a:rPr lang="en-US" sz="2400" b="1" dirty="0" smtClean="0">
                <a:solidFill>
                  <a:srgbClr val="FFB612"/>
                </a:solidFill>
              </a:rPr>
              <a:t>(speed, opacity, callback);  </a:t>
            </a:r>
            <a:r>
              <a:rPr lang="en-US" sz="2400" dirty="0" smtClean="0"/>
              <a:t>Causes matched elements that are hidden gradually changing opacity to opacity, (no scaling)</a:t>
            </a:r>
          </a:p>
          <a:p>
            <a:pPr>
              <a:buNone/>
            </a:pPr>
            <a:r>
              <a:rPr lang="en-US" sz="2400" b="1" dirty="0" smtClean="0"/>
              <a:t>Note: </a:t>
            </a:r>
            <a:r>
              <a:rPr lang="en-US" sz="2400" dirty="0" smtClean="0"/>
              <a:t>Does not remember original opacity</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**Return Wrapped Set</a:t>
            </a:r>
          </a:p>
          <a:p>
            <a:pPr>
              <a:buNone/>
            </a:pPr>
            <a:endParaRPr lang="en-US" sz="2400" b="1" dirty="0" smtClean="0"/>
          </a:p>
          <a:p>
            <a:pPr>
              <a:buNone/>
            </a:pPr>
            <a:endParaRPr lang="en-US" sz="2800" dirty="0" smtClean="0"/>
          </a:p>
          <a:p>
            <a:pPr>
              <a:buNone/>
            </a:pPr>
            <a:r>
              <a:rPr lang="en-US" sz="28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2124156332"/>
              </p:ext>
            </p:extLst>
          </p:nvPr>
        </p:nvGraphicFramePr>
        <p:xfrm>
          <a:off x="1371600" y="3175000"/>
          <a:ext cx="6705600" cy="2570480"/>
        </p:xfrm>
        <a:graphic>
          <a:graphicData uri="http://schemas.openxmlformats.org/drawingml/2006/table">
            <a:tbl>
              <a:tblPr firstRow="1" bandRow="1">
                <a:tableStyleId>{21E4AEA4-8DFA-4A89-87EB-49C32662AFE0}</a:tableStyleId>
              </a:tblPr>
              <a:tblGrid>
                <a:gridCol w="1581426"/>
                <a:gridCol w="5124174"/>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smtClean="0"/>
                        <a:t>speed</a:t>
                      </a:r>
                      <a:endParaRPr lang="en-US" dirty="0"/>
                    </a:p>
                  </a:txBody>
                  <a:tcPr/>
                </a:tc>
                <a:tc>
                  <a:txBody>
                    <a:bodyPr/>
                    <a:lstStyle/>
                    <a:p>
                      <a:r>
                        <a:rPr lang="en-US" dirty="0" smtClean="0"/>
                        <a:t>(Number(ms)|String(</a:t>
                      </a:r>
                      <a:r>
                        <a:rPr lang="en-US" dirty="0" err="1" smtClean="0"/>
                        <a:t>slow,normal,fast</a:t>
                      </a:r>
                      <a:r>
                        <a:rPr lang="en-US" dirty="0" smtClean="0"/>
                        <a:t>)) Optionally specifies</a:t>
                      </a:r>
                      <a:r>
                        <a:rPr lang="en-US" baseline="0" dirty="0" smtClean="0"/>
                        <a:t> the duration of the effect.  If omitted defaults to normal</a:t>
                      </a:r>
                      <a:endParaRPr lang="en-US" dirty="0"/>
                    </a:p>
                  </a:txBody>
                  <a:tcPr/>
                </a:tc>
              </a:tr>
              <a:tr h="370840">
                <a:tc>
                  <a:txBody>
                    <a:bodyPr/>
                    <a:lstStyle/>
                    <a:p>
                      <a:r>
                        <a:rPr lang="en-US" dirty="0" smtClean="0"/>
                        <a:t>opacity</a:t>
                      </a:r>
                      <a:endParaRPr lang="en-US" dirty="0"/>
                    </a:p>
                  </a:txBody>
                  <a:tcPr/>
                </a:tc>
                <a:tc>
                  <a:txBody>
                    <a:bodyPr/>
                    <a:lstStyle/>
                    <a:p>
                      <a:r>
                        <a:rPr lang="en-US" dirty="0" smtClean="0"/>
                        <a:t>The target opacity (0.0-1.0)</a:t>
                      </a:r>
                    </a:p>
                  </a:txBody>
                  <a:tcPr/>
                </a:tc>
              </a:tr>
              <a:tr h="370840">
                <a:tc>
                  <a:txBody>
                    <a:bodyPr/>
                    <a:lstStyle/>
                    <a:p>
                      <a:r>
                        <a:rPr lang="en-US" dirty="0" smtClean="0"/>
                        <a:t>callback</a:t>
                      </a:r>
                      <a:endParaRPr lang="en-US" dirty="0"/>
                    </a:p>
                  </a:txBody>
                  <a:tcPr/>
                </a:tc>
                <a:tc>
                  <a:txBody>
                    <a:bodyPr/>
                    <a:lstStyle/>
                    <a:p>
                      <a:r>
                        <a:rPr lang="en-US" dirty="0" smtClean="0"/>
                        <a:t>Optional function invoked when the animation completes.  No parameters, but (this) is set to the element that was animated</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FD_PowerPoint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2432</TotalTime>
  <Words>6894</Words>
  <Application>Microsoft Macintosh PowerPoint</Application>
  <PresentationFormat>On-screen Show (4:3)</PresentationFormat>
  <Paragraphs>1260</Paragraphs>
  <Slides>107</Slides>
  <Notes>80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Aharoni</vt:lpstr>
      <vt:lpstr>Century</vt:lpstr>
      <vt:lpstr>Century Gothic</vt:lpstr>
      <vt:lpstr>Consolas</vt:lpstr>
      <vt:lpstr>Courier New</vt:lpstr>
      <vt:lpstr>Franklin Gothic Heavy</vt:lpstr>
      <vt:lpstr>Franklin Gothic Medium</vt:lpstr>
      <vt:lpstr>Wingdings</vt:lpstr>
      <vt:lpstr>Arial</vt:lpstr>
      <vt:lpstr>FD_PowerPointTemplate</vt:lpstr>
      <vt:lpstr>jQuery</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Statements</vt:lpstr>
      <vt:lpstr>JavaScript Variables</vt:lpstr>
      <vt:lpstr>Arithmetic Operations</vt:lpstr>
      <vt:lpstr>Assignment Operations</vt:lpstr>
      <vt:lpstr>Comparison Operations</vt:lpstr>
      <vt:lpstr>Logical Operations</vt:lpstr>
      <vt:lpstr>Dialogs</vt:lpstr>
      <vt:lpstr>Comments</vt:lpstr>
      <vt:lpstr>Semicolon</vt:lpstr>
      <vt:lpstr>If Statements</vt:lpstr>
      <vt:lpstr>Boolean</vt:lpstr>
      <vt:lpstr>While Loops</vt:lpstr>
      <vt:lpstr>Arrays</vt:lpstr>
      <vt:lpstr>Strings</vt:lpstr>
      <vt:lpstr>Strings</vt:lpstr>
      <vt:lpstr>JavaScript Objects</vt:lpstr>
      <vt:lpstr>General Property Reference Op</vt:lpstr>
      <vt:lpstr>Object Literals JSON</vt:lpstr>
      <vt:lpstr>Window Properties?</vt:lpstr>
      <vt:lpstr>Functions are Objects?</vt:lpstr>
      <vt:lpstr>Functions are Objects?</vt:lpstr>
      <vt:lpstr>Functions as callbacks</vt:lpstr>
      <vt:lpstr>Functions as callbacks</vt:lpstr>
      <vt:lpstr>Functions as callbacks</vt:lpstr>
      <vt:lpstr>Closures</vt:lpstr>
      <vt:lpstr>Closures</vt:lpstr>
      <vt:lpstr>PowerPoint Presentation</vt:lpstr>
      <vt:lpstr>Why Indeed.</vt:lpstr>
      <vt:lpstr>Unobtrusive JavaScript</vt:lpstr>
      <vt:lpstr>PowerPoint Presentation</vt:lpstr>
      <vt:lpstr>CSS Refresh (CSS3)</vt:lpstr>
      <vt:lpstr>jQuery Wrapper</vt:lpstr>
      <vt:lpstr>jQuery Wrapper</vt:lpstr>
      <vt:lpstr>jQuery Wrapper</vt:lpstr>
      <vt:lpstr>jQuery Wrapper</vt:lpstr>
      <vt:lpstr>jQuery Wrapper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jQuery Utility functions</vt:lpstr>
      <vt:lpstr>PowerPoint Presentation</vt:lpstr>
      <vt:lpstr>Document Ready</vt:lpstr>
      <vt:lpstr>Document Ready</vt:lpstr>
      <vt:lpstr>Document Ready</vt:lpstr>
      <vt:lpstr>Document Ready</vt:lpstr>
      <vt:lpstr>Making DOM Elements</vt:lpstr>
      <vt:lpstr>Extending jQuery</vt:lpstr>
      <vt:lpstr>Extending jQuery</vt:lpstr>
      <vt:lpstr>Using jQuery with Prototype</vt:lpstr>
      <vt:lpstr>Using jQuery with Prototype</vt:lpstr>
      <vt:lpstr>jQuery.extend $.fn.extend</vt:lpstr>
      <vt:lpstr>jQuery.extend $.fn.extend</vt:lpstr>
      <vt:lpstr>PowerPoint Presentation</vt:lpstr>
      <vt:lpstr>PowerPoint Presentation</vt:lpstr>
      <vt:lpstr>DOM Level 0 Event Model (Browser)</vt:lpstr>
      <vt:lpstr>DOM Level 0 Event Model (Browser)</vt:lpstr>
      <vt:lpstr>Event Instance</vt:lpstr>
      <vt:lpstr>Event Bubbling</vt:lpstr>
      <vt:lpstr>Event Bubbling</vt:lpstr>
      <vt:lpstr>The Point</vt:lpstr>
      <vt:lpstr>DOM Level 2</vt:lpstr>
      <vt:lpstr>PowerPoint Presentation</vt:lpstr>
      <vt:lpstr>DOM Level 2</vt:lpstr>
      <vt:lpstr>jQuery Event Model</vt:lpstr>
      <vt:lpstr>jQuery Event Model</vt:lpstr>
      <vt:lpstr>jQuery Event Model</vt:lpstr>
      <vt:lpstr>Specific Event Binding</vt:lpstr>
      <vt:lpstr>jQuery Event Model</vt:lpstr>
      <vt:lpstr>jQuery Event Model</vt:lpstr>
      <vt:lpstr>Event Instance</vt:lpstr>
      <vt:lpstr>Event Instance</vt:lpstr>
      <vt:lpstr>Event Instance</vt:lpstr>
      <vt:lpstr>jQuery Event Methods</vt:lpstr>
      <vt:lpstr>jQuery Event Model</vt:lpstr>
      <vt:lpstr>jQuery Event Model</vt:lpstr>
      <vt:lpstr>jQuery Event Model</vt:lpstr>
      <vt:lpstr>jQuery Event Model</vt:lpstr>
      <vt:lpstr>PowerPoint Presentation</vt:lpstr>
      <vt:lpstr>jQuery Animation and Effects</vt:lpstr>
      <vt:lpstr>jQuery Animating</vt:lpstr>
      <vt:lpstr>jQuery Animating</vt:lpstr>
      <vt:lpstr>jQuery Animating</vt:lpstr>
      <vt:lpstr>jQuery Animating</vt:lpstr>
      <vt:lpstr>jQuery Animating</vt:lpstr>
      <vt:lpstr>jQuery Animating</vt:lpstr>
      <vt:lpstr>jQuery Animating</vt:lpstr>
      <vt:lpstr>jQuery Animating</vt:lpstr>
      <vt:lpstr>jQuery Animating</vt:lpstr>
      <vt:lpstr>jQuery Animating</vt:lpstr>
      <vt:lpstr>jQuery Animating</vt:lpstr>
      <vt:lpstr>jQuery Animating</vt:lpstr>
      <vt:lpstr>PowerPoint Presentation</vt:lpstr>
      <vt:lpstr>PowerPoint Presentation</vt:lpstr>
    </vt:vector>
  </TitlesOfParts>
  <Company>FDGS</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PayPoint and You</dc:title>
  <dc:creator>Brian Kelly</dc:creator>
  <cp:lastModifiedBy>Shawn McCarthy</cp:lastModifiedBy>
  <cp:revision>305</cp:revision>
  <dcterms:created xsi:type="dcterms:W3CDTF">2008-10-24T13:04:58Z</dcterms:created>
  <dcterms:modified xsi:type="dcterms:W3CDTF">2017-01-29T04:57:00Z</dcterms:modified>
</cp:coreProperties>
</file>