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7" r:id="rId2"/>
  </p:sldMasterIdLst>
  <p:notesMasterIdLst>
    <p:notesMasterId r:id="rId41"/>
  </p:notesMasterIdLst>
  <p:sldIdLst>
    <p:sldId id="256" r:id="rId3"/>
    <p:sldId id="325" r:id="rId4"/>
    <p:sldId id="326" r:id="rId5"/>
    <p:sldId id="327" r:id="rId6"/>
    <p:sldId id="328" r:id="rId7"/>
    <p:sldId id="360"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1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C6"/>
    <a:srgbClr val="FAF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4" autoAdjust="0"/>
    <p:restoredTop sz="89710" autoAdjust="0"/>
  </p:normalViewPr>
  <p:slideViewPr>
    <p:cSldViewPr snapToGrid="0">
      <p:cViewPr>
        <p:scale>
          <a:sx n="100" d="100"/>
          <a:sy n="100" d="100"/>
        </p:scale>
        <p:origin x="1952"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635E9-E2F1-477F-9E32-A6528075554E}" type="datetimeFigureOut">
              <a:rPr lang="en-US" smtClean="0"/>
              <a:t>1/22/17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AAC5F-1125-4DF0-B6F9-59B415EB34BE}" type="slidenum">
              <a:rPr lang="en-US" smtClean="0"/>
              <a:t>‹#›</a:t>
            </a:fld>
            <a:endParaRPr lang="en-US"/>
          </a:p>
        </p:txBody>
      </p:sp>
    </p:spTree>
    <p:extLst>
      <p:ext uri="{BB962C8B-B14F-4D97-AF65-F5344CB8AC3E}">
        <p14:creationId xmlns:p14="http://schemas.microsoft.com/office/powerpoint/2010/main" val="214996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Facebook No matter what happens on a Facebook request, you get back the 200-status code - everything is OK. Many error messages also push down into the HTTP response. Here they also throw an #803 error but with no information about what #803 is or how to react to it.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Twilio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Twilio</a:t>
            </a:r>
            <a:r>
              <a:rPr lang="en-US" sz="1200" kern="1200" dirty="0" smtClean="0">
                <a:solidFill>
                  <a:schemeClr val="tx1"/>
                </a:solidFill>
                <a:latin typeface="+mn-lt"/>
                <a:ea typeface="+mn-ea"/>
                <a:cs typeface="+mn-cs"/>
              </a:rPr>
              <a:t> does a great job aligning errors with HTTP status codes. Like Facebook, they provide a more granular error message but with a link that takes you to the documentation. Community commenting and discussion on the documentation helps to build a body of information and adds context for developers experiencing these errors.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SimpleGeo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SimpleGeo</a:t>
            </a:r>
            <a:r>
              <a:rPr lang="en-US" sz="1200" kern="1200" dirty="0" smtClean="0">
                <a:solidFill>
                  <a:schemeClr val="tx1"/>
                </a:solidFill>
                <a:latin typeface="+mn-lt"/>
                <a:ea typeface="+mn-ea"/>
                <a:cs typeface="+mn-cs"/>
              </a:rPr>
              <a:t> provides error codes but with no additional value in the payload.</a:t>
            </a:r>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20</a:t>
            </a:fld>
            <a:endParaRPr lang="en-US"/>
          </a:p>
        </p:txBody>
      </p:sp>
    </p:spTree>
    <p:extLst>
      <p:ext uri="{BB962C8B-B14F-4D97-AF65-F5344CB8AC3E}">
        <p14:creationId xmlns:p14="http://schemas.microsoft.com/office/powerpoint/2010/main" val="246592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Twilio</a:t>
            </a:r>
            <a:r>
              <a:rPr lang="en-US" sz="1200" kern="1200" dirty="0" smtClean="0">
                <a:solidFill>
                  <a:schemeClr val="tx1"/>
                </a:solidFill>
                <a:latin typeface="+mn-lt"/>
                <a:ea typeface="+mn-ea"/>
                <a:cs typeface="+mn-cs"/>
              </a:rPr>
              <a:t> uses a timestamp in the URL (note the European format). At compilation time, the developer includes the timestamp of the application when the code was compiled. That timestamp goes in all the HTTP requests. When a request arrives, </a:t>
            </a:r>
            <a:r>
              <a:rPr lang="en-US" sz="1200" kern="1200" dirty="0" err="1" smtClean="0">
                <a:solidFill>
                  <a:schemeClr val="tx1"/>
                </a:solidFill>
                <a:latin typeface="+mn-lt"/>
                <a:ea typeface="+mn-ea"/>
                <a:cs typeface="+mn-cs"/>
              </a:rPr>
              <a:t>Twilio</a:t>
            </a:r>
            <a:r>
              <a:rPr lang="en-US" sz="1200" kern="1200" dirty="0" smtClean="0">
                <a:solidFill>
                  <a:schemeClr val="tx1"/>
                </a:solidFill>
                <a:latin typeface="+mn-lt"/>
                <a:ea typeface="+mn-ea"/>
                <a:cs typeface="+mn-cs"/>
              </a:rPr>
              <a:t> does a look up. Based on the timestamp they identify the API that was valid when this code was created and route accordingly. It's a very clever and interesting approach, although we think it is a bit complex. For example, it can be confusing to understand whether the timestamp is the compilation time or the timestamp when the API was released.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Salesforce.com</a:t>
            </a:r>
            <a:r>
              <a:rPr lang="en-US" sz="1200" kern="1200" dirty="0" smtClean="0">
                <a:solidFill>
                  <a:schemeClr val="tx1"/>
                </a:solidFill>
                <a:latin typeface="+mn-lt"/>
                <a:ea typeface="+mn-ea"/>
                <a:cs typeface="+mn-cs"/>
              </a:rPr>
              <a:t> uses v20.0, placed somewhere in the middle of the URL. We like the use of the v. notation. However, we don't like using the .0 because it implies that the interface might be changing more frequently than it should. The logic behind an interface can change rapidly but the interface itself shouldn't change frequently.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Facebook also uses the v. notation but makes the version an optional parameter. This is problematic because as soon as Facebook forced the API up to the next version, all the apps that didn't include the version number broke and had to be pulled back and version number added.</a:t>
            </a:r>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23</a:t>
            </a:fld>
            <a:endParaRPr lang="en-US"/>
          </a:p>
        </p:txBody>
      </p:sp>
    </p:spTree>
    <p:extLst>
      <p:ext uri="{BB962C8B-B14F-4D97-AF65-F5344CB8AC3E}">
        <p14:creationId xmlns:p14="http://schemas.microsoft.com/office/powerpoint/2010/main" val="380513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Partial response allows you to give developers just the information they need. Take for example a request for a tweet on the Twitter API. You'll get much more than a typical twitter app often needs - including the name of person, the text of the tweet, a timestamp, how often the message was re-tweeted, and a lot of metadata</a:t>
            </a:r>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26</a:t>
            </a:fld>
            <a:endParaRPr lang="en-US"/>
          </a:p>
        </p:txBody>
      </p:sp>
    </p:spTree>
    <p:extLst>
      <p:ext uri="{BB962C8B-B14F-4D97-AF65-F5344CB8AC3E}">
        <p14:creationId xmlns:p14="http://schemas.microsoft.com/office/powerpoint/2010/main" val="161239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27</a:t>
            </a:fld>
            <a:endParaRPr lang="en-US"/>
          </a:p>
        </p:txBody>
      </p:sp>
    </p:spTree>
    <p:extLst>
      <p:ext uri="{BB962C8B-B14F-4D97-AF65-F5344CB8AC3E}">
        <p14:creationId xmlns:p14="http://schemas.microsoft.com/office/powerpoint/2010/main" val="161239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To get records 50 through 75 from each system, you would use: • Facebook - offset 50 and limit 25 • Twitter - page 3 and </a:t>
            </a:r>
            <a:r>
              <a:rPr lang="en-US" sz="1200" kern="1200" dirty="0" err="1" smtClean="0">
                <a:solidFill>
                  <a:schemeClr val="tx1"/>
                </a:solidFill>
                <a:latin typeface="+mn-lt"/>
                <a:ea typeface="+mn-ea"/>
                <a:cs typeface="+mn-cs"/>
              </a:rPr>
              <a:t>rpp</a:t>
            </a:r>
            <a:r>
              <a:rPr lang="en-US" sz="1200" kern="1200" dirty="0" smtClean="0">
                <a:solidFill>
                  <a:schemeClr val="tx1"/>
                </a:solidFill>
                <a:latin typeface="+mn-lt"/>
                <a:ea typeface="+mn-ea"/>
                <a:cs typeface="+mn-cs"/>
              </a:rPr>
              <a:t> 25 (records per page) • LinkedIn - start 50 and count 25</a:t>
            </a:r>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28</a:t>
            </a:fld>
            <a:endParaRPr lang="en-US"/>
          </a:p>
        </p:txBody>
      </p:sp>
    </p:spTree>
    <p:extLst>
      <p:ext uri="{BB962C8B-B14F-4D97-AF65-F5344CB8AC3E}">
        <p14:creationId xmlns:p14="http://schemas.microsoft.com/office/powerpoint/2010/main" val="1832006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Digg</a:t>
            </a:r>
            <a:r>
              <a:rPr lang="en-US" sz="1200" kern="1200" dirty="0" smtClean="0">
                <a:solidFill>
                  <a:schemeClr val="tx1"/>
                </a:solidFill>
                <a:latin typeface="+mn-lt"/>
                <a:ea typeface="+mn-ea"/>
                <a:cs typeface="+mn-cs"/>
              </a:rPr>
              <a:t> allows you to specify in two ways: in a pure </a:t>
            </a:r>
            <a:r>
              <a:rPr lang="en-US" sz="1200" kern="1200" dirty="0" err="1" smtClean="0">
                <a:solidFill>
                  <a:schemeClr val="tx1"/>
                </a:solidFill>
                <a:latin typeface="+mn-lt"/>
                <a:ea typeface="+mn-ea"/>
                <a:cs typeface="+mn-cs"/>
              </a:rPr>
              <a:t>RESTful</a:t>
            </a:r>
            <a:r>
              <a:rPr lang="en-US" sz="1200" kern="1200" dirty="0" smtClean="0">
                <a:solidFill>
                  <a:schemeClr val="tx1"/>
                </a:solidFill>
                <a:latin typeface="+mn-lt"/>
                <a:ea typeface="+mn-ea"/>
                <a:cs typeface="+mn-cs"/>
              </a:rPr>
              <a:t> way in the Accept header or in the type parameter in the URL. This can be confusing - at the very least you need to document what to do if there are conflicts.</a:t>
            </a:r>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31</a:t>
            </a:fld>
            <a:endParaRPr lang="en-US"/>
          </a:p>
        </p:txBody>
      </p:sp>
    </p:spTree>
    <p:extLst>
      <p:ext uri="{BB962C8B-B14F-4D97-AF65-F5344CB8AC3E}">
        <p14:creationId xmlns:p14="http://schemas.microsoft.com/office/powerpoint/2010/main" val="339941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developer and the app that consume the API are on top. The API façade isolates the developer and the application and the API. Making a clean design in the facade allows you to decompose one really hard problem into a few simpler problems. “Use the façade pattern when you want to provide a simple interface to a complex subsystem. Subsystems often get more complex as they evolve.” Design Patterns – Elements of Reusable Object-Oriented Software</a:t>
            </a:r>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35</a:t>
            </a:fld>
            <a:endParaRPr lang="en-US"/>
          </a:p>
        </p:txBody>
      </p:sp>
    </p:spTree>
    <p:extLst>
      <p:ext uri="{BB962C8B-B14F-4D97-AF65-F5344CB8AC3E}">
        <p14:creationId xmlns:p14="http://schemas.microsoft.com/office/powerpoint/2010/main" val="176551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Using the three-step approach you’ve decomposed one big problem to three smaller problems. If you try to solve the one big problem, you’ll be starting in code, and trying to build up from your business logic (systems of record) to a clean API interface. You would be exposing objects or tables or RSS feeds from each silo, mapping each to XML in the right format before exposing to the app. It is a machine–to-machine orientation focused around an app and is difficult to get this right.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Because of where it is in the architecture, the façade becomes an interesting gateway. You can now have the façade implement the handling of common patterns (for pagination, queries, ordering, sorting, etc.), authentication, authorization, versioning, and so on, uniformly across the API.</a:t>
            </a:r>
            <a:endParaRPr lang="en-US" dirty="0"/>
          </a:p>
        </p:txBody>
      </p:sp>
      <p:sp>
        <p:nvSpPr>
          <p:cNvPr id="4" name="Slide Number Placeholder 3"/>
          <p:cNvSpPr>
            <a:spLocks noGrp="1"/>
          </p:cNvSpPr>
          <p:nvPr>
            <p:ph type="sldNum" sz="quarter" idx="10"/>
          </p:nvPr>
        </p:nvSpPr>
        <p:spPr/>
        <p:txBody>
          <a:bodyPr/>
          <a:lstStyle/>
          <a:p>
            <a:fld id="{7ECAAC5F-1125-4DF0-B6F9-59B415EB34BE}" type="slidenum">
              <a:rPr lang="en-US" smtClean="0"/>
              <a:t>36</a:t>
            </a:fld>
            <a:endParaRPr lang="en-US"/>
          </a:p>
        </p:txBody>
      </p:sp>
    </p:spTree>
    <p:extLst>
      <p:ext uri="{BB962C8B-B14F-4D97-AF65-F5344CB8AC3E}">
        <p14:creationId xmlns:p14="http://schemas.microsoft.com/office/powerpoint/2010/main" val="126909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7" name="Picture 6" descr="digital stream.jpg"/>
          <p:cNvPicPr>
            <a:picLocks noChangeAspect="1"/>
          </p:cNvPicPr>
          <p:nvPr userDrawn="1"/>
        </p:nvPicPr>
        <p:blipFill>
          <a:blip r:embed="rId3" cstate="print"/>
          <a:stretch>
            <a:fillRect/>
          </a:stretch>
        </p:blipFill>
        <p:spPr>
          <a:xfrm>
            <a:off x="0" y="0"/>
            <a:ext cx="9144000" cy="6858000"/>
          </a:xfrm>
          <a:prstGeom prst="rect">
            <a:avLst/>
          </a:prstGeom>
        </p:spPr>
      </p:pic>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0FD1E41-03E2-435D-91CC-D195D49C7ECF}" type="datetimeFigureOut">
              <a:rPr lang="en-US" smtClean="0"/>
              <a:pPr/>
              <a:t>1/22/17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E126D0E-50A1-4A27-AE04-5EC0B4B014AA}" type="slidenum">
              <a:rPr lang="en-US" smtClean="0"/>
              <a:pPr/>
              <a:t>‹#›</a:t>
            </a:fld>
            <a:endParaRPr lang="en-US"/>
          </a:p>
        </p:txBody>
      </p:sp>
      <p:sp>
        <p:nvSpPr>
          <p:cNvPr id="10" name="Freeform 9"/>
          <p:cNvSpPr>
            <a:spLocks/>
          </p:cNvSpPr>
          <p:nvPr userDrawn="1"/>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userDrawn="1"/>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12" name="Group 11"/>
          <p:cNvGrpSpPr/>
          <p:nvPr userDrawn="1"/>
        </p:nvGrpSpPr>
        <p:grpSpPr>
          <a:xfrm>
            <a:off x="-19017" y="202408"/>
            <a:ext cx="9180548" cy="649224"/>
            <a:chOff x="-19045" y="216550"/>
            <a:chExt cx="9180548" cy="649224"/>
          </a:xfrm>
        </p:grpSpPr>
        <p:sp>
          <p:nvSpPr>
            <p:cNvPr id="13" name="Freeform 12"/>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Freeform 1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FD1E41-03E2-435D-91CC-D195D49C7ECF}" type="datetimeFigureOut">
              <a:rPr lang="en-US" smtClean="0"/>
              <a:pPr/>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26D0E-50A1-4A27-AE04-5EC0B4B014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FD1E41-03E2-435D-91CC-D195D49C7ECF}" type="datetimeFigureOut">
              <a:rPr lang="en-US" smtClean="0"/>
              <a:pPr/>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E126D0E-50A1-4A27-AE04-5EC0B4B014A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FD1E41-03E2-435D-91CC-D195D49C7ECF}"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26D0E-50A1-4A27-AE04-5EC0B4B014A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FD1E41-03E2-435D-91CC-D195D49C7ECF}"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26D0E-50A1-4A27-AE04-5EC0B4B014A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AA4C1-132A-4F00-9B27-BAAAEC58CC3C}"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AA4C1-132A-4F00-9B27-BAAAEC58CC3C}"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AA4C1-132A-4F00-9B27-BAAAEC58CC3C}"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AA4C1-132A-4F00-9B27-BAAAEC58CC3C}"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AA4C1-132A-4F00-9B27-BAAAEC58CC3C}" type="datetimeFigureOut">
              <a:rPr lang="en-US" smtClean="0"/>
              <a:t>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AA4C1-132A-4F00-9B27-BAAAEC58CC3C}" type="datetimeFigureOut">
              <a:rPr lang="en-US" smtClean="0"/>
              <a:t>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descr="digital stream.jpg"/>
          <p:cNvPicPr>
            <a:picLocks noChangeAspect="1"/>
          </p:cNvPicPr>
          <p:nvPr userDrawn="1"/>
        </p:nvPicPr>
        <p:blipFill>
          <a:blip r:embed="rId2" cstate="print"/>
          <a:stretch>
            <a:fillRect/>
          </a:stretch>
        </p:blipFill>
        <p:spPr>
          <a:xfrm>
            <a:off x="0" y="0"/>
            <a:ext cx="9144000" cy="6858000"/>
          </a:xfrm>
          <a:prstGeom prst="rect">
            <a:avLst/>
          </a:prstGeom>
        </p:spPr>
      </p:pic>
      <p:pic>
        <p:nvPicPr>
          <p:cNvPr id="19" name="Picture 18" descr="screen.png"/>
          <p:cNvPicPr>
            <a:picLocks noChangeAspect="1"/>
          </p:cNvPicPr>
          <p:nvPr userDrawn="1"/>
        </p:nvPicPr>
        <p:blipFill>
          <a:blip r:embed="rId3" cstate="print"/>
          <a:stretch>
            <a:fillRect/>
          </a:stretch>
        </p:blipFill>
        <p:spPr>
          <a:xfrm>
            <a:off x="-609600" y="551760"/>
            <a:ext cx="10210800" cy="7220640"/>
          </a:xfrm>
          <a:prstGeom prst="rect">
            <a:avLst/>
          </a:prstGeom>
        </p:spPr>
      </p:pic>
      <p:sp>
        <p:nvSpPr>
          <p:cNvPr id="14" name="Title 1"/>
          <p:cNvSpPr>
            <a:spLocks noGrp="1"/>
          </p:cNvSpPr>
          <p:nvPr>
            <p:ph type="title"/>
          </p:nvPr>
        </p:nvSpPr>
        <p:spPr>
          <a:xfrm>
            <a:off x="2116836" y="822960"/>
            <a:ext cx="5579364" cy="99286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600" b="0" i="0" cap="none" baseline="0" dirty="0">
                <a:ln w="635">
                  <a:noFill/>
                </a:ln>
                <a:solidFill>
                  <a:srgbClr val="FAFFB3"/>
                </a:solidFill>
                <a:effectLst>
                  <a:outerShdw blurRad="38100" dist="25400" dir="5400000" algn="tl" rotWithShape="0">
                    <a:srgbClr val="000000">
                      <a:alpha val="43000"/>
                    </a:srgbClr>
                  </a:outerShdw>
                </a:effectLst>
                <a:latin typeface="Gill Sans MT" panose="020B0502020104020203" pitchFamily="34" charset="0"/>
                <a:ea typeface="+mj-ea"/>
                <a:cs typeface="+mj-cs"/>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978408" y="2140458"/>
            <a:ext cx="7232142" cy="4389120"/>
          </a:xfrm>
        </p:spPr>
        <p:txBody>
          <a:bodyPr/>
          <a:lstStyle>
            <a:lvl1pPr>
              <a:buClr>
                <a:schemeClr val="bg1">
                  <a:lumMod val="85000"/>
                </a:schemeClr>
              </a:buClr>
              <a:buSzPct val="85000"/>
              <a:defRPr sz="2800">
                <a:solidFill>
                  <a:srgbClr val="FAFFB3"/>
                </a:solidFill>
                <a:effectLst>
                  <a:outerShdw blurRad="38100" dist="38100" dir="2700000" algn="tl">
                    <a:srgbClr val="000000">
                      <a:alpha val="43137"/>
                    </a:srgbClr>
                  </a:outerShdw>
                </a:effectLst>
              </a:defRPr>
            </a:lvl1pPr>
            <a:lvl2pPr>
              <a:buClr>
                <a:schemeClr val="bg1"/>
              </a:buClr>
              <a:buSzPct val="80000"/>
              <a:defRPr>
                <a:solidFill>
                  <a:schemeClr val="bg1">
                    <a:lumMod val="95000"/>
                  </a:schemeClr>
                </a:solidFill>
                <a:effectLst>
                  <a:outerShdw blurRad="38100" dist="38100" dir="2700000" algn="tl">
                    <a:srgbClr val="000000">
                      <a:alpha val="43137"/>
                    </a:srgbClr>
                  </a:outerShdw>
                </a:effectLst>
              </a:defRPr>
            </a:lvl2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30352" y="6283198"/>
            <a:ext cx="2133600" cy="365125"/>
          </a:xfrm>
        </p:spPr>
        <p:txBody>
          <a:bodyPr/>
          <a:lstStyle/>
          <a:p>
            <a:fld id="{50FD1E41-03E2-435D-91CC-D195D49C7ECF}"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61376" y="6155182"/>
            <a:ext cx="762000" cy="365125"/>
          </a:xfrm>
        </p:spPr>
        <p:txBody>
          <a:bodyPr/>
          <a:lstStyle/>
          <a:p>
            <a:fld id="{8E126D0E-50A1-4A27-AE04-5EC0B4B014AA}" type="slidenum">
              <a:rPr lang="en-US" smtClean="0"/>
              <a:pPr/>
              <a:t>‹#›</a:t>
            </a:fld>
            <a:endParaRPr lang="en-US" dirty="0"/>
          </a:p>
        </p:txBody>
      </p:sp>
      <p:sp>
        <p:nvSpPr>
          <p:cNvPr id="24" name="Freeform 23"/>
          <p:cNvSpPr>
            <a:spLocks/>
          </p:cNvSpPr>
          <p:nvPr userDrawn="1"/>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25" name="Group 24"/>
          <p:cNvGrpSpPr/>
          <p:nvPr userDrawn="1"/>
        </p:nvGrpSpPr>
        <p:grpSpPr>
          <a:xfrm>
            <a:off x="-19017" y="202408"/>
            <a:ext cx="9180548" cy="649224"/>
            <a:chOff x="-19045" y="216550"/>
            <a:chExt cx="9180548" cy="649224"/>
          </a:xfrm>
        </p:grpSpPr>
        <p:sp>
          <p:nvSpPr>
            <p:cNvPr id="26" name="Freeform 25"/>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AA4C1-132A-4F00-9B27-BAAAEC58CC3C}" type="datetimeFigureOut">
              <a:rPr lang="en-US" smtClean="0"/>
              <a:t>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A4C1-132A-4F00-9B27-BAAAEC58CC3C}"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A4C1-132A-4F00-9B27-BAAAEC58CC3C}"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AA4C1-132A-4F00-9B27-BAAAEC58CC3C}"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AA4C1-132A-4F00-9B27-BAAAEC58CC3C}"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25BE-82C5-48BB-BFE1-3CC1A6153D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Content">
    <p:spTree>
      <p:nvGrpSpPr>
        <p:cNvPr id="1" name=""/>
        <p:cNvGrpSpPr/>
        <p:nvPr/>
      </p:nvGrpSpPr>
      <p:grpSpPr>
        <a:xfrm>
          <a:off x="0" y="0"/>
          <a:ext cx="0" cy="0"/>
          <a:chOff x="0" y="0"/>
          <a:chExt cx="0" cy="0"/>
        </a:xfrm>
      </p:grpSpPr>
      <p:pic>
        <p:nvPicPr>
          <p:cNvPr id="17" name="Picture 16" descr="digital stream.jpg"/>
          <p:cNvPicPr>
            <a:picLocks noChangeAspect="1"/>
          </p:cNvPicPr>
          <p:nvPr userDrawn="1"/>
        </p:nvPicPr>
        <p:blipFill>
          <a:blip r:embed="rId2" cstate="print"/>
          <a:stretch>
            <a:fillRect/>
          </a:stretch>
        </p:blipFill>
        <p:spPr>
          <a:xfrm>
            <a:off x="0" y="0"/>
            <a:ext cx="9144000" cy="6858000"/>
          </a:xfrm>
          <a:prstGeom prst="rect">
            <a:avLst/>
          </a:prstGeom>
        </p:spPr>
      </p:pic>
      <p:sp>
        <p:nvSpPr>
          <p:cNvPr id="23" name="Freeform 22"/>
          <p:cNvSpPr>
            <a:spLocks/>
          </p:cNvSpPr>
          <p:nvPr userDrawn="1"/>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24" name="Freeform 23"/>
          <p:cNvSpPr>
            <a:spLocks/>
          </p:cNvSpPr>
          <p:nvPr userDrawn="1"/>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2" name="Group 24"/>
          <p:cNvGrpSpPr/>
          <p:nvPr userDrawn="1"/>
        </p:nvGrpSpPr>
        <p:grpSpPr>
          <a:xfrm>
            <a:off x="-19017" y="202408"/>
            <a:ext cx="9180548" cy="649224"/>
            <a:chOff x="-19045" y="216550"/>
            <a:chExt cx="9180548" cy="649224"/>
          </a:xfrm>
        </p:grpSpPr>
        <p:sp>
          <p:nvSpPr>
            <p:cNvPr id="26" name="Freeform 25"/>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8" name="Rectangle 17"/>
          <p:cNvSpPr/>
          <p:nvPr userDrawn="1"/>
        </p:nvSpPr>
        <p:spPr>
          <a:xfrm>
            <a:off x="295275" y="914399"/>
            <a:ext cx="8420100" cy="5762625"/>
          </a:xfrm>
          <a:prstGeom prst="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297560" y="-24765"/>
            <a:ext cx="8427339" cy="99286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600" b="0" i="0" cap="none" baseline="0" dirty="0">
                <a:ln w="635">
                  <a:noFill/>
                </a:ln>
                <a:solidFill>
                  <a:srgbClr val="FAFFB3"/>
                </a:solidFill>
                <a:effectLst>
                  <a:outerShdw blurRad="38100" dist="25400" dir="5400000" algn="tl" rotWithShape="0">
                    <a:srgbClr val="000000">
                      <a:alpha val="43000"/>
                    </a:srgbClr>
                  </a:outerShdw>
                </a:effectLst>
                <a:latin typeface="Gill Sans MT" panose="020B0502020104020203" pitchFamily="34" charset="0"/>
                <a:ea typeface="+mj-ea"/>
                <a:cs typeface="+mj-cs"/>
              </a:defRPr>
            </a:lvl1pPr>
          </a:lstStyle>
          <a:p>
            <a:r>
              <a:rPr kumimoji="0" lang="en-US" dirty="0" smtClean="0"/>
              <a:t>Click to edit Master title style</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Screen">
    <p:spTree>
      <p:nvGrpSpPr>
        <p:cNvPr id="1" name=""/>
        <p:cNvGrpSpPr/>
        <p:nvPr/>
      </p:nvGrpSpPr>
      <p:grpSpPr>
        <a:xfrm>
          <a:off x="0" y="0"/>
          <a:ext cx="0" cy="0"/>
          <a:chOff x="0" y="0"/>
          <a:chExt cx="0" cy="0"/>
        </a:xfrm>
      </p:grpSpPr>
      <p:pic>
        <p:nvPicPr>
          <p:cNvPr id="17" name="Picture 16" descr="digital stream.jpg"/>
          <p:cNvPicPr>
            <a:picLocks noChangeAspect="1"/>
          </p:cNvPicPr>
          <p:nvPr userDrawn="1"/>
        </p:nvPicPr>
        <p:blipFill>
          <a:blip r:embed="rId2" cstate="print"/>
          <a:stretch>
            <a:fillRect/>
          </a:stretch>
        </p:blipFill>
        <p:spPr>
          <a:xfrm>
            <a:off x="0" y="0"/>
            <a:ext cx="9144000" cy="6858000"/>
          </a:xfrm>
          <a:prstGeom prst="rect">
            <a:avLst/>
          </a:prstGeom>
        </p:spPr>
      </p:pic>
      <p:pic>
        <p:nvPicPr>
          <p:cNvPr id="18" name="Picture 17" descr="screen_white.png"/>
          <p:cNvPicPr>
            <a:picLocks noChangeAspect="1"/>
          </p:cNvPicPr>
          <p:nvPr userDrawn="1"/>
        </p:nvPicPr>
        <p:blipFill>
          <a:blip r:embed="rId3" cstate="print"/>
          <a:stretch>
            <a:fillRect/>
          </a:stretch>
        </p:blipFill>
        <p:spPr>
          <a:xfrm>
            <a:off x="-609602" y="548301"/>
            <a:ext cx="10215212" cy="7223760"/>
          </a:xfrm>
          <a:prstGeom prst="rect">
            <a:avLst/>
          </a:prstGeom>
        </p:spPr>
      </p:pic>
      <p:sp>
        <p:nvSpPr>
          <p:cNvPr id="14" name="Title 1"/>
          <p:cNvSpPr>
            <a:spLocks noGrp="1"/>
          </p:cNvSpPr>
          <p:nvPr>
            <p:ph type="title"/>
          </p:nvPr>
        </p:nvSpPr>
        <p:spPr>
          <a:xfrm>
            <a:off x="2116836" y="822960"/>
            <a:ext cx="5579364" cy="99286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600" b="0" i="0" cap="none" baseline="0" dirty="0">
                <a:ln w="635">
                  <a:noFill/>
                </a:ln>
                <a:solidFill>
                  <a:srgbClr val="FAFFB3"/>
                </a:solidFill>
                <a:effectLst>
                  <a:outerShdw blurRad="38100" dist="25400" dir="5400000" algn="tl" rotWithShape="0">
                    <a:srgbClr val="000000">
                      <a:alpha val="43000"/>
                    </a:srgbClr>
                  </a:outerShdw>
                </a:effectLst>
                <a:latin typeface="Gill Sans MT" panose="020B0502020104020203" pitchFamily="34" charset="0"/>
                <a:ea typeface="+mj-ea"/>
                <a:cs typeface="+mj-cs"/>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978408" y="2140458"/>
            <a:ext cx="7232142" cy="4389120"/>
          </a:xfrm>
        </p:spPr>
        <p:txBody>
          <a:bodyPr/>
          <a:lstStyle>
            <a:lvl1pPr>
              <a:buClr>
                <a:schemeClr val="bg1">
                  <a:lumMod val="85000"/>
                </a:schemeClr>
              </a:buClr>
              <a:buSzPct val="85000"/>
              <a:defRPr sz="2800">
                <a:solidFill>
                  <a:srgbClr val="FAFFB3"/>
                </a:solidFill>
                <a:effectLst>
                  <a:outerShdw blurRad="38100" dist="38100" dir="2700000" algn="tl">
                    <a:srgbClr val="000000">
                      <a:alpha val="43137"/>
                    </a:srgbClr>
                  </a:outerShdw>
                </a:effectLst>
              </a:defRPr>
            </a:lvl1pPr>
            <a:lvl2pPr>
              <a:buClr>
                <a:schemeClr val="bg1"/>
              </a:buClr>
              <a:buSzPct val="80000"/>
              <a:defRPr>
                <a:solidFill>
                  <a:schemeClr val="bg1">
                    <a:lumMod val="95000"/>
                  </a:schemeClr>
                </a:solidFill>
                <a:effectLst>
                  <a:outerShdw blurRad="38100" dist="38100" dir="2700000" algn="tl">
                    <a:srgbClr val="000000">
                      <a:alpha val="43137"/>
                    </a:srgbClr>
                  </a:outerShdw>
                </a:effectLst>
              </a:defRPr>
            </a:lvl2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30352" y="6283198"/>
            <a:ext cx="2133600" cy="365125"/>
          </a:xfrm>
        </p:spPr>
        <p:txBody>
          <a:bodyPr/>
          <a:lstStyle/>
          <a:p>
            <a:fld id="{50FD1E41-03E2-435D-91CC-D195D49C7ECF}"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61376" y="6155182"/>
            <a:ext cx="762000" cy="365125"/>
          </a:xfrm>
        </p:spPr>
        <p:txBody>
          <a:bodyPr/>
          <a:lstStyle/>
          <a:p>
            <a:fld id="{8E126D0E-50A1-4A27-AE04-5EC0B4B014AA}" type="slidenum">
              <a:rPr lang="en-US" smtClean="0"/>
              <a:pPr/>
              <a:t>‹#›</a:t>
            </a:fld>
            <a:endParaRPr lang="en-US" dirty="0"/>
          </a:p>
        </p:txBody>
      </p:sp>
      <p:sp>
        <p:nvSpPr>
          <p:cNvPr id="23" name="Freeform 22"/>
          <p:cNvSpPr>
            <a:spLocks/>
          </p:cNvSpPr>
          <p:nvPr userDrawn="1"/>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24" name="Freeform 23"/>
          <p:cNvSpPr>
            <a:spLocks/>
          </p:cNvSpPr>
          <p:nvPr userDrawn="1"/>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2" name="Group 24"/>
          <p:cNvGrpSpPr/>
          <p:nvPr userDrawn="1"/>
        </p:nvGrpSpPr>
        <p:grpSpPr>
          <a:xfrm>
            <a:off x="-19017" y="202408"/>
            <a:ext cx="9180548" cy="649224"/>
            <a:chOff x="-19045" y="216550"/>
            <a:chExt cx="9180548" cy="649224"/>
          </a:xfrm>
        </p:grpSpPr>
        <p:sp>
          <p:nvSpPr>
            <p:cNvPr id="26" name="Freeform 25"/>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FD1E41-03E2-435D-91CC-D195D49C7ECF}"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26D0E-50A1-4A27-AE04-5EC0B4B014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FD1E41-03E2-435D-91CC-D195D49C7ECF}" type="datetimeFigureOut">
              <a:rPr lang="en-US" smtClean="0"/>
              <a:pPr/>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26D0E-50A1-4A27-AE04-5EC0B4B014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FD1E41-03E2-435D-91CC-D195D49C7ECF}" type="datetimeFigureOut">
              <a:rPr lang="en-US" smtClean="0"/>
              <a:pPr/>
              <a:t>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126D0E-50A1-4A27-AE04-5EC0B4B014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FD1E41-03E2-435D-91CC-D195D49C7ECF}" type="datetimeFigureOut">
              <a:rPr lang="en-US" smtClean="0"/>
              <a:pPr/>
              <a:t>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26D0E-50A1-4A27-AE04-5EC0B4B014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1" name="Picture 10" descr="digital stream.jpg"/>
          <p:cNvPicPr>
            <a:picLocks noChangeAspect="1"/>
          </p:cNvPicPr>
          <p:nvPr userDrawn="1"/>
        </p:nvPicPr>
        <p:blipFill>
          <a:blip r:embed="rId2" cstate="print"/>
          <a:stretch>
            <a:fillRect/>
          </a:stretch>
        </p:blipFill>
        <p:spPr>
          <a:xfrm>
            <a:off x="0" y="0"/>
            <a:ext cx="9144000" cy="6858000"/>
          </a:xfrm>
          <a:prstGeom prst="rect">
            <a:avLst/>
          </a:prstGeom>
        </p:spPr>
      </p:pic>
      <p:sp>
        <p:nvSpPr>
          <p:cNvPr id="6" name="Freeform 5"/>
          <p:cNvSpPr>
            <a:spLocks/>
          </p:cNvSpPr>
          <p:nvPr userDrawn="1"/>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7" name="Group 6"/>
          <p:cNvGrpSpPr/>
          <p:nvPr userDrawn="1"/>
        </p:nvGrpSpPr>
        <p:grpSpPr>
          <a:xfrm>
            <a:off x="-19017" y="202408"/>
            <a:ext cx="9180548" cy="649224"/>
            <a:chOff x="-19045" y="216550"/>
            <a:chExt cx="9180548" cy="649224"/>
          </a:xfrm>
        </p:grpSpPr>
        <p:sp>
          <p:nvSpPr>
            <p:cNvPr id="8" name="Freeform 7"/>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rgbClr val="FFFF00"/>
                </a:solidFill>
              </a:defRPr>
            </a:lvl1pPr>
          </a:lstStyle>
          <a:p>
            <a:fld id="{50FD1E41-03E2-435D-91CC-D195D49C7ECF}" type="datetimeFigureOut">
              <a:rPr lang="en-US" smtClean="0"/>
              <a:pPr/>
              <a:t>1/22/17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rgbClr val="FFFF00"/>
                </a:solidFill>
              </a:defRPr>
            </a:lvl1pPr>
          </a:lstStyle>
          <a:p>
            <a:fld id="{8E126D0E-50A1-4A27-AE04-5EC0B4B014AA}"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69" r:id="rId3"/>
    <p:sldLayoutId id="214748375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rgbClr val="FAFFB3"/>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AA4C1-132A-4F00-9B27-BAAAEC58CC3C}" type="datetimeFigureOut">
              <a:rPr lang="en-US" smtClean="0"/>
              <a:t>1/22/17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E25BE-82C5-48BB-BFE1-3CC1A6153D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pigee-127/swagger-tools" TargetMode="External"/><Relationship Id="rId3" Type="http://schemas.openxmlformats.org/officeDocument/2006/relationships/hyperlink" Target="https://github.com/apigee-127/volos/tree/master/swagg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pigee-127/swagger-tools" TargetMode="Externa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9" y="2286000"/>
            <a:ext cx="6742497" cy="1752600"/>
          </a:xfrm>
        </p:spPr>
        <p:txBody>
          <a:bodyPr>
            <a:normAutofit/>
          </a:bodyPr>
          <a:lstStyle/>
          <a:p>
            <a:pPr algn="l"/>
            <a:r>
              <a:rPr lang="en-US" sz="2400" dirty="0" smtClean="0">
                <a:solidFill>
                  <a:srgbClr val="FAFFB3"/>
                </a:solidFill>
                <a:effectLst>
                  <a:outerShdw blurRad="38100" dist="38100" dir="2700000" algn="tl">
                    <a:srgbClr val="000000">
                      <a:alpha val="43137"/>
                    </a:srgbClr>
                  </a:outerShdw>
                </a:effectLst>
              </a:rPr>
              <a:t>API Design</a:t>
            </a:r>
            <a:endParaRPr lang="en-US" sz="2400" dirty="0">
              <a:solidFill>
                <a:srgbClr val="FAFFB3"/>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Value chain</a:t>
            </a:r>
            <a:endParaRPr lang="en-US" dirty="0"/>
          </a:p>
        </p:txBody>
      </p:sp>
      <p:sp>
        <p:nvSpPr>
          <p:cNvPr id="3" name="Content Placeholder 2"/>
          <p:cNvSpPr>
            <a:spLocks noGrp="1"/>
          </p:cNvSpPr>
          <p:nvPr>
            <p:ph idx="1"/>
          </p:nvPr>
        </p:nvSpPr>
        <p:spPr/>
        <p:txBody>
          <a:bodyPr/>
          <a:lstStyle/>
          <a:p>
            <a:r>
              <a:rPr lang="en-US" dirty="0" smtClean="0"/>
              <a:t>Design for developer productivity</a:t>
            </a:r>
            <a:endParaRPr lang="en-US" dirty="0"/>
          </a:p>
        </p:txBody>
      </p:sp>
      <p:pic>
        <p:nvPicPr>
          <p:cNvPr id="5" name="Picture 4" descr="Screen Shot 2015-03-01 at 5.58.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3676650"/>
            <a:ext cx="8801100" cy="1841500"/>
          </a:xfrm>
          <a:prstGeom prst="rect">
            <a:avLst/>
          </a:prstGeom>
        </p:spPr>
      </p:pic>
    </p:spTree>
    <p:extLst>
      <p:ext uri="{BB962C8B-B14F-4D97-AF65-F5344CB8AC3E}">
        <p14:creationId xmlns:p14="http://schemas.microsoft.com/office/powerpoint/2010/main" val="2362557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Nouns and </a:t>
            </a:r>
            <a:r>
              <a:rPr lang="en-US" dirty="0" err="1" smtClean="0"/>
              <a:t>Url</a:t>
            </a:r>
            <a:endParaRPr lang="en-US" dirty="0"/>
          </a:p>
        </p:txBody>
      </p:sp>
      <p:sp>
        <p:nvSpPr>
          <p:cNvPr id="3" name="Content Placeholder 2"/>
          <p:cNvSpPr>
            <a:spLocks noGrp="1"/>
          </p:cNvSpPr>
          <p:nvPr>
            <p:ph idx="1"/>
          </p:nvPr>
        </p:nvSpPr>
        <p:spPr/>
        <p:txBody>
          <a:bodyPr/>
          <a:lstStyle/>
          <a:p>
            <a:r>
              <a:rPr lang="en-US" dirty="0"/>
              <a:t>Nouns are good; verbs are bad </a:t>
            </a:r>
            <a:endParaRPr lang="en-US" dirty="0" smtClean="0"/>
          </a:p>
          <a:p>
            <a:r>
              <a:rPr lang="en-US" dirty="0" smtClean="0"/>
              <a:t>The </a:t>
            </a:r>
            <a:r>
              <a:rPr lang="en-US" dirty="0"/>
              <a:t>number one principle in pragmatic </a:t>
            </a:r>
            <a:r>
              <a:rPr lang="en-US" dirty="0" err="1"/>
              <a:t>RESTful</a:t>
            </a:r>
            <a:r>
              <a:rPr lang="en-US" dirty="0"/>
              <a:t> design is: keep simple things </a:t>
            </a:r>
            <a:r>
              <a:rPr lang="en-US" dirty="0" smtClean="0"/>
              <a:t>simple</a:t>
            </a:r>
          </a:p>
          <a:p>
            <a:r>
              <a:rPr lang="en-US" dirty="0"/>
              <a:t>Keep your base URL simple and intuitive The base URL is the most important design affordance of your API. A simple and intuitive base URL design makes using your API easy</a:t>
            </a:r>
          </a:p>
        </p:txBody>
      </p:sp>
    </p:spTree>
    <p:extLst>
      <p:ext uri="{BB962C8B-B14F-4D97-AF65-F5344CB8AC3E}">
        <p14:creationId xmlns:p14="http://schemas.microsoft.com/office/powerpoint/2010/main" val="2058707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Design</a:t>
            </a:r>
            <a:endParaRPr lang="en-US" dirty="0"/>
          </a:p>
        </p:txBody>
      </p:sp>
      <p:pic>
        <p:nvPicPr>
          <p:cNvPr id="4" name="Content Placeholder 3" descr="Screen Shot 2015-03-01 at 6.01.07 PM.png"/>
          <p:cNvPicPr>
            <a:picLocks noGrp="1" noChangeAspect="1"/>
          </p:cNvPicPr>
          <p:nvPr>
            <p:ph idx="1"/>
          </p:nvPr>
        </p:nvPicPr>
        <p:blipFill>
          <a:blip r:embed="rId2">
            <a:extLst>
              <a:ext uri="{28A0092B-C50C-407E-A947-70E740481C1C}">
                <a14:useLocalDpi xmlns:a14="http://schemas.microsoft.com/office/drawing/2010/main" val="0"/>
              </a:ext>
            </a:extLst>
          </a:blip>
          <a:srcRect l="-16859" r="-16859"/>
          <a:stretch>
            <a:fillRect/>
          </a:stretch>
        </p:blipFill>
        <p:spPr>
          <a:xfrm>
            <a:off x="762508" y="1937258"/>
            <a:ext cx="7232142" cy="4389120"/>
          </a:xfrm>
        </p:spPr>
      </p:pic>
    </p:spTree>
    <p:extLst>
      <p:ext uri="{BB962C8B-B14F-4D97-AF65-F5344CB8AC3E}">
        <p14:creationId xmlns:p14="http://schemas.microsoft.com/office/powerpoint/2010/main" val="3141533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Dogs</a:t>
            </a:r>
            <a:endParaRPr lang="en-US" dirty="0"/>
          </a:p>
        </p:txBody>
      </p:sp>
      <p:sp>
        <p:nvSpPr>
          <p:cNvPr id="3" name="Content Placeholder 2"/>
          <p:cNvSpPr>
            <a:spLocks noGrp="1"/>
          </p:cNvSpPr>
          <p:nvPr>
            <p:ph idx="1"/>
          </p:nvPr>
        </p:nvSpPr>
        <p:spPr/>
        <p:txBody>
          <a:bodyPr/>
          <a:lstStyle/>
          <a:p>
            <a:r>
              <a:rPr lang="en-US" dirty="0"/>
              <a:t>Let's model an API around a simple object or resource, a dog, and create a Web API for it. </a:t>
            </a:r>
            <a:endParaRPr lang="en-US" dirty="0" smtClean="0"/>
          </a:p>
          <a:p>
            <a:r>
              <a:rPr lang="en-US" dirty="0" smtClean="0"/>
              <a:t>The </a:t>
            </a:r>
            <a:r>
              <a:rPr lang="en-US" dirty="0"/>
              <a:t>first URL is for a collection; the second is for a specific element in the collection. /dogs /dogs/1234</a:t>
            </a:r>
          </a:p>
        </p:txBody>
      </p:sp>
    </p:spTree>
    <p:extLst>
      <p:ext uri="{BB962C8B-B14F-4D97-AF65-F5344CB8AC3E}">
        <p14:creationId xmlns:p14="http://schemas.microsoft.com/office/powerpoint/2010/main" val="982280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Crazy</a:t>
            </a:r>
            <a:endParaRPr lang="en-US" dirty="0"/>
          </a:p>
        </p:txBody>
      </p:sp>
      <p:pic>
        <p:nvPicPr>
          <p:cNvPr id="4" name="Content Placeholder 3" descr="Screen Shot 2015-03-01 at 6.02.41 PM.png"/>
          <p:cNvPicPr>
            <a:picLocks noGrp="1" noChangeAspect="1"/>
          </p:cNvPicPr>
          <p:nvPr>
            <p:ph idx="1"/>
          </p:nvPr>
        </p:nvPicPr>
        <p:blipFill>
          <a:blip r:embed="rId2">
            <a:extLst>
              <a:ext uri="{28A0092B-C50C-407E-A947-70E740481C1C}">
                <a14:useLocalDpi xmlns:a14="http://schemas.microsoft.com/office/drawing/2010/main" val="0"/>
              </a:ext>
            </a:extLst>
          </a:blip>
          <a:srcRect t="5862" b="5862"/>
          <a:stretch>
            <a:fillRect/>
          </a:stretch>
        </p:blipFill>
        <p:spPr/>
      </p:pic>
    </p:spTree>
    <p:extLst>
      <p:ext uri="{BB962C8B-B14F-4D97-AF65-F5344CB8AC3E}">
        <p14:creationId xmlns:p14="http://schemas.microsoft.com/office/powerpoint/2010/main" val="3692731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a:t>
            </a:r>
            <a:endParaRPr lang="en-US" dirty="0"/>
          </a:p>
        </p:txBody>
      </p:sp>
      <p:sp>
        <p:nvSpPr>
          <p:cNvPr id="3" name="Content Placeholder 2"/>
          <p:cNvSpPr>
            <a:spLocks noGrp="1"/>
          </p:cNvSpPr>
          <p:nvPr>
            <p:ph idx="1"/>
          </p:nvPr>
        </p:nvSpPr>
        <p:spPr/>
        <p:txBody>
          <a:bodyPr/>
          <a:lstStyle/>
          <a:p>
            <a:r>
              <a:rPr lang="en-US" dirty="0"/>
              <a:t>Use HTTP verbs to operate on the collections and elements. For our dog resources, we have two base URLs that use nouns as labels, and we can operate on them with HTTP verbs. Our HTTP verbs are POST, GET, PUT, and DELETE. (We think of them as mapping to the acronym, CRUD (Create-Read-Update-Delete).)</a:t>
            </a:r>
          </a:p>
        </p:txBody>
      </p:sp>
    </p:spTree>
    <p:extLst>
      <p:ext uri="{BB962C8B-B14F-4D97-AF65-F5344CB8AC3E}">
        <p14:creationId xmlns:p14="http://schemas.microsoft.com/office/powerpoint/2010/main" val="2438311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 and HTTP Verb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5134503"/>
              </p:ext>
            </p:extLst>
          </p:nvPr>
        </p:nvGraphicFramePr>
        <p:xfrm>
          <a:off x="977900" y="2139950"/>
          <a:ext cx="7232650" cy="1920240"/>
        </p:xfrm>
        <a:graphic>
          <a:graphicData uri="http://schemas.openxmlformats.org/drawingml/2006/table">
            <a:tbl>
              <a:tblPr firstRow="1" bandRow="1">
                <a:tableStyleId>{5C22544A-7EE6-4342-B048-85BDC9FD1C3A}</a:tableStyleId>
              </a:tblPr>
              <a:tblGrid>
                <a:gridCol w="1446530"/>
                <a:gridCol w="1446530"/>
                <a:gridCol w="1446530"/>
                <a:gridCol w="1446530"/>
                <a:gridCol w="1446530"/>
              </a:tblGrid>
              <a:tr h="370840">
                <a:tc>
                  <a:txBody>
                    <a:bodyPr/>
                    <a:lstStyle/>
                    <a:p>
                      <a:r>
                        <a:rPr lang="en-US" dirty="0" smtClean="0"/>
                        <a:t>Resource</a:t>
                      </a:r>
                      <a:endParaRPr lang="en-US" dirty="0"/>
                    </a:p>
                  </a:txBody>
                  <a:tcPr/>
                </a:tc>
                <a:tc>
                  <a:txBody>
                    <a:bodyPr/>
                    <a:lstStyle/>
                    <a:p>
                      <a:r>
                        <a:rPr lang="en-US" dirty="0" smtClean="0"/>
                        <a:t>POST</a:t>
                      </a:r>
                    </a:p>
                    <a:p>
                      <a:r>
                        <a:rPr lang="en-US" dirty="0" smtClean="0"/>
                        <a:t>Create</a:t>
                      </a:r>
                      <a:endParaRPr lang="en-US" dirty="0"/>
                    </a:p>
                  </a:txBody>
                  <a:tcPr/>
                </a:tc>
                <a:tc>
                  <a:txBody>
                    <a:bodyPr/>
                    <a:lstStyle/>
                    <a:p>
                      <a:r>
                        <a:rPr lang="en-US" dirty="0" smtClean="0"/>
                        <a:t>GET</a:t>
                      </a:r>
                    </a:p>
                    <a:p>
                      <a:r>
                        <a:rPr lang="en-US" dirty="0" smtClean="0"/>
                        <a:t>Read</a:t>
                      </a:r>
                      <a:endParaRPr lang="en-US" dirty="0"/>
                    </a:p>
                  </a:txBody>
                  <a:tcPr/>
                </a:tc>
                <a:tc>
                  <a:txBody>
                    <a:bodyPr/>
                    <a:lstStyle/>
                    <a:p>
                      <a:r>
                        <a:rPr lang="en-US" dirty="0" smtClean="0"/>
                        <a:t>PUT</a:t>
                      </a:r>
                    </a:p>
                    <a:p>
                      <a:r>
                        <a:rPr lang="en-US" dirty="0" smtClean="0"/>
                        <a:t>Update</a:t>
                      </a:r>
                      <a:endParaRPr lang="en-US" dirty="0"/>
                    </a:p>
                  </a:txBody>
                  <a:tcPr/>
                </a:tc>
                <a:tc>
                  <a:txBody>
                    <a:bodyPr/>
                    <a:lstStyle/>
                    <a:p>
                      <a:r>
                        <a:rPr lang="en-US" dirty="0" smtClean="0"/>
                        <a:t>DELETE</a:t>
                      </a:r>
                    </a:p>
                    <a:p>
                      <a:r>
                        <a:rPr lang="en-US" dirty="0" smtClean="0"/>
                        <a:t>Delete</a:t>
                      </a:r>
                      <a:endParaRPr lang="en-US" dirty="0"/>
                    </a:p>
                  </a:txBody>
                  <a:tcPr/>
                </a:tc>
              </a:tr>
              <a:tr h="370840">
                <a:tc>
                  <a:txBody>
                    <a:bodyPr/>
                    <a:lstStyle/>
                    <a:p>
                      <a:r>
                        <a:rPr lang="en-US" dirty="0" smtClean="0"/>
                        <a:t>/dogs</a:t>
                      </a:r>
                      <a:endParaRPr lang="en-US" dirty="0"/>
                    </a:p>
                  </a:txBody>
                  <a:tcPr/>
                </a:tc>
                <a:tc>
                  <a:txBody>
                    <a:bodyPr/>
                    <a:lstStyle/>
                    <a:p>
                      <a:r>
                        <a:rPr lang="en-US" dirty="0" smtClean="0"/>
                        <a:t>Create a new dog</a:t>
                      </a:r>
                      <a:endParaRPr lang="en-US" dirty="0"/>
                    </a:p>
                  </a:txBody>
                  <a:tcPr/>
                </a:tc>
                <a:tc>
                  <a:txBody>
                    <a:bodyPr/>
                    <a:lstStyle/>
                    <a:p>
                      <a:r>
                        <a:rPr lang="en-US" dirty="0" smtClean="0"/>
                        <a:t>List Dogs</a:t>
                      </a:r>
                      <a:endParaRPr lang="en-US" dirty="0"/>
                    </a:p>
                  </a:txBody>
                  <a:tcPr/>
                </a:tc>
                <a:tc>
                  <a:txBody>
                    <a:bodyPr/>
                    <a:lstStyle/>
                    <a:p>
                      <a:r>
                        <a:rPr lang="en-US" dirty="0" smtClean="0"/>
                        <a:t>Bulk update dogs</a:t>
                      </a:r>
                      <a:endParaRPr lang="en-US" dirty="0"/>
                    </a:p>
                  </a:txBody>
                  <a:tcPr/>
                </a:tc>
                <a:tc>
                  <a:txBody>
                    <a:bodyPr/>
                    <a:lstStyle/>
                    <a:p>
                      <a:r>
                        <a:rPr lang="en-US" dirty="0" smtClean="0"/>
                        <a:t>Delete all dogs</a:t>
                      </a:r>
                      <a:endParaRPr lang="en-US" dirty="0"/>
                    </a:p>
                  </a:txBody>
                  <a:tcPr/>
                </a:tc>
              </a:tr>
              <a:tr h="370840">
                <a:tc>
                  <a:txBody>
                    <a:bodyPr/>
                    <a:lstStyle/>
                    <a:p>
                      <a:r>
                        <a:rPr lang="en-US" dirty="0" smtClean="0"/>
                        <a:t>/dogs/1234</a:t>
                      </a:r>
                      <a:endParaRPr lang="en-US" dirty="0"/>
                    </a:p>
                  </a:txBody>
                  <a:tcPr/>
                </a:tc>
                <a:tc>
                  <a:txBody>
                    <a:bodyPr/>
                    <a:lstStyle/>
                    <a:p>
                      <a:r>
                        <a:rPr lang="en-US" dirty="0" smtClean="0"/>
                        <a:t>Error</a:t>
                      </a:r>
                      <a:endParaRPr lang="en-US" dirty="0"/>
                    </a:p>
                  </a:txBody>
                  <a:tcPr/>
                </a:tc>
                <a:tc>
                  <a:txBody>
                    <a:bodyPr/>
                    <a:lstStyle/>
                    <a:p>
                      <a:r>
                        <a:rPr lang="en-US" dirty="0" smtClean="0"/>
                        <a:t>Show dog with id 1234</a:t>
                      </a:r>
                      <a:endParaRPr lang="en-US" dirty="0"/>
                    </a:p>
                  </a:txBody>
                  <a:tcPr/>
                </a:tc>
                <a:tc>
                  <a:txBody>
                    <a:bodyPr/>
                    <a:lstStyle/>
                    <a:p>
                      <a:r>
                        <a:rPr lang="en-US" dirty="0" smtClean="0"/>
                        <a:t>Update dog with id 1234</a:t>
                      </a:r>
                      <a:endParaRPr lang="en-US" dirty="0"/>
                    </a:p>
                  </a:txBody>
                  <a:tcPr/>
                </a:tc>
                <a:tc>
                  <a:txBody>
                    <a:bodyPr/>
                    <a:lstStyle/>
                    <a:p>
                      <a:r>
                        <a:rPr lang="en-US" dirty="0" smtClean="0"/>
                        <a:t>Delete dog with id 1234</a:t>
                      </a:r>
                      <a:endParaRPr lang="en-US" dirty="0"/>
                    </a:p>
                  </a:txBody>
                  <a:tcPr/>
                </a:tc>
              </a:tr>
            </a:tbl>
          </a:graphicData>
        </a:graphic>
      </p:graphicFrame>
      <p:sp>
        <p:nvSpPr>
          <p:cNvPr id="5" name="Rectangle 4"/>
          <p:cNvSpPr/>
          <p:nvPr/>
        </p:nvSpPr>
        <p:spPr>
          <a:xfrm>
            <a:off x="2133600" y="4592935"/>
            <a:ext cx="4572000" cy="1200329"/>
          </a:xfrm>
          <a:prstGeom prst="rect">
            <a:avLst/>
          </a:prstGeom>
        </p:spPr>
        <p:txBody>
          <a:bodyPr>
            <a:spAutoFit/>
          </a:bodyPr>
          <a:lstStyle/>
          <a:p>
            <a:pPr marL="285750" indent="-285750">
              <a:buFont typeface="Arial"/>
              <a:buChar char="•"/>
            </a:pPr>
            <a:r>
              <a:rPr lang="en-US" dirty="0">
                <a:solidFill>
                  <a:srgbClr val="FAFFB3"/>
                </a:solidFill>
              </a:rPr>
              <a:t>Use two base URLs per resource. </a:t>
            </a:r>
            <a:endParaRPr lang="en-US" dirty="0" smtClean="0">
              <a:solidFill>
                <a:srgbClr val="FAFFB3"/>
              </a:solidFill>
            </a:endParaRPr>
          </a:p>
          <a:p>
            <a:pPr marL="285750" indent="-285750">
              <a:buFont typeface="Arial"/>
              <a:buChar char="•"/>
            </a:pPr>
            <a:r>
              <a:rPr lang="en-US" dirty="0" smtClean="0">
                <a:solidFill>
                  <a:srgbClr val="FAFFB3"/>
                </a:solidFill>
              </a:rPr>
              <a:t>Keep </a:t>
            </a:r>
            <a:r>
              <a:rPr lang="en-US" dirty="0">
                <a:solidFill>
                  <a:srgbClr val="FAFFB3"/>
                </a:solidFill>
              </a:rPr>
              <a:t>verbs out of your base URLs. </a:t>
            </a:r>
            <a:endParaRPr lang="en-US" dirty="0" smtClean="0">
              <a:solidFill>
                <a:srgbClr val="FAFFB3"/>
              </a:solidFill>
            </a:endParaRPr>
          </a:p>
          <a:p>
            <a:pPr marL="285750" indent="-285750">
              <a:buFont typeface="Arial"/>
              <a:buChar char="•"/>
            </a:pPr>
            <a:r>
              <a:rPr lang="en-US" dirty="0" smtClean="0">
                <a:solidFill>
                  <a:srgbClr val="FAFFB3"/>
                </a:solidFill>
              </a:rPr>
              <a:t>Use </a:t>
            </a:r>
            <a:r>
              <a:rPr lang="en-US" dirty="0">
                <a:solidFill>
                  <a:srgbClr val="FAFFB3"/>
                </a:solidFill>
              </a:rPr>
              <a:t>HTTP verbs to operate on the collections and elements</a:t>
            </a:r>
          </a:p>
        </p:txBody>
      </p:sp>
    </p:spTree>
    <p:extLst>
      <p:ext uri="{BB962C8B-B14F-4D97-AF65-F5344CB8AC3E}">
        <p14:creationId xmlns:p14="http://schemas.microsoft.com/office/powerpoint/2010/main" val="1860679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Consistent</a:t>
            </a:r>
            <a:endParaRPr lang="en-US" dirty="0"/>
          </a:p>
        </p:txBody>
      </p:sp>
      <p:sp>
        <p:nvSpPr>
          <p:cNvPr id="3" name="Content Placeholder 2"/>
          <p:cNvSpPr>
            <a:spLocks noGrp="1"/>
          </p:cNvSpPr>
          <p:nvPr>
            <p:ph idx="1"/>
          </p:nvPr>
        </p:nvSpPr>
        <p:spPr>
          <a:xfrm>
            <a:off x="978408" y="2140458"/>
            <a:ext cx="7232142" cy="4044442"/>
          </a:xfrm>
        </p:spPr>
        <p:txBody>
          <a:bodyPr>
            <a:normAutofit fontScale="77500" lnSpcReduction="20000"/>
          </a:bodyPr>
          <a:lstStyle/>
          <a:p>
            <a:r>
              <a:rPr lang="en-US" dirty="0"/>
              <a:t>Let’s explore how to pick the nouns for your URLs. Should you choose singular or plural nouns for your resource names? </a:t>
            </a:r>
            <a:endParaRPr lang="en-US" dirty="0" smtClean="0"/>
          </a:p>
          <a:p>
            <a:r>
              <a:rPr lang="en-US" dirty="0" smtClean="0"/>
              <a:t>You'll </a:t>
            </a:r>
            <a:r>
              <a:rPr lang="en-US" dirty="0"/>
              <a:t>see popular APIs use both. Let's look at a few examples: </a:t>
            </a:r>
            <a:endParaRPr lang="en-US" dirty="0" smtClean="0"/>
          </a:p>
          <a:p>
            <a:pPr lvl="1"/>
            <a:r>
              <a:rPr lang="en-US" dirty="0" smtClean="0"/>
              <a:t>Foursquare /</a:t>
            </a:r>
            <a:r>
              <a:rPr lang="en-US" dirty="0" err="1" smtClean="0"/>
              <a:t>checkins</a:t>
            </a:r>
            <a:endParaRPr lang="en-US" dirty="0" smtClean="0"/>
          </a:p>
          <a:p>
            <a:pPr lvl="1"/>
            <a:r>
              <a:rPr lang="en-US" dirty="0" err="1" smtClean="0"/>
              <a:t>GroupOn</a:t>
            </a:r>
            <a:r>
              <a:rPr lang="en-US" dirty="0" smtClean="0"/>
              <a:t> /deals</a:t>
            </a:r>
          </a:p>
          <a:p>
            <a:pPr lvl="1"/>
            <a:r>
              <a:rPr lang="en-US" dirty="0" err="1" smtClean="0"/>
              <a:t>Zappos</a:t>
            </a:r>
            <a:r>
              <a:rPr lang="en-US" dirty="0" smtClean="0"/>
              <a:t> /</a:t>
            </a:r>
            <a:r>
              <a:rPr lang="en-US" dirty="0"/>
              <a:t>Product </a:t>
            </a:r>
            <a:endParaRPr lang="en-US" dirty="0" smtClean="0"/>
          </a:p>
          <a:p>
            <a:r>
              <a:rPr lang="en-US" dirty="0" smtClean="0"/>
              <a:t>Given </a:t>
            </a:r>
            <a:r>
              <a:rPr lang="en-US" dirty="0"/>
              <a:t>that the first thing most people probably do with a </a:t>
            </a:r>
            <a:r>
              <a:rPr lang="en-US" dirty="0" err="1"/>
              <a:t>RESTful</a:t>
            </a:r>
            <a:r>
              <a:rPr lang="en-US" dirty="0"/>
              <a:t> API is a GET, we think it reads more easily and is more intuitive to use plural nouns. But above all, avoid a mixed model in which you use singular for some resources, plural for others. </a:t>
            </a:r>
          </a:p>
        </p:txBody>
      </p:sp>
    </p:spTree>
    <p:extLst>
      <p:ext uri="{BB962C8B-B14F-4D97-AF65-F5344CB8AC3E}">
        <p14:creationId xmlns:p14="http://schemas.microsoft.com/office/powerpoint/2010/main" val="380482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a:t>
            </a:r>
            <a:endParaRPr lang="en-US" dirty="0"/>
          </a:p>
        </p:txBody>
      </p:sp>
      <p:sp>
        <p:nvSpPr>
          <p:cNvPr id="3" name="Content Placeholder 2"/>
          <p:cNvSpPr>
            <a:spLocks noGrp="1"/>
          </p:cNvSpPr>
          <p:nvPr>
            <p:ph idx="1"/>
          </p:nvPr>
        </p:nvSpPr>
        <p:spPr/>
        <p:txBody>
          <a:bodyPr>
            <a:normAutofit fontScale="92500"/>
          </a:bodyPr>
          <a:lstStyle/>
          <a:p>
            <a:r>
              <a:rPr lang="en-US" dirty="0"/>
              <a:t>Remember, we had two base URLs: /dogs and dogs/</a:t>
            </a:r>
            <a:r>
              <a:rPr lang="en-US" dirty="0" smtClean="0"/>
              <a:t>1234</a:t>
            </a:r>
          </a:p>
          <a:p>
            <a:r>
              <a:rPr lang="en-US" dirty="0"/>
              <a:t>Our dogs belong to owners. To get all the dogs belonging to a specific owner, or to create a new dog for that owner, do a GET or a POST: </a:t>
            </a:r>
            <a:endParaRPr lang="en-US" dirty="0" smtClean="0"/>
          </a:p>
          <a:p>
            <a:pPr lvl="1"/>
            <a:r>
              <a:rPr lang="en-US" dirty="0" smtClean="0"/>
              <a:t>GET </a:t>
            </a:r>
            <a:r>
              <a:rPr lang="en-US" dirty="0"/>
              <a:t>/owners/5678/dogs </a:t>
            </a:r>
            <a:endParaRPr lang="en-US" dirty="0" smtClean="0"/>
          </a:p>
          <a:p>
            <a:pPr lvl="1"/>
            <a:r>
              <a:rPr lang="en-US" dirty="0" smtClean="0"/>
              <a:t>POST </a:t>
            </a:r>
            <a:r>
              <a:rPr lang="en-US" dirty="0"/>
              <a:t>/owners/5678/</a:t>
            </a:r>
            <a:r>
              <a:rPr lang="en-US" dirty="0" smtClean="0"/>
              <a:t>dogs</a:t>
            </a:r>
          </a:p>
          <a:p>
            <a:r>
              <a:rPr lang="en-US" dirty="0"/>
              <a:t>In other words, you shouldn't need too many cases where a URL is deeper than what we have above /resource/identifier/resource.</a:t>
            </a:r>
            <a:endParaRPr lang="en-US" dirty="0" smtClean="0"/>
          </a:p>
        </p:txBody>
      </p:sp>
    </p:spTree>
    <p:extLst>
      <p:ext uri="{BB962C8B-B14F-4D97-AF65-F5344CB8AC3E}">
        <p14:creationId xmlns:p14="http://schemas.microsoft.com/office/powerpoint/2010/main" val="1901599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complexity into Query</a:t>
            </a:r>
            <a:endParaRPr lang="en-US" dirty="0"/>
          </a:p>
        </p:txBody>
      </p:sp>
      <p:sp>
        <p:nvSpPr>
          <p:cNvPr id="3" name="Content Placeholder 2"/>
          <p:cNvSpPr>
            <a:spLocks noGrp="1"/>
          </p:cNvSpPr>
          <p:nvPr>
            <p:ph idx="1"/>
          </p:nvPr>
        </p:nvSpPr>
        <p:spPr/>
        <p:txBody>
          <a:bodyPr/>
          <a:lstStyle/>
          <a:p>
            <a:r>
              <a:rPr lang="en-US" dirty="0"/>
              <a:t>Make it simple for developers to use the base URL by putting optional states and attributes behind the HTTP question mark. To get all red dogs running in the park: GET /</a:t>
            </a:r>
            <a:r>
              <a:rPr lang="en-US" dirty="0" err="1"/>
              <a:t>dogs?color</a:t>
            </a:r>
            <a:r>
              <a:rPr lang="en-US" dirty="0"/>
              <a:t>=</a:t>
            </a:r>
            <a:r>
              <a:rPr lang="en-US" dirty="0" err="1"/>
              <a:t>red&amp;state</a:t>
            </a:r>
            <a:r>
              <a:rPr lang="en-US" dirty="0"/>
              <a:t>=</a:t>
            </a:r>
            <a:r>
              <a:rPr lang="en-US" dirty="0" err="1"/>
              <a:t>running&amp;location</a:t>
            </a:r>
            <a:r>
              <a:rPr lang="en-US" dirty="0"/>
              <a:t>=park</a:t>
            </a:r>
          </a:p>
        </p:txBody>
      </p:sp>
    </p:spTree>
    <p:extLst>
      <p:ext uri="{BB962C8B-B14F-4D97-AF65-F5344CB8AC3E}">
        <p14:creationId xmlns:p14="http://schemas.microsoft.com/office/powerpoint/2010/main" val="183366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63938" y="0"/>
            <a:ext cx="5580062" cy="993775"/>
          </a:xfrm>
        </p:spPr>
        <p:txBody>
          <a:bodyPr/>
          <a:lstStyle/>
          <a:p>
            <a:r>
              <a:rPr lang="en-US" dirty="0" smtClean="0"/>
              <a:t>Swagger</a:t>
            </a:r>
            <a:endParaRPr lang="en-US" dirty="0"/>
          </a:p>
        </p:txBody>
      </p:sp>
      <p:pic>
        <p:nvPicPr>
          <p:cNvPr id="5" name="Content Placeholder 4" descr="Screen Shot 2015-03-01 at 5.44.47 PM.png"/>
          <p:cNvPicPr>
            <a:picLocks noGrp="1" noChangeAspect="1"/>
          </p:cNvPicPr>
          <p:nvPr>
            <p:ph idx="4294967295"/>
          </p:nvPr>
        </p:nvPicPr>
        <p:blipFill>
          <a:blip r:embed="rId2">
            <a:extLst>
              <a:ext uri="{28A0092B-C50C-407E-A947-70E740481C1C}">
                <a14:useLocalDpi xmlns:a14="http://schemas.microsoft.com/office/drawing/2010/main" val="0"/>
              </a:ext>
            </a:extLst>
          </a:blip>
          <a:srcRect l="-7894" r="-7894"/>
          <a:stretch>
            <a:fillRect/>
          </a:stretch>
        </p:blipFill>
        <p:spPr>
          <a:xfrm>
            <a:off x="391547" y="1104900"/>
            <a:ext cx="8981054" cy="5449888"/>
          </a:xfrm>
        </p:spPr>
      </p:pic>
    </p:spTree>
    <p:extLst>
      <p:ext uri="{BB962C8B-B14F-4D97-AF65-F5344CB8AC3E}">
        <p14:creationId xmlns:p14="http://schemas.microsoft.com/office/powerpoint/2010/main" val="4178181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978408" y="2140458"/>
            <a:ext cx="7232142" cy="3980942"/>
          </a:xfrm>
        </p:spPr>
        <p:txBody>
          <a:bodyPr>
            <a:normAutofit fontScale="92500" lnSpcReduction="10000"/>
          </a:bodyPr>
          <a:lstStyle/>
          <a:p>
            <a:r>
              <a:rPr lang="en-US" dirty="0"/>
              <a:t>How to think about errors in a pragmatic way with REST? Let's take a look at how three top APIs approach it. </a:t>
            </a:r>
            <a:endParaRPr lang="en-US" dirty="0" smtClean="0"/>
          </a:p>
          <a:p>
            <a:pPr lvl="1"/>
            <a:r>
              <a:rPr lang="en-US" dirty="0" smtClean="0"/>
              <a:t>Facebook </a:t>
            </a:r>
            <a:r>
              <a:rPr lang="en-US" dirty="0"/>
              <a:t>HTTP Status Code: 200 </a:t>
            </a:r>
            <a:endParaRPr lang="en-US" dirty="0" smtClean="0"/>
          </a:p>
          <a:p>
            <a:pPr lvl="2"/>
            <a:r>
              <a:rPr lang="en-US" dirty="0" smtClean="0">
                <a:solidFill>
                  <a:srgbClr val="FAFFB3"/>
                </a:solidFill>
              </a:rPr>
              <a:t>{</a:t>
            </a:r>
            <a:r>
              <a:rPr lang="en-US" dirty="0">
                <a:solidFill>
                  <a:srgbClr val="FAFFB3"/>
                </a:solidFill>
              </a:rPr>
              <a:t>"type" : "</a:t>
            </a:r>
            <a:r>
              <a:rPr lang="en-US" dirty="0" err="1">
                <a:solidFill>
                  <a:srgbClr val="FAFFB3"/>
                </a:solidFill>
              </a:rPr>
              <a:t>OauthException</a:t>
            </a:r>
            <a:r>
              <a:rPr lang="en-US" dirty="0">
                <a:solidFill>
                  <a:srgbClr val="FAFFB3"/>
                </a:solidFill>
              </a:rPr>
              <a:t>", "message":"(#803) Some of the aliases you requested do not exist: </a:t>
            </a:r>
            <a:r>
              <a:rPr lang="en-US" dirty="0" err="1">
                <a:solidFill>
                  <a:srgbClr val="FAFFB3"/>
                </a:solidFill>
              </a:rPr>
              <a:t>foo.bar</a:t>
            </a:r>
            <a:r>
              <a:rPr lang="en-US" dirty="0">
                <a:solidFill>
                  <a:srgbClr val="FAFFB3"/>
                </a:solidFill>
              </a:rPr>
              <a:t>"} </a:t>
            </a:r>
            <a:endParaRPr lang="en-US" dirty="0" smtClean="0">
              <a:solidFill>
                <a:srgbClr val="FAFFB3"/>
              </a:solidFill>
            </a:endParaRPr>
          </a:p>
          <a:p>
            <a:pPr lvl="1"/>
            <a:r>
              <a:rPr lang="en-US" dirty="0" err="1" smtClean="0"/>
              <a:t>Twilio</a:t>
            </a:r>
            <a:r>
              <a:rPr lang="en-US" dirty="0" smtClean="0"/>
              <a:t> </a:t>
            </a:r>
            <a:r>
              <a:rPr lang="en-US" dirty="0"/>
              <a:t>HTTP Status Code: 401 </a:t>
            </a:r>
            <a:endParaRPr lang="en-US" dirty="0" smtClean="0"/>
          </a:p>
          <a:p>
            <a:pPr lvl="2"/>
            <a:r>
              <a:rPr lang="en-US" dirty="0" smtClean="0">
                <a:solidFill>
                  <a:srgbClr val="FAFFB3"/>
                </a:solidFill>
              </a:rPr>
              <a:t>{</a:t>
            </a:r>
            <a:r>
              <a:rPr lang="en-US" dirty="0">
                <a:solidFill>
                  <a:srgbClr val="FAFFB3"/>
                </a:solidFill>
              </a:rPr>
              <a:t>"status" : "401", "</a:t>
            </a:r>
            <a:r>
              <a:rPr lang="en-US" dirty="0" err="1">
                <a:solidFill>
                  <a:srgbClr val="FAFFB3"/>
                </a:solidFill>
              </a:rPr>
              <a:t>message":"Authenticate","code</a:t>
            </a:r>
            <a:r>
              <a:rPr lang="en-US" dirty="0">
                <a:solidFill>
                  <a:srgbClr val="FAFFB3"/>
                </a:solidFill>
              </a:rPr>
              <a:t>": 20003, "more info": "http://</a:t>
            </a:r>
            <a:r>
              <a:rPr lang="en-US" dirty="0" err="1">
                <a:solidFill>
                  <a:srgbClr val="FAFFB3"/>
                </a:solidFill>
              </a:rPr>
              <a:t>www.twilio.com</a:t>
            </a:r>
            <a:r>
              <a:rPr lang="en-US" dirty="0">
                <a:solidFill>
                  <a:srgbClr val="FAFFB3"/>
                </a:solidFill>
              </a:rPr>
              <a:t>/docs/errors/20003"} </a:t>
            </a:r>
            <a:endParaRPr lang="en-US" dirty="0" smtClean="0">
              <a:solidFill>
                <a:srgbClr val="FAFFB3"/>
              </a:solidFill>
            </a:endParaRPr>
          </a:p>
          <a:p>
            <a:pPr lvl="1"/>
            <a:r>
              <a:rPr lang="en-US" dirty="0" err="1" smtClean="0"/>
              <a:t>SimpleGeo</a:t>
            </a:r>
            <a:r>
              <a:rPr lang="en-US" dirty="0" smtClean="0"/>
              <a:t> </a:t>
            </a:r>
            <a:r>
              <a:rPr lang="en-US" dirty="0"/>
              <a:t>HTTP Status Code: 401 </a:t>
            </a:r>
            <a:endParaRPr lang="en-US" dirty="0" smtClean="0"/>
          </a:p>
          <a:p>
            <a:pPr lvl="2"/>
            <a:r>
              <a:rPr lang="en-US" dirty="0" smtClean="0">
                <a:solidFill>
                  <a:srgbClr val="FAFFB3"/>
                </a:solidFill>
              </a:rPr>
              <a:t>{</a:t>
            </a:r>
            <a:r>
              <a:rPr lang="en-US" dirty="0">
                <a:solidFill>
                  <a:srgbClr val="FAFFB3"/>
                </a:solidFill>
              </a:rPr>
              <a:t>"code" : 401, "message": "Authentication Required"}</a:t>
            </a:r>
          </a:p>
        </p:txBody>
      </p:sp>
    </p:spTree>
    <p:extLst>
      <p:ext uri="{BB962C8B-B14F-4D97-AF65-F5344CB8AC3E}">
        <p14:creationId xmlns:p14="http://schemas.microsoft.com/office/powerpoint/2010/main" val="222480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978408" y="2140458"/>
            <a:ext cx="7232142" cy="3930142"/>
          </a:xfrm>
        </p:spPr>
        <p:txBody>
          <a:bodyPr>
            <a:normAutofit/>
          </a:bodyPr>
          <a:lstStyle/>
          <a:p>
            <a:r>
              <a:rPr lang="en-US" dirty="0"/>
              <a:t>Use HTTP status codes and try to map them cleanly to relevant standard-based codes</a:t>
            </a:r>
            <a:r>
              <a:rPr lang="en-US" dirty="0" smtClean="0"/>
              <a:t>.</a:t>
            </a:r>
          </a:p>
          <a:p>
            <a:pPr lvl="1"/>
            <a:r>
              <a:rPr lang="en-US" dirty="0"/>
              <a:t>Everything worked </a:t>
            </a:r>
            <a:r>
              <a:rPr lang="en-US" dirty="0" smtClean="0"/>
              <a:t>– </a:t>
            </a:r>
            <a:r>
              <a:rPr lang="en-US" dirty="0"/>
              <a:t>success </a:t>
            </a:r>
            <a:endParaRPr lang="en-US" dirty="0" smtClean="0"/>
          </a:p>
          <a:p>
            <a:pPr lvl="2"/>
            <a:r>
              <a:rPr lang="en-US" dirty="0" smtClean="0">
                <a:solidFill>
                  <a:srgbClr val="FAFFB3"/>
                </a:solidFill>
              </a:rPr>
              <a:t>200</a:t>
            </a:r>
          </a:p>
          <a:p>
            <a:pPr lvl="1"/>
            <a:r>
              <a:rPr lang="en-US" dirty="0" smtClean="0"/>
              <a:t>The </a:t>
            </a:r>
            <a:r>
              <a:rPr lang="en-US" dirty="0"/>
              <a:t>application did something wrong – client error </a:t>
            </a:r>
            <a:endParaRPr lang="en-US" dirty="0" smtClean="0"/>
          </a:p>
          <a:p>
            <a:pPr lvl="2"/>
            <a:r>
              <a:rPr lang="en-US" dirty="0" smtClean="0">
                <a:solidFill>
                  <a:srgbClr val="FAFFB3"/>
                </a:solidFill>
              </a:rPr>
              <a:t>400: Bad Request</a:t>
            </a:r>
          </a:p>
          <a:p>
            <a:pPr lvl="1"/>
            <a:r>
              <a:rPr lang="en-US" dirty="0" smtClean="0"/>
              <a:t>The </a:t>
            </a:r>
            <a:r>
              <a:rPr lang="en-US" dirty="0"/>
              <a:t>API did something wrong – server </a:t>
            </a:r>
            <a:r>
              <a:rPr lang="en-US" dirty="0" smtClean="0"/>
              <a:t>error</a:t>
            </a:r>
          </a:p>
          <a:p>
            <a:pPr lvl="2"/>
            <a:r>
              <a:rPr lang="en-US" dirty="0" smtClean="0">
                <a:solidFill>
                  <a:srgbClr val="FAFFB3"/>
                </a:solidFill>
              </a:rPr>
              <a:t>500: Server Error</a:t>
            </a:r>
            <a:endParaRPr lang="en-US" dirty="0">
              <a:solidFill>
                <a:srgbClr val="FAFFB3"/>
              </a:solidFill>
            </a:endParaRPr>
          </a:p>
        </p:txBody>
      </p:sp>
    </p:spTree>
    <p:extLst>
      <p:ext uri="{BB962C8B-B14F-4D97-AF65-F5344CB8AC3E}">
        <p14:creationId xmlns:p14="http://schemas.microsoft.com/office/powerpoint/2010/main" val="3047422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 Consider These</a:t>
            </a:r>
            <a:endParaRPr lang="en-US" dirty="0"/>
          </a:p>
        </p:txBody>
      </p:sp>
      <p:sp>
        <p:nvSpPr>
          <p:cNvPr id="3" name="Content Placeholder 2"/>
          <p:cNvSpPr>
            <a:spLocks noGrp="1"/>
          </p:cNvSpPr>
          <p:nvPr>
            <p:ph idx="1"/>
          </p:nvPr>
        </p:nvSpPr>
        <p:spPr>
          <a:xfrm>
            <a:off x="978408" y="2140458"/>
            <a:ext cx="7232142" cy="3930142"/>
          </a:xfrm>
        </p:spPr>
        <p:txBody>
          <a:bodyPr>
            <a:normAutofit fontScale="77500" lnSpcReduction="20000"/>
          </a:bodyPr>
          <a:lstStyle/>
          <a:p>
            <a:r>
              <a:rPr lang="en-US" dirty="0"/>
              <a:t>201 </a:t>
            </a:r>
            <a:r>
              <a:rPr lang="en-US" dirty="0" smtClean="0"/>
              <a:t>– Created</a:t>
            </a:r>
          </a:p>
          <a:p>
            <a:r>
              <a:rPr lang="en-US" dirty="0" smtClean="0"/>
              <a:t>202 – implies </a:t>
            </a:r>
            <a:r>
              <a:rPr lang="en-US" dirty="0" err="1" smtClean="0"/>
              <a:t>async</a:t>
            </a:r>
            <a:endParaRPr lang="en-US" dirty="0" smtClean="0"/>
          </a:p>
          <a:p>
            <a:r>
              <a:rPr lang="en-US" dirty="0" smtClean="0"/>
              <a:t>204 - Deleted</a:t>
            </a:r>
            <a:endParaRPr lang="en-US" dirty="0"/>
          </a:p>
          <a:p>
            <a:r>
              <a:rPr lang="en-US" dirty="0"/>
              <a:t>304 - Not Modified </a:t>
            </a:r>
          </a:p>
          <a:p>
            <a:r>
              <a:rPr lang="en-US" dirty="0"/>
              <a:t>404 – Not Found</a:t>
            </a:r>
          </a:p>
          <a:p>
            <a:r>
              <a:rPr lang="en-US" dirty="0"/>
              <a:t>401 - Unauthorized</a:t>
            </a:r>
          </a:p>
          <a:p>
            <a:r>
              <a:rPr lang="en-US" dirty="0"/>
              <a:t>403 </a:t>
            </a:r>
            <a:r>
              <a:rPr lang="en-US" dirty="0" smtClean="0"/>
              <a:t>– Forbidden</a:t>
            </a:r>
          </a:p>
          <a:p>
            <a:r>
              <a:rPr lang="en-US" dirty="0"/>
              <a:t>Message for people </a:t>
            </a:r>
            <a:endParaRPr lang="en-US" dirty="0" smtClean="0"/>
          </a:p>
          <a:p>
            <a:pPr lvl="1"/>
            <a:r>
              <a:rPr lang="en-US" dirty="0" smtClean="0"/>
              <a:t>{</a:t>
            </a:r>
            <a:r>
              <a:rPr lang="en-US" dirty="0"/>
              <a:t>"</a:t>
            </a:r>
            <a:r>
              <a:rPr lang="en-US" dirty="0" err="1"/>
              <a:t>developerMessage</a:t>
            </a:r>
            <a:r>
              <a:rPr lang="en-US" dirty="0"/>
              <a:t>" : "Verbose, plain language description of the problem for the app developer with hints about how to fix it.", "</a:t>
            </a:r>
            <a:r>
              <a:rPr lang="en-US" dirty="0" err="1"/>
              <a:t>userMessage</a:t>
            </a:r>
            <a:r>
              <a:rPr lang="en-US" dirty="0"/>
              <a:t>":"Pass this message on to the app user if needed.", "</a:t>
            </a:r>
            <a:r>
              <a:rPr lang="en-US" dirty="0" err="1"/>
              <a:t>errorCode</a:t>
            </a:r>
            <a:r>
              <a:rPr lang="en-US" dirty="0"/>
              <a:t>" : 12345, "more info": "http://</a:t>
            </a:r>
            <a:r>
              <a:rPr lang="en-US" dirty="0" err="1"/>
              <a:t>dev.teachdogrest.com</a:t>
            </a:r>
            <a:r>
              <a:rPr lang="en-US" dirty="0"/>
              <a:t>/errors/12345"}</a:t>
            </a:r>
            <a:endParaRPr lang="en-US" dirty="0">
              <a:solidFill>
                <a:srgbClr val="FAFFB3"/>
              </a:solidFill>
            </a:endParaRPr>
          </a:p>
        </p:txBody>
      </p:sp>
    </p:spTree>
    <p:extLst>
      <p:ext uri="{BB962C8B-B14F-4D97-AF65-F5344CB8AC3E}">
        <p14:creationId xmlns:p14="http://schemas.microsoft.com/office/powerpoint/2010/main" val="2190982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lstStyle/>
          <a:p>
            <a:r>
              <a:rPr lang="en-US" dirty="0"/>
              <a:t>Never release an API without a version and make the version mandatory. </a:t>
            </a:r>
            <a:endParaRPr lang="en-US" dirty="0" smtClean="0"/>
          </a:p>
          <a:p>
            <a:r>
              <a:rPr lang="en-US" dirty="0" smtClean="0"/>
              <a:t>Let's </a:t>
            </a:r>
            <a:r>
              <a:rPr lang="en-US" dirty="0"/>
              <a:t>see how three top API providers handle versioning. </a:t>
            </a:r>
            <a:endParaRPr lang="en-US" dirty="0" smtClean="0"/>
          </a:p>
          <a:p>
            <a:pPr lvl="1"/>
            <a:r>
              <a:rPr lang="en-US" dirty="0" err="1" smtClean="0"/>
              <a:t>Twilio</a:t>
            </a:r>
            <a:r>
              <a:rPr lang="en-US" dirty="0" smtClean="0"/>
              <a:t> </a:t>
            </a:r>
            <a:r>
              <a:rPr lang="en-US" dirty="0"/>
              <a:t>/2010-04-01/Accounts/ </a:t>
            </a:r>
            <a:endParaRPr lang="en-US" dirty="0" smtClean="0"/>
          </a:p>
          <a:p>
            <a:pPr lvl="1"/>
            <a:r>
              <a:rPr lang="en-US" dirty="0" err="1" smtClean="0"/>
              <a:t>salesforce.com</a:t>
            </a:r>
            <a:r>
              <a:rPr lang="en-US" dirty="0" smtClean="0"/>
              <a:t> </a:t>
            </a:r>
            <a:r>
              <a:rPr lang="en-US" dirty="0"/>
              <a:t>/services/data/v20.0/</a:t>
            </a:r>
            <a:r>
              <a:rPr lang="en-US" dirty="0" err="1"/>
              <a:t>sobjects</a:t>
            </a:r>
            <a:r>
              <a:rPr lang="en-US" dirty="0"/>
              <a:t>/</a:t>
            </a:r>
            <a:r>
              <a:rPr lang="en-US"/>
              <a:t>Account </a:t>
            </a:r>
            <a:endParaRPr lang="en-US" smtClean="0"/>
          </a:p>
          <a:p>
            <a:pPr lvl="1"/>
            <a:r>
              <a:rPr lang="en-US" smtClean="0"/>
              <a:t>Facebook </a:t>
            </a:r>
            <a:r>
              <a:rPr lang="en-US" dirty="0"/>
              <a:t>?v=1.0</a:t>
            </a:r>
          </a:p>
        </p:txBody>
      </p:sp>
    </p:spTree>
    <p:extLst>
      <p:ext uri="{BB962C8B-B14F-4D97-AF65-F5344CB8AC3E}">
        <p14:creationId xmlns:p14="http://schemas.microsoft.com/office/powerpoint/2010/main" val="1173133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How to think about version numbers in a pragmatic way with REST? </a:t>
            </a:r>
            <a:endParaRPr lang="en-US" dirty="0" smtClean="0"/>
          </a:p>
          <a:p>
            <a:pPr lvl="1"/>
            <a:r>
              <a:rPr lang="en-US" dirty="0" smtClean="0"/>
              <a:t>Never </a:t>
            </a:r>
            <a:r>
              <a:rPr lang="en-US" dirty="0"/>
              <a:t>release an API without a version. </a:t>
            </a:r>
            <a:endParaRPr lang="en-US" dirty="0" smtClean="0"/>
          </a:p>
          <a:p>
            <a:pPr lvl="1"/>
            <a:r>
              <a:rPr lang="en-US" dirty="0" smtClean="0"/>
              <a:t>Make </a:t>
            </a:r>
            <a:r>
              <a:rPr lang="en-US" dirty="0"/>
              <a:t>the version mandatory. </a:t>
            </a:r>
            <a:endParaRPr lang="en-US" dirty="0" smtClean="0"/>
          </a:p>
          <a:p>
            <a:pPr lvl="1"/>
            <a:r>
              <a:rPr lang="en-US" dirty="0" smtClean="0"/>
              <a:t>Specify </a:t>
            </a:r>
            <a:r>
              <a:rPr lang="en-US" dirty="0"/>
              <a:t>the version with a 'v' prefix. Move it all the way to the left in the URL so that it has the highest scope (e.g. /v1/dogs). </a:t>
            </a:r>
            <a:endParaRPr lang="en-US" dirty="0" smtClean="0"/>
          </a:p>
          <a:p>
            <a:pPr lvl="1"/>
            <a:r>
              <a:rPr lang="en-US" dirty="0" smtClean="0"/>
              <a:t>Use </a:t>
            </a:r>
            <a:r>
              <a:rPr lang="en-US" dirty="0"/>
              <a:t>a simple ordinal number. Don't use the dot notation like v1.2 because it implies a granularity of versioning that doesn't work well with APIs--it's an interface not an implementation. Stick with v1, v2, and so on.</a:t>
            </a:r>
          </a:p>
        </p:txBody>
      </p:sp>
    </p:spTree>
    <p:extLst>
      <p:ext uri="{BB962C8B-B14F-4D97-AF65-F5344CB8AC3E}">
        <p14:creationId xmlns:p14="http://schemas.microsoft.com/office/powerpoint/2010/main" val="2344656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normAutofit lnSpcReduction="10000"/>
          </a:bodyPr>
          <a:lstStyle/>
          <a:p>
            <a:r>
              <a:rPr lang="en-US" dirty="0"/>
              <a:t>How many versions should you maintain? </a:t>
            </a:r>
            <a:endParaRPr lang="en-US" dirty="0" smtClean="0"/>
          </a:p>
          <a:p>
            <a:pPr lvl="1"/>
            <a:r>
              <a:rPr lang="en-US" dirty="0" smtClean="0"/>
              <a:t>Maintain </a:t>
            </a:r>
            <a:r>
              <a:rPr lang="en-US" dirty="0"/>
              <a:t>at least one version back. </a:t>
            </a:r>
            <a:endParaRPr lang="en-US" dirty="0" smtClean="0"/>
          </a:p>
          <a:p>
            <a:r>
              <a:rPr lang="en-US" dirty="0" smtClean="0"/>
              <a:t>For </a:t>
            </a:r>
            <a:r>
              <a:rPr lang="en-US" dirty="0"/>
              <a:t>how long should you maintain a version? </a:t>
            </a:r>
            <a:endParaRPr lang="en-US" dirty="0" smtClean="0"/>
          </a:p>
          <a:p>
            <a:pPr lvl="1"/>
            <a:r>
              <a:rPr lang="en-US" dirty="0" smtClean="0"/>
              <a:t>Give </a:t>
            </a:r>
            <a:r>
              <a:rPr lang="en-US" dirty="0"/>
              <a:t>developers at least one cycle to react before obsoleting a version. Sometimes that's 6 months; sometimes it’s 2 years. It depends on your developers' development platform, application type, and application users. For example, mobile apps take longer to rev’ than Web apps.</a:t>
            </a:r>
          </a:p>
        </p:txBody>
      </p:sp>
    </p:spTree>
    <p:extLst>
      <p:ext uri="{BB962C8B-B14F-4D97-AF65-F5344CB8AC3E}">
        <p14:creationId xmlns:p14="http://schemas.microsoft.com/office/powerpoint/2010/main" val="282183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Response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Let's look at how several leading APIs handle giving developers just what they need in responses, including Google who pioneered the idea of partial response. </a:t>
            </a:r>
            <a:endParaRPr lang="en-US" dirty="0" smtClean="0"/>
          </a:p>
          <a:p>
            <a:pPr lvl="1"/>
            <a:r>
              <a:rPr lang="en-US" dirty="0" smtClean="0"/>
              <a:t>LinkedIn </a:t>
            </a:r>
          </a:p>
          <a:p>
            <a:pPr lvl="2"/>
            <a:r>
              <a:rPr lang="en-US" dirty="0" smtClean="0">
                <a:solidFill>
                  <a:srgbClr val="FAFFB3"/>
                </a:solidFill>
              </a:rPr>
              <a:t>/</a:t>
            </a:r>
            <a:r>
              <a:rPr lang="en-US" dirty="0">
                <a:solidFill>
                  <a:srgbClr val="FAFFB3"/>
                </a:solidFill>
              </a:rPr>
              <a:t>people:(</a:t>
            </a:r>
            <a:r>
              <a:rPr lang="en-US" dirty="0" err="1">
                <a:solidFill>
                  <a:srgbClr val="FAFFB3"/>
                </a:solidFill>
              </a:rPr>
              <a:t>id,first-name,last-name,industry</a:t>
            </a:r>
            <a:r>
              <a:rPr lang="en-US" dirty="0">
                <a:solidFill>
                  <a:srgbClr val="FAFFB3"/>
                </a:solidFill>
              </a:rPr>
              <a:t>) This request on a person returns the ID, first name, last name, and the industry. LinkedIn does partial selection using this terse :(...) syntax which isn't self-evident. Plus it's difficult for a developer to reverse engineer the meaning using a search engine. </a:t>
            </a:r>
            <a:endParaRPr lang="en-US" dirty="0" smtClean="0">
              <a:solidFill>
                <a:srgbClr val="FAFFB3"/>
              </a:solidFill>
            </a:endParaRPr>
          </a:p>
          <a:p>
            <a:pPr lvl="1"/>
            <a:r>
              <a:rPr lang="en-US" dirty="0" smtClean="0"/>
              <a:t>Facebook </a:t>
            </a:r>
          </a:p>
          <a:p>
            <a:pPr lvl="2"/>
            <a:r>
              <a:rPr lang="en-US" dirty="0" smtClean="0">
                <a:solidFill>
                  <a:srgbClr val="FAFFB3"/>
                </a:solidFill>
              </a:rPr>
              <a:t>/</a:t>
            </a:r>
            <a:r>
              <a:rPr lang="en-US" dirty="0" err="1">
                <a:solidFill>
                  <a:srgbClr val="FAFFB3"/>
                </a:solidFill>
              </a:rPr>
              <a:t>joe.smith</a:t>
            </a:r>
            <a:r>
              <a:rPr lang="en-US" dirty="0">
                <a:solidFill>
                  <a:srgbClr val="FAFFB3"/>
                </a:solidFill>
              </a:rPr>
              <a:t>/</a:t>
            </a:r>
            <a:r>
              <a:rPr lang="en-US" dirty="0" err="1">
                <a:solidFill>
                  <a:srgbClr val="FAFFB3"/>
                </a:solidFill>
              </a:rPr>
              <a:t>friends?fields</a:t>
            </a:r>
            <a:r>
              <a:rPr lang="en-US" dirty="0">
                <a:solidFill>
                  <a:srgbClr val="FAFFB3"/>
                </a:solidFill>
              </a:rPr>
              <a:t>=</a:t>
            </a:r>
            <a:r>
              <a:rPr lang="en-US" dirty="0" err="1">
                <a:solidFill>
                  <a:srgbClr val="FAFFB3"/>
                </a:solidFill>
              </a:rPr>
              <a:t>id,name,picture</a:t>
            </a:r>
            <a:r>
              <a:rPr lang="en-US" dirty="0">
                <a:solidFill>
                  <a:srgbClr val="FAFFB3"/>
                </a:solidFill>
              </a:rPr>
              <a:t> </a:t>
            </a:r>
            <a:endParaRPr lang="en-US" dirty="0" smtClean="0">
              <a:solidFill>
                <a:srgbClr val="FAFFB3"/>
              </a:solidFill>
            </a:endParaRPr>
          </a:p>
          <a:p>
            <a:pPr lvl="1"/>
            <a:r>
              <a:rPr lang="en-US" dirty="0" smtClean="0"/>
              <a:t>Google </a:t>
            </a:r>
          </a:p>
          <a:p>
            <a:pPr lvl="2"/>
            <a:r>
              <a:rPr lang="en-US" dirty="0" smtClean="0">
                <a:solidFill>
                  <a:srgbClr val="FAFFB3"/>
                </a:solidFill>
              </a:rPr>
              <a:t>?</a:t>
            </a:r>
            <a:r>
              <a:rPr lang="en-US" dirty="0">
                <a:solidFill>
                  <a:srgbClr val="FAFFB3"/>
                </a:solidFill>
              </a:rPr>
              <a:t>fields=</a:t>
            </a:r>
            <a:r>
              <a:rPr lang="en-US" dirty="0" err="1">
                <a:solidFill>
                  <a:srgbClr val="FAFFB3"/>
                </a:solidFill>
              </a:rPr>
              <a:t>title,media:group</a:t>
            </a:r>
            <a:r>
              <a:rPr lang="en-US" dirty="0">
                <a:solidFill>
                  <a:srgbClr val="FAFFB3"/>
                </a:solidFill>
              </a:rPr>
              <a:t>(</a:t>
            </a:r>
            <a:r>
              <a:rPr lang="en-US" dirty="0" err="1">
                <a:solidFill>
                  <a:srgbClr val="FAFFB3"/>
                </a:solidFill>
              </a:rPr>
              <a:t>media:thumbnail</a:t>
            </a:r>
            <a:r>
              <a:rPr lang="en-US" dirty="0">
                <a:solidFill>
                  <a:srgbClr val="FAFFB3"/>
                </a:solidFill>
              </a:rPr>
              <a:t>)</a:t>
            </a:r>
          </a:p>
        </p:txBody>
      </p:sp>
    </p:spTree>
    <p:extLst>
      <p:ext uri="{BB962C8B-B14F-4D97-AF65-F5344CB8AC3E}">
        <p14:creationId xmlns:p14="http://schemas.microsoft.com/office/powerpoint/2010/main" val="28900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Response</a:t>
            </a:r>
            <a:endParaRPr lang="en-US" dirty="0"/>
          </a:p>
        </p:txBody>
      </p:sp>
      <p:sp>
        <p:nvSpPr>
          <p:cNvPr id="3" name="Content Placeholder 2"/>
          <p:cNvSpPr>
            <a:spLocks noGrp="1"/>
          </p:cNvSpPr>
          <p:nvPr>
            <p:ph idx="1"/>
          </p:nvPr>
        </p:nvSpPr>
        <p:spPr/>
        <p:txBody>
          <a:bodyPr>
            <a:normAutofit fontScale="92500"/>
          </a:bodyPr>
          <a:lstStyle/>
          <a:p>
            <a:r>
              <a:rPr lang="en-US" dirty="0"/>
              <a:t>Add optional fields in a comma-delimited list The Google approach works extremely well. </a:t>
            </a:r>
            <a:endParaRPr lang="en-US" dirty="0" smtClean="0"/>
          </a:p>
          <a:p>
            <a:r>
              <a:rPr lang="en-US" dirty="0" smtClean="0"/>
              <a:t>Here's </a:t>
            </a:r>
            <a:r>
              <a:rPr lang="en-US" dirty="0"/>
              <a:t>how to get just the information we need from our dogs API using this approach: </a:t>
            </a:r>
            <a:endParaRPr lang="en-US" dirty="0" smtClean="0"/>
          </a:p>
          <a:p>
            <a:pPr lvl="1"/>
            <a:r>
              <a:rPr lang="en-US" dirty="0" smtClean="0"/>
              <a:t>/</a:t>
            </a:r>
            <a:r>
              <a:rPr lang="en-US" dirty="0" err="1"/>
              <a:t>dogs?fields</a:t>
            </a:r>
            <a:r>
              <a:rPr lang="en-US" dirty="0"/>
              <a:t>=</a:t>
            </a:r>
            <a:r>
              <a:rPr lang="en-US" dirty="0" err="1"/>
              <a:t>name,color,location</a:t>
            </a:r>
            <a:r>
              <a:rPr lang="en-US" dirty="0"/>
              <a:t> </a:t>
            </a:r>
            <a:endParaRPr lang="en-US" dirty="0" smtClean="0"/>
          </a:p>
          <a:p>
            <a:r>
              <a:rPr lang="en-US" dirty="0" smtClean="0"/>
              <a:t>It's </a:t>
            </a:r>
            <a:r>
              <a:rPr lang="en-US" dirty="0"/>
              <a:t>simple to read; a developer can select just the information an app needs at a given time; it cuts down on bandwidth issues, which is important for mobile apps.</a:t>
            </a:r>
            <a:endParaRPr lang="en-US" dirty="0">
              <a:solidFill>
                <a:srgbClr val="FAFFB3"/>
              </a:solidFill>
            </a:endParaRPr>
          </a:p>
        </p:txBody>
      </p:sp>
    </p:spTree>
    <p:extLst>
      <p:ext uri="{BB962C8B-B14F-4D97-AF65-F5344CB8AC3E}">
        <p14:creationId xmlns:p14="http://schemas.microsoft.com/office/powerpoint/2010/main" val="2502735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sp>
        <p:nvSpPr>
          <p:cNvPr id="3" name="Content Placeholder 2"/>
          <p:cNvSpPr>
            <a:spLocks noGrp="1"/>
          </p:cNvSpPr>
          <p:nvPr>
            <p:ph idx="1"/>
          </p:nvPr>
        </p:nvSpPr>
        <p:spPr/>
        <p:txBody>
          <a:bodyPr/>
          <a:lstStyle/>
          <a:p>
            <a:r>
              <a:rPr lang="en-US" dirty="0"/>
              <a:t>Make it easy for developers to paginate objects in a database It's almost always a bad idea to return every resource in a database. </a:t>
            </a:r>
            <a:endParaRPr lang="en-US" dirty="0" smtClean="0"/>
          </a:p>
          <a:p>
            <a:r>
              <a:rPr lang="en-US" dirty="0" smtClean="0"/>
              <a:t>Let's </a:t>
            </a:r>
            <a:r>
              <a:rPr lang="en-US" dirty="0"/>
              <a:t>look at how Facebook, Twitter, and LinkedIn handle pagination. </a:t>
            </a:r>
            <a:endParaRPr lang="en-US" dirty="0" smtClean="0"/>
          </a:p>
          <a:p>
            <a:pPr lvl="1"/>
            <a:r>
              <a:rPr lang="en-US" dirty="0" smtClean="0"/>
              <a:t>Facebook </a:t>
            </a:r>
            <a:r>
              <a:rPr lang="en-US" dirty="0"/>
              <a:t>uses offset and limit. </a:t>
            </a:r>
            <a:endParaRPr lang="en-US" dirty="0" smtClean="0"/>
          </a:p>
          <a:p>
            <a:pPr lvl="1"/>
            <a:r>
              <a:rPr lang="en-US" dirty="0" smtClean="0"/>
              <a:t>Twitter </a:t>
            </a:r>
            <a:r>
              <a:rPr lang="en-US" dirty="0"/>
              <a:t>uses page and </a:t>
            </a:r>
            <a:r>
              <a:rPr lang="en-US" dirty="0" err="1"/>
              <a:t>rpp</a:t>
            </a:r>
            <a:r>
              <a:rPr lang="en-US" dirty="0"/>
              <a:t> (records per page). </a:t>
            </a:r>
            <a:endParaRPr lang="en-US" dirty="0" smtClean="0"/>
          </a:p>
          <a:p>
            <a:pPr lvl="1"/>
            <a:r>
              <a:rPr lang="en-US" dirty="0" smtClean="0"/>
              <a:t>LinkedIn </a:t>
            </a:r>
            <a:r>
              <a:rPr lang="en-US" dirty="0"/>
              <a:t>uses start and count</a:t>
            </a:r>
          </a:p>
        </p:txBody>
      </p:sp>
    </p:spTree>
    <p:extLst>
      <p:ext uri="{BB962C8B-B14F-4D97-AF65-F5344CB8AC3E}">
        <p14:creationId xmlns:p14="http://schemas.microsoft.com/office/powerpoint/2010/main" val="278451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sp>
        <p:nvSpPr>
          <p:cNvPr id="3" name="Content Placeholder 2"/>
          <p:cNvSpPr>
            <a:spLocks noGrp="1"/>
          </p:cNvSpPr>
          <p:nvPr>
            <p:ph idx="1"/>
          </p:nvPr>
        </p:nvSpPr>
        <p:spPr/>
        <p:txBody>
          <a:bodyPr>
            <a:normAutofit/>
          </a:bodyPr>
          <a:lstStyle/>
          <a:p>
            <a:r>
              <a:rPr lang="en-US" dirty="0"/>
              <a:t>Use limit and offset </a:t>
            </a:r>
            <a:endParaRPr lang="en-US" dirty="0" smtClean="0"/>
          </a:p>
          <a:p>
            <a:pPr lvl="1"/>
            <a:r>
              <a:rPr lang="en-US" dirty="0" smtClean="0"/>
              <a:t>We </a:t>
            </a:r>
            <a:r>
              <a:rPr lang="en-US" dirty="0"/>
              <a:t>recommend limit and offset. It is more common, well understood in leading databases, and easy for developers. </a:t>
            </a:r>
            <a:endParaRPr lang="en-US" dirty="0" smtClean="0"/>
          </a:p>
          <a:p>
            <a:pPr lvl="2"/>
            <a:r>
              <a:rPr lang="en-US" dirty="0" smtClean="0">
                <a:solidFill>
                  <a:srgbClr val="FAFFB3"/>
                </a:solidFill>
              </a:rPr>
              <a:t>/</a:t>
            </a:r>
            <a:r>
              <a:rPr lang="en-US" dirty="0" err="1">
                <a:solidFill>
                  <a:srgbClr val="FAFFB3"/>
                </a:solidFill>
              </a:rPr>
              <a:t>dogs?limit</a:t>
            </a:r>
            <a:r>
              <a:rPr lang="en-US" dirty="0">
                <a:solidFill>
                  <a:srgbClr val="FAFFB3"/>
                </a:solidFill>
              </a:rPr>
              <a:t>=25&amp;offset=50 </a:t>
            </a:r>
            <a:endParaRPr lang="en-US" dirty="0" smtClean="0">
              <a:solidFill>
                <a:srgbClr val="FAFFB3"/>
              </a:solidFill>
            </a:endParaRPr>
          </a:p>
          <a:p>
            <a:pPr lvl="1"/>
            <a:r>
              <a:rPr lang="en-US" dirty="0" smtClean="0"/>
              <a:t>Metadata </a:t>
            </a:r>
          </a:p>
          <a:p>
            <a:pPr lvl="2"/>
            <a:r>
              <a:rPr lang="en-US" dirty="0" smtClean="0">
                <a:solidFill>
                  <a:srgbClr val="FAFFB3"/>
                </a:solidFill>
              </a:rPr>
              <a:t>We </a:t>
            </a:r>
            <a:r>
              <a:rPr lang="en-US" dirty="0">
                <a:solidFill>
                  <a:srgbClr val="FAFFB3"/>
                </a:solidFill>
              </a:rPr>
              <a:t>also suggest including metadata with each response that is paginated that indicated to the developer the total number of records available. </a:t>
            </a:r>
          </a:p>
        </p:txBody>
      </p:sp>
    </p:spTree>
    <p:extLst>
      <p:ext uri="{BB962C8B-B14F-4D97-AF65-F5344CB8AC3E}">
        <p14:creationId xmlns:p14="http://schemas.microsoft.com/office/powerpoint/2010/main" val="3190601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01 at 5.44.59 PM.png"/>
          <p:cNvPicPr>
            <a:picLocks noGrp="1" noChangeAspect="1"/>
          </p:cNvPicPr>
          <p:nvPr>
            <p:ph idx="4294967295"/>
          </p:nvPr>
        </p:nvPicPr>
        <p:blipFill>
          <a:blip r:embed="rId2">
            <a:extLst>
              <a:ext uri="{28A0092B-C50C-407E-A947-70E740481C1C}">
                <a14:useLocalDpi xmlns:a14="http://schemas.microsoft.com/office/drawing/2010/main" val="0"/>
              </a:ext>
            </a:extLst>
          </a:blip>
          <a:srcRect l="-35175" r="-35175"/>
          <a:stretch>
            <a:fillRect/>
          </a:stretch>
        </p:blipFill>
        <p:spPr>
          <a:xfrm>
            <a:off x="0" y="863600"/>
            <a:ext cx="9521825" cy="5778500"/>
          </a:xfrm>
        </p:spPr>
      </p:pic>
      <p:sp>
        <p:nvSpPr>
          <p:cNvPr id="2" name="Title 1"/>
          <p:cNvSpPr>
            <a:spLocks noGrp="1"/>
          </p:cNvSpPr>
          <p:nvPr>
            <p:ph type="title" idx="4294967295"/>
          </p:nvPr>
        </p:nvSpPr>
        <p:spPr>
          <a:xfrm>
            <a:off x="3563938" y="-53975"/>
            <a:ext cx="5580062" cy="993775"/>
          </a:xfrm>
        </p:spPr>
        <p:txBody>
          <a:bodyPr/>
          <a:lstStyle/>
          <a:p>
            <a:r>
              <a:rPr lang="en-US" dirty="0" smtClean="0"/>
              <a:t>Swagger</a:t>
            </a:r>
            <a:endParaRPr lang="en-US" dirty="0"/>
          </a:p>
        </p:txBody>
      </p:sp>
    </p:spTree>
    <p:extLst>
      <p:ext uri="{BB962C8B-B14F-4D97-AF65-F5344CB8AC3E}">
        <p14:creationId xmlns:p14="http://schemas.microsoft.com/office/powerpoint/2010/main" val="3820485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non-resources</a:t>
            </a:r>
            <a:endParaRPr lang="en-US" dirty="0"/>
          </a:p>
        </p:txBody>
      </p:sp>
      <p:sp>
        <p:nvSpPr>
          <p:cNvPr id="3" name="Content Placeholder 2"/>
          <p:cNvSpPr>
            <a:spLocks noGrp="1"/>
          </p:cNvSpPr>
          <p:nvPr>
            <p:ph idx="1"/>
          </p:nvPr>
        </p:nvSpPr>
        <p:spPr>
          <a:xfrm>
            <a:off x="978408" y="2140458"/>
            <a:ext cx="7232142" cy="3968242"/>
          </a:xfrm>
        </p:spPr>
        <p:txBody>
          <a:bodyPr>
            <a:normAutofit lnSpcReduction="10000"/>
          </a:bodyPr>
          <a:lstStyle/>
          <a:p>
            <a:r>
              <a:rPr lang="en-US" dirty="0"/>
              <a:t>Actions like the following are your clue that you might not be dealing with a "resource" response. </a:t>
            </a:r>
            <a:endParaRPr lang="en-US" dirty="0" smtClean="0"/>
          </a:p>
          <a:p>
            <a:pPr lvl="1"/>
            <a:r>
              <a:rPr lang="en-US" dirty="0" smtClean="0"/>
              <a:t>Calculate </a:t>
            </a:r>
          </a:p>
          <a:p>
            <a:pPr lvl="1"/>
            <a:r>
              <a:rPr lang="en-US" dirty="0" smtClean="0"/>
              <a:t>Translate </a:t>
            </a:r>
          </a:p>
          <a:p>
            <a:pPr lvl="1"/>
            <a:r>
              <a:rPr lang="en-US" dirty="0" smtClean="0"/>
              <a:t>Convert</a:t>
            </a:r>
          </a:p>
          <a:p>
            <a:r>
              <a:rPr lang="en-US" dirty="0"/>
              <a:t>Use verbs not nouns For example, an API to convert 100 euros to Chinese Yen: </a:t>
            </a:r>
            <a:endParaRPr lang="en-US" dirty="0" smtClean="0"/>
          </a:p>
          <a:p>
            <a:pPr lvl="1"/>
            <a:r>
              <a:rPr lang="en-US" dirty="0" smtClean="0"/>
              <a:t>/</a:t>
            </a:r>
            <a:r>
              <a:rPr lang="en-US" dirty="0" err="1"/>
              <a:t>convert?from</a:t>
            </a:r>
            <a:r>
              <a:rPr lang="en-US" dirty="0"/>
              <a:t>=</a:t>
            </a:r>
            <a:r>
              <a:rPr lang="en-US" dirty="0" err="1"/>
              <a:t>EUR&amp;to</a:t>
            </a:r>
            <a:r>
              <a:rPr lang="en-US" dirty="0"/>
              <a:t>=</a:t>
            </a:r>
            <a:r>
              <a:rPr lang="en-US" dirty="0" err="1"/>
              <a:t>CNY&amp;amount</a:t>
            </a:r>
            <a:r>
              <a:rPr lang="en-US" dirty="0"/>
              <a:t>=100</a:t>
            </a:r>
          </a:p>
        </p:txBody>
      </p:sp>
    </p:spTree>
    <p:extLst>
      <p:ext uri="{BB962C8B-B14F-4D97-AF65-F5344CB8AC3E}">
        <p14:creationId xmlns:p14="http://schemas.microsoft.com/office/powerpoint/2010/main" val="1702981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Formats</a:t>
            </a:r>
            <a:endParaRPr lang="en-US" dirty="0"/>
          </a:p>
        </p:txBody>
      </p:sp>
      <p:sp>
        <p:nvSpPr>
          <p:cNvPr id="3" name="Content Placeholder 2"/>
          <p:cNvSpPr>
            <a:spLocks noGrp="1"/>
          </p:cNvSpPr>
          <p:nvPr>
            <p:ph idx="1"/>
          </p:nvPr>
        </p:nvSpPr>
        <p:spPr/>
        <p:txBody>
          <a:bodyPr/>
          <a:lstStyle/>
          <a:p>
            <a:r>
              <a:rPr lang="en-US" dirty="0"/>
              <a:t>Here's what the syntax looks like for a few key APIs. </a:t>
            </a:r>
          </a:p>
          <a:p>
            <a:r>
              <a:rPr lang="en-US" dirty="0"/>
              <a:t>Google Data ?alt=</a:t>
            </a:r>
            <a:r>
              <a:rPr lang="en-US" dirty="0" err="1"/>
              <a:t>json</a:t>
            </a:r>
            <a:r>
              <a:rPr lang="en-US" dirty="0"/>
              <a:t> </a:t>
            </a:r>
          </a:p>
          <a:p>
            <a:r>
              <a:rPr lang="en-US" dirty="0"/>
              <a:t>Foursquare /</a:t>
            </a:r>
            <a:r>
              <a:rPr lang="en-US" dirty="0" err="1"/>
              <a:t>venue.json</a:t>
            </a:r>
            <a:r>
              <a:rPr lang="en-US" dirty="0"/>
              <a:t> </a:t>
            </a:r>
          </a:p>
          <a:p>
            <a:r>
              <a:rPr lang="en-US" dirty="0" err="1"/>
              <a:t>Digg</a:t>
            </a:r>
            <a:r>
              <a:rPr lang="en-US" dirty="0"/>
              <a:t>* Accept: application/</a:t>
            </a:r>
            <a:r>
              <a:rPr lang="en-US" dirty="0" err="1"/>
              <a:t>json</a:t>
            </a:r>
            <a:r>
              <a:rPr lang="en-US" dirty="0"/>
              <a:t> ?type=</a:t>
            </a:r>
            <a:r>
              <a:rPr lang="en-US" dirty="0" err="1"/>
              <a:t>json</a:t>
            </a:r>
            <a:r>
              <a:rPr lang="en-US" dirty="0"/>
              <a:t> * The type argument, if present, overrides the Accept header</a:t>
            </a:r>
          </a:p>
        </p:txBody>
      </p:sp>
    </p:spTree>
    <p:extLst>
      <p:ext uri="{BB962C8B-B14F-4D97-AF65-F5344CB8AC3E}">
        <p14:creationId xmlns:p14="http://schemas.microsoft.com/office/powerpoint/2010/main" val="146690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Names</a:t>
            </a:r>
            <a:endParaRPr lang="en-US" dirty="0"/>
          </a:p>
        </p:txBody>
      </p:sp>
      <p:sp>
        <p:nvSpPr>
          <p:cNvPr id="3" name="Content Placeholder 2"/>
          <p:cNvSpPr>
            <a:spLocks noGrp="1"/>
          </p:cNvSpPr>
          <p:nvPr>
            <p:ph idx="1"/>
          </p:nvPr>
        </p:nvSpPr>
        <p:spPr/>
        <p:txBody>
          <a:bodyPr/>
          <a:lstStyle/>
          <a:p>
            <a:r>
              <a:rPr lang="en-US" dirty="0"/>
              <a:t>Use JSON as default </a:t>
            </a:r>
            <a:endParaRPr lang="en-US" dirty="0" smtClean="0"/>
          </a:p>
          <a:p>
            <a:r>
              <a:rPr lang="en-US" dirty="0" smtClean="0"/>
              <a:t>Follow </a:t>
            </a:r>
            <a:r>
              <a:rPr lang="en-US" dirty="0"/>
              <a:t>JavaScript conventions for naming attributes </a:t>
            </a:r>
          </a:p>
          <a:p>
            <a:pPr lvl="1"/>
            <a:r>
              <a:rPr lang="en-US" dirty="0" smtClean="0"/>
              <a:t>Use </a:t>
            </a:r>
            <a:r>
              <a:rPr lang="en-US" dirty="0"/>
              <a:t>medial capitalization (aka </a:t>
            </a:r>
            <a:r>
              <a:rPr lang="en-US" dirty="0" err="1"/>
              <a:t>CamelCase</a:t>
            </a:r>
            <a:r>
              <a:rPr lang="en-US" dirty="0"/>
              <a:t>) </a:t>
            </a:r>
          </a:p>
          <a:p>
            <a:pPr lvl="1"/>
            <a:r>
              <a:rPr lang="en-US" dirty="0" smtClean="0"/>
              <a:t>Use </a:t>
            </a:r>
            <a:r>
              <a:rPr lang="en-US" dirty="0"/>
              <a:t>uppercase or lowercase depending on type of </a:t>
            </a:r>
            <a:r>
              <a:rPr lang="en-US" dirty="0" smtClean="0"/>
              <a:t>object</a:t>
            </a:r>
            <a:endParaRPr lang="en-US" dirty="0"/>
          </a:p>
          <a:p>
            <a:pPr marL="0" indent="0">
              <a:buNone/>
            </a:pPr>
            <a:r>
              <a:rPr lang="en-US" dirty="0"/>
              <a:t>"</a:t>
            </a:r>
            <a:r>
              <a:rPr lang="en-US" dirty="0" err="1"/>
              <a:t>createdAt</a:t>
            </a:r>
            <a:r>
              <a:rPr lang="en-US" dirty="0"/>
              <a:t>": 1320296464 </a:t>
            </a:r>
          </a:p>
          <a:p>
            <a:pPr marL="0" indent="0">
              <a:buNone/>
            </a:pPr>
            <a:r>
              <a:rPr lang="en-US" dirty="0" smtClean="0"/>
              <a:t>timing </a:t>
            </a:r>
            <a:r>
              <a:rPr lang="en-US" dirty="0"/>
              <a:t>= </a:t>
            </a:r>
            <a:r>
              <a:rPr lang="en-US" dirty="0" err="1"/>
              <a:t>myObject.createdAt</a:t>
            </a:r>
            <a:r>
              <a:rPr lang="en-US" dirty="0"/>
              <a:t>;</a:t>
            </a:r>
            <a:endParaRPr lang="en-US" dirty="0" smtClean="0"/>
          </a:p>
        </p:txBody>
      </p:sp>
    </p:spTree>
    <p:extLst>
      <p:ext uri="{BB962C8B-B14F-4D97-AF65-F5344CB8AC3E}">
        <p14:creationId xmlns:p14="http://schemas.microsoft.com/office/powerpoint/2010/main" val="2692276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Search</a:t>
            </a:r>
            <a:endParaRPr lang="en-US" dirty="0"/>
          </a:p>
        </p:txBody>
      </p:sp>
      <p:sp>
        <p:nvSpPr>
          <p:cNvPr id="3" name="Content Placeholder 2"/>
          <p:cNvSpPr>
            <a:spLocks noGrp="1"/>
          </p:cNvSpPr>
          <p:nvPr>
            <p:ph idx="1"/>
          </p:nvPr>
        </p:nvSpPr>
        <p:spPr>
          <a:xfrm>
            <a:off x="978408" y="2140458"/>
            <a:ext cx="7232142" cy="3866642"/>
          </a:xfrm>
        </p:spPr>
        <p:txBody>
          <a:bodyPr>
            <a:normAutofit fontScale="85000" lnSpcReduction="10000"/>
          </a:bodyPr>
          <a:lstStyle/>
          <a:p>
            <a:r>
              <a:rPr lang="en-US" dirty="0"/>
              <a:t>While a simple search could be modeled as a resourceful API (for example, dogs/?q=red), a more complex search across multiple resources requires a different design</a:t>
            </a:r>
            <a:r>
              <a:rPr lang="en-US" dirty="0" smtClean="0"/>
              <a:t>.</a:t>
            </a:r>
          </a:p>
          <a:p>
            <a:r>
              <a:rPr lang="en-US" dirty="0"/>
              <a:t>Global search </a:t>
            </a:r>
            <a:endParaRPr lang="en-US" dirty="0" smtClean="0"/>
          </a:p>
          <a:p>
            <a:pPr lvl="1"/>
            <a:r>
              <a:rPr lang="en-US" dirty="0" smtClean="0"/>
              <a:t>/</a:t>
            </a:r>
            <a:r>
              <a:rPr lang="en-US" dirty="0" err="1"/>
              <a:t>search?q</a:t>
            </a:r>
            <a:r>
              <a:rPr lang="en-US" dirty="0"/>
              <a:t>=</a:t>
            </a:r>
            <a:r>
              <a:rPr lang="en-US" dirty="0" err="1"/>
              <a:t>fluffy+fur</a:t>
            </a:r>
            <a:r>
              <a:rPr lang="en-US" dirty="0"/>
              <a:t> Here, search is the verb; ?q represents the query. </a:t>
            </a:r>
            <a:endParaRPr lang="en-US" dirty="0" smtClean="0"/>
          </a:p>
          <a:p>
            <a:r>
              <a:rPr lang="en-US" dirty="0" smtClean="0"/>
              <a:t>Scoped </a:t>
            </a:r>
            <a:r>
              <a:rPr lang="en-US" dirty="0"/>
              <a:t>search </a:t>
            </a:r>
            <a:endParaRPr lang="en-US" dirty="0" smtClean="0"/>
          </a:p>
          <a:p>
            <a:pPr lvl="1"/>
            <a:r>
              <a:rPr lang="en-US" dirty="0" smtClean="0"/>
              <a:t>To </a:t>
            </a:r>
            <a:r>
              <a:rPr lang="en-US" dirty="0"/>
              <a:t>add scope to your search, you can prepend with the scope of the search. For example, search in dogs owned by resource ID 5678 /owners/5678/</a:t>
            </a:r>
            <a:r>
              <a:rPr lang="en-US" dirty="0" err="1"/>
              <a:t>dogs?q</a:t>
            </a:r>
            <a:r>
              <a:rPr lang="en-US" dirty="0"/>
              <a:t>=</a:t>
            </a:r>
            <a:r>
              <a:rPr lang="en-US" dirty="0" err="1"/>
              <a:t>fluffy+fur</a:t>
            </a:r>
            <a:endParaRPr lang="en-US" dirty="0"/>
          </a:p>
        </p:txBody>
      </p:sp>
    </p:spTree>
    <p:extLst>
      <p:ext uri="{BB962C8B-B14F-4D97-AF65-F5344CB8AC3E}">
        <p14:creationId xmlns:p14="http://schemas.microsoft.com/office/powerpoint/2010/main" val="28908811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Chatty</a:t>
            </a:r>
            <a:endParaRPr lang="en-US" dirty="0"/>
          </a:p>
        </p:txBody>
      </p:sp>
      <p:sp>
        <p:nvSpPr>
          <p:cNvPr id="3" name="Content Placeholder 2"/>
          <p:cNvSpPr>
            <a:spLocks noGrp="1"/>
          </p:cNvSpPr>
          <p:nvPr>
            <p:ph idx="1"/>
          </p:nvPr>
        </p:nvSpPr>
        <p:spPr/>
        <p:txBody>
          <a:bodyPr/>
          <a:lstStyle/>
          <a:p>
            <a:r>
              <a:rPr lang="en-US" dirty="0" smtClean="0"/>
              <a:t>Imagine how developers will use your API</a:t>
            </a:r>
          </a:p>
          <a:p>
            <a:pPr lvl="1"/>
            <a:r>
              <a:rPr lang="en-US" dirty="0" smtClean="0"/>
              <a:t>Some APIs become very chatty – building a simple app requires dozens of API calls</a:t>
            </a:r>
          </a:p>
          <a:p>
            <a:r>
              <a:rPr lang="en-US" dirty="0" smtClean="0"/>
              <a:t>Be Complete and </a:t>
            </a:r>
            <a:r>
              <a:rPr lang="en-US" dirty="0" err="1" smtClean="0"/>
              <a:t>RESTful</a:t>
            </a:r>
            <a:r>
              <a:rPr lang="en-US" dirty="0" smtClean="0"/>
              <a:t> and provide shortcuts</a:t>
            </a:r>
          </a:p>
          <a:p>
            <a:pPr lvl="1"/>
            <a:r>
              <a:rPr lang="en-US" dirty="0" smtClean="0"/>
              <a:t>If most of the apps are going to need a composite response, then build a request that gives them what they need</a:t>
            </a:r>
          </a:p>
          <a:p>
            <a:r>
              <a:rPr lang="en-US" dirty="0" smtClean="0"/>
              <a:t>Take advantage of partial response</a:t>
            </a:r>
            <a:endParaRPr lang="en-US" dirty="0"/>
          </a:p>
        </p:txBody>
      </p:sp>
    </p:spTree>
    <p:extLst>
      <p:ext uri="{BB962C8B-B14F-4D97-AF65-F5344CB8AC3E}">
        <p14:creationId xmlns:p14="http://schemas.microsoft.com/office/powerpoint/2010/main" val="2252623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a:t>
            </a:r>
            <a:endParaRPr lang="en-US" dirty="0"/>
          </a:p>
        </p:txBody>
      </p:sp>
      <p:pic>
        <p:nvPicPr>
          <p:cNvPr id="6" name="Content Placeholder 5" descr="Screen Shot 2015-03-01 at 6.45.11 PM.png"/>
          <p:cNvPicPr>
            <a:picLocks noGrp="1" noChangeAspect="1"/>
          </p:cNvPicPr>
          <p:nvPr>
            <p:ph idx="1"/>
          </p:nvPr>
        </p:nvPicPr>
        <p:blipFill>
          <a:blip r:embed="rId3">
            <a:extLst>
              <a:ext uri="{28A0092B-C50C-407E-A947-70E740481C1C}">
                <a14:useLocalDpi xmlns:a14="http://schemas.microsoft.com/office/drawing/2010/main" val="0"/>
              </a:ext>
            </a:extLst>
          </a:blip>
          <a:srcRect t="-36840" b="-36840"/>
          <a:stretch>
            <a:fillRect/>
          </a:stretch>
        </p:blipFill>
        <p:spPr>
          <a:xfrm>
            <a:off x="991108" y="1022858"/>
            <a:ext cx="7232142" cy="3371342"/>
          </a:xfrm>
        </p:spPr>
      </p:pic>
      <p:sp>
        <p:nvSpPr>
          <p:cNvPr id="7" name="TextBox 6"/>
          <p:cNvSpPr txBox="1"/>
          <p:nvPr/>
        </p:nvSpPr>
        <p:spPr>
          <a:xfrm>
            <a:off x="977900" y="3644901"/>
            <a:ext cx="7277100" cy="2308324"/>
          </a:xfrm>
          <a:prstGeom prst="rect">
            <a:avLst/>
          </a:prstGeom>
          <a:noFill/>
        </p:spPr>
        <p:txBody>
          <a:bodyPr wrap="square" rtlCol="0">
            <a:spAutoFit/>
          </a:bodyPr>
          <a:lstStyle/>
          <a:p>
            <a:r>
              <a:rPr lang="en-US" dirty="0">
                <a:solidFill>
                  <a:srgbClr val="FAFFB3"/>
                </a:solidFill>
              </a:rPr>
              <a:t>Implementing an API façade pattern involves three basic steps. </a:t>
            </a:r>
            <a:endParaRPr lang="en-US" dirty="0" smtClean="0">
              <a:solidFill>
                <a:srgbClr val="FAFFB3"/>
              </a:solidFill>
            </a:endParaRPr>
          </a:p>
          <a:p>
            <a:r>
              <a:rPr lang="en-US" dirty="0" smtClean="0">
                <a:solidFill>
                  <a:srgbClr val="FAFFB3"/>
                </a:solidFill>
              </a:rPr>
              <a:t>1 </a:t>
            </a:r>
            <a:r>
              <a:rPr lang="en-US" dirty="0">
                <a:solidFill>
                  <a:srgbClr val="FAFFB3"/>
                </a:solidFill>
              </a:rPr>
              <a:t>- Design the ideal API – design the URLs, request parameters and responses, payloads, headers, query parameters, and so on. The API design should be self-consistent. </a:t>
            </a:r>
            <a:endParaRPr lang="en-US" dirty="0" smtClean="0">
              <a:solidFill>
                <a:srgbClr val="FAFFB3"/>
              </a:solidFill>
            </a:endParaRPr>
          </a:p>
          <a:p>
            <a:r>
              <a:rPr lang="en-US" dirty="0" smtClean="0">
                <a:solidFill>
                  <a:srgbClr val="FAFFB3"/>
                </a:solidFill>
              </a:rPr>
              <a:t>2 </a:t>
            </a:r>
            <a:r>
              <a:rPr lang="en-US" dirty="0">
                <a:solidFill>
                  <a:srgbClr val="FAFFB3"/>
                </a:solidFill>
              </a:rPr>
              <a:t>- Implement the design with data stubs. This allows application developers to use your API and give you feedback even before your API is connected to internal systems. </a:t>
            </a:r>
            <a:endParaRPr lang="en-US" dirty="0" smtClean="0">
              <a:solidFill>
                <a:srgbClr val="FAFFB3"/>
              </a:solidFill>
            </a:endParaRPr>
          </a:p>
          <a:p>
            <a:r>
              <a:rPr lang="en-US" dirty="0" smtClean="0">
                <a:solidFill>
                  <a:srgbClr val="FAFFB3"/>
                </a:solidFill>
              </a:rPr>
              <a:t>3 </a:t>
            </a:r>
            <a:r>
              <a:rPr lang="en-US" dirty="0">
                <a:solidFill>
                  <a:srgbClr val="FAFFB3"/>
                </a:solidFill>
              </a:rPr>
              <a:t>- Mediate or integrate between the façade and the systems.</a:t>
            </a:r>
          </a:p>
        </p:txBody>
      </p:sp>
    </p:spTree>
    <p:extLst>
      <p:ext uri="{BB962C8B-B14F-4D97-AF65-F5344CB8AC3E}">
        <p14:creationId xmlns:p14="http://schemas.microsoft.com/office/powerpoint/2010/main" val="1403533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3 step approach</a:t>
            </a:r>
            <a:endParaRPr lang="en-US" dirty="0"/>
          </a:p>
        </p:txBody>
      </p:sp>
      <p:pic>
        <p:nvPicPr>
          <p:cNvPr id="4" name="Content Placeholder 3" descr="Screen Shot 2015-03-01 at 6.49.40 PM.png"/>
          <p:cNvPicPr>
            <a:picLocks noGrp="1" noChangeAspect="1"/>
          </p:cNvPicPr>
          <p:nvPr>
            <p:ph idx="1"/>
          </p:nvPr>
        </p:nvPicPr>
        <p:blipFill>
          <a:blip r:embed="rId3">
            <a:extLst>
              <a:ext uri="{28A0092B-C50C-407E-A947-70E740481C1C}">
                <a14:useLocalDpi xmlns:a14="http://schemas.microsoft.com/office/drawing/2010/main" val="0"/>
              </a:ext>
            </a:extLst>
          </a:blip>
          <a:srcRect l="4430" r="4430"/>
          <a:stretch>
            <a:fillRect/>
          </a:stretch>
        </p:blipFill>
        <p:spPr>
          <a:xfrm>
            <a:off x="1219200" y="2042488"/>
            <a:ext cx="6661150" cy="4042590"/>
          </a:xfrm>
        </p:spPr>
      </p:pic>
    </p:spTree>
    <p:extLst>
      <p:ext uri="{BB962C8B-B14F-4D97-AF65-F5344CB8AC3E}">
        <p14:creationId xmlns:p14="http://schemas.microsoft.com/office/powerpoint/2010/main" val="422515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Benefits</a:t>
            </a:r>
            <a:endParaRPr lang="en-US" dirty="0"/>
          </a:p>
        </p:txBody>
      </p:sp>
      <p:sp>
        <p:nvSpPr>
          <p:cNvPr id="3" name="Content Placeholder 2"/>
          <p:cNvSpPr>
            <a:spLocks noGrp="1"/>
          </p:cNvSpPr>
          <p:nvPr>
            <p:ph idx="1"/>
          </p:nvPr>
        </p:nvSpPr>
        <p:spPr/>
        <p:txBody>
          <a:bodyPr/>
          <a:lstStyle/>
          <a:p>
            <a:r>
              <a:rPr lang="en-US" dirty="0" smtClean="0"/>
              <a:t>API Team more easily adopt different use cases</a:t>
            </a:r>
          </a:p>
          <a:p>
            <a:r>
              <a:rPr lang="en-US" dirty="0" smtClean="0"/>
              <a:t>Keep pace with changing needs of developers</a:t>
            </a:r>
          </a:p>
          <a:p>
            <a:pPr lvl="1"/>
            <a:r>
              <a:rPr lang="en-US" dirty="0" smtClean="0"/>
              <a:t>Protocol/Languages</a:t>
            </a:r>
          </a:p>
          <a:p>
            <a:r>
              <a:rPr lang="en-US" dirty="0" smtClean="0"/>
              <a:t>Easier to extend from façade </a:t>
            </a:r>
            <a:endParaRPr lang="en-US" dirty="0"/>
          </a:p>
        </p:txBody>
      </p:sp>
    </p:spTree>
    <p:extLst>
      <p:ext uri="{BB962C8B-B14F-4D97-AF65-F5344CB8AC3E}">
        <p14:creationId xmlns:p14="http://schemas.microsoft.com/office/powerpoint/2010/main" val="2943130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1400" y="1524000"/>
            <a:ext cx="4432300" cy="4432300"/>
          </a:xfrm>
          <a:prstGeom prst="rect">
            <a:avLst/>
          </a:prstGeom>
        </p:spPr>
      </p:pic>
    </p:spTree>
    <p:extLst>
      <p:ext uri="{BB962C8B-B14F-4D97-AF65-F5344CB8AC3E}">
        <p14:creationId xmlns:p14="http://schemas.microsoft.com/office/powerpoint/2010/main" val="829706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swagger: 2</a:t>
            </a:r>
            <a:r>
              <a:rPr lang="en-US" dirty="0"/>
              <a:t> - (Required) Identifies the version of the Swagger specification (2.0).</a:t>
            </a:r>
          </a:p>
          <a:p>
            <a:r>
              <a:rPr lang="en-US" b="1" dirty="0"/>
              <a:t>info:</a:t>
            </a:r>
            <a:r>
              <a:rPr lang="en-US" dirty="0"/>
              <a:t> - (Required) Provides metadata about the API.</a:t>
            </a:r>
          </a:p>
          <a:p>
            <a:r>
              <a:rPr lang="en-US" b="1" dirty="0"/>
              <a:t>host:</a:t>
            </a:r>
            <a:r>
              <a:rPr lang="en-US" dirty="0"/>
              <a:t> - (Optional) The host serving the API. By default, a new project connects to a server running locally on port 10010.</a:t>
            </a:r>
          </a:p>
          <a:p>
            <a:r>
              <a:rPr lang="en-US" b="1" dirty="0" err="1"/>
              <a:t>basePath</a:t>
            </a:r>
            <a:r>
              <a:rPr lang="en-US" b="1" dirty="0"/>
              <a:t>:</a:t>
            </a:r>
            <a:r>
              <a:rPr lang="en-US" dirty="0"/>
              <a:t> - (Optional) The base path on which the API is served, which is relative to the host.</a:t>
            </a:r>
          </a:p>
          <a:p>
            <a:r>
              <a:rPr lang="en-US" b="1" dirty="0"/>
              <a:t>schemes:</a:t>
            </a:r>
            <a:r>
              <a:rPr lang="en-US" dirty="0"/>
              <a:t> - (Optional) A list of transfer protocol(s) of the API.</a:t>
            </a:r>
          </a:p>
          <a:p>
            <a:r>
              <a:rPr lang="en-US" b="1" dirty="0"/>
              <a:t>consumes:</a:t>
            </a:r>
            <a:r>
              <a:rPr lang="en-US" dirty="0"/>
              <a:t> - (Optional) A list of MIME types the APIs can consume.</a:t>
            </a:r>
          </a:p>
          <a:p>
            <a:r>
              <a:rPr lang="en-US" b="1" dirty="0"/>
              <a:t>produces:</a:t>
            </a:r>
            <a:r>
              <a:rPr lang="en-US" dirty="0"/>
              <a:t> - (Optional) A list of MIME types the APIs can produce</a:t>
            </a:r>
          </a:p>
        </p:txBody>
      </p:sp>
    </p:spTree>
    <p:extLst>
      <p:ext uri="{BB962C8B-B14F-4D97-AF65-F5344CB8AC3E}">
        <p14:creationId xmlns:p14="http://schemas.microsoft.com/office/powerpoint/2010/main" val="2061211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x</a:t>
            </a:r>
            <a:r>
              <a:rPr lang="en-US" b="1" dirty="0"/>
              <a:t>-a127-services</a:t>
            </a:r>
            <a:r>
              <a:rPr lang="en-US" dirty="0"/>
              <a:t>: - (Optional) A custom Swagger extension for the </a:t>
            </a:r>
            <a:r>
              <a:rPr lang="en-US" dirty="0" err="1"/>
              <a:t>volos-swaggermodule</a:t>
            </a:r>
            <a:r>
              <a:rPr lang="en-US" dirty="0"/>
              <a:t>. The </a:t>
            </a:r>
            <a:r>
              <a:rPr lang="en-US" dirty="0" err="1"/>
              <a:t>volos</a:t>
            </a:r>
            <a:r>
              <a:rPr lang="en-US" dirty="0"/>
              <a:t>-swagger module lets you add </a:t>
            </a:r>
            <a:r>
              <a:rPr lang="en-US" dirty="0" err="1"/>
              <a:t>Volos.js</a:t>
            </a:r>
            <a:r>
              <a:rPr lang="en-US" dirty="0"/>
              <a:t> features like quotas, caching, and </a:t>
            </a:r>
            <a:r>
              <a:rPr lang="en-US" dirty="0" err="1"/>
              <a:t>OAuth</a:t>
            </a:r>
            <a:r>
              <a:rPr lang="en-US" dirty="0"/>
              <a:t> 2.0 to your API by configuring them in the Swagger file. For more information, see the </a:t>
            </a:r>
            <a:r>
              <a:rPr lang="en-US" dirty="0" err="1"/>
              <a:t>volos</a:t>
            </a:r>
            <a:r>
              <a:rPr lang="en-US" dirty="0"/>
              <a:t>-swagger README file.</a:t>
            </a:r>
          </a:p>
          <a:p>
            <a:r>
              <a:rPr lang="en-US" b="1" dirty="0" smtClean="0"/>
              <a:t>paths</a:t>
            </a:r>
            <a:r>
              <a:rPr lang="en-US" dirty="0"/>
              <a:t>: - (Required) Defines the available operations on the </a:t>
            </a:r>
            <a:r>
              <a:rPr lang="en-US" dirty="0" smtClean="0"/>
              <a:t>API</a:t>
            </a:r>
            <a:r>
              <a:rPr lang="en-US" dirty="0"/>
              <a:t>. You'll spend most of your time configuring the paths part of the file. You can read about the path element in the Swagger 2.0 specification. In general, the paths section specifies an operation's verb (like get), the endpoint for an API operation (like /hello), query parameters, and responses</a:t>
            </a:r>
            <a:r>
              <a:rPr lang="en-US" dirty="0" smtClean="0"/>
              <a:t>.</a:t>
            </a:r>
            <a:endParaRPr lang="en-US" dirty="0"/>
          </a:p>
        </p:txBody>
      </p:sp>
    </p:spTree>
    <p:extLst>
      <p:ext uri="{BB962C8B-B14F-4D97-AF65-F5344CB8AC3E}">
        <p14:creationId xmlns:p14="http://schemas.microsoft.com/office/powerpoint/2010/main" val="3565435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endParaRPr lang="en-US" dirty="0"/>
          </a:p>
        </p:txBody>
      </p:sp>
      <p:sp>
        <p:nvSpPr>
          <p:cNvPr id="3" name="Content Placeholder 2"/>
          <p:cNvSpPr>
            <a:spLocks noGrp="1"/>
          </p:cNvSpPr>
          <p:nvPr>
            <p:ph idx="1"/>
          </p:nvPr>
        </p:nvSpPr>
        <p:spPr/>
        <p:txBody>
          <a:bodyPr>
            <a:normAutofit/>
          </a:bodyPr>
          <a:lstStyle/>
          <a:p>
            <a:r>
              <a:rPr lang="en-US" b="1" dirty="0" smtClean="0"/>
              <a:t>definitions</a:t>
            </a:r>
            <a:r>
              <a:rPr lang="en-US" dirty="0"/>
              <a:t>: - (Optional) These represent the structure of complex objects such as request and response bodies. For example, you might have a collection of /</a:t>
            </a:r>
            <a:r>
              <a:rPr lang="en-US" dirty="0" smtClean="0"/>
              <a:t>users that </a:t>
            </a:r>
            <a:r>
              <a:rPr lang="en-US" dirty="0"/>
              <a:t>returns an array of user objects. You would describe these with two definitions: 1) to describe the User object, and 2) the definition of the Users array. Swagger uses JSON-schema.</a:t>
            </a:r>
          </a:p>
        </p:txBody>
      </p:sp>
    </p:spTree>
    <p:extLst>
      <p:ext uri="{BB962C8B-B14F-4D97-AF65-F5344CB8AC3E}">
        <p14:creationId xmlns:p14="http://schemas.microsoft.com/office/powerpoint/2010/main" val="1684598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Definitions</a:t>
            </a:r>
            <a:endParaRPr lang="en-US" dirty="0"/>
          </a:p>
        </p:txBody>
      </p:sp>
      <p:sp>
        <p:nvSpPr>
          <p:cNvPr id="3" name="Content Placeholder 2"/>
          <p:cNvSpPr>
            <a:spLocks noGrp="1"/>
          </p:cNvSpPr>
          <p:nvPr>
            <p:ph idx="1"/>
          </p:nvPr>
        </p:nvSpPr>
        <p:spPr/>
        <p:txBody>
          <a:bodyPr>
            <a:normAutofit/>
          </a:bodyPr>
          <a:lstStyle/>
          <a:p>
            <a:r>
              <a:rPr lang="en-US" b="1" dirty="0" err="1"/>
              <a:t>securityDefinitions</a:t>
            </a:r>
            <a:r>
              <a:rPr lang="en-US" dirty="0"/>
              <a:t>: (Optional) Represent the structure of Swagger 2.0 security schemes, such as </a:t>
            </a:r>
            <a:r>
              <a:rPr lang="en-US" dirty="0" err="1"/>
              <a:t>OAuth</a:t>
            </a:r>
            <a:r>
              <a:rPr lang="en-US" dirty="0"/>
              <a:t> 2.0. Swagger uses JSON-schema. For an example, see Add </a:t>
            </a:r>
            <a:r>
              <a:rPr lang="en-US" dirty="0" err="1"/>
              <a:t>Apigee</a:t>
            </a:r>
            <a:r>
              <a:rPr lang="en-US" dirty="0"/>
              <a:t> Edge </a:t>
            </a:r>
            <a:r>
              <a:rPr lang="en-US" dirty="0" err="1"/>
              <a:t>OAuth</a:t>
            </a:r>
            <a:r>
              <a:rPr lang="en-US" dirty="0"/>
              <a:t> 2.0 Security to an API</a:t>
            </a:r>
          </a:p>
        </p:txBody>
      </p:sp>
    </p:spTree>
    <p:extLst>
      <p:ext uri="{BB962C8B-B14F-4D97-AF65-F5344CB8AC3E}">
        <p14:creationId xmlns:p14="http://schemas.microsoft.com/office/powerpoint/2010/main" val="1782633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a:xfrm>
            <a:off x="978408" y="2140458"/>
            <a:ext cx="7232142" cy="3752342"/>
          </a:xfrm>
        </p:spPr>
        <p:txBody>
          <a:bodyPr>
            <a:normAutofit fontScale="70000" lnSpcReduction="20000"/>
          </a:bodyPr>
          <a:lstStyle/>
          <a:p>
            <a:r>
              <a:rPr lang="en-US" b="1" dirty="0"/>
              <a:t>x-swagger-router-controller:</a:t>
            </a:r>
            <a:r>
              <a:rPr lang="en-US" dirty="0"/>
              <a:t> - (Optional) This extension specifies the name of the controller file (</a:t>
            </a:r>
            <a:r>
              <a:rPr lang="en-US" dirty="0" err="1"/>
              <a:t>hello_world.js</a:t>
            </a:r>
            <a:r>
              <a:rPr lang="en-US" dirty="0"/>
              <a:t>) that will execute when this API operation is called. Controller files reside in </a:t>
            </a:r>
            <a:r>
              <a:rPr lang="en-US" dirty="0" err="1"/>
              <a:t>apis</a:t>
            </a:r>
            <a:r>
              <a:rPr lang="en-US" dirty="0"/>
              <a:t>/controllers in your Apigee-127 project. This extension is provided through the </a:t>
            </a:r>
            <a:r>
              <a:rPr lang="en-US" dirty="0">
                <a:hlinkClick r:id="rId2"/>
              </a:rPr>
              <a:t>swagger-tools middleware module, which is included when you require the a127-magic module in your main Node.js app</a:t>
            </a:r>
            <a:r>
              <a:rPr lang="en-US" dirty="0" smtClean="0">
                <a:hlinkClick r:id="rId2"/>
              </a:rPr>
              <a:t>.</a:t>
            </a:r>
          </a:p>
          <a:p>
            <a:r>
              <a:rPr lang="en-US" b="1" dirty="0"/>
              <a:t>x-a127-apply:</a:t>
            </a:r>
            <a:r>
              <a:rPr lang="en-US" dirty="0"/>
              <a:t> - (Optional) This extension applies specified </a:t>
            </a:r>
            <a:r>
              <a:rPr lang="en-US" dirty="0" err="1"/>
              <a:t>volos</a:t>
            </a:r>
            <a:r>
              <a:rPr lang="en-US" dirty="0"/>
              <a:t> modules, and they use the configurations specified in the x-a127-services extension, described previously. For more information, see the </a:t>
            </a:r>
            <a:r>
              <a:rPr lang="en-US" dirty="0">
                <a:hlinkClick r:id="rId3"/>
              </a:rPr>
              <a:t>volos-swagger README file.</a:t>
            </a:r>
            <a:endParaRPr lang="en-US" dirty="0">
              <a:hlinkClick r:id="rId2"/>
            </a:endParaRPr>
          </a:p>
        </p:txBody>
      </p:sp>
    </p:spTree>
    <p:extLst>
      <p:ext uri="{BB962C8B-B14F-4D97-AF65-F5344CB8AC3E}">
        <p14:creationId xmlns:p14="http://schemas.microsoft.com/office/powerpoint/2010/main" val="2377694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a:xfrm>
            <a:off x="978408" y="2140458"/>
            <a:ext cx="7232142" cy="2456942"/>
          </a:xfrm>
        </p:spPr>
        <p:txBody>
          <a:bodyPr>
            <a:normAutofit fontScale="70000" lnSpcReduction="20000"/>
          </a:bodyPr>
          <a:lstStyle/>
          <a:p>
            <a:r>
              <a:rPr lang="en-US" b="1" dirty="0"/>
              <a:t>x-a127-config:</a:t>
            </a:r>
            <a:r>
              <a:rPr lang="en-US" dirty="0"/>
              <a:t> Use this extension to configure authentication values required to run your API in conjunction with </a:t>
            </a:r>
            <a:r>
              <a:rPr lang="en-US" dirty="0" err="1"/>
              <a:t>Apigee</a:t>
            </a:r>
            <a:r>
              <a:rPr lang="en-US" dirty="0"/>
              <a:t> Edge. Lets you configure the </a:t>
            </a:r>
            <a:r>
              <a:rPr lang="en-US" dirty="0" err="1"/>
              <a:t>apigeeProxyKeyand</a:t>
            </a:r>
            <a:r>
              <a:rPr lang="en-US" dirty="0"/>
              <a:t> </a:t>
            </a:r>
            <a:r>
              <a:rPr lang="en-US" dirty="0" err="1"/>
              <a:t>apigeeProxyUri</a:t>
            </a:r>
            <a:r>
              <a:rPr lang="en-US" dirty="0"/>
              <a:t>. The </a:t>
            </a:r>
            <a:r>
              <a:rPr lang="en-US" dirty="0" err="1"/>
              <a:t>apigeProxyKey</a:t>
            </a:r>
            <a:r>
              <a:rPr lang="en-US" dirty="0"/>
              <a:t> is used for authentication on Edge, and </a:t>
            </a:r>
            <a:r>
              <a:rPr lang="en-US" dirty="0" err="1"/>
              <a:t>theapigeeProxyUri</a:t>
            </a:r>
            <a:r>
              <a:rPr lang="en-US" dirty="0"/>
              <a:t> is the Uri location of the </a:t>
            </a:r>
            <a:r>
              <a:rPr lang="en-US" dirty="0" err="1"/>
              <a:t>apigee</a:t>
            </a:r>
            <a:r>
              <a:rPr lang="en-US" dirty="0"/>
              <a:t>-remote-proxy endpoint. These values are set when you create an </a:t>
            </a:r>
            <a:r>
              <a:rPr lang="en-US" dirty="0" err="1"/>
              <a:t>Apigee</a:t>
            </a:r>
            <a:r>
              <a:rPr lang="en-US" dirty="0"/>
              <a:t> account for your Apigee-127 project (a127 project create </a:t>
            </a:r>
            <a:r>
              <a:rPr lang="en-US" dirty="0" err="1"/>
              <a:t>myaccount</a:t>
            </a:r>
            <a:r>
              <a:rPr lang="en-US" dirty="0"/>
              <a:t>)</a:t>
            </a:r>
            <a:endParaRPr lang="en-US" dirty="0">
              <a:hlinkClick r:id="rId2"/>
            </a:endParaRPr>
          </a:p>
        </p:txBody>
      </p:sp>
      <p:pic>
        <p:nvPicPr>
          <p:cNvPr id="4" name="Picture 3" descr="Screen Shot 2015-03-01 at 5.54.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050" y="4692650"/>
            <a:ext cx="5372100" cy="1130300"/>
          </a:xfrm>
          <a:prstGeom prst="rect">
            <a:avLst/>
          </a:prstGeom>
        </p:spPr>
      </p:pic>
    </p:spTree>
    <p:extLst>
      <p:ext uri="{BB962C8B-B14F-4D97-AF65-F5344CB8AC3E}">
        <p14:creationId xmlns:p14="http://schemas.microsoft.com/office/powerpoint/2010/main" val="10578127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2262</TotalTime>
  <Words>2850</Words>
  <Application>Microsoft Macintosh PowerPoint</Application>
  <PresentationFormat>On-screen Show (4:3)</PresentationFormat>
  <Paragraphs>209</Paragraphs>
  <Slides>38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Calibri</vt:lpstr>
      <vt:lpstr>Constantia</vt:lpstr>
      <vt:lpstr>Gill Sans MT</vt:lpstr>
      <vt:lpstr>Wingdings 2</vt:lpstr>
      <vt:lpstr>Arial</vt:lpstr>
      <vt:lpstr>Flow</vt:lpstr>
      <vt:lpstr>Custom Design</vt:lpstr>
      <vt:lpstr>PowerPoint Presentation</vt:lpstr>
      <vt:lpstr>Swagger</vt:lpstr>
      <vt:lpstr>Swagger</vt:lpstr>
      <vt:lpstr>Swagger</vt:lpstr>
      <vt:lpstr>Swagger</vt:lpstr>
      <vt:lpstr>Swagger</vt:lpstr>
      <vt:lpstr>Security Definitions</vt:lpstr>
      <vt:lpstr>Extensions</vt:lpstr>
      <vt:lpstr>Extensions</vt:lpstr>
      <vt:lpstr>API Value chain</vt:lpstr>
      <vt:lpstr>Nouns and Url</vt:lpstr>
      <vt:lpstr>Bad Design</vt:lpstr>
      <vt:lpstr>Dogs</vt:lpstr>
      <vt:lpstr>Getting Crazy</vt:lpstr>
      <vt:lpstr>HTTP Verbs</vt:lpstr>
      <vt:lpstr>Url and HTTP Verb</vt:lpstr>
      <vt:lpstr>Be Consistent</vt:lpstr>
      <vt:lpstr>Associations</vt:lpstr>
      <vt:lpstr>Sweep complexity into Query</vt:lpstr>
      <vt:lpstr>Errors</vt:lpstr>
      <vt:lpstr>Errors</vt:lpstr>
      <vt:lpstr>Errors – Consider These</vt:lpstr>
      <vt:lpstr>Versioning</vt:lpstr>
      <vt:lpstr>Versioning</vt:lpstr>
      <vt:lpstr>Versioning</vt:lpstr>
      <vt:lpstr>Partial Response</vt:lpstr>
      <vt:lpstr>Partial Response</vt:lpstr>
      <vt:lpstr>Pagination</vt:lpstr>
      <vt:lpstr>Pagination</vt:lpstr>
      <vt:lpstr>What about non-resources</vt:lpstr>
      <vt:lpstr>Multiple Formats</vt:lpstr>
      <vt:lpstr>Attribute Names</vt:lpstr>
      <vt:lpstr>Modeling Search</vt:lpstr>
      <vt:lpstr>Chatty</vt:lpstr>
      <vt:lpstr>Façade </vt:lpstr>
      <vt:lpstr>Using 3 step approach</vt:lpstr>
      <vt:lpstr>Other Benefits</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Underwriting</dc:title>
  <dc:creator>Peter</dc:creator>
  <cp:lastModifiedBy>Shawn McCarthy</cp:lastModifiedBy>
  <cp:revision>70</cp:revision>
  <dcterms:created xsi:type="dcterms:W3CDTF">2014-12-05T03:39:58Z</dcterms:created>
  <dcterms:modified xsi:type="dcterms:W3CDTF">2017-01-22T17:19:29Z</dcterms:modified>
</cp:coreProperties>
</file>