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319" r:id="rId4"/>
    <p:sldId id="320" r:id="rId5"/>
    <p:sldId id="321" r:id="rId6"/>
    <p:sldId id="322" r:id="rId7"/>
    <p:sldId id="258" r:id="rId8"/>
    <p:sldId id="259" r:id="rId9"/>
    <p:sldId id="260" r:id="rId10"/>
    <p:sldId id="323" r:id="rId11"/>
    <p:sldId id="324" r:id="rId12"/>
    <p:sldId id="261" r:id="rId13"/>
    <p:sldId id="270" r:id="rId14"/>
    <p:sldId id="271" r:id="rId15"/>
    <p:sldId id="272" r:id="rId16"/>
    <p:sldId id="273" r:id="rId17"/>
    <p:sldId id="274" r:id="rId18"/>
    <p:sldId id="275" r:id="rId19"/>
    <p:sldId id="276" r:id="rId20"/>
    <p:sldId id="277" r:id="rId21"/>
    <p:sldId id="278" r:id="rId22"/>
    <p:sldId id="279" r:id="rId23"/>
    <p:sldId id="280" r:id="rId24"/>
    <p:sldId id="308" r:id="rId25"/>
    <p:sldId id="309" r:id="rId26"/>
    <p:sldId id="301" r:id="rId27"/>
    <p:sldId id="302" r:id="rId28"/>
    <p:sldId id="303" r:id="rId29"/>
    <p:sldId id="304" r:id="rId30"/>
    <p:sldId id="305" r:id="rId31"/>
    <p:sldId id="306" r:id="rId32"/>
    <p:sldId id="307"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10" r:id="rId54"/>
    <p:sldId id="311" r:id="rId55"/>
    <p:sldId id="312" r:id="rId56"/>
    <p:sldId id="313" r:id="rId57"/>
    <p:sldId id="314" r:id="rId58"/>
    <p:sldId id="315" r:id="rId59"/>
    <p:sldId id="316" r:id="rId60"/>
    <p:sldId id="317" r:id="rId61"/>
    <p:sldId id="318" r:id="rId62"/>
    <p:sldId id="262" r:id="rId63"/>
    <p:sldId id="263" r:id="rId64"/>
    <p:sldId id="264" r:id="rId65"/>
    <p:sldId id="265" r:id="rId66"/>
    <p:sldId id="266" r:id="rId67"/>
    <p:sldId id="267" r:id="rId68"/>
    <p:sldId id="268" r:id="rId69"/>
    <p:sldId id="26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A0204B-3AEA-4B00-91B0-4016E80D7BF5}">
          <p14:sldIdLst>
            <p14:sldId id="256"/>
            <p14:sldId id="257"/>
            <p14:sldId id="319"/>
            <p14:sldId id="320"/>
            <p14:sldId id="321"/>
            <p14:sldId id="322"/>
          </p14:sldIdLst>
        </p14:section>
        <p14:section name="Quick Start" id="{0B0E31DF-F427-433E-AC1B-33D879C44FE0}">
          <p14:sldIdLst>
            <p14:sldId id="258"/>
            <p14:sldId id="259"/>
            <p14:sldId id="260"/>
            <p14:sldId id="323"/>
            <p14:sldId id="324"/>
            <p14:sldId id="261"/>
          </p14:sldIdLst>
        </p14:section>
        <p14:section name="Types" id="{3215C901-3355-4297-B412-FE0F599D7CB3}">
          <p14:sldIdLst>
            <p14:sldId id="270"/>
            <p14:sldId id="271"/>
            <p14:sldId id="272"/>
            <p14:sldId id="273"/>
            <p14:sldId id="274"/>
            <p14:sldId id="275"/>
            <p14:sldId id="276"/>
            <p14:sldId id="277"/>
            <p14:sldId id="278"/>
            <p14:sldId id="279"/>
            <p14:sldId id="280"/>
            <p14:sldId id="308"/>
            <p14:sldId id="309"/>
            <p14:sldId id="301"/>
            <p14:sldId id="302"/>
            <p14:sldId id="303"/>
            <p14:sldId id="304"/>
            <p14:sldId id="305"/>
            <p14:sldId id="306"/>
            <p14:sldId id="307"/>
          </p14:sldIdLst>
        </p14:section>
        <p14:section name="Programming" id="{118F126A-710D-4D90-9E38-448359A59F96}">
          <p14:sldIdLst>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10"/>
            <p14:sldId id="311"/>
            <p14:sldId id="312"/>
            <p14:sldId id="313"/>
            <p14:sldId id="314"/>
            <p14:sldId id="315"/>
            <p14:sldId id="316"/>
            <p14:sldId id="317"/>
            <p14:sldId id="318"/>
          </p14:sldIdLst>
        </p14:section>
        <p14:section name="TypeScript 2.2" id="{B13CA0FA-6A84-4DD1-839D-A455F9782FAD}">
          <p14:sldIdLst>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85" autoAdjust="0"/>
  </p:normalViewPr>
  <p:slideViewPr>
    <p:cSldViewPr>
      <p:cViewPr varScale="1">
        <p:scale>
          <a:sx n="51" d="100"/>
          <a:sy n="51" d="100"/>
        </p:scale>
        <p:origin x="-34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0D79D-F546-4EBE-AC63-8C946D8778E0}" type="datetimeFigureOut">
              <a:rPr lang="en-US" smtClean="0"/>
              <a:t>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5DFF7A-D3C3-49C0-BB5D-51A125521176}" type="slidenum">
              <a:rPr lang="en-US" smtClean="0"/>
              <a:t>‹#›</a:t>
            </a:fld>
            <a:endParaRPr lang="en-US"/>
          </a:p>
        </p:txBody>
      </p:sp>
    </p:spTree>
    <p:extLst>
      <p:ext uri="{BB962C8B-B14F-4D97-AF65-F5344CB8AC3E}">
        <p14:creationId xmlns:p14="http://schemas.microsoft.com/office/powerpoint/2010/main" val="301258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yehudakatz.com/2011/08/11/understanding-javascript-function-invocation-and-thi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we’re specifying a few things to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Read in any files it understands in the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 directory (with include).</a:t>
            </a:r>
          </a:p>
          <a:p>
            <a:r>
              <a:rPr lang="en-US" sz="1200" b="0" i="0" kern="1200" dirty="0" smtClean="0">
                <a:solidFill>
                  <a:schemeClr val="tx1"/>
                </a:solidFill>
                <a:effectLst/>
                <a:latin typeface="+mn-lt"/>
                <a:ea typeface="+mn-ea"/>
                <a:cs typeface="+mn-cs"/>
              </a:rPr>
              <a:t>Accept JavaScript files as inputs (with </a:t>
            </a:r>
            <a:r>
              <a:rPr lang="en-US" sz="1200" b="0" i="0" kern="1200" dirty="0" err="1" smtClean="0">
                <a:solidFill>
                  <a:schemeClr val="tx1"/>
                </a:solidFill>
                <a:effectLst/>
                <a:latin typeface="+mn-lt"/>
                <a:ea typeface="+mn-ea"/>
                <a:cs typeface="+mn-cs"/>
              </a:rPr>
              <a:t>allowJs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Emit all of the output files in built (with </a:t>
            </a:r>
            <a:r>
              <a:rPr lang="en-US" sz="1200" b="0" i="0" kern="1200" dirty="0" err="1" smtClean="0">
                <a:solidFill>
                  <a:schemeClr val="tx1"/>
                </a:solidFill>
                <a:effectLst/>
                <a:latin typeface="+mn-lt"/>
                <a:ea typeface="+mn-ea"/>
                <a:cs typeface="+mn-cs"/>
              </a:rPr>
              <a:t>outDir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Translate newer JavaScript constructs down to an older version like ECMAScript 5 (using target).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this point, if you try running </a:t>
            </a:r>
            <a:r>
              <a:rPr lang="en-US" dirty="0" err="1" smtClean="0"/>
              <a:t>tsc</a:t>
            </a:r>
            <a:r>
              <a:rPr lang="en-US" sz="1200" b="0" i="0" kern="1200" dirty="0" smtClean="0">
                <a:solidFill>
                  <a:schemeClr val="tx1"/>
                </a:solidFill>
                <a:effectLst/>
                <a:latin typeface="+mn-lt"/>
                <a:ea typeface="+mn-ea"/>
                <a:cs typeface="+mn-cs"/>
              </a:rPr>
              <a:t> at the root of your project, you should see output files in the </a:t>
            </a:r>
            <a:r>
              <a:rPr lang="en-US" dirty="0" smtClean="0"/>
              <a:t>built</a:t>
            </a:r>
            <a:r>
              <a:rPr lang="en-US" sz="1200" b="0" i="0" kern="1200" dirty="0" smtClean="0">
                <a:solidFill>
                  <a:schemeClr val="tx1"/>
                </a:solidFill>
                <a:effectLst/>
                <a:latin typeface="+mn-lt"/>
                <a:ea typeface="+mn-ea"/>
                <a:cs typeface="+mn-cs"/>
              </a:rPr>
              <a:t> directory. The layout of files in </a:t>
            </a:r>
            <a:r>
              <a:rPr lang="en-US" dirty="0" smtClean="0"/>
              <a:t>built</a:t>
            </a:r>
            <a:r>
              <a:rPr lang="en-US" sz="1200" b="0" i="0" kern="1200" dirty="0" smtClean="0">
                <a:solidFill>
                  <a:schemeClr val="tx1"/>
                </a:solidFill>
                <a:effectLst/>
                <a:latin typeface="+mn-lt"/>
                <a:ea typeface="+mn-ea"/>
                <a:cs typeface="+mn-cs"/>
              </a:rPr>
              <a:t> should look identical to the layout of </a:t>
            </a:r>
            <a:r>
              <a:rPr lang="en-US" dirty="0" err="1" smtClean="0"/>
              <a:t>src</a:t>
            </a:r>
            <a:r>
              <a:rPr lang="en-US" sz="1200" b="0" i="0" kern="1200" dirty="0" smtClean="0">
                <a:solidFill>
                  <a:schemeClr val="tx1"/>
                </a:solidFill>
                <a:effectLst/>
                <a:latin typeface="+mn-lt"/>
                <a:ea typeface="+mn-ea"/>
                <a:cs typeface="+mn-cs"/>
              </a:rPr>
              <a:t>. You should now have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working with your project.</a:t>
            </a:r>
          </a:p>
          <a:p>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3</a:t>
            </a:fld>
            <a:endParaRPr lang="en-US"/>
          </a:p>
        </p:txBody>
      </p:sp>
    </p:spTree>
    <p:extLst>
      <p:ext uri="{BB962C8B-B14F-4D97-AF65-F5344CB8AC3E}">
        <p14:creationId xmlns:p14="http://schemas.microsoft.com/office/powerpoint/2010/main" val="3946897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Learning how to use this in JavaScript is something of a rite of passage. Since </a:t>
            </a:r>
            <a:r>
              <a:rPr lang="en-US" dirty="0" err="1" smtClean="0"/>
              <a:t>TypeScript</a:t>
            </a:r>
            <a:r>
              <a:rPr lang="en-US" dirty="0" smtClean="0"/>
              <a:t> is a superset of JavaScript, </a:t>
            </a:r>
            <a:r>
              <a:rPr lang="en-US" dirty="0" err="1" smtClean="0"/>
              <a:t>TypeScript</a:t>
            </a:r>
            <a:r>
              <a:rPr lang="en-US" dirty="0" smtClean="0"/>
              <a:t> developers also need to learn how to use this and how to spot when it’s not being used correctly. Fortunately, </a:t>
            </a:r>
            <a:r>
              <a:rPr lang="en-US" dirty="0" err="1" smtClean="0"/>
              <a:t>TypeScript</a:t>
            </a:r>
            <a:r>
              <a:rPr lang="en-US" dirty="0" smtClean="0"/>
              <a:t> lets you catch incorrect uses of this with a couple of techniques. If you need to learn how </a:t>
            </a:r>
            <a:r>
              <a:rPr lang="en-US" dirty="0" err="1" smtClean="0"/>
              <a:t>thisworks</a:t>
            </a:r>
            <a:r>
              <a:rPr lang="en-US" dirty="0" smtClean="0"/>
              <a:t> in JavaScript, though, first read Yehuda Katz’s </a:t>
            </a:r>
            <a:r>
              <a:rPr lang="en-US" dirty="0" smtClean="0">
                <a:hlinkClick r:id="rId3"/>
              </a:rPr>
              <a:t>Understanding JavaScript Function Invocation and “this”</a:t>
            </a:r>
            <a:r>
              <a:rPr lang="en-US" dirty="0" smtClean="0"/>
              <a:t>. Yehuda’s article explains the inner workings of this very well, so we’ll just cover the basics here.</a:t>
            </a:r>
          </a:p>
          <a:p>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48</a:t>
            </a:fld>
            <a:endParaRPr lang="en-US"/>
          </a:p>
        </p:txBody>
      </p:sp>
    </p:spTree>
    <p:extLst>
      <p:ext uri="{BB962C8B-B14F-4D97-AF65-F5344CB8AC3E}">
        <p14:creationId xmlns:p14="http://schemas.microsoft.com/office/powerpoint/2010/main" val="165543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a:t>
            </a:r>
            <a:r>
              <a:rPr lang="en-US" dirty="0" err="1" smtClean="0"/>
              <a:t>createCardPicker</a:t>
            </a:r>
            <a:r>
              <a:rPr lang="en-US" sz="1200" b="0" i="0" kern="1200" dirty="0" smtClean="0">
                <a:solidFill>
                  <a:schemeClr val="tx1"/>
                </a:solidFill>
                <a:effectLst/>
                <a:latin typeface="+mn-lt"/>
                <a:ea typeface="+mn-ea"/>
                <a:cs typeface="+mn-cs"/>
              </a:rPr>
              <a:t> is a function that itself returns a function. If we tried to run the example, we would get an error instead of the expected alert box. This is because the </a:t>
            </a:r>
            <a:r>
              <a:rPr lang="en-US" dirty="0" smtClean="0"/>
              <a:t>this</a:t>
            </a:r>
            <a:r>
              <a:rPr lang="en-US" sz="1200" b="0" i="0" kern="1200" dirty="0" smtClean="0">
                <a:solidFill>
                  <a:schemeClr val="tx1"/>
                </a:solidFill>
                <a:effectLst/>
                <a:latin typeface="+mn-lt"/>
                <a:ea typeface="+mn-ea"/>
                <a:cs typeface="+mn-cs"/>
              </a:rPr>
              <a:t> being used in the function created by </a:t>
            </a:r>
            <a:r>
              <a:rPr lang="en-US" dirty="0" err="1" smtClean="0"/>
              <a:t>createCardPicker</a:t>
            </a:r>
            <a:r>
              <a:rPr lang="en-US" sz="1200" b="0" i="0" kern="1200" dirty="0" smtClean="0">
                <a:solidFill>
                  <a:schemeClr val="tx1"/>
                </a:solidFill>
                <a:effectLst/>
                <a:latin typeface="+mn-lt"/>
                <a:ea typeface="+mn-ea"/>
                <a:cs typeface="+mn-cs"/>
              </a:rPr>
              <a:t> will be set to </a:t>
            </a:r>
            <a:r>
              <a:rPr lang="en-US" dirty="0" smtClean="0"/>
              <a:t>window</a:t>
            </a:r>
            <a:r>
              <a:rPr lang="en-US" sz="1200" b="0" i="0" kern="1200" dirty="0" smtClean="0">
                <a:solidFill>
                  <a:schemeClr val="tx1"/>
                </a:solidFill>
                <a:effectLst/>
                <a:latin typeface="+mn-lt"/>
                <a:ea typeface="+mn-ea"/>
                <a:cs typeface="+mn-cs"/>
              </a:rPr>
              <a:t> instead of our </a:t>
            </a:r>
            <a:r>
              <a:rPr lang="en-US" dirty="0" smtClean="0"/>
              <a:t>deck</a:t>
            </a:r>
            <a:r>
              <a:rPr lang="en-US" sz="1200" b="0" i="0" kern="1200" dirty="0" smtClean="0">
                <a:solidFill>
                  <a:schemeClr val="tx1"/>
                </a:solidFill>
                <a:effectLst/>
                <a:latin typeface="+mn-lt"/>
                <a:ea typeface="+mn-ea"/>
                <a:cs typeface="+mn-cs"/>
              </a:rPr>
              <a:t> object. That’s because we call </a:t>
            </a:r>
            <a:r>
              <a:rPr lang="en-US" dirty="0" err="1" smtClean="0"/>
              <a:t>cardPicker</a:t>
            </a:r>
            <a:r>
              <a:rPr lang="en-US" dirty="0" smtClean="0"/>
              <a:t>()</a:t>
            </a:r>
            <a:r>
              <a:rPr lang="en-US" sz="1200" b="0" i="0" kern="1200" dirty="0" smtClean="0">
                <a:solidFill>
                  <a:schemeClr val="tx1"/>
                </a:solidFill>
                <a:effectLst/>
                <a:latin typeface="+mn-lt"/>
                <a:ea typeface="+mn-ea"/>
                <a:cs typeface="+mn-cs"/>
              </a:rPr>
              <a:t> on its own. A top-level non-method syntax call like this will use </a:t>
            </a:r>
            <a:r>
              <a:rPr lang="en-US" dirty="0" smtClean="0"/>
              <a:t>window</a:t>
            </a:r>
            <a:r>
              <a:rPr lang="en-US" sz="1200" b="0" i="0" kern="1200" dirty="0" smtClean="0">
                <a:solidFill>
                  <a:schemeClr val="tx1"/>
                </a:solidFill>
                <a:effectLst/>
                <a:latin typeface="+mn-lt"/>
                <a:ea typeface="+mn-ea"/>
                <a:cs typeface="+mn-cs"/>
              </a:rPr>
              <a:t> for </a:t>
            </a:r>
            <a:r>
              <a:rPr lang="en-US" dirty="0" smtClean="0"/>
              <a:t>this</a:t>
            </a:r>
            <a:r>
              <a:rPr lang="en-US" sz="1200" b="0" i="0" kern="1200" dirty="0" smtClean="0">
                <a:solidFill>
                  <a:schemeClr val="tx1"/>
                </a:solidFill>
                <a:effectLst/>
                <a:latin typeface="+mn-lt"/>
                <a:ea typeface="+mn-ea"/>
                <a:cs typeface="+mn-cs"/>
              </a:rPr>
              <a:t>. (Note: under strict mode, </a:t>
            </a:r>
            <a:r>
              <a:rPr lang="en-US" dirty="0" smtClean="0"/>
              <a:t>this</a:t>
            </a:r>
            <a:r>
              <a:rPr lang="en-US" sz="1200" b="0" i="0" kern="1200" dirty="0" smtClean="0">
                <a:solidFill>
                  <a:schemeClr val="tx1"/>
                </a:solidFill>
                <a:effectLst/>
                <a:latin typeface="+mn-lt"/>
                <a:ea typeface="+mn-ea"/>
                <a:cs typeface="+mn-cs"/>
              </a:rPr>
              <a:t> will be </a:t>
            </a:r>
            <a:r>
              <a:rPr lang="en-US" dirty="0" smtClean="0"/>
              <a:t>undefined</a:t>
            </a:r>
            <a:r>
              <a:rPr lang="en-US" sz="1200" b="0" i="0" kern="1200" dirty="0" smtClean="0">
                <a:solidFill>
                  <a:schemeClr val="tx1"/>
                </a:solidFill>
                <a:effectLst/>
                <a:latin typeface="+mn-lt"/>
                <a:ea typeface="+mn-ea"/>
                <a:cs typeface="+mn-cs"/>
              </a:rPr>
              <a:t> rather than </a:t>
            </a:r>
            <a:r>
              <a:rPr lang="en-US" dirty="0" smtClean="0"/>
              <a:t>window</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Even better,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will warn you when you make this mistake if you pass the </a:t>
            </a:r>
            <a:r>
              <a:rPr lang="en-US" dirty="0" smtClean="0"/>
              <a:t>--</a:t>
            </a:r>
            <a:r>
              <a:rPr lang="en-US" dirty="0" err="1" smtClean="0"/>
              <a:t>noImplicitThis</a:t>
            </a:r>
            <a:r>
              <a:rPr lang="en-US" sz="1200" b="0" i="0" kern="1200" dirty="0" smtClean="0">
                <a:solidFill>
                  <a:schemeClr val="tx1"/>
                </a:solidFill>
                <a:effectLst/>
                <a:latin typeface="+mn-lt"/>
                <a:ea typeface="+mn-ea"/>
                <a:cs typeface="+mn-cs"/>
              </a:rPr>
              <a:t> flag to the compiler. It will point out that </a:t>
            </a:r>
            <a:r>
              <a:rPr lang="en-US" dirty="0" smtClean="0"/>
              <a:t>this</a:t>
            </a:r>
            <a:r>
              <a:rPr lang="en-US" sz="1200" b="0" i="0" kern="1200" dirty="0" smtClean="0">
                <a:solidFill>
                  <a:schemeClr val="tx1"/>
                </a:solidFill>
                <a:effectLst/>
                <a:latin typeface="+mn-lt"/>
                <a:ea typeface="+mn-ea"/>
                <a:cs typeface="+mn-cs"/>
              </a:rPr>
              <a:t> in </a:t>
            </a:r>
            <a:r>
              <a:rPr lang="en-US" dirty="0" err="1" smtClean="0"/>
              <a:t>this.suits</a:t>
            </a:r>
            <a:r>
              <a:rPr lang="en-US" dirty="0" smtClean="0"/>
              <a:t>[</a:t>
            </a:r>
            <a:r>
              <a:rPr lang="en-US" dirty="0" err="1" smtClean="0"/>
              <a:t>pickedSuit</a:t>
            </a:r>
            <a:r>
              <a:rPr lang="en-US" dirty="0" smtClean="0"/>
              <a:t>]</a:t>
            </a:r>
            <a:r>
              <a:rPr lang="en-US" sz="1200" b="0" i="0" kern="1200" dirty="0" smtClean="0">
                <a:solidFill>
                  <a:schemeClr val="tx1"/>
                </a:solidFill>
                <a:effectLst/>
                <a:latin typeface="+mn-lt"/>
                <a:ea typeface="+mn-ea"/>
                <a:cs typeface="+mn-cs"/>
              </a:rPr>
              <a:t> is of type </a:t>
            </a:r>
            <a:r>
              <a:rPr lang="en-US" dirty="0" smtClean="0"/>
              <a:t>any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49</a:t>
            </a:fld>
            <a:endParaRPr lang="en-US"/>
          </a:p>
        </p:txBody>
      </p:sp>
    </p:spTree>
    <p:extLst>
      <p:ext uri="{BB962C8B-B14F-4D97-AF65-F5344CB8AC3E}">
        <p14:creationId xmlns:p14="http://schemas.microsoft.com/office/powerpoint/2010/main" val="105299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fix this by making sure the function is bound to the correct </a:t>
            </a:r>
            <a:r>
              <a:rPr lang="en-US" dirty="0" smtClean="0"/>
              <a:t>this</a:t>
            </a:r>
            <a:r>
              <a:rPr lang="en-US" sz="1200" b="0" i="0" kern="1200" dirty="0" smtClean="0">
                <a:solidFill>
                  <a:schemeClr val="tx1"/>
                </a:solidFill>
                <a:effectLst/>
                <a:latin typeface="+mn-lt"/>
                <a:ea typeface="+mn-ea"/>
                <a:cs typeface="+mn-cs"/>
              </a:rPr>
              <a:t> before we return the function to be used later. This way, regardless of how it’s later used, it will still be able to see the original </a:t>
            </a:r>
            <a:r>
              <a:rPr lang="en-US" dirty="0" smtClean="0"/>
              <a:t>deck</a:t>
            </a:r>
            <a:r>
              <a:rPr lang="en-US" sz="1200" b="0" i="0" kern="1200" dirty="0" smtClean="0">
                <a:solidFill>
                  <a:schemeClr val="tx1"/>
                </a:solidFill>
                <a:effectLst/>
                <a:latin typeface="+mn-lt"/>
                <a:ea typeface="+mn-ea"/>
                <a:cs typeface="+mn-cs"/>
              </a:rPr>
              <a:t> object. To do this, we change the function expression to use the ECMAScript 6 arrow syntax. Arrow functions capture the </a:t>
            </a:r>
            <a:r>
              <a:rPr lang="en-US" dirty="0" smtClean="0"/>
              <a:t>this</a:t>
            </a:r>
            <a:r>
              <a:rPr lang="en-US" sz="1200" b="0" i="0" kern="1200" dirty="0" smtClean="0">
                <a:solidFill>
                  <a:schemeClr val="tx1"/>
                </a:solidFill>
                <a:effectLst/>
                <a:latin typeface="+mn-lt"/>
                <a:ea typeface="+mn-ea"/>
                <a:cs typeface="+mn-cs"/>
              </a:rPr>
              <a:t> where the function is created rather than where it is invoked:</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50</a:t>
            </a:fld>
            <a:endParaRPr lang="en-US"/>
          </a:p>
        </p:txBody>
      </p:sp>
    </p:spTree>
    <p:extLst>
      <p:ext uri="{BB962C8B-B14F-4D97-AF65-F5344CB8AC3E}">
        <p14:creationId xmlns:p14="http://schemas.microsoft.com/office/powerpoint/2010/main" val="309811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knows that </a:t>
            </a:r>
            <a:r>
              <a:rPr lang="en-US" dirty="0" err="1" smtClean="0"/>
              <a:t>createCardPicker</a:t>
            </a:r>
            <a:r>
              <a:rPr lang="en-US" sz="1200" b="0" i="0" kern="1200" dirty="0" smtClean="0">
                <a:solidFill>
                  <a:schemeClr val="tx1"/>
                </a:solidFill>
                <a:effectLst/>
                <a:latin typeface="+mn-lt"/>
                <a:ea typeface="+mn-ea"/>
                <a:cs typeface="+mn-cs"/>
              </a:rPr>
              <a:t> expects to be called on a </a:t>
            </a:r>
            <a:r>
              <a:rPr lang="en-US" dirty="0" smtClean="0"/>
              <a:t>Deck</a:t>
            </a:r>
            <a:r>
              <a:rPr lang="en-US" sz="1200" b="0" i="0" kern="1200" dirty="0" smtClean="0">
                <a:solidFill>
                  <a:schemeClr val="tx1"/>
                </a:solidFill>
                <a:effectLst/>
                <a:latin typeface="+mn-lt"/>
                <a:ea typeface="+mn-ea"/>
                <a:cs typeface="+mn-cs"/>
              </a:rPr>
              <a:t> object. That means that </a:t>
            </a:r>
            <a:r>
              <a:rPr lang="en-US" dirty="0" smtClean="0"/>
              <a:t>this</a:t>
            </a:r>
            <a:r>
              <a:rPr lang="en-US" sz="1200" b="0" i="0" kern="1200" dirty="0" smtClean="0">
                <a:solidFill>
                  <a:schemeClr val="tx1"/>
                </a:solidFill>
                <a:effectLst/>
                <a:latin typeface="+mn-lt"/>
                <a:ea typeface="+mn-ea"/>
                <a:cs typeface="+mn-cs"/>
              </a:rPr>
              <a:t> is of </a:t>
            </a:r>
            <a:r>
              <a:rPr lang="en-US" sz="1200" b="0" i="0" kern="1200" dirty="0" err="1" smtClean="0">
                <a:solidFill>
                  <a:schemeClr val="tx1"/>
                </a:solidFill>
                <a:effectLst/>
                <a:latin typeface="+mn-lt"/>
                <a:ea typeface="+mn-ea"/>
                <a:cs typeface="+mn-cs"/>
              </a:rPr>
              <a:t>type</a:t>
            </a:r>
            <a:r>
              <a:rPr lang="en-US" dirty="0" err="1" smtClean="0"/>
              <a:t>Deck</a:t>
            </a:r>
            <a:r>
              <a:rPr lang="en-US" sz="1200" b="0" i="0" kern="1200" dirty="0" smtClean="0">
                <a:solidFill>
                  <a:schemeClr val="tx1"/>
                </a:solidFill>
                <a:effectLst/>
                <a:latin typeface="+mn-lt"/>
                <a:ea typeface="+mn-ea"/>
                <a:cs typeface="+mn-cs"/>
              </a:rPr>
              <a:t> now, not </a:t>
            </a:r>
            <a:r>
              <a:rPr lang="en-US" dirty="0" smtClean="0"/>
              <a:t>any</a:t>
            </a:r>
            <a:r>
              <a:rPr lang="en-US" sz="1200" b="0" i="0" kern="1200" dirty="0" smtClean="0">
                <a:solidFill>
                  <a:schemeClr val="tx1"/>
                </a:solidFill>
                <a:effectLst/>
                <a:latin typeface="+mn-lt"/>
                <a:ea typeface="+mn-ea"/>
                <a:cs typeface="+mn-cs"/>
              </a:rPr>
              <a:t>, so </a:t>
            </a:r>
            <a:r>
              <a:rPr lang="en-US" dirty="0" smtClean="0"/>
              <a:t>--</a:t>
            </a:r>
            <a:r>
              <a:rPr lang="en-US" dirty="0" err="1" smtClean="0"/>
              <a:t>noImplicitThis</a:t>
            </a:r>
            <a:r>
              <a:rPr lang="en-US" sz="1200" b="0" i="0" kern="1200" dirty="0" smtClean="0">
                <a:solidFill>
                  <a:schemeClr val="tx1"/>
                </a:solidFill>
                <a:effectLst/>
                <a:latin typeface="+mn-lt"/>
                <a:ea typeface="+mn-ea"/>
                <a:cs typeface="+mn-cs"/>
              </a:rPr>
              <a:t> will not cause any errors.</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52</a:t>
            </a:fld>
            <a:endParaRPr lang="en-US"/>
          </a:p>
        </p:txBody>
      </p:sp>
    </p:spTree>
    <p:extLst>
      <p:ext uri="{BB962C8B-B14F-4D97-AF65-F5344CB8AC3E}">
        <p14:creationId xmlns:p14="http://schemas.microsoft.com/office/powerpoint/2010/main" val="3236360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Point {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x: number, </a:t>
            </a:r>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y: number) {} }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Person {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name: string) {} } </a:t>
            </a:r>
            <a:r>
              <a:rPr lang="en-US" sz="1200" b="1" i="0"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Constructor&lt;T&gt;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any[]) =&gt; 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Tagged</a:t>
            </a:r>
            <a:r>
              <a:rPr lang="en-US" sz="1200" b="0" i="0" kern="1200" dirty="0" smtClean="0">
                <a:solidFill>
                  <a:schemeClr val="tx1"/>
                </a:solidFill>
                <a:effectLst/>
                <a:latin typeface="+mn-lt"/>
                <a:ea typeface="+mn-ea"/>
                <a:cs typeface="+mn-cs"/>
              </a:rPr>
              <a:t>&lt;</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extends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&lt;{}&gt;&gt;(Base: T) {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extends Base { _tag: string;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any[]) { </a:t>
            </a:r>
            <a:r>
              <a:rPr lang="en-US" sz="1200" b="1" i="0" kern="1200" dirty="0" smtClean="0">
                <a:solidFill>
                  <a:schemeClr val="tx1"/>
                </a:solidFill>
                <a:effectLst/>
                <a:latin typeface="+mn-lt"/>
                <a:ea typeface="+mn-ea"/>
                <a:cs typeface="+mn-cs"/>
              </a:rPr>
              <a:t>super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._tag</a:t>
            </a:r>
            <a:r>
              <a:rPr lang="en-US" sz="1200" b="0" i="0" kern="1200" dirty="0" smtClean="0">
                <a:solidFill>
                  <a:schemeClr val="tx1"/>
                </a:solidFill>
                <a:effectLst/>
                <a:latin typeface="+mn-lt"/>
                <a:ea typeface="+mn-ea"/>
                <a:cs typeface="+mn-cs"/>
              </a:rPr>
              <a:t> = ""; } } } </a:t>
            </a:r>
            <a:r>
              <a:rPr lang="en-US" sz="1200" b="1"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TaggedPoint</a:t>
            </a:r>
            <a:r>
              <a:rPr lang="en-US" sz="1200" b="0" i="0" kern="1200" dirty="0" smtClean="0">
                <a:solidFill>
                  <a:schemeClr val="tx1"/>
                </a:solidFill>
                <a:effectLst/>
                <a:latin typeface="+mn-lt"/>
                <a:ea typeface="+mn-ea"/>
                <a:cs typeface="+mn-cs"/>
              </a:rPr>
              <a:t> = Tagged(Point); </a:t>
            </a:r>
            <a:r>
              <a:rPr lang="en-US" sz="1200" b="1" i="0" kern="1200" dirty="0" smtClean="0">
                <a:solidFill>
                  <a:schemeClr val="tx1"/>
                </a:solidFill>
                <a:effectLst/>
                <a:latin typeface="+mn-lt"/>
                <a:ea typeface="+mn-ea"/>
                <a:cs typeface="+mn-cs"/>
              </a:rPr>
              <a:t>let</a:t>
            </a:r>
            <a:r>
              <a:rPr lang="en-US" sz="1200" b="0" i="0" kern="1200" dirty="0" smtClean="0">
                <a:solidFill>
                  <a:schemeClr val="tx1"/>
                </a:solidFill>
                <a:effectLst/>
                <a:latin typeface="+mn-lt"/>
                <a:ea typeface="+mn-ea"/>
                <a:cs typeface="+mn-cs"/>
              </a:rPr>
              <a:t> point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TaggedPoint</a:t>
            </a:r>
            <a:r>
              <a:rPr lang="en-US" sz="1200" b="0" i="0" kern="1200" dirty="0" smtClean="0">
                <a:solidFill>
                  <a:schemeClr val="tx1"/>
                </a:solidFill>
                <a:effectLst/>
                <a:latin typeface="+mn-lt"/>
                <a:ea typeface="+mn-ea"/>
                <a:cs typeface="+mn-cs"/>
              </a:rPr>
              <a:t>(10, 20); </a:t>
            </a:r>
            <a:r>
              <a:rPr lang="en-US" sz="1200" b="0" i="0" kern="1200" dirty="0" err="1" smtClean="0">
                <a:solidFill>
                  <a:schemeClr val="tx1"/>
                </a:solidFill>
                <a:effectLst/>
                <a:latin typeface="+mn-lt"/>
                <a:ea typeface="+mn-ea"/>
                <a:cs typeface="+mn-cs"/>
              </a:rPr>
              <a:t>point._tag</a:t>
            </a:r>
            <a:r>
              <a:rPr lang="en-US" sz="1200" b="0" i="0" kern="1200" dirty="0" smtClean="0">
                <a:solidFill>
                  <a:schemeClr val="tx1"/>
                </a:solidFill>
                <a:effectLst/>
                <a:latin typeface="+mn-lt"/>
                <a:ea typeface="+mn-ea"/>
                <a:cs typeface="+mn-cs"/>
              </a:rPr>
              <a:t> = "hello";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Customer extends Tagged(Person) { </a:t>
            </a:r>
            <a:r>
              <a:rPr lang="en-US" sz="1200" b="0" i="0" kern="1200" dirty="0" err="1" smtClean="0">
                <a:solidFill>
                  <a:schemeClr val="tx1"/>
                </a:solidFill>
                <a:effectLst/>
                <a:latin typeface="+mn-lt"/>
                <a:ea typeface="+mn-ea"/>
                <a:cs typeface="+mn-cs"/>
              </a:rPr>
              <a:t>accountBalance</a:t>
            </a:r>
            <a:r>
              <a:rPr lang="en-US" sz="1200" b="0" i="0" kern="1200" dirty="0" smtClean="0">
                <a:solidFill>
                  <a:schemeClr val="tx1"/>
                </a:solidFill>
                <a:effectLst/>
                <a:latin typeface="+mn-lt"/>
                <a:ea typeface="+mn-ea"/>
                <a:cs typeface="+mn-cs"/>
              </a:rPr>
              <a:t>: number; } </a:t>
            </a:r>
            <a:r>
              <a:rPr lang="en-US" sz="1200" b="1" i="0" kern="1200" dirty="0" smtClean="0">
                <a:solidFill>
                  <a:schemeClr val="tx1"/>
                </a:solidFill>
                <a:effectLst/>
                <a:latin typeface="+mn-lt"/>
                <a:ea typeface="+mn-ea"/>
                <a:cs typeface="+mn-cs"/>
              </a:rPr>
              <a:t>let</a:t>
            </a:r>
            <a:r>
              <a:rPr lang="en-US" sz="1200" b="0" i="0" kern="1200" dirty="0" smtClean="0">
                <a:solidFill>
                  <a:schemeClr val="tx1"/>
                </a:solidFill>
                <a:effectLst/>
                <a:latin typeface="+mn-lt"/>
                <a:ea typeface="+mn-ea"/>
                <a:cs typeface="+mn-cs"/>
              </a:rPr>
              <a:t> customer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Customer("Joe"); </a:t>
            </a:r>
            <a:r>
              <a:rPr lang="en-US" sz="1200" b="0" i="0" kern="1200" dirty="0" err="1" smtClean="0">
                <a:solidFill>
                  <a:schemeClr val="tx1"/>
                </a:solidFill>
                <a:effectLst/>
                <a:latin typeface="+mn-lt"/>
                <a:ea typeface="+mn-ea"/>
                <a:cs typeface="+mn-cs"/>
              </a:rPr>
              <a:t>customer._tag</a:t>
            </a:r>
            <a:r>
              <a:rPr lang="en-US" sz="1200" b="0" i="0" kern="1200" dirty="0" smtClean="0">
                <a:solidFill>
                  <a:schemeClr val="tx1"/>
                </a:solidFill>
                <a:effectLst/>
                <a:latin typeface="+mn-lt"/>
                <a:ea typeface="+mn-ea"/>
                <a:cs typeface="+mn-cs"/>
              </a:rPr>
              <a:t> = "test"; </a:t>
            </a:r>
            <a:r>
              <a:rPr lang="en-US" sz="1200" b="0" i="0" kern="1200" dirty="0" err="1" smtClean="0">
                <a:solidFill>
                  <a:schemeClr val="tx1"/>
                </a:solidFill>
                <a:effectLst/>
                <a:latin typeface="+mn-lt"/>
                <a:ea typeface="+mn-ea"/>
                <a:cs typeface="+mn-cs"/>
              </a:rPr>
              <a:t>customer.accountBalance</a:t>
            </a:r>
            <a:r>
              <a:rPr lang="en-US" sz="1200" b="0" i="0" kern="1200" dirty="0" smtClean="0">
                <a:solidFill>
                  <a:schemeClr val="tx1"/>
                </a:solidFill>
                <a:effectLst/>
                <a:latin typeface="+mn-lt"/>
                <a:ea typeface="+mn-ea"/>
                <a:cs typeface="+mn-cs"/>
              </a:rPr>
              <a:t> = 0;</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64</a:t>
            </a:fld>
            <a:endParaRPr lang="en-US"/>
          </a:p>
        </p:txBody>
      </p:sp>
    </p:spTree>
    <p:extLst>
      <p:ext uri="{BB962C8B-B14F-4D97-AF65-F5344CB8AC3E}">
        <p14:creationId xmlns:p14="http://schemas.microsoft.com/office/powerpoint/2010/main" val="282502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interface</a:t>
            </a:r>
            <a:r>
              <a:rPr lang="en-US" sz="1200" b="0" i="0" kern="1200" dirty="0" smtClean="0">
                <a:solidFill>
                  <a:schemeClr val="tx1"/>
                </a:solidFill>
                <a:effectLst/>
                <a:latin typeface="+mn-lt"/>
                <a:ea typeface="+mn-ea"/>
                <a:cs typeface="+mn-cs"/>
              </a:rPr>
              <a:t> Point { x: number; y: number; } </a:t>
            </a:r>
            <a:r>
              <a:rPr lang="en-US" sz="1200" b="1"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WithLocation</a:t>
            </a:r>
            <a:r>
              <a:rPr lang="en-US" sz="1200" b="0" i="0" kern="1200" dirty="0" smtClean="0">
                <a:solidFill>
                  <a:schemeClr val="tx1"/>
                </a:solidFill>
                <a:effectLst/>
                <a:latin typeface="+mn-lt"/>
                <a:ea typeface="+mn-ea"/>
                <a:cs typeface="+mn-cs"/>
              </a:rPr>
              <a:t> = &lt;</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extends Constructor&lt;Point&gt;&gt;(Base: T) =&gt; class extends Base { </a:t>
            </a:r>
            <a:r>
              <a:rPr lang="en-US" sz="1200" b="0" i="0" kern="1200" dirty="0" err="1" smtClean="0">
                <a:solidFill>
                  <a:schemeClr val="tx1"/>
                </a:solidFill>
                <a:effectLst/>
                <a:latin typeface="+mn-lt"/>
                <a:ea typeface="+mn-ea"/>
                <a:cs typeface="+mn-cs"/>
              </a:rPr>
              <a:t>getLocation</a:t>
            </a:r>
            <a:r>
              <a:rPr lang="en-US" sz="1200" b="0" i="0" kern="1200" dirty="0" smtClean="0">
                <a:solidFill>
                  <a:schemeClr val="tx1"/>
                </a:solidFill>
                <a:effectLst/>
                <a:latin typeface="+mn-lt"/>
                <a:ea typeface="+mn-ea"/>
                <a:cs typeface="+mn-cs"/>
              </a:rPr>
              <a:t>(): [number, number] { return [</a:t>
            </a:r>
            <a:r>
              <a:rPr lang="en-US" sz="1200" b="0" i="0" kern="1200" dirty="0" err="1" smtClean="0">
                <a:solidFill>
                  <a:schemeClr val="tx1"/>
                </a:solidFill>
                <a:effectLst/>
                <a:latin typeface="+mn-lt"/>
                <a:ea typeface="+mn-ea"/>
                <a:cs typeface="+mn-cs"/>
              </a:rPr>
              <a:t>this.x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this.y</a:t>
            </a:r>
            <a:r>
              <a:rPr lang="en-US" sz="1200" b="0" i="0" kern="1200" dirty="0" smtClean="0">
                <a:solidFill>
                  <a:schemeClr val="tx1"/>
                </a:solidFill>
                <a:effectLst/>
                <a:latin typeface="+mn-lt"/>
                <a:ea typeface="+mn-ea"/>
                <a:cs typeface="+mn-cs"/>
              </a:rPr>
              <a:t>]; } }</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65</a:t>
            </a:fld>
            <a:endParaRPr lang="en-US"/>
          </a:p>
        </p:txBody>
      </p:sp>
    </p:spTree>
    <p:extLst>
      <p:ext uri="{BB962C8B-B14F-4D97-AF65-F5344CB8AC3E}">
        <p14:creationId xmlns:p14="http://schemas.microsoft.com/office/powerpoint/2010/main" val="299137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interface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SquareConfig</a:t>
            </a:r>
            <a:r>
              <a:rPr lang="en-US" sz="1200" b="0" i="0" kern="1200" dirty="0" smtClean="0">
                <a:solidFill>
                  <a:schemeClr val="tx1"/>
                </a:solidFill>
                <a:effectLst/>
                <a:latin typeface="+mn-lt"/>
                <a:ea typeface="+mn-ea"/>
                <a:cs typeface="+mn-cs"/>
              </a:rPr>
              <a:t> { color?: string; width?: number; }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createSquare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SquareConfig</a:t>
            </a:r>
            <a:r>
              <a:rPr lang="en-US" sz="1200" b="0" i="0" kern="1200" dirty="0" smtClean="0">
                <a:solidFill>
                  <a:schemeClr val="tx1"/>
                </a:solidFill>
                <a:effectLst/>
                <a:latin typeface="+mn-lt"/>
                <a:ea typeface="+mn-ea"/>
                <a:cs typeface="+mn-cs"/>
              </a:rPr>
              <a:t>): {color: string; area: number} { </a:t>
            </a:r>
            <a:r>
              <a:rPr lang="en-US" sz="1200" b="1" i="0" kern="1200" dirty="0" smtClean="0">
                <a:solidFill>
                  <a:schemeClr val="tx1"/>
                </a:solidFill>
                <a:effectLst/>
                <a:latin typeface="+mn-lt"/>
                <a:ea typeface="+mn-ea"/>
                <a:cs typeface="+mn-cs"/>
              </a:rPr>
              <a:t>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newSquare</a:t>
            </a:r>
            <a:r>
              <a:rPr lang="en-US" sz="1200" b="0" i="0" kern="1200" dirty="0" smtClean="0">
                <a:solidFill>
                  <a:schemeClr val="tx1"/>
                </a:solidFill>
                <a:effectLst/>
                <a:latin typeface="+mn-lt"/>
                <a:ea typeface="+mn-ea"/>
                <a:cs typeface="+mn-cs"/>
              </a:rPr>
              <a:t> = {color: "white", area: 100}; </a:t>
            </a:r>
            <a:r>
              <a:rPr lang="en-US" sz="1200" b="1" i="0"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config.color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newSquare.color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config.color</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config.width</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newSquare.area</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config.width</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config.width</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newSquare</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mySquare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createSquare</a:t>
            </a:r>
            <a:r>
              <a:rPr lang="en-US" sz="1200" b="0" i="0" kern="1200" dirty="0" smtClean="0">
                <a:solidFill>
                  <a:schemeClr val="tx1"/>
                </a:solidFill>
                <a:effectLst/>
                <a:latin typeface="+mn-lt"/>
                <a:ea typeface="+mn-ea"/>
                <a:cs typeface="+mn-cs"/>
              </a:rPr>
              <a:t>({color: "black"});</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10</a:t>
            </a:fld>
            <a:endParaRPr lang="en-US"/>
          </a:p>
        </p:txBody>
      </p:sp>
    </p:spTree>
    <p:extLst>
      <p:ext uri="{BB962C8B-B14F-4D97-AF65-F5344CB8AC3E}">
        <p14:creationId xmlns:p14="http://schemas.microsoft.com/office/powerpoint/2010/main" val="229169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readonly</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const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easiest way to remember whether to use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is to ask whether you’re using it on a variable or a property. Variables use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whereas properties use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11</a:t>
            </a:fld>
            <a:endParaRPr lang="en-US"/>
          </a:p>
        </p:txBody>
      </p:sp>
    </p:spTree>
    <p:extLst>
      <p:ext uri="{BB962C8B-B14F-4D97-AF65-F5344CB8AC3E}">
        <p14:creationId xmlns:p14="http://schemas.microsoft.com/office/powerpoint/2010/main" val="171497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We’ve now added a type variable </a:t>
            </a:r>
            <a:r>
              <a:rPr lang="en-US" dirty="0" smtClean="0"/>
              <a:t>T</a:t>
            </a:r>
            <a:r>
              <a:rPr lang="en-US" sz="1200" b="0" i="0" kern="1200" dirty="0" smtClean="0">
                <a:solidFill>
                  <a:schemeClr val="tx1"/>
                </a:solidFill>
                <a:effectLst/>
                <a:latin typeface="+mn-lt"/>
                <a:ea typeface="+mn-ea"/>
                <a:cs typeface="+mn-cs"/>
              </a:rPr>
              <a:t> to the identity function. This </a:t>
            </a:r>
            <a:r>
              <a:rPr lang="en-US" dirty="0" smtClean="0"/>
              <a:t>T</a:t>
            </a:r>
            <a:r>
              <a:rPr lang="en-US" sz="1200" b="0" i="0" kern="1200" dirty="0" smtClean="0">
                <a:solidFill>
                  <a:schemeClr val="tx1"/>
                </a:solidFill>
                <a:effectLst/>
                <a:latin typeface="+mn-lt"/>
                <a:ea typeface="+mn-ea"/>
                <a:cs typeface="+mn-cs"/>
              </a:rPr>
              <a:t> allows us to capture the type the user provides (</a:t>
            </a:r>
            <a:r>
              <a:rPr lang="en-US" sz="1200" b="0" i="0" kern="1200" dirty="0" err="1" smtClean="0">
                <a:solidFill>
                  <a:schemeClr val="tx1"/>
                </a:solidFill>
                <a:effectLst/>
                <a:latin typeface="+mn-lt"/>
                <a:ea typeface="+mn-ea"/>
                <a:cs typeface="+mn-cs"/>
              </a:rPr>
              <a:t>e.g.</a:t>
            </a:r>
            <a:r>
              <a:rPr lang="en-US" dirty="0" err="1" smtClean="0"/>
              <a:t>number</a:t>
            </a:r>
            <a:r>
              <a:rPr lang="en-US" sz="1200" b="0" i="0" kern="1200" dirty="0" smtClean="0">
                <a:solidFill>
                  <a:schemeClr val="tx1"/>
                </a:solidFill>
                <a:effectLst/>
                <a:latin typeface="+mn-lt"/>
                <a:ea typeface="+mn-ea"/>
                <a:cs typeface="+mn-cs"/>
              </a:rPr>
              <a:t>), so that we can use that information later. Here, we use </a:t>
            </a:r>
            <a:r>
              <a:rPr lang="en-US" dirty="0" smtClean="0"/>
              <a:t>T</a:t>
            </a:r>
            <a:r>
              <a:rPr lang="en-US" sz="1200" b="0" i="0" kern="1200" dirty="0" smtClean="0">
                <a:solidFill>
                  <a:schemeClr val="tx1"/>
                </a:solidFill>
                <a:effectLst/>
                <a:latin typeface="+mn-lt"/>
                <a:ea typeface="+mn-ea"/>
                <a:cs typeface="+mn-cs"/>
              </a:rPr>
              <a:t> again as the return type. On inspection, we can now see the same type is used for the argument and the return type. This allows us to traffic that type information in one side of the function and out the other.</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26</a:t>
            </a:fld>
            <a:endParaRPr lang="en-US"/>
          </a:p>
        </p:txBody>
      </p:sp>
    </p:spTree>
    <p:extLst>
      <p:ext uri="{BB962C8B-B14F-4D97-AF65-F5344CB8AC3E}">
        <p14:creationId xmlns:p14="http://schemas.microsoft.com/office/powerpoint/2010/main" val="417940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creating factories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using generics, it is necessary to refer to class types by their constructor functions. For example,</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32</a:t>
            </a:fld>
            <a:endParaRPr lang="en-US"/>
          </a:p>
        </p:txBody>
      </p:sp>
    </p:spTree>
    <p:extLst>
      <p:ext uri="{BB962C8B-B14F-4D97-AF65-F5344CB8AC3E}">
        <p14:creationId xmlns:p14="http://schemas.microsoft.com/office/powerpoint/2010/main" val="404511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readers might do a double-take at this example. The variable </a:t>
            </a:r>
            <a:r>
              <a:rPr lang="en-US" dirty="0" smtClean="0"/>
              <a:t>x</a:t>
            </a:r>
            <a:r>
              <a:rPr lang="en-US" sz="1200" b="0" i="0" kern="1200" dirty="0" smtClean="0">
                <a:solidFill>
                  <a:schemeClr val="tx1"/>
                </a:solidFill>
                <a:effectLst/>
                <a:latin typeface="+mn-lt"/>
                <a:ea typeface="+mn-ea"/>
                <a:cs typeface="+mn-cs"/>
              </a:rPr>
              <a:t> was declared </a:t>
            </a:r>
            <a:r>
              <a:rPr lang="en-US" sz="1200" b="0" i="1" kern="1200" dirty="0" smtClean="0">
                <a:solidFill>
                  <a:schemeClr val="tx1"/>
                </a:solidFill>
                <a:effectLst/>
                <a:latin typeface="+mn-lt"/>
                <a:ea typeface="+mn-ea"/>
                <a:cs typeface="+mn-cs"/>
              </a:rPr>
              <a:t>within the if block</a:t>
            </a:r>
            <a:r>
              <a:rPr lang="en-US" sz="1200" b="0" i="0" kern="1200" dirty="0" smtClean="0">
                <a:solidFill>
                  <a:schemeClr val="tx1"/>
                </a:solidFill>
                <a:effectLst/>
                <a:latin typeface="+mn-lt"/>
                <a:ea typeface="+mn-ea"/>
                <a:cs typeface="+mn-cs"/>
              </a:rPr>
              <a:t>, and yet we were able to access it from outside that block. That’s because </a:t>
            </a:r>
            <a:r>
              <a:rPr lang="en-US" dirty="0" err="1" smtClean="0"/>
              <a:t>var</a:t>
            </a:r>
            <a:r>
              <a:rPr lang="en-US" sz="1200" b="0" i="0" kern="1200" dirty="0" smtClean="0">
                <a:solidFill>
                  <a:schemeClr val="tx1"/>
                </a:solidFill>
                <a:effectLst/>
                <a:latin typeface="+mn-lt"/>
                <a:ea typeface="+mn-ea"/>
                <a:cs typeface="+mn-cs"/>
              </a:rPr>
              <a:t> declarations are accessible anywhere within their containing function, module, namespace, or global scope - all which we’ll go over later on - regardless of the containing block. Some people call this </a:t>
            </a:r>
            <a:r>
              <a:rPr lang="en-US" sz="1200" b="0" i="1" kern="1200" dirty="0" err="1" smtClean="0">
                <a:solidFill>
                  <a:schemeClr val="tx1"/>
                </a:solidFill>
                <a:effectLst/>
                <a:latin typeface="+mn-lt"/>
                <a:ea typeface="+mn-ea"/>
                <a:cs typeface="+mn-cs"/>
              </a:rPr>
              <a:t>var</a:t>
            </a:r>
            <a:r>
              <a:rPr lang="en-US" sz="1200" b="0" i="1" kern="1200" dirty="0" smtClean="0">
                <a:solidFill>
                  <a:schemeClr val="tx1"/>
                </a:solidFill>
                <a:effectLst/>
                <a:latin typeface="+mn-lt"/>
                <a:ea typeface="+mn-ea"/>
                <a:cs typeface="+mn-cs"/>
              </a:rPr>
              <a:t>-scoping</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function-scoping</a:t>
            </a:r>
            <a:r>
              <a:rPr lang="en-US" sz="1200" b="0" i="0" kern="1200" dirty="0" smtClean="0">
                <a:solidFill>
                  <a:schemeClr val="tx1"/>
                </a:solidFill>
                <a:effectLst/>
                <a:latin typeface="+mn-lt"/>
                <a:ea typeface="+mn-ea"/>
                <a:cs typeface="+mn-cs"/>
              </a:rPr>
              <a:t>. Parameters are also function scoped.</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33</a:t>
            </a:fld>
            <a:endParaRPr lang="en-US"/>
          </a:p>
        </p:txBody>
      </p:sp>
    </p:spTree>
    <p:extLst>
      <p:ext uri="{BB962C8B-B14F-4D97-AF65-F5344CB8AC3E}">
        <p14:creationId xmlns:p14="http://schemas.microsoft.com/office/powerpoint/2010/main" val="94234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Maybe it was easy to spot out for some, but the inner </a:t>
            </a:r>
            <a:r>
              <a:rPr lang="en-US" dirty="0" smtClean="0"/>
              <a:t>for</a:t>
            </a:r>
            <a:r>
              <a:rPr lang="en-US" sz="1200" b="0" i="0" kern="1200" dirty="0" smtClean="0">
                <a:solidFill>
                  <a:schemeClr val="tx1"/>
                </a:solidFill>
                <a:effectLst/>
                <a:latin typeface="+mn-lt"/>
                <a:ea typeface="+mn-ea"/>
                <a:cs typeface="+mn-cs"/>
              </a:rPr>
              <a:t>-loop will accidentally overwrite the variable </a:t>
            </a:r>
            <a:r>
              <a:rPr lang="en-US" dirty="0" err="1" smtClean="0"/>
              <a:t>i</a:t>
            </a:r>
            <a:r>
              <a:rPr lang="en-US" sz="1200" b="0" i="0" kern="1200" dirty="0" smtClean="0">
                <a:solidFill>
                  <a:schemeClr val="tx1"/>
                </a:solidFill>
                <a:effectLst/>
                <a:latin typeface="+mn-lt"/>
                <a:ea typeface="+mn-ea"/>
                <a:cs typeface="+mn-cs"/>
              </a:rPr>
              <a:t> because </a:t>
            </a:r>
            <a:r>
              <a:rPr lang="en-US" dirty="0" err="1" smtClean="0"/>
              <a:t>i</a:t>
            </a:r>
            <a:r>
              <a:rPr lang="en-US" sz="1200" b="0" i="0" kern="1200" dirty="0" err="1" smtClean="0">
                <a:solidFill>
                  <a:schemeClr val="tx1"/>
                </a:solidFill>
                <a:effectLst/>
                <a:latin typeface="+mn-lt"/>
                <a:ea typeface="+mn-ea"/>
                <a:cs typeface="+mn-cs"/>
              </a:rPr>
              <a:t>refers</a:t>
            </a:r>
            <a:r>
              <a:rPr lang="en-US" sz="1200" b="0" i="0" kern="1200" dirty="0" smtClean="0">
                <a:solidFill>
                  <a:schemeClr val="tx1"/>
                </a:solidFill>
                <a:effectLst/>
                <a:latin typeface="+mn-lt"/>
                <a:ea typeface="+mn-ea"/>
                <a:cs typeface="+mn-cs"/>
              </a:rPr>
              <a:t> to the same function-scoped variable. As experienced developers know by now, similar sorts of bugs slip through code reviews and can be an endless source of frustration.</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34</a:t>
            </a:fld>
            <a:endParaRPr lang="en-US"/>
          </a:p>
        </p:txBody>
      </p:sp>
    </p:spTree>
    <p:extLst>
      <p:ext uri="{BB962C8B-B14F-4D97-AF65-F5344CB8AC3E}">
        <p14:creationId xmlns:p14="http://schemas.microsoft.com/office/powerpoint/2010/main" val="398571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Remember what we mentioned earlier about variable capturing? Every function expression we pass to </a:t>
            </a:r>
            <a:r>
              <a:rPr lang="en-US" sz="1200" b="0" i="0" kern="1200" dirty="0" err="1" smtClean="0">
                <a:solidFill>
                  <a:schemeClr val="tx1"/>
                </a:solidFill>
                <a:effectLst/>
                <a:latin typeface="+mn-lt"/>
                <a:ea typeface="+mn-ea"/>
                <a:cs typeface="+mn-cs"/>
              </a:rPr>
              <a:t>setTimeoutactually</a:t>
            </a:r>
            <a:r>
              <a:rPr lang="en-US" sz="1200" b="0" i="0" kern="1200" dirty="0" smtClean="0">
                <a:solidFill>
                  <a:schemeClr val="tx1"/>
                </a:solidFill>
                <a:effectLst/>
                <a:latin typeface="+mn-lt"/>
                <a:ea typeface="+mn-ea"/>
                <a:cs typeface="+mn-cs"/>
              </a:rPr>
              <a:t> refers to the same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from the same scope.</a:t>
            </a:r>
          </a:p>
          <a:p>
            <a:r>
              <a:rPr lang="en-US" sz="1200" b="0" i="0" kern="1200" dirty="0" smtClean="0">
                <a:solidFill>
                  <a:schemeClr val="tx1"/>
                </a:solidFill>
                <a:effectLst/>
                <a:latin typeface="+mn-lt"/>
                <a:ea typeface="+mn-ea"/>
                <a:cs typeface="+mn-cs"/>
              </a:rPr>
              <a:t>Let’s take a minute to consider what that means. </a:t>
            </a:r>
            <a:r>
              <a:rPr lang="en-US" sz="1200" b="0" i="0" kern="1200" dirty="0" err="1" smtClean="0">
                <a:solidFill>
                  <a:schemeClr val="tx1"/>
                </a:solidFill>
                <a:effectLst/>
                <a:latin typeface="+mn-lt"/>
                <a:ea typeface="+mn-ea"/>
                <a:cs typeface="+mn-cs"/>
              </a:rPr>
              <a:t>setTimeout</a:t>
            </a:r>
            <a:r>
              <a:rPr lang="en-US" sz="1200" b="0" i="0" kern="1200" dirty="0" smtClean="0">
                <a:solidFill>
                  <a:schemeClr val="tx1"/>
                </a:solidFill>
                <a:effectLst/>
                <a:latin typeface="+mn-lt"/>
                <a:ea typeface="+mn-ea"/>
                <a:cs typeface="+mn-cs"/>
              </a:rPr>
              <a:t> will run a function after some number of milliseconds, </a:t>
            </a:r>
            <a:r>
              <a:rPr lang="en-US" sz="1200" b="0" i="1" kern="1200" dirty="0" smtClean="0">
                <a:solidFill>
                  <a:schemeClr val="tx1"/>
                </a:solidFill>
                <a:effectLst/>
                <a:latin typeface="+mn-lt"/>
                <a:ea typeface="+mn-ea"/>
                <a:cs typeface="+mn-cs"/>
              </a:rPr>
              <a:t>but only</a:t>
            </a:r>
            <a:r>
              <a:rPr lang="en-US" sz="1200" b="0" i="0" kern="1200" dirty="0" smtClean="0">
                <a:solidFill>
                  <a:schemeClr val="tx1"/>
                </a:solidFill>
                <a:effectLst/>
                <a:latin typeface="+mn-lt"/>
                <a:ea typeface="+mn-ea"/>
                <a:cs typeface="+mn-cs"/>
              </a:rPr>
              <a:t> after the for loop has stopped executing; By the time the for loop has stopped executing, 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10. So each time the given function gets called, it will print out 10!</a:t>
            </a:r>
          </a:p>
          <a:p>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36</a:t>
            </a:fld>
            <a:endParaRPr lang="en-US"/>
          </a:p>
        </p:txBody>
      </p:sp>
    </p:spTree>
    <p:extLst>
      <p:ext uri="{BB962C8B-B14F-4D97-AF65-F5344CB8AC3E}">
        <p14:creationId xmlns:p14="http://schemas.microsoft.com/office/powerpoint/2010/main" val="22028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destructuring</a:t>
            </a:r>
            <a:r>
              <a:rPr lang="en-US" sz="1200" b="0" i="0" kern="1200" dirty="0" smtClean="0">
                <a:solidFill>
                  <a:schemeClr val="tx1"/>
                </a:solidFill>
                <a:effectLst/>
                <a:latin typeface="+mn-lt"/>
                <a:ea typeface="+mn-ea"/>
                <a:cs typeface="+mn-cs"/>
              </a:rPr>
              <a:t> with care. As the previous example demonstrates, anything but the simplest </a:t>
            </a:r>
            <a:r>
              <a:rPr lang="en-US" sz="1200" b="0" i="0" kern="1200" dirty="0" err="1" smtClean="0">
                <a:solidFill>
                  <a:schemeClr val="tx1"/>
                </a:solidFill>
                <a:effectLst/>
                <a:latin typeface="+mn-lt"/>
                <a:ea typeface="+mn-ea"/>
                <a:cs typeface="+mn-cs"/>
              </a:rPr>
              <a:t>destructuring</a:t>
            </a:r>
            <a:r>
              <a:rPr lang="en-US" sz="1200" b="0" i="0" kern="1200" dirty="0" smtClean="0">
                <a:solidFill>
                  <a:schemeClr val="tx1"/>
                </a:solidFill>
                <a:effectLst/>
                <a:latin typeface="+mn-lt"/>
                <a:ea typeface="+mn-ea"/>
                <a:cs typeface="+mn-cs"/>
              </a:rPr>
              <a:t> expression is confusing. This is especially true with deeply nested </a:t>
            </a:r>
            <a:r>
              <a:rPr lang="en-US" sz="1200" b="0" i="0" kern="1200" dirty="0" err="1" smtClean="0">
                <a:solidFill>
                  <a:schemeClr val="tx1"/>
                </a:solidFill>
                <a:effectLst/>
                <a:latin typeface="+mn-lt"/>
                <a:ea typeface="+mn-ea"/>
                <a:cs typeface="+mn-cs"/>
              </a:rPr>
              <a:t>destructuring</a:t>
            </a:r>
            <a:r>
              <a:rPr lang="en-US" sz="1200" b="0" i="0" kern="1200" dirty="0" smtClean="0">
                <a:solidFill>
                  <a:schemeClr val="tx1"/>
                </a:solidFill>
                <a:effectLst/>
                <a:latin typeface="+mn-lt"/>
                <a:ea typeface="+mn-ea"/>
                <a:cs typeface="+mn-cs"/>
              </a:rPr>
              <a:t>, which gets </a:t>
            </a:r>
            <a:r>
              <a:rPr lang="en-US" sz="1200" b="0" i="1" kern="1200" dirty="0" smtClean="0">
                <a:solidFill>
                  <a:schemeClr val="tx1"/>
                </a:solidFill>
                <a:effectLst/>
                <a:latin typeface="+mn-lt"/>
                <a:ea typeface="+mn-ea"/>
                <a:cs typeface="+mn-cs"/>
              </a:rPr>
              <a:t>really</a:t>
            </a:r>
            <a:r>
              <a:rPr lang="en-US" sz="1200" b="0" i="0" kern="1200" dirty="0" smtClean="0">
                <a:solidFill>
                  <a:schemeClr val="tx1"/>
                </a:solidFill>
                <a:effectLst/>
                <a:latin typeface="+mn-lt"/>
                <a:ea typeface="+mn-ea"/>
                <a:cs typeface="+mn-cs"/>
              </a:rPr>
              <a:t> hard to understand even without piling on renaming, default values, and type annotations. Try to keep </a:t>
            </a:r>
            <a:r>
              <a:rPr lang="en-US" sz="1200" b="0" i="0" kern="1200" dirty="0" err="1" smtClean="0">
                <a:solidFill>
                  <a:schemeClr val="tx1"/>
                </a:solidFill>
                <a:effectLst/>
                <a:latin typeface="+mn-lt"/>
                <a:ea typeface="+mn-ea"/>
                <a:cs typeface="+mn-cs"/>
              </a:rPr>
              <a:t>destructuring</a:t>
            </a:r>
            <a:r>
              <a:rPr lang="en-US" sz="1200" b="0" i="0" kern="1200" dirty="0" smtClean="0">
                <a:solidFill>
                  <a:schemeClr val="tx1"/>
                </a:solidFill>
                <a:effectLst/>
                <a:latin typeface="+mn-lt"/>
                <a:ea typeface="+mn-ea"/>
                <a:cs typeface="+mn-cs"/>
              </a:rPr>
              <a:t> expressions small and simple. You can always write the assignments that </a:t>
            </a:r>
            <a:r>
              <a:rPr lang="en-US" sz="1200" b="0" i="0" kern="1200" dirty="0" err="1" smtClean="0">
                <a:solidFill>
                  <a:schemeClr val="tx1"/>
                </a:solidFill>
                <a:effectLst/>
                <a:latin typeface="+mn-lt"/>
                <a:ea typeface="+mn-ea"/>
                <a:cs typeface="+mn-cs"/>
              </a:rPr>
              <a:t>destructuring</a:t>
            </a:r>
            <a:r>
              <a:rPr lang="en-US" sz="1200" b="0" i="0" kern="1200" dirty="0" smtClean="0">
                <a:solidFill>
                  <a:schemeClr val="tx1"/>
                </a:solidFill>
                <a:effectLst/>
                <a:latin typeface="+mn-lt"/>
                <a:ea typeface="+mn-ea"/>
                <a:cs typeface="+mn-cs"/>
              </a:rPr>
              <a:t> would generate yourself.</a:t>
            </a:r>
            <a:endParaRPr lang="en-US" dirty="0"/>
          </a:p>
        </p:txBody>
      </p:sp>
      <p:sp>
        <p:nvSpPr>
          <p:cNvPr id="4" name="Slide Number Placeholder 3"/>
          <p:cNvSpPr>
            <a:spLocks noGrp="1"/>
          </p:cNvSpPr>
          <p:nvPr>
            <p:ph type="sldNum" sz="quarter" idx="10"/>
          </p:nvPr>
        </p:nvSpPr>
        <p:spPr/>
        <p:txBody>
          <a:bodyPr/>
          <a:lstStyle/>
          <a:p>
            <a:fld id="{E05DFF7A-D3C3-49C0-BB5D-51A125521176}" type="slidenum">
              <a:rPr lang="en-US" smtClean="0"/>
              <a:t>44</a:t>
            </a:fld>
            <a:endParaRPr lang="en-US"/>
          </a:p>
        </p:txBody>
      </p:sp>
    </p:spTree>
    <p:extLst>
      <p:ext uri="{BB962C8B-B14F-4D97-AF65-F5344CB8AC3E}">
        <p14:creationId xmlns:p14="http://schemas.microsoft.com/office/powerpoint/2010/main" val="412262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30C275A-D351-466C-98BD-F0BDAD9C86FF}" type="datetimeFigureOut">
              <a:rPr lang="en-US" smtClean="0"/>
              <a:t>2/27/2017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0C14E63-49B7-48A1-BE87-49AA2966387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C275A-D351-466C-98BD-F0BDAD9C86FF}"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14E63-49B7-48A1-BE87-49AA296638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0C14E63-49B7-48A1-BE87-49AA2966387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C275A-D351-466C-98BD-F0BDAD9C86FF}"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0C275A-D351-466C-98BD-F0BDAD9C86FF}"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0C14E63-49B7-48A1-BE87-49AA2966387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30C275A-D351-466C-98BD-F0BDAD9C86FF}" type="datetimeFigureOut">
              <a:rPr lang="en-US" smtClean="0"/>
              <a:t>2/27/2017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0C14E63-49B7-48A1-BE87-49AA2966387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30C275A-D351-466C-98BD-F0BDAD9C86FF}"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14E63-49B7-48A1-BE87-49AA2966387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30C275A-D351-466C-98BD-F0BDAD9C86FF}" type="datetimeFigureOut">
              <a:rPr lang="en-US" smtClean="0"/>
              <a:t>2/27/2017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0C14E63-49B7-48A1-BE87-49AA2966387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0C275A-D351-466C-98BD-F0BDAD9C86FF}" type="datetimeFigureOut">
              <a:rPr lang="en-US" smtClean="0"/>
              <a:t>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0C14E63-49B7-48A1-BE87-49AA296638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30C275A-D351-466C-98BD-F0BDAD9C86FF}" type="datetimeFigureOut">
              <a:rPr lang="en-US" smtClean="0"/>
              <a:t>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0C14E63-49B7-48A1-BE87-49AA296638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0C14E63-49B7-48A1-BE87-49AA2966387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30C275A-D351-466C-98BD-F0BDAD9C86FF}" type="datetimeFigureOut">
              <a:rPr lang="en-US" smtClean="0"/>
              <a:t>2/27/2017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0C14E63-49B7-48A1-BE87-49AA2966387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30C275A-D351-466C-98BD-F0BDAD9C86FF}" type="datetimeFigureOut">
              <a:rPr lang="en-US" smtClean="0"/>
              <a:t>2/27/2017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30C275A-D351-466C-98BD-F0BDAD9C86FF}" type="datetimeFigureOut">
              <a:rPr lang="en-US" smtClean="0"/>
              <a:t>2/27/2017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0C14E63-49B7-48A1-BE87-49AA2966387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February 2017</a:t>
            </a:r>
            <a:endParaRPr lang="en-US" dirty="0"/>
          </a:p>
        </p:txBody>
      </p:sp>
      <p:sp>
        <p:nvSpPr>
          <p:cNvPr id="2" name="Title 1"/>
          <p:cNvSpPr>
            <a:spLocks noGrp="1"/>
          </p:cNvSpPr>
          <p:nvPr>
            <p:ph type="ctrTitle"/>
          </p:nvPr>
        </p:nvSpPr>
        <p:spPr/>
        <p:txBody>
          <a:bodyPr/>
          <a:lstStyle/>
          <a:p>
            <a:r>
              <a:rPr lang="en-US" dirty="0" err="1" smtClean="0"/>
              <a:t>TypeScript</a:t>
            </a:r>
            <a:endParaRPr lang="en-US" dirty="0"/>
          </a:p>
        </p:txBody>
      </p:sp>
    </p:spTree>
    <p:extLst>
      <p:ext uri="{BB962C8B-B14F-4D97-AF65-F5344CB8AC3E}">
        <p14:creationId xmlns:p14="http://schemas.microsoft.com/office/powerpoint/2010/main" val="284519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Parameters</a:t>
            </a:r>
            <a:endParaRPr lang="en-US" dirty="0"/>
          </a:p>
        </p:txBody>
      </p:sp>
      <p:pic>
        <p:nvPicPr>
          <p:cNvPr id="6349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62744" y="1693862"/>
            <a:ext cx="8382000"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95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Readonly</a:t>
            </a:r>
            <a:endParaRPr lang="en-US" dirty="0"/>
          </a:p>
        </p:txBody>
      </p:sp>
      <p:pic>
        <p:nvPicPr>
          <p:cNvPr id="6451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38931" y="2170112"/>
            <a:ext cx="84296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94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629400" cy="556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25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2269" y="2584450"/>
            <a:ext cx="83629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564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7031" y="2446337"/>
            <a:ext cx="83534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19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151774" y="1527175"/>
            <a:ext cx="680393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07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pic>
        <p:nvPicPr>
          <p:cNvPr id="1433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34181" y="2446337"/>
            <a:ext cx="82391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9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455894" y="1527175"/>
            <a:ext cx="61957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06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30300"/>
            <a:ext cx="6353574" cy="532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80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a:t>
            </a:r>
            <a:endParaRPr lang="en-US" dirty="0"/>
          </a:p>
        </p:txBody>
      </p:sp>
      <p:pic>
        <p:nvPicPr>
          <p:cNvPr id="1741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864694" y="1527175"/>
            <a:ext cx="53780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62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TypeScript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 y="1889760"/>
            <a:ext cx="87919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785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a:t>
            </a:r>
            <a:endParaRPr lang="en-US" dirty="0"/>
          </a:p>
        </p:txBody>
      </p:sp>
      <p:pic>
        <p:nvPicPr>
          <p:cNvPr id="1843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91319" y="2174875"/>
            <a:ext cx="83248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72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53752" y="1527175"/>
            <a:ext cx="8199983"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79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Never</a:t>
            </a:r>
            <a:endParaRPr lang="en-US" dirty="0"/>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473220" y="1527175"/>
            <a:ext cx="616104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30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pic>
        <p:nvPicPr>
          <p:cNvPr id="2150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12374" y="1527175"/>
            <a:ext cx="668274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045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pic>
        <p:nvPicPr>
          <p:cNvPr id="4915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2269" y="2079625"/>
            <a:ext cx="83629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pic>
        <p:nvPicPr>
          <p:cNvPr id="501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43694" y="2579687"/>
            <a:ext cx="84201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747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198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01625" y="3248440"/>
            <a:ext cx="8504238" cy="112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676400"/>
            <a:ext cx="83058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64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790700"/>
            <a:ext cx="84772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791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23825"/>
            <a:ext cx="8334375"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80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Interface</a:t>
            </a:r>
            <a:endParaRPr lang="en-US" dirty="0"/>
          </a:p>
        </p:txBody>
      </p:sp>
      <p:pic>
        <p:nvPicPr>
          <p:cNvPr id="450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38931" y="2617787"/>
            <a:ext cx="84296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2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604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34169" y="1884362"/>
            <a:ext cx="84391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412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Class</a:t>
            </a:r>
            <a:endParaRPr lang="en-US" dirty="0"/>
          </a:p>
        </p:txBody>
      </p:sp>
      <p:pic>
        <p:nvPicPr>
          <p:cNvPr id="460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776874" y="1527175"/>
            <a:ext cx="755373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19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Constraints</a:t>
            </a:r>
            <a:endParaRPr lang="en-US" dirty="0"/>
          </a:p>
        </p:txBody>
      </p:sp>
      <p:pic>
        <p:nvPicPr>
          <p:cNvPr id="4710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80738" y="1527175"/>
            <a:ext cx="834601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65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Class Types</a:t>
            </a:r>
            <a:endParaRPr lang="en-US" dirty="0"/>
          </a:p>
        </p:txBody>
      </p:sp>
      <p:pic>
        <p:nvPicPr>
          <p:cNvPr id="4813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1532099" y="1527175"/>
            <a:ext cx="604329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60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Rules</a:t>
            </a:r>
            <a:endParaRPr lang="en-US" dirty="0"/>
          </a:p>
        </p:txBody>
      </p:sp>
      <p:pic>
        <p:nvPicPr>
          <p:cNvPr id="2253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415131" y="2070100"/>
            <a:ext cx="82772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887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Errors</a:t>
            </a:r>
            <a:endParaRPr lang="en-US" dirty="0"/>
          </a:p>
        </p:txBody>
      </p:sp>
      <p:pic>
        <p:nvPicPr>
          <p:cNvPr id="2355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62744" y="2079625"/>
            <a:ext cx="83820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15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capture quirks</a:t>
            </a:r>
            <a:endParaRPr lang="en-US" dirty="0"/>
          </a:p>
        </p:txBody>
      </p:sp>
      <p:pic>
        <p:nvPicPr>
          <p:cNvPr id="245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67506" y="2541587"/>
            <a:ext cx="83724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882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a:t>
            </a:r>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44762"/>
            <a:ext cx="32766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590800"/>
            <a:ext cx="22574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09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around - IIFE</a:t>
            </a:r>
            <a:endParaRPr lang="en-US" dirty="0"/>
          </a:p>
        </p:txBody>
      </p:sp>
      <p:pic>
        <p:nvPicPr>
          <p:cNvPr id="266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81794" y="2284412"/>
            <a:ext cx="83439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174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declarations</a:t>
            </a:r>
            <a:endParaRPr lang="en-US" dirty="0"/>
          </a:p>
        </p:txBody>
      </p:sp>
      <p:pic>
        <p:nvPicPr>
          <p:cNvPr id="276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730901" y="1527175"/>
            <a:ext cx="764568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629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fix</a:t>
            </a:r>
            <a:endParaRPr lang="en-US" dirty="0"/>
          </a:p>
        </p:txBody>
      </p:sp>
      <p:pic>
        <p:nvPicPr>
          <p:cNvPr id="286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703872" y="1527175"/>
            <a:ext cx="769974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32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Moving </a:t>
            </a:r>
            <a:r>
              <a:rPr lang="en-US" dirty="0" err="1" smtClean="0"/>
              <a:t>js</a:t>
            </a:r>
            <a:r>
              <a:rPr lang="en-US" dirty="0" smtClean="0"/>
              <a:t> to </a:t>
            </a:r>
            <a:r>
              <a:rPr lang="en-US" dirty="0" err="1" smtClean="0"/>
              <a:t>ts</a:t>
            </a:r>
            <a:endParaRPr lang="en-US" dirty="0"/>
          </a:p>
        </p:txBody>
      </p:sp>
      <p:sp>
        <p:nvSpPr>
          <p:cNvPr id="3" name="Content Placeholder 2"/>
          <p:cNvSpPr>
            <a:spLocks noGrp="1"/>
          </p:cNvSpPr>
          <p:nvPr>
            <p:ph sz="quarter" idx="1"/>
          </p:nvPr>
        </p:nvSpPr>
        <p:spPr/>
        <p:txBody>
          <a:bodyPr/>
          <a:lstStyle/>
          <a:p>
            <a:r>
              <a:rPr lang="en-US" dirty="0"/>
              <a:t>At this point, you’re probably ready to start using </a:t>
            </a:r>
            <a:r>
              <a:rPr lang="en-US" dirty="0" err="1"/>
              <a:t>TypeScript</a:t>
            </a:r>
            <a:r>
              <a:rPr lang="en-US" dirty="0"/>
              <a:t> files. The first step is to rename one of your </a:t>
            </a:r>
            <a:r>
              <a:rPr lang="en-US" dirty="0" smtClean="0"/>
              <a:t>.</a:t>
            </a:r>
            <a:r>
              <a:rPr lang="en-US" dirty="0" err="1" smtClean="0"/>
              <a:t>js</a:t>
            </a:r>
            <a:r>
              <a:rPr lang="en-US" dirty="0"/>
              <a:t> files </a:t>
            </a:r>
            <a:r>
              <a:rPr lang="en-US" dirty="0" smtClean="0"/>
              <a:t>to .</a:t>
            </a:r>
            <a:r>
              <a:rPr lang="en-US" dirty="0" err="1" smtClean="0"/>
              <a:t>ts</a:t>
            </a:r>
            <a:r>
              <a:rPr lang="en-US" dirty="0"/>
              <a:t>. If your file uses JSX, you’ll need to rename it to </a:t>
            </a:r>
            <a:r>
              <a:rPr lang="en-US" dirty="0" smtClean="0"/>
              <a:t>.</a:t>
            </a:r>
            <a:r>
              <a:rPr lang="en-US" dirty="0" err="1" smtClean="0"/>
              <a:t>tsx</a:t>
            </a:r>
            <a:r>
              <a:rPr lang="en-US" dirty="0"/>
              <a:t>.</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657600"/>
            <a:ext cx="84772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4724400"/>
            <a:ext cx="84105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978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r>
              <a:rPr lang="en-US" dirty="0" err="1" smtClean="0"/>
              <a:t>destructuring</a:t>
            </a:r>
            <a:endParaRPr lang="en-US" dirty="0"/>
          </a:p>
        </p:txBody>
      </p:sp>
      <p:pic>
        <p:nvPicPr>
          <p:cNvPr id="296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82079" y="1527175"/>
            <a:ext cx="774332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330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Destructuring</a:t>
            </a:r>
            <a:r>
              <a:rPr lang="en-US" dirty="0" smtClean="0"/>
              <a:t> Parameters </a:t>
            </a:r>
            <a:endParaRPr lang="en-US" dirty="0"/>
          </a:p>
        </p:txBody>
      </p:sp>
      <p:pic>
        <p:nvPicPr>
          <p:cNvPr id="307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65047" y="1527175"/>
            <a:ext cx="657739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073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Destructuring</a:t>
            </a:r>
            <a:r>
              <a:rPr lang="en-US" dirty="0" smtClean="0"/>
              <a:t> Objects</a:t>
            </a:r>
            <a:endParaRPr lang="en-US" dirty="0"/>
          </a:p>
        </p:txBody>
      </p:sp>
      <p:pic>
        <p:nvPicPr>
          <p:cNvPr id="317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67506" y="1736725"/>
            <a:ext cx="83724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168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Renaming</a:t>
            </a:r>
            <a:endParaRPr lang="en-US" dirty="0"/>
          </a:p>
        </p:txBody>
      </p:sp>
      <p:pic>
        <p:nvPicPr>
          <p:cNvPr id="327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696544"/>
            <a:ext cx="8504238" cy="423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36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Declarations</a:t>
            </a:r>
            <a:endParaRPr lang="en-US" dirty="0"/>
          </a:p>
        </p:txBody>
      </p:sp>
      <p:pic>
        <p:nvPicPr>
          <p:cNvPr id="3379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1631640" y="1527175"/>
            <a:ext cx="584420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93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a:t>
            </a:r>
            <a:endParaRPr lang="en-US" dirty="0"/>
          </a:p>
        </p:txBody>
      </p:sp>
      <p:pic>
        <p:nvPicPr>
          <p:cNvPr id="348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7031" y="2389187"/>
            <a:ext cx="8353425"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03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objects</a:t>
            </a:r>
            <a:endParaRPr lang="en-US" dirty="0"/>
          </a:p>
        </p:txBody>
      </p:sp>
      <p:pic>
        <p:nvPicPr>
          <p:cNvPr id="358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57981" y="1974850"/>
            <a:ext cx="83915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509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considerations</a:t>
            </a: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466850"/>
            <a:ext cx="84391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940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sp>
        <p:nvSpPr>
          <p:cNvPr id="3" name="Content Placeholder 2"/>
          <p:cNvSpPr>
            <a:spLocks noGrp="1"/>
          </p:cNvSpPr>
          <p:nvPr>
            <p:ph sz="quarter" idx="1"/>
          </p:nvPr>
        </p:nvSpPr>
        <p:spPr/>
        <p:txBody>
          <a:bodyPr>
            <a:normAutofit/>
          </a:bodyPr>
          <a:lstStyle/>
          <a:p>
            <a:r>
              <a:rPr lang="en-US" dirty="0"/>
              <a:t>In JavaScript, </a:t>
            </a:r>
            <a:r>
              <a:rPr lang="en-US" dirty="0" smtClean="0"/>
              <a:t>this</a:t>
            </a:r>
            <a:r>
              <a:rPr lang="en-US" dirty="0"/>
              <a:t> is a variable that’s set when a function is called. This makes it a very powerful and flexible feature, but it comes at the cost of always having to know about the context that a function is executing in. This is notoriously confusing, especially when returning a function or passing a function as an argument.</a:t>
            </a:r>
          </a:p>
        </p:txBody>
      </p:sp>
    </p:spTree>
    <p:extLst>
      <p:ext uri="{BB962C8B-B14F-4D97-AF65-F5344CB8AC3E}">
        <p14:creationId xmlns:p14="http://schemas.microsoft.com/office/powerpoint/2010/main" val="2175822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pic>
        <p:nvPicPr>
          <p:cNvPr id="3789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412711" y="1527175"/>
            <a:ext cx="828206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03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Moving </a:t>
            </a:r>
            <a:r>
              <a:rPr lang="en-US" dirty="0" err="1" smtClean="0"/>
              <a:t>js</a:t>
            </a:r>
            <a:r>
              <a:rPr lang="en-US" dirty="0" smtClean="0"/>
              <a:t> to </a:t>
            </a:r>
            <a:r>
              <a:rPr lang="en-US" dirty="0" err="1" smtClean="0"/>
              <a:t>ts</a:t>
            </a:r>
            <a:endParaRPr lang="en-US" dirty="0"/>
          </a:p>
        </p:txBody>
      </p:sp>
      <p:sp>
        <p:nvSpPr>
          <p:cNvPr id="3" name="Content Placeholder 2"/>
          <p:cNvSpPr>
            <a:spLocks noGrp="1"/>
          </p:cNvSpPr>
          <p:nvPr>
            <p:ph sz="quarter" idx="1"/>
          </p:nvPr>
        </p:nvSpPr>
        <p:spPr/>
        <p:txBody>
          <a:bodyPr/>
          <a:lstStyle/>
          <a:p>
            <a:r>
              <a:rPr lang="en-US" dirty="0" smtClean="0"/>
              <a:t>You may need to fix a few things</a:t>
            </a:r>
            <a:endParaRPr lang="en-US"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295525"/>
            <a:ext cx="84772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3362325"/>
            <a:ext cx="84105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444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=&gt;</a:t>
            </a:r>
            <a:endParaRPr lang="en-US" dirty="0"/>
          </a:p>
        </p:txBody>
      </p:sp>
      <p:pic>
        <p:nvPicPr>
          <p:cNvPr id="3891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501079" y="1527175"/>
            <a:ext cx="810533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017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424113"/>
            <a:ext cx="83915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574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85725"/>
            <a:ext cx="8372475" cy="668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024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a:t>
            </a:r>
            <a:endParaRPr lang="en-US" dirty="0"/>
          </a:p>
        </p:txBody>
      </p:sp>
      <p:pic>
        <p:nvPicPr>
          <p:cNvPr id="5120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7031" y="2089150"/>
            <a:ext cx="83534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635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a:t>
            </a:r>
            <a:endParaRPr lang="en-US" dirty="0"/>
          </a:p>
        </p:txBody>
      </p:sp>
      <p:pic>
        <p:nvPicPr>
          <p:cNvPr id="522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48456" y="1770062"/>
            <a:ext cx="84105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342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 Object</a:t>
            </a:r>
            <a:endParaRPr lang="en-US"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681163"/>
            <a:ext cx="84772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8008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 and ES5/3</a:t>
            </a:r>
            <a:endParaRPr lang="en-US" dirty="0"/>
          </a:p>
        </p:txBody>
      </p:sp>
      <p:pic>
        <p:nvPicPr>
          <p:cNvPr id="542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53219" y="1627187"/>
            <a:ext cx="84010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536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5529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76540" y="1527175"/>
            <a:ext cx="715440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928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563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34169" y="2079625"/>
            <a:ext cx="84391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540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573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20217" y="1527175"/>
            <a:ext cx="786705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7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Moving </a:t>
            </a:r>
            <a:r>
              <a:rPr lang="en-US" dirty="0" err="1" smtClean="0"/>
              <a:t>js</a:t>
            </a:r>
            <a:r>
              <a:rPr lang="en-US" dirty="0" smtClean="0"/>
              <a:t> to </a:t>
            </a:r>
            <a:r>
              <a:rPr lang="en-US" dirty="0" err="1" smtClean="0"/>
              <a:t>ts</a:t>
            </a:r>
            <a:endParaRPr lang="en-US" dirty="0"/>
          </a:p>
        </p:txBody>
      </p:sp>
      <p:sp>
        <p:nvSpPr>
          <p:cNvPr id="3" name="Content Placeholder 2"/>
          <p:cNvSpPr>
            <a:spLocks noGrp="1"/>
          </p:cNvSpPr>
          <p:nvPr>
            <p:ph sz="quarter" idx="1"/>
          </p:nvPr>
        </p:nvSpPr>
        <p:spPr/>
        <p:txBody>
          <a:bodyPr/>
          <a:lstStyle/>
          <a:p>
            <a:r>
              <a:rPr lang="en-US" dirty="0" smtClean="0"/>
              <a:t>You may need to fix a few things</a:t>
            </a:r>
            <a:endParaRPr lang="en-US"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83629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071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Export</a:t>
            </a:r>
            <a:endParaRPr lang="en-US" dirty="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333500"/>
            <a:ext cx="862012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7187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a:t>
            </a:r>
            <a:endParaRPr lang="en-US" dirty="0"/>
          </a:p>
        </p:txBody>
      </p:sp>
      <p:pic>
        <p:nvPicPr>
          <p:cNvPr id="593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151958" y="1527175"/>
            <a:ext cx="680357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758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New Object Types</a:t>
            </a:r>
            <a:endParaRPr lang="en-US" dirty="0"/>
          </a:p>
        </p:txBody>
      </p:sp>
      <p:sp>
        <p:nvSpPr>
          <p:cNvPr id="4" name="Title 3"/>
          <p:cNvSpPr>
            <a:spLocks noGrp="1"/>
          </p:cNvSpPr>
          <p:nvPr>
            <p:ph type="title"/>
          </p:nvPr>
        </p:nvSpPr>
        <p:spPr/>
        <p:txBody>
          <a:bodyPr/>
          <a:lstStyle/>
          <a:p>
            <a:r>
              <a:rPr lang="en-US" dirty="0" smtClean="0"/>
              <a:t>Typescript 2.2</a:t>
            </a:r>
            <a:endParaRPr lang="en-US" dirty="0"/>
          </a:p>
        </p:txBody>
      </p:sp>
    </p:spTree>
    <p:extLst>
      <p:ext uri="{BB962C8B-B14F-4D97-AF65-F5344CB8AC3E}">
        <p14:creationId xmlns:p14="http://schemas.microsoft.com/office/powerpoint/2010/main" val="2519627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Terminology</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A </a:t>
            </a:r>
            <a:r>
              <a:rPr lang="en-US" b="1" dirty="0" err="1"/>
              <a:t>mixin</a:t>
            </a:r>
            <a:r>
              <a:rPr lang="en-US" b="1" dirty="0"/>
              <a:t> constructor type</a:t>
            </a:r>
            <a:r>
              <a:rPr lang="en-US" dirty="0"/>
              <a:t> refers to a type that has a single construct signature with a single rest argument of type </a:t>
            </a:r>
            <a:r>
              <a:rPr lang="en-US" dirty="0" smtClean="0"/>
              <a:t>any[]</a:t>
            </a:r>
            <a:r>
              <a:rPr lang="en-US" dirty="0"/>
              <a:t>and an object-like return type. For example, given an object-like type </a:t>
            </a:r>
            <a:r>
              <a:rPr lang="en-US" dirty="0" smtClean="0"/>
              <a:t>X</a:t>
            </a:r>
            <a:r>
              <a:rPr lang="en-US" dirty="0"/>
              <a:t>, </a:t>
            </a:r>
            <a:r>
              <a:rPr lang="en-US" dirty="0" smtClean="0"/>
              <a:t>new (...</a:t>
            </a:r>
            <a:r>
              <a:rPr lang="en-US" dirty="0" err="1" smtClean="0"/>
              <a:t>args</a:t>
            </a:r>
            <a:r>
              <a:rPr lang="en-US" dirty="0" smtClean="0"/>
              <a:t>: any[]) =&gt; X</a:t>
            </a:r>
            <a:r>
              <a:rPr lang="en-US" dirty="0"/>
              <a:t> is a </a:t>
            </a:r>
            <a:r>
              <a:rPr lang="en-US" dirty="0" err="1"/>
              <a:t>mixin</a:t>
            </a:r>
            <a:r>
              <a:rPr lang="en-US" dirty="0"/>
              <a:t> constructor type with an instance type </a:t>
            </a:r>
            <a:r>
              <a:rPr lang="en-US" dirty="0" smtClean="0"/>
              <a:t>X.</a:t>
            </a:r>
          </a:p>
          <a:p>
            <a:r>
              <a:rPr lang="en-US" dirty="0"/>
              <a:t>A </a:t>
            </a:r>
            <a:r>
              <a:rPr lang="en-US" b="1" dirty="0" err="1"/>
              <a:t>mixin</a:t>
            </a:r>
            <a:r>
              <a:rPr lang="en-US" b="1" dirty="0"/>
              <a:t> class</a:t>
            </a:r>
            <a:r>
              <a:rPr lang="en-US" dirty="0"/>
              <a:t> is a class declaration or expression that extends an expression of a type parameter type. The following rules apply to </a:t>
            </a:r>
            <a:r>
              <a:rPr lang="en-US" dirty="0" err="1"/>
              <a:t>mixin</a:t>
            </a:r>
            <a:r>
              <a:rPr lang="en-US" dirty="0"/>
              <a:t> class declarations:</a:t>
            </a:r>
          </a:p>
          <a:p>
            <a:pPr lvl="1"/>
            <a:r>
              <a:rPr lang="en-US" dirty="0"/>
              <a:t>The type parameter type of the extends expression must be constrained to a </a:t>
            </a:r>
            <a:r>
              <a:rPr lang="en-US" dirty="0" err="1"/>
              <a:t>mixin</a:t>
            </a:r>
            <a:r>
              <a:rPr lang="en-US" dirty="0"/>
              <a:t> constructor type.</a:t>
            </a:r>
          </a:p>
          <a:p>
            <a:pPr lvl="1"/>
            <a:r>
              <a:rPr lang="en-US" dirty="0"/>
              <a:t>The constructor of a </a:t>
            </a:r>
            <a:r>
              <a:rPr lang="en-US" dirty="0" err="1"/>
              <a:t>mixin</a:t>
            </a:r>
            <a:r>
              <a:rPr lang="en-US" dirty="0"/>
              <a:t> class (if any) must have a single rest parameter of type any[] and must use the spread operator to pass those parameters as arguments in a super(...</a:t>
            </a:r>
            <a:r>
              <a:rPr lang="en-US" dirty="0" err="1"/>
              <a:t>args</a:t>
            </a:r>
            <a:r>
              <a:rPr lang="en-US" dirty="0"/>
              <a:t>) call</a:t>
            </a:r>
            <a:r>
              <a:rPr lang="en-US" dirty="0" smtClean="0"/>
              <a:t>.</a:t>
            </a:r>
            <a:endParaRPr lang="en-US" dirty="0"/>
          </a:p>
        </p:txBody>
      </p:sp>
    </p:spTree>
    <p:extLst>
      <p:ext uri="{BB962C8B-B14F-4D97-AF65-F5344CB8AC3E}">
        <p14:creationId xmlns:p14="http://schemas.microsoft.com/office/powerpoint/2010/main" val="287486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a:t>
            </a:r>
            <a:endParaRPr lang="en-US" dirty="0"/>
          </a:p>
        </p:txBody>
      </p:sp>
      <p:pic>
        <p:nvPicPr>
          <p:cNvPr id="614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870426" y="1295400"/>
            <a:ext cx="559717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175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 Factory</a:t>
            </a:r>
            <a:endParaRPr lang="en-US" dirty="0"/>
          </a:p>
        </p:txBody>
      </p:sp>
      <p:pic>
        <p:nvPicPr>
          <p:cNvPr id="717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86556" y="1784350"/>
            <a:ext cx="8334375"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329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 type</a:t>
            </a:r>
            <a:endParaRPr 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10369" y="1822450"/>
            <a:ext cx="828675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129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ull/undefined</a:t>
            </a:r>
            <a:endParaRPr lang="en-US"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57981" y="2170112"/>
            <a:ext cx="83915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461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Dotted Properties</a:t>
            </a:r>
            <a:endParaRPr lang="en-US"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81794" y="1741487"/>
            <a:ext cx="83439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604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5538" name="Picture 2" descr="C:\Users\shawn.mccarthy\AppData\Local\Microsoft\Windows\INetCache\IE\KUOYAWKV\stick_figure_sit_in_question_mark_image_500_cl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02134"/>
            <a:ext cx="3619357"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0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sure it works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599827" y="1527175"/>
            <a:ext cx="7907833"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03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2269" y="1670050"/>
            <a:ext cx="83629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59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2269" y="1627187"/>
            <a:ext cx="83629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22673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165</TotalTime>
  <Words>557</Words>
  <Application>Microsoft Office PowerPoint</Application>
  <PresentationFormat>On-screen Show (4:3)</PresentationFormat>
  <Paragraphs>117</Paragraphs>
  <Slides>69</Slides>
  <Notes>15</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Civic</vt:lpstr>
      <vt:lpstr>TypeScript</vt:lpstr>
      <vt:lpstr>Get TypeScript</vt:lpstr>
      <vt:lpstr>Configuration</vt:lpstr>
      <vt:lpstr> Moving js to ts</vt:lpstr>
      <vt:lpstr> Moving js to ts</vt:lpstr>
      <vt:lpstr> Moving js to ts</vt:lpstr>
      <vt:lpstr>Make sure it works</vt:lpstr>
      <vt:lpstr>Type Checking</vt:lpstr>
      <vt:lpstr>Interfaces</vt:lpstr>
      <vt:lpstr>Optional Parameters</vt:lpstr>
      <vt:lpstr>Readonly</vt:lpstr>
      <vt:lpstr>Classes</vt:lpstr>
      <vt:lpstr>Boolean</vt:lpstr>
      <vt:lpstr>Numbers</vt:lpstr>
      <vt:lpstr>String</vt:lpstr>
      <vt:lpstr>Array</vt:lpstr>
      <vt:lpstr>Tuple</vt:lpstr>
      <vt:lpstr>Enum</vt:lpstr>
      <vt:lpstr>Any</vt:lpstr>
      <vt:lpstr>void</vt:lpstr>
      <vt:lpstr>Null</vt:lpstr>
      <vt:lpstr>Never</vt:lpstr>
      <vt:lpstr>Type</vt:lpstr>
      <vt:lpstr>Type Inference</vt:lpstr>
      <vt:lpstr>Type Inference</vt:lpstr>
      <vt:lpstr>Generics</vt:lpstr>
      <vt:lpstr>Generics</vt:lpstr>
      <vt:lpstr>PowerPoint Presentation</vt:lpstr>
      <vt:lpstr>Generic Interface</vt:lpstr>
      <vt:lpstr>Generic Class</vt:lpstr>
      <vt:lpstr>Generic Constraints</vt:lpstr>
      <vt:lpstr>Generic Class Types</vt:lpstr>
      <vt:lpstr>Scoping Rules</vt:lpstr>
      <vt:lpstr>Common Errors</vt:lpstr>
      <vt:lpstr>Variable capture quirks</vt:lpstr>
      <vt:lpstr>What happens</vt:lpstr>
      <vt:lpstr>Work around - IIFE</vt:lpstr>
      <vt:lpstr>Let declarations</vt:lpstr>
      <vt:lpstr>Let fix</vt:lpstr>
      <vt:lpstr>Array destructuring</vt:lpstr>
      <vt:lpstr>Destructuring Parameters </vt:lpstr>
      <vt:lpstr>Destructuring Objects</vt:lpstr>
      <vt:lpstr>Property Renaming</vt:lpstr>
      <vt:lpstr>Function Declarations</vt:lpstr>
      <vt:lpstr>Spread</vt:lpstr>
      <vt:lpstr>Spread objects</vt:lpstr>
      <vt:lpstr>Spread considerations</vt:lpstr>
      <vt:lpstr>this</vt:lpstr>
      <vt:lpstr>this</vt:lpstr>
      <vt:lpstr>Arrow =&gt;</vt:lpstr>
      <vt:lpstr>this</vt:lpstr>
      <vt:lpstr>PowerPoint Presentation</vt:lpstr>
      <vt:lpstr>Iterators</vt:lpstr>
      <vt:lpstr>Iterators</vt:lpstr>
      <vt:lpstr>Iterators Object</vt:lpstr>
      <vt:lpstr>Iterators and ES5/3</vt:lpstr>
      <vt:lpstr>Modules</vt:lpstr>
      <vt:lpstr>Modules</vt:lpstr>
      <vt:lpstr>Modules</vt:lpstr>
      <vt:lpstr>Default Export</vt:lpstr>
      <vt:lpstr>Default</vt:lpstr>
      <vt:lpstr>Typescript 2.2</vt:lpstr>
      <vt:lpstr>Terminology</vt:lpstr>
      <vt:lpstr>Mixin</vt:lpstr>
      <vt:lpstr>Subclass Factory</vt:lpstr>
      <vt:lpstr>object type</vt:lpstr>
      <vt:lpstr>null/undefined</vt:lpstr>
      <vt:lpstr>Dotted Properties</vt:lpstr>
      <vt:lpstr>Questions?</vt:lpstr>
    </vt:vector>
  </TitlesOfParts>
  <Company>Charles Schwab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DeleteMe</dc:creator>
  <cp:lastModifiedBy>DeleteMe</cp:lastModifiedBy>
  <cp:revision>15</cp:revision>
  <dcterms:created xsi:type="dcterms:W3CDTF">2017-02-27T14:30:57Z</dcterms:created>
  <dcterms:modified xsi:type="dcterms:W3CDTF">2017-02-27T17:16:47Z</dcterms:modified>
</cp:coreProperties>
</file>