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8" r:id="rId3"/>
    <p:sldId id="260" r:id="rId4"/>
    <p:sldId id="263" r:id="rId5"/>
    <p:sldId id="259" r:id="rId6"/>
    <p:sldId id="261" r:id="rId7"/>
    <p:sldId id="262" r:id="rId8"/>
    <p:sldId id="264" r:id="rId9"/>
    <p:sldId id="265" r:id="rId10"/>
    <p:sldId id="266" r:id="rId11"/>
    <p:sldId id="269" r:id="rId12"/>
    <p:sldId id="272" r:id="rId13"/>
    <p:sldId id="270" r:id="rId14"/>
    <p:sldId id="27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KoP+KyakfwkhLEQ61jZM/x9Wr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4D8897-6B36-46F9-90BF-2C1EB2745F71}">
  <a:tblStyle styleId="{BB4D8897-6B36-46F9-90BF-2C1EB2745F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45"/>
  </p:normalViewPr>
  <p:slideViewPr>
    <p:cSldViewPr snapToGrid="0" snapToObjects="1">
      <p:cViewPr varScale="1">
        <p:scale>
          <a:sx n="152" d="100"/>
          <a:sy n="152" d="100"/>
        </p:scale>
        <p:origin x="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154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
        <p:cNvGrpSpPr/>
        <p:nvPr/>
      </p:nvGrpSpPr>
      <p:grpSpPr>
        <a:xfrm>
          <a:off x="0" y="0"/>
          <a:ext cx="0" cy="0"/>
          <a:chOff x="0" y="0"/>
          <a:chExt cx="0" cy="0"/>
        </a:xfrm>
      </p:grpSpPr>
      <p:pic>
        <p:nvPicPr>
          <p:cNvPr id="13" name="Google Shape;13;p16"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16"/>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8"/>
        <p:cNvGrpSpPr/>
        <p:nvPr/>
      </p:nvGrpSpPr>
      <p:grpSpPr>
        <a:xfrm>
          <a:off x="0" y="0"/>
          <a:ext cx="0" cy="0"/>
          <a:chOff x="0" y="0"/>
          <a:chExt cx="0" cy="0"/>
        </a:xfrm>
      </p:grpSpPr>
      <p:pic>
        <p:nvPicPr>
          <p:cNvPr id="79" name="Google Shape;79;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25"/>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5"/>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2" name="Google Shape;82;p25"/>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6"/>
        <p:cNvGrpSpPr/>
        <p:nvPr/>
      </p:nvGrpSpPr>
      <p:grpSpPr>
        <a:xfrm>
          <a:off x="0" y="0"/>
          <a:ext cx="0" cy="0"/>
          <a:chOff x="0" y="0"/>
          <a:chExt cx="0" cy="0"/>
        </a:xfrm>
      </p:grpSpPr>
      <p:pic>
        <p:nvPicPr>
          <p:cNvPr id="87" name="Google Shape;87;p2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26"/>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6"/>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2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3"/>
        <p:cNvGrpSpPr/>
        <p:nvPr/>
      </p:nvGrpSpPr>
      <p:grpSpPr>
        <a:xfrm>
          <a:off x="0" y="0"/>
          <a:ext cx="0" cy="0"/>
          <a:chOff x="0" y="0"/>
          <a:chExt cx="0" cy="0"/>
        </a:xfrm>
      </p:grpSpPr>
      <p:pic>
        <p:nvPicPr>
          <p:cNvPr id="94" name="Google Shape;94;p2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7"/>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7"/>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27"/>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101" name="Google Shape;101;p27"/>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s-PE" sz="8000" b="0" i="0" u="none" strike="noStrike" cap="none">
                <a:solidFill>
                  <a:schemeClr val="dk1"/>
                </a:solidFill>
                <a:latin typeface="Twentieth Century"/>
                <a:ea typeface="Twentieth Century"/>
                <a:cs typeface="Twentieth Century"/>
                <a:sym typeface="Twentieth Century"/>
              </a:rPr>
              <a:t>“</a:t>
            </a:r>
            <a:endParaRPr/>
          </a:p>
        </p:txBody>
      </p:sp>
      <p:sp>
        <p:nvSpPr>
          <p:cNvPr id="102" name="Google Shape;102;p27"/>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s-PE" sz="8000" b="0" i="0" u="none" strike="noStrike"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3"/>
        <p:cNvGrpSpPr/>
        <p:nvPr/>
      </p:nvGrpSpPr>
      <p:grpSpPr>
        <a:xfrm>
          <a:off x="0" y="0"/>
          <a:ext cx="0" cy="0"/>
          <a:chOff x="0" y="0"/>
          <a:chExt cx="0" cy="0"/>
        </a:xfrm>
      </p:grpSpPr>
      <p:pic>
        <p:nvPicPr>
          <p:cNvPr id="104" name="Google Shape;104;p2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28"/>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8"/>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2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10"/>
        <p:cNvGrpSpPr/>
        <p:nvPr/>
      </p:nvGrpSpPr>
      <p:grpSpPr>
        <a:xfrm>
          <a:off x="0" y="0"/>
          <a:ext cx="0" cy="0"/>
          <a:chOff x="0" y="0"/>
          <a:chExt cx="0" cy="0"/>
        </a:xfrm>
      </p:grpSpPr>
      <p:pic>
        <p:nvPicPr>
          <p:cNvPr id="111" name="Google Shape;111;p2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29"/>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9"/>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29"/>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29"/>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29"/>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29"/>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29"/>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2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22"/>
        <p:cNvGrpSpPr/>
        <p:nvPr/>
      </p:nvGrpSpPr>
      <p:grpSpPr>
        <a:xfrm>
          <a:off x="0" y="0"/>
          <a:ext cx="0" cy="0"/>
          <a:chOff x="0" y="0"/>
          <a:chExt cx="0" cy="0"/>
        </a:xfrm>
      </p:grpSpPr>
      <p:pic>
        <p:nvPicPr>
          <p:cNvPr id="123" name="Google Shape;123;p3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30"/>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30"/>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7" name="Google Shape;127;p30"/>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30"/>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30"/>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0" name="Google Shape;130;p30"/>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30"/>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30"/>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3" name="Google Shape;133;p30"/>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3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7"/>
        <p:cNvGrpSpPr/>
        <p:nvPr/>
      </p:nvGrpSpPr>
      <p:grpSpPr>
        <a:xfrm>
          <a:off x="0" y="0"/>
          <a:ext cx="0" cy="0"/>
          <a:chOff x="0" y="0"/>
          <a:chExt cx="0" cy="0"/>
        </a:xfrm>
      </p:grpSpPr>
      <p:pic>
        <p:nvPicPr>
          <p:cNvPr id="138" name="Google Shape;138;p3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3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1"/>
          <p:cNvSpPr txBox="1">
            <a:spLocks noGrp="1"/>
          </p:cNvSpPr>
          <p:nvPr>
            <p:ph type="body" idx="1"/>
          </p:nvPr>
        </p:nvSpPr>
        <p:spPr>
          <a:xfrm rot="5400000">
            <a:off x="4383948" y="-1103079"/>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3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4"/>
        <p:cNvGrpSpPr/>
        <p:nvPr/>
      </p:nvGrpSpPr>
      <p:grpSpPr>
        <a:xfrm>
          <a:off x="0" y="0"/>
          <a:ext cx="0" cy="0"/>
          <a:chOff x="0" y="0"/>
          <a:chExt cx="0" cy="0"/>
        </a:xfrm>
      </p:grpSpPr>
      <p:pic>
        <p:nvPicPr>
          <p:cNvPr id="145" name="Google Shape;145;p3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32"/>
          <p:cNvSpPr txBox="1">
            <a:spLocks noGrp="1"/>
          </p:cNvSpPr>
          <p:nvPr>
            <p:ph type="title"/>
          </p:nvPr>
        </p:nvSpPr>
        <p:spPr>
          <a:xfrm rot="5400000">
            <a:off x="7410763" y="1923737"/>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2"/>
          <p:cNvSpPr txBox="1">
            <a:spLocks noGrp="1"/>
          </p:cNvSpPr>
          <p:nvPr>
            <p:ph type="body" idx="1"/>
          </p:nvPr>
        </p:nvSpPr>
        <p:spPr>
          <a:xfrm rot="5400000">
            <a:off x="2152338" y="-628961"/>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3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pic>
        <p:nvPicPr>
          <p:cNvPr id="20" name="Google Shape;20;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1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7"/>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3" name="Google Shape;23;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6"/>
        <p:cNvGrpSpPr/>
        <p:nvPr/>
      </p:nvGrpSpPr>
      <p:grpSpPr>
        <a:xfrm>
          <a:off x="0" y="0"/>
          <a:ext cx="0" cy="0"/>
          <a:chOff x="0" y="0"/>
          <a:chExt cx="0" cy="0"/>
        </a:xfrm>
      </p:grpSpPr>
      <p:pic>
        <p:nvPicPr>
          <p:cNvPr id="27" name="Google Shape;27;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18"/>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pic>
        <p:nvPicPr>
          <p:cNvPr id="34" name="Google Shape;34;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19"/>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7" name="Google Shape;37;p19"/>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1"/>
        <p:cNvGrpSpPr/>
        <p:nvPr/>
      </p:nvGrpSpPr>
      <p:grpSpPr>
        <a:xfrm>
          <a:off x="0" y="0"/>
          <a:ext cx="0" cy="0"/>
          <a:chOff x="0" y="0"/>
          <a:chExt cx="0" cy="0"/>
        </a:xfrm>
      </p:grpSpPr>
      <p:pic>
        <p:nvPicPr>
          <p:cNvPr id="42" name="Google Shape;42;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3" name="Google Shape;43;p2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5" name="Google Shape;45;p20"/>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20"/>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7" name="Google Shape;47;p20"/>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pic>
        <p:nvPicPr>
          <p:cNvPr id="52" name="Google Shape;52;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3" name="Google Shape;53;p2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pic>
        <p:nvPicPr>
          <p:cNvPr id="58" name="Google Shape;58;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9" name="Google Shape;59;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2"/>
        <p:cNvGrpSpPr/>
        <p:nvPr/>
      </p:nvGrpSpPr>
      <p:grpSpPr>
        <a:xfrm>
          <a:off x="0" y="0"/>
          <a:ext cx="0" cy="0"/>
          <a:chOff x="0" y="0"/>
          <a:chExt cx="0" cy="0"/>
        </a:xfrm>
      </p:grpSpPr>
      <p:pic>
        <p:nvPicPr>
          <p:cNvPr id="63" name="Google Shape;63;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23"/>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3"/>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0"/>
        <p:cNvGrpSpPr/>
        <p:nvPr/>
      </p:nvGrpSpPr>
      <p:grpSpPr>
        <a:xfrm>
          <a:off x="0" y="0"/>
          <a:ext cx="0" cy="0"/>
          <a:chOff x="0" y="0"/>
          <a:chExt cx="0" cy="0"/>
        </a:xfrm>
      </p:grpSpPr>
      <p:pic>
        <p:nvPicPr>
          <p:cNvPr id="71" name="Google Shape;71;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24"/>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4"/>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4" name="Google Shape;74;p24"/>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5"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1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terialpalett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Twentieth Century"/>
              <a:buNone/>
            </a:pPr>
            <a:r>
              <a:rPr lang="es-PE"/>
              <a:t>“DESARROLLO DE APLICACIONES MOVILES ANDROID”</a:t>
            </a:r>
            <a:endParaRPr/>
          </a:p>
        </p:txBody>
      </p:sp>
      <p:sp>
        <p:nvSpPr>
          <p:cNvPr id="156" name="Google Shape;156;p1"/>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00"/>
              <a:buNone/>
            </a:pPr>
            <a:r>
              <a:rPr lang="es-PE"/>
              <a:t>JUAN JOSE LEDESMA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txBox="1">
            <a:spLocks noGrp="1"/>
          </p:cNvSpPr>
          <p:nvPr>
            <p:ph type="title"/>
          </p:nvPr>
        </p:nvSpPr>
        <p:spPr>
          <a:xfrm>
            <a:off x="913774" y="468862"/>
            <a:ext cx="10364451" cy="10042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dirty="0"/>
              <a:t>BUNDLE</a:t>
            </a:r>
            <a:endParaRPr dirty="0"/>
          </a:p>
        </p:txBody>
      </p:sp>
      <p:sp>
        <p:nvSpPr>
          <p:cNvPr id="223" name="Google Shape;223;p11"/>
          <p:cNvSpPr txBox="1">
            <a:spLocks noGrp="1"/>
          </p:cNvSpPr>
          <p:nvPr>
            <p:ph type="body" idx="1"/>
          </p:nvPr>
        </p:nvSpPr>
        <p:spPr>
          <a:xfrm>
            <a:off x="1596690" y="2450811"/>
            <a:ext cx="8798937" cy="342410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4400"/>
              <a:buNone/>
            </a:pPr>
            <a:r>
              <a:rPr lang="es-PE" sz="4400" dirty="0"/>
              <a:t>VAL BUNDLE = BUNDLE()</a:t>
            </a:r>
            <a:br>
              <a:rPr lang="es-PE" sz="4400" dirty="0"/>
            </a:br>
            <a:r>
              <a:rPr lang="es-PE" sz="4400" dirty="0"/>
              <a:t>BUNDLE.</a:t>
            </a:r>
            <a:r>
              <a:rPr lang="es-PE" sz="4400" dirty="0">
                <a:solidFill>
                  <a:srgbClr val="FF0000"/>
                </a:solidFill>
              </a:rPr>
              <a:t>PUTSTRING</a:t>
            </a:r>
            <a:r>
              <a:rPr lang="es-PE" sz="4400" dirty="0"/>
              <a:t>(”</a:t>
            </a:r>
            <a:r>
              <a:rPr lang="es-PE" sz="4400" dirty="0">
                <a:solidFill>
                  <a:srgbClr val="FF0000"/>
                </a:solidFill>
              </a:rPr>
              <a:t>LLAVE</a:t>
            </a:r>
            <a:r>
              <a:rPr lang="es-PE" sz="4400" dirty="0"/>
              <a:t>",</a:t>
            </a:r>
            <a:r>
              <a:rPr lang="es-PE" sz="4400" dirty="0">
                <a:solidFill>
                  <a:srgbClr val="FF0000"/>
                </a:solidFill>
              </a:rPr>
              <a:t>VALOR</a:t>
            </a:r>
            <a:r>
              <a:rPr lang="es-PE" sz="4400" dirty="0"/>
              <a:t>)</a:t>
            </a:r>
            <a:endParaRPr dirty="0"/>
          </a:p>
          <a:p>
            <a:pPr marL="0" lvl="0" indent="0" algn="l" rtl="0">
              <a:lnSpc>
                <a:spcPct val="120000"/>
              </a:lnSpc>
              <a:spcBef>
                <a:spcPts val="1000"/>
              </a:spcBef>
              <a:spcAft>
                <a:spcPts val="0"/>
              </a:spcAft>
              <a:buSzPts val="2000"/>
              <a:buNone/>
            </a:pPr>
            <a:endParaRPr dirty="0"/>
          </a:p>
          <a:p>
            <a:pPr marL="0" lvl="0" indent="0" algn="l" rtl="0">
              <a:lnSpc>
                <a:spcPct val="120000"/>
              </a:lnSpc>
              <a:spcBef>
                <a:spcPts val="1000"/>
              </a:spcBef>
              <a:spcAft>
                <a:spcPts val="0"/>
              </a:spcAft>
              <a:buSzPts val="2000"/>
              <a:buNone/>
            </a:pPr>
            <a:r>
              <a:rPr lang="es-PE" dirty="0"/>
              <a:t>*</a:t>
            </a:r>
            <a:r>
              <a:rPr lang="es-PE" sz="1200" dirty="0"/>
              <a:t>PUEDES GUARDAR VARIOS TIPOS DE DATOS: CADENAS, ENTERO, BOOLEAN. INCLUSIVE OBJETOS</a:t>
            </a:r>
            <a:br>
              <a:rPr lang="es-PE" dirty="0"/>
            </a:br>
            <a:endParaRPr sz="2800" dirty="0"/>
          </a:p>
        </p:txBody>
      </p:sp>
      <p:sp>
        <p:nvSpPr>
          <p:cNvPr id="5" name="Google Shape;198;p7">
            <a:extLst>
              <a:ext uri="{FF2B5EF4-FFF2-40B4-BE49-F238E27FC236}">
                <a16:creationId xmlns:a16="http://schemas.microsoft.com/office/drawing/2014/main" id="{DF6FEAF5-8F43-AD4D-ABAE-6F9B9DBD5823}"/>
              </a:ext>
            </a:extLst>
          </p:cNvPr>
          <p:cNvSpPr txBox="1">
            <a:spLocks/>
          </p:cNvSpPr>
          <p:nvPr/>
        </p:nvSpPr>
        <p:spPr>
          <a:xfrm>
            <a:off x="275208" y="1669002"/>
            <a:ext cx="8202967" cy="585926"/>
          </a:xfrm>
          <a:prstGeom prst="rect">
            <a:avLst/>
          </a:prstGeom>
          <a:noFill/>
          <a:ln>
            <a:noFill/>
          </a:ln>
        </p:spPr>
        <p:txBody>
          <a:bodyPr spcFirstLastPara="1" vert="horz" wrap="square" lIns="91425" tIns="45700" rIns="91425" bIns="45700" rtlCol="0" anchor="t" anchorCtr="0">
            <a:normAutofit fontScale="92500"/>
          </a:bodyPr>
          <a:lst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228600" indent="-228600">
              <a:lnSpc>
                <a:spcPct val="120000"/>
              </a:lnSpc>
              <a:spcBef>
                <a:spcPts val="0"/>
              </a:spcBef>
              <a:buSzPts val="2000"/>
            </a:pPr>
            <a:r>
              <a:rPr lang="es-PE" b="1" dirty="0"/>
              <a:t>Comportamiento:</a:t>
            </a:r>
            <a:r>
              <a:rPr lang="es-PE" dirty="0"/>
              <a:t> Utilizado para guardar informacion temporal.</a:t>
            </a:r>
          </a:p>
          <a:p>
            <a:pPr marL="0" indent="0">
              <a:lnSpc>
                <a:spcPct val="120000"/>
              </a:lnSpc>
              <a:spcBef>
                <a:spcPts val="1000"/>
              </a:spcBef>
              <a:buSzPts val="2000"/>
              <a:buFont typeface="Arial" panose="020B0604020202020204" pitchFamily="34" charset="0"/>
              <a:buNone/>
            </a:pPr>
            <a:endParaRPr lang="es-P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913775" y="618517"/>
            <a:ext cx="10364451" cy="8949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dirty="0"/>
              <a:t>CONBINANDO INTENT + BUNDLE</a:t>
            </a:r>
            <a:endParaRPr dirty="0"/>
          </a:p>
        </p:txBody>
      </p:sp>
      <p:sp>
        <p:nvSpPr>
          <p:cNvPr id="247" name="Google Shape;247;p12"/>
          <p:cNvSpPr txBox="1">
            <a:spLocks noGrp="1"/>
          </p:cNvSpPr>
          <p:nvPr>
            <p:ph type="body" idx="1"/>
          </p:nvPr>
        </p:nvSpPr>
        <p:spPr>
          <a:xfrm>
            <a:off x="913775" y="2931253"/>
            <a:ext cx="11118392" cy="3424107"/>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800"/>
              <a:buNone/>
            </a:pPr>
            <a:r>
              <a:rPr lang="es-PE" sz="2800" dirty="0"/>
              <a:t>val</a:t>
            </a:r>
            <a:r>
              <a:rPr lang="es-PE" sz="2800" dirty="0">
                <a:solidFill>
                  <a:srgbClr val="FFC000"/>
                </a:solidFill>
              </a:rPr>
              <a:t> bundle</a:t>
            </a:r>
            <a:r>
              <a:rPr lang="es-PE" sz="2800" dirty="0"/>
              <a:t> = Bundle()</a:t>
            </a:r>
            <a:br>
              <a:rPr lang="es-PE" dirty="0"/>
            </a:br>
            <a:r>
              <a:rPr lang="es-PE" sz="2800" dirty="0">
                <a:solidFill>
                  <a:srgbClr val="FFC000"/>
                </a:solidFill>
              </a:rPr>
              <a:t>bundle</a:t>
            </a:r>
            <a:r>
              <a:rPr lang="es-PE" sz="2800" dirty="0"/>
              <a:t>.putstring(</a:t>
            </a:r>
            <a:r>
              <a:rPr lang="es-PE" dirty="0"/>
              <a:t>"NOMBRES",”JUAN JOSE”</a:t>
            </a:r>
            <a:r>
              <a:rPr lang="es-PE" sz="2800" dirty="0"/>
              <a:t>)</a:t>
            </a:r>
            <a:br>
              <a:rPr lang="es-PE" dirty="0"/>
            </a:br>
            <a:r>
              <a:rPr lang="es-PE" sz="2800" dirty="0">
                <a:solidFill>
                  <a:srgbClr val="FFC000"/>
                </a:solidFill>
              </a:rPr>
              <a:t>bundle</a:t>
            </a:r>
            <a:r>
              <a:rPr lang="es-PE" sz="2800" dirty="0"/>
              <a:t>.putint(</a:t>
            </a:r>
            <a:r>
              <a:rPr lang="es-PE" dirty="0"/>
              <a:t>”NACIMIENTO",1989</a:t>
            </a:r>
            <a:r>
              <a:rPr lang="es-PE" sz="2800" dirty="0"/>
              <a:t>)</a:t>
            </a:r>
            <a:br>
              <a:rPr lang="es-PE" dirty="0"/>
            </a:br>
            <a:br>
              <a:rPr lang="es-PE" dirty="0"/>
            </a:br>
            <a:r>
              <a:rPr lang="es-PE" sz="2800" dirty="0"/>
              <a:t>val intent = Intent(MAINACTIVITY.</a:t>
            </a:r>
            <a:r>
              <a:rPr lang="es-PE" dirty="0"/>
              <a:t>THIS,</a:t>
            </a:r>
            <a:r>
              <a:rPr lang="es-PE" sz="2800" dirty="0"/>
              <a:t>SEGUNDOACTIVITY::</a:t>
            </a:r>
            <a:r>
              <a:rPr lang="es-PE" dirty="0"/>
              <a:t>CLASS.JAVA</a:t>
            </a:r>
            <a:r>
              <a:rPr lang="es-PE" sz="2800" dirty="0"/>
              <a:t>)</a:t>
            </a:r>
            <a:br>
              <a:rPr lang="es-PE" dirty="0"/>
            </a:br>
            <a:r>
              <a:rPr lang="es-PE" sz="2800" dirty="0"/>
              <a:t>intent.putextras(</a:t>
            </a:r>
            <a:r>
              <a:rPr lang="es-PE" sz="2800" dirty="0">
                <a:solidFill>
                  <a:srgbClr val="FFC000"/>
                </a:solidFill>
              </a:rPr>
              <a:t>bundle</a:t>
            </a:r>
            <a:r>
              <a:rPr lang="es-PE" sz="2800" dirty="0"/>
              <a:t>)</a:t>
            </a:r>
            <a:br>
              <a:rPr lang="es-PE" dirty="0"/>
            </a:br>
            <a:r>
              <a:rPr lang="es-PE" sz="2800" dirty="0"/>
              <a:t>startactivity(intent)</a:t>
            </a:r>
            <a:endParaRPr sz="2800" dirty="0"/>
          </a:p>
        </p:txBody>
      </p:sp>
      <p:sp>
        <p:nvSpPr>
          <p:cNvPr id="4" name="Google Shape;198;p7">
            <a:extLst>
              <a:ext uri="{FF2B5EF4-FFF2-40B4-BE49-F238E27FC236}">
                <a16:creationId xmlns:a16="http://schemas.microsoft.com/office/drawing/2014/main" id="{7E69FFD7-5122-BA49-8D8D-D5A343B1AC29}"/>
              </a:ext>
            </a:extLst>
          </p:cNvPr>
          <p:cNvSpPr txBox="1">
            <a:spLocks/>
          </p:cNvSpPr>
          <p:nvPr/>
        </p:nvSpPr>
        <p:spPr>
          <a:xfrm>
            <a:off x="516946" y="2068396"/>
            <a:ext cx="11012902" cy="585926"/>
          </a:xfrm>
          <a:prstGeom prst="rect">
            <a:avLst/>
          </a:prstGeom>
          <a:noFill/>
          <a:ln>
            <a:noFill/>
          </a:ln>
        </p:spPr>
        <p:txBody>
          <a:bodyPr spcFirstLastPara="1" vert="horz" wrap="square" lIns="91425" tIns="45700" rIns="91425" bIns="45700" rtlCol="0" anchor="t" anchorCtr="0">
            <a:normAutofit fontScale="77500" lnSpcReduction="20000"/>
          </a:bodyPr>
          <a:lst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228600" indent="-228600">
              <a:lnSpc>
                <a:spcPct val="120000"/>
              </a:lnSpc>
              <a:spcBef>
                <a:spcPts val="0"/>
              </a:spcBef>
              <a:buSzPts val="2000"/>
            </a:pPr>
            <a:r>
              <a:rPr lang="es-PE" b="1" dirty="0"/>
              <a:t>Comportamiento:</a:t>
            </a:r>
            <a:r>
              <a:rPr lang="es-PE" dirty="0"/>
              <a:t> Puedes combinar ambos objetos para pasar informacion entre pantallas (activities).</a:t>
            </a:r>
          </a:p>
          <a:p>
            <a:pPr marL="0" indent="0">
              <a:lnSpc>
                <a:spcPct val="120000"/>
              </a:lnSpc>
              <a:spcBef>
                <a:spcPts val="1000"/>
              </a:spcBef>
              <a:buSzPts val="2000"/>
              <a:buFont typeface="Arial" panose="020B0604020202020204" pitchFamily="34" charset="0"/>
              <a:buNone/>
            </a:pPr>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2767742" y="299736"/>
            <a:ext cx="10364451" cy="8949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dirty="0"/>
              <a:t>CONBINANDO INTENT + BUNDLE</a:t>
            </a:r>
            <a:endParaRPr dirty="0"/>
          </a:p>
        </p:txBody>
      </p:sp>
      <p:graphicFrame>
        <p:nvGraphicFramePr>
          <p:cNvPr id="5" name="Tabla 5">
            <a:extLst>
              <a:ext uri="{FF2B5EF4-FFF2-40B4-BE49-F238E27FC236}">
                <a16:creationId xmlns:a16="http://schemas.microsoft.com/office/drawing/2014/main" id="{A9656137-FA17-D742-A57A-83B5F519ACAC}"/>
              </a:ext>
            </a:extLst>
          </p:cNvPr>
          <p:cNvGraphicFramePr>
            <a:graphicFrameLocks noGrp="1"/>
          </p:cNvGraphicFramePr>
          <p:nvPr>
            <p:extLst>
              <p:ext uri="{D42A27DB-BD31-4B8C-83A1-F6EECF244321}">
                <p14:modId xmlns:p14="http://schemas.microsoft.com/office/powerpoint/2010/main" val="209518930"/>
              </p:ext>
            </p:extLst>
          </p:nvPr>
        </p:nvGraphicFramePr>
        <p:xfrm>
          <a:off x="2332139" y="2196129"/>
          <a:ext cx="6695348" cy="741680"/>
        </p:xfrm>
        <a:graphic>
          <a:graphicData uri="http://schemas.openxmlformats.org/drawingml/2006/table">
            <a:tbl>
              <a:tblPr firstRow="1" bandRow="1">
                <a:tableStyleId>{BB4D8897-6B36-46F9-90BF-2C1EB2745F71}</a:tableStyleId>
              </a:tblPr>
              <a:tblGrid>
                <a:gridCol w="2631348">
                  <a:extLst>
                    <a:ext uri="{9D8B030D-6E8A-4147-A177-3AD203B41FA5}">
                      <a16:colId xmlns:a16="http://schemas.microsoft.com/office/drawing/2014/main" val="97653213"/>
                    </a:ext>
                  </a:extLst>
                </a:gridCol>
                <a:gridCol w="4064000">
                  <a:extLst>
                    <a:ext uri="{9D8B030D-6E8A-4147-A177-3AD203B41FA5}">
                      <a16:colId xmlns:a16="http://schemas.microsoft.com/office/drawing/2014/main" val="3677784426"/>
                    </a:ext>
                  </a:extLst>
                </a:gridCol>
              </a:tblGrid>
              <a:tr h="370840">
                <a:tc>
                  <a:txBody>
                    <a:bodyPr/>
                    <a:lstStyle/>
                    <a:p>
                      <a:r>
                        <a:rPr lang="es-PE" dirty="0"/>
                        <a:t>nombres</a:t>
                      </a:r>
                    </a:p>
                  </a:txBody>
                  <a:tcPr/>
                </a:tc>
                <a:tc>
                  <a:txBody>
                    <a:bodyPr/>
                    <a:lstStyle/>
                    <a:p>
                      <a:r>
                        <a:rPr lang="es-PE" dirty="0"/>
                        <a:t>JuanJose</a:t>
                      </a:r>
                    </a:p>
                  </a:txBody>
                  <a:tcPr/>
                </a:tc>
                <a:extLst>
                  <a:ext uri="{0D108BD9-81ED-4DB2-BD59-A6C34878D82A}">
                    <a16:rowId xmlns:a16="http://schemas.microsoft.com/office/drawing/2014/main" val="2420919810"/>
                  </a:ext>
                </a:extLst>
              </a:tr>
              <a:tr h="370840">
                <a:tc>
                  <a:txBody>
                    <a:bodyPr/>
                    <a:lstStyle/>
                    <a:p>
                      <a:r>
                        <a:rPr lang="es-PE" dirty="0"/>
                        <a:t>genero</a:t>
                      </a:r>
                    </a:p>
                  </a:txBody>
                  <a:tcPr/>
                </a:tc>
                <a:tc>
                  <a:txBody>
                    <a:bodyPr/>
                    <a:lstStyle/>
                    <a:p>
                      <a:r>
                        <a:rPr lang="es-PE" dirty="0"/>
                        <a:t>null</a:t>
                      </a:r>
                    </a:p>
                  </a:txBody>
                  <a:tcPr/>
                </a:tc>
                <a:extLst>
                  <a:ext uri="{0D108BD9-81ED-4DB2-BD59-A6C34878D82A}">
                    <a16:rowId xmlns:a16="http://schemas.microsoft.com/office/drawing/2014/main" val="324752640"/>
                  </a:ext>
                </a:extLst>
              </a:tr>
            </a:tbl>
          </a:graphicData>
        </a:graphic>
      </p:graphicFrame>
      <p:sp>
        <p:nvSpPr>
          <p:cNvPr id="6" name="CuadroTexto 5">
            <a:extLst>
              <a:ext uri="{FF2B5EF4-FFF2-40B4-BE49-F238E27FC236}">
                <a16:creationId xmlns:a16="http://schemas.microsoft.com/office/drawing/2014/main" id="{3B411C4D-6AAE-E140-BA04-EBF3925CA801}"/>
              </a:ext>
            </a:extLst>
          </p:cNvPr>
          <p:cNvSpPr txBox="1"/>
          <p:nvPr/>
        </p:nvSpPr>
        <p:spPr>
          <a:xfrm>
            <a:off x="1568741" y="1669409"/>
            <a:ext cx="742511" cy="307777"/>
          </a:xfrm>
          <a:prstGeom prst="rect">
            <a:avLst/>
          </a:prstGeom>
          <a:noFill/>
        </p:spPr>
        <p:txBody>
          <a:bodyPr wrap="none" rtlCol="0">
            <a:spAutoFit/>
          </a:bodyPr>
          <a:lstStyle/>
          <a:p>
            <a:r>
              <a:rPr lang="es-PE" dirty="0"/>
              <a:t>Bundle</a:t>
            </a:r>
          </a:p>
        </p:txBody>
      </p:sp>
    </p:spTree>
    <p:extLst>
      <p:ext uri="{BB962C8B-B14F-4D97-AF65-F5344CB8AC3E}">
        <p14:creationId xmlns:p14="http://schemas.microsoft.com/office/powerpoint/2010/main" val="234205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3"/>
          <p:cNvSpPr txBox="1">
            <a:spLocks noGrp="1"/>
          </p:cNvSpPr>
          <p:nvPr>
            <p:ph type="title"/>
          </p:nvPr>
        </p:nvSpPr>
        <p:spPr>
          <a:xfrm>
            <a:off x="913775" y="618518"/>
            <a:ext cx="10364451" cy="800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dirty="0"/>
              <a:t>“</a:t>
            </a:r>
            <a:r>
              <a:rPr lang="es-PE"/>
              <a:t>LABORATORIO 03”</a:t>
            </a:r>
            <a:endParaRPr dirty="0"/>
          </a:p>
        </p:txBody>
      </p:sp>
      <p:sp>
        <p:nvSpPr>
          <p:cNvPr id="6" name="Google Shape;253;p13">
            <a:extLst>
              <a:ext uri="{FF2B5EF4-FFF2-40B4-BE49-F238E27FC236}">
                <a16:creationId xmlns:a16="http://schemas.microsoft.com/office/drawing/2014/main" id="{841A6CD5-82F8-7840-8DEE-729FF3752D64}"/>
              </a:ext>
            </a:extLst>
          </p:cNvPr>
          <p:cNvSpPr txBox="1">
            <a:spLocks/>
          </p:cNvSpPr>
          <p:nvPr/>
        </p:nvSpPr>
        <p:spPr>
          <a:xfrm>
            <a:off x="684685" y="1785697"/>
            <a:ext cx="9615142" cy="3937717"/>
          </a:xfrm>
          <a:prstGeom prst="rect">
            <a:avLst/>
          </a:prstGeom>
          <a:noFill/>
          <a:ln>
            <a:noFill/>
          </a:ln>
        </p:spPr>
        <p:txBody>
          <a:bodyPr spcFirstLastPara="1" vert="horz" wrap="square" lIns="91425" tIns="45700" rIns="91425" bIns="45700" rtlCol="0" anchor="t" anchorCtr="0">
            <a:normAutofit fontScale="85000" lnSpcReduction="20000"/>
          </a:bodyPr>
          <a:lst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228600" indent="-228600">
              <a:lnSpc>
                <a:spcPct val="120000"/>
              </a:lnSpc>
              <a:spcBef>
                <a:spcPts val="0"/>
              </a:spcBef>
              <a:buSzPts val="2000"/>
            </a:pPr>
            <a:r>
              <a:rPr lang="es-PE" sz="2200" dirty="0"/>
              <a:t>USTED DEBERA DEFINIR UN FORMULARIO DONDE SOLICITE LA INFORMACION DE SU MASCOTA: </a:t>
            </a:r>
          </a:p>
          <a:p>
            <a:pPr marL="0" indent="0">
              <a:lnSpc>
                <a:spcPct val="120000"/>
              </a:lnSpc>
              <a:spcBef>
                <a:spcPts val="0"/>
              </a:spcBef>
              <a:buSzPts val="2000"/>
              <a:buFont typeface="Arial" panose="020B0604020202020204" pitchFamily="34" charset="0"/>
              <a:buNone/>
            </a:pPr>
            <a:endParaRPr lang="es-PE" sz="2200" dirty="0"/>
          </a:p>
          <a:p>
            <a:pPr marL="0" indent="0">
              <a:lnSpc>
                <a:spcPct val="120000"/>
              </a:lnSpc>
              <a:spcBef>
                <a:spcPts val="0"/>
              </a:spcBef>
              <a:buSzPts val="2000"/>
              <a:buFont typeface="Arial" panose="020B0604020202020204" pitchFamily="34" charset="0"/>
              <a:buNone/>
            </a:pPr>
            <a:r>
              <a:rPr lang="es-PE" sz="2200" dirty="0"/>
              <a:t>Datos a solicitar: </a:t>
            </a:r>
          </a:p>
          <a:p>
            <a:pPr marL="342900">
              <a:lnSpc>
                <a:spcPct val="120000"/>
              </a:lnSpc>
              <a:spcBef>
                <a:spcPts val="0"/>
              </a:spcBef>
              <a:buSzPts val="2000"/>
              <a:buFontTx/>
              <a:buChar char="-"/>
            </a:pPr>
            <a:r>
              <a:rPr lang="es-PE" sz="2200" dirty="0"/>
              <a:t>Nombre - Edittext</a:t>
            </a:r>
          </a:p>
          <a:p>
            <a:pPr marL="342900">
              <a:lnSpc>
                <a:spcPct val="120000"/>
              </a:lnSpc>
              <a:spcBef>
                <a:spcPts val="0"/>
              </a:spcBef>
              <a:buSzPts val="2000"/>
              <a:buFontTx/>
              <a:buChar char="-"/>
            </a:pPr>
            <a:r>
              <a:rPr lang="es-PE" sz="2200" dirty="0"/>
              <a:t>Edad - Edittext</a:t>
            </a:r>
          </a:p>
          <a:p>
            <a:pPr marL="342900">
              <a:lnSpc>
                <a:spcPct val="120000"/>
              </a:lnSpc>
              <a:spcBef>
                <a:spcPts val="0"/>
              </a:spcBef>
              <a:buSzPts val="2000"/>
              <a:buFontTx/>
              <a:buChar char="-"/>
            </a:pPr>
            <a:r>
              <a:rPr lang="es-PE" sz="2200" dirty="0"/>
              <a:t>Mascota (Perro, gato o conejo) – RadioGroup / 3 RadioButton</a:t>
            </a:r>
          </a:p>
          <a:p>
            <a:pPr marL="342900">
              <a:lnSpc>
                <a:spcPct val="120000"/>
              </a:lnSpc>
              <a:spcBef>
                <a:spcPts val="0"/>
              </a:spcBef>
              <a:buSzPts val="2000"/>
              <a:buFontTx/>
              <a:buChar char="-"/>
            </a:pPr>
            <a:r>
              <a:rPr lang="es-PE" sz="2200" dirty="0"/>
              <a:t>Vacunas (Maximo 5) – 5 Checkbox</a:t>
            </a:r>
          </a:p>
          <a:p>
            <a:pPr marL="0" indent="0">
              <a:lnSpc>
                <a:spcPct val="120000"/>
              </a:lnSpc>
              <a:spcBef>
                <a:spcPts val="0"/>
              </a:spcBef>
              <a:buSzPts val="2000"/>
              <a:buFont typeface="Arial" panose="020B0604020202020204" pitchFamily="34" charset="0"/>
              <a:buNone/>
            </a:pPr>
            <a:endParaRPr lang="es-PE" sz="2200" dirty="0"/>
          </a:p>
          <a:p>
            <a:pPr marL="0" indent="0">
              <a:spcBef>
                <a:spcPts val="0"/>
              </a:spcBef>
              <a:buSzPts val="2000"/>
              <a:buFont typeface="Arial" panose="020B0604020202020204" pitchFamily="34" charset="0"/>
              <a:buNone/>
            </a:pPr>
            <a:r>
              <a:rPr lang="es-PE" sz="2200" dirty="0"/>
              <a:t>UNA VEZ INGRESADOS LOS DATOS, A TRAVEZ DE UN BOTON </a:t>
            </a:r>
            <a:r>
              <a:rPr lang="es-PE" sz="2200" b="1" dirty="0"/>
              <a:t>ENVIAR</a:t>
            </a:r>
            <a:r>
              <a:rPr lang="es-PE" sz="2200" dirty="0"/>
              <a:t> DEBERA MANDAR LOS DATOS A UNA </a:t>
            </a:r>
            <a:r>
              <a:rPr lang="es-PE" sz="2200" b="1" dirty="0"/>
              <a:t>SEGUNDA PANTALLA </a:t>
            </a:r>
            <a:r>
              <a:rPr lang="es-PE" sz="2200" dirty="0"/>
              <a:t>DONDE MOSTRARA LOS DATOS INGRESADOS PREVIAMENTE. ADEMAS, MOSTRARA LA FOTO DEL TIPO DE MASCOTA DEPENDIENDO QUE ELIGIO (Perro, gato o conejo)</a:t>
            </a:r>
          </a:p>
          <a:p>
            <a:pPr marL="0" indent="0">
              <a:lnSpc>
                <a:spcPct val="120000"/>
              </a:lnSpc>
              <a:spcBef>
                <a:spcPts val="0"/>
              </a:spcBef>
              <a:buSzPts val="2000"/>
              <a:buFont typeface="Arial" panose="020B0604020202020204" pitchFamily="34" charset="0"/>
              <a:buNone/>
            </a:pPr>
            <a:r>
              <a:rPr lang="es-PE"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title"/>
          </p:nvPr>
        </p:nvSpPr>
        <p:spPr>
          <a:xfrm>
            <a:off x="913774" y="2971425"/>
            <a:ext cx="10364451"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¿PREGUNTAS?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913775" y="618518"/>
            <a:ext cx="10364451" cy="11099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APLICACIÓN “MI REGISTRO”</a:t>
            </a:r>
            <a:endParaRPr/>
          </a:p>
        </p:txBody>
      </p:sp>
      <p:pic>
        <p:nvPicPr>
          <p:cNvPr id="168" name="Google Shape;168;p3"/>
          <p:cNvPicPr preferRelativeResize="0">
            <a:picLocks noGrp="1"/>
          </p:cNvPicPr>
          <p:nvPr>
            <p:ph type="body" idx="1"/>
          </p:nvPr>
        </p:nvPicPr>
        <p:blipFill rotWithShape="1">
          <a:blip r:embed="rId3">
            <a:alphaModFix/>
          </a:blip>
          <a:srcRect/>
          <a:stretch/>
        </p:blipFill>
        <p:spPr>
          <a:xfrm>
            <a:off x="913775" y="2016095"/>
            <a:ext cx="2387990" cy="4223387"/>
          </a:xfrm>
          <a:prstGeom prst="rect">
            <a:avLst/>
          </a:prstGeom>
          <a:noFill/>
          <a:ln>
            <a:noFill/>
          </a:ln>
        </p:spPr>
      </p:pic>
      <p:pic>
        <p:nvPicPr>
          <p:cNvPr id="169" name="Google Shape;169;p3"/>
          <p:cNvPicPr preferRelativeResize="0"/>
          <p:nvPr/>
        </p:nvPicPr>
        <p:blipFill rotWithShape="1">
          <a:blip r:embed="rId4">
            <a:alphaModFix/>
          </a:blip>
          <a:srcRect/>
          <a:stretch/>
        </p:blipFill>
        <p:spPr>
          <a:xfrm>
            <a:off x="4817327" y="2005121"/>
            <a:ext cx="2746824" cy="4245334"/>
          </a:xfrm>
          <a:prstGeom prst="rect">
            <a:avLst/>
          </a:prstGeom>
          <a:noFill/>
          <a:ln>
            <a:noFill/>
          </a:ln>
        </p:spPr>
      </p:pic>
      <p:pic>
        <p:nvPicPr>
          <p:cNvPr id="170" name="Google Shape;170;p3"/>
          <p:cNvPicPr preferRelativeResize="0"/>
          <p:nvPr/>
        </p:nvPicPr>
        <p:blipFill rotWithShape="1">
          <a:blip r:embed="rId5">
            <a:alphaModFix/>
          </a:blip>
          <a:srcRect/>
          <a:stretch/>
        </p:blipFill>
        <p:spPr>
          <a:xfrm>
            <a:off x="8797622" y="1992414"/>
            <a:ext cx="2746824" cy="4258041"/>
          </a:xfrm>
          <a:prstGeom prst="rect">
            <a:avLst/>
          </a:prstGeom>
          <a:noFill/>
          <a:ln>
            <a:noFill/>
          </a:ln>
        </p:spPr>
      </p:pic>
      <p:sp>
        <p:nvSpPr>
          <p:cNvPr id="171" name="Google Shape;171;p3"/>
          <p:cNvSpPr/>
          <p:nvPr/>
        </p:nvSpPr>
        <p:spPr>
          <a:xfrm>
            <a:off x="3579541" y="3947532"/>
            <a:ext cx="903249" cy="301083"/>
          </a:xfrm>
          <a:prstGeom prst="rightArrow">
            <a:avLst>
              <a:gd name="adj1" fmla="val 50000"/>
              <a:gd name="adj2" fmla="val 50000"/>
            </a:avLst>
          </a:prstGeom>
          <a:solidFill>
            <a:schemeClr val="accent1"/>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2" name="Google Shape;172;p3"/>
          <p:cNvSpPr/>
          <p:nvPr/>
        </p:nvSpPr>
        <p:spPr>
          <a:xfrm>
            <a:off x="7729262" y="3992137"/>
            <a:ext cx="903249" cy="301083"/>
          </a:xfrm>
          <a:prstGeom prst="rightArrow">
            <a:avLst>
              <a:gd name="adj1" fmla="val 50000"/>
              <a:gd name="adj2" fmla="val 50000"/>
            </a:avLst>
          </a:prstGeom>
          <a:solidFill>
            <a:schemeClr val="accent1"/>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COMPONENTES O VISTAS</a:t>
            </a:r>
            <a:endParaRPr/>
          </a:p>
        </p:txBody>
      </p:sp>
      <p:sp>
        <p:nvSpPr>
          <p:cNvPr id="185" name="Google Shape;185;p5"/>
          <p:cNvSpPr txBox="1">
            <a:spLocks noGrp="1"/>
          </p:cNvSpPr>
          <p:nvPr>
            <p:ph type="body" idx="1"/>
          </p:nvPr>
        </p:nvSpPr>
        <p:spPr>
          <a:xfrm>
            <a:off x="913774" y="2367092"/>
            <a:ext cx="10973426" cy="342410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s-PE" dirty="0"/>
              <a:t>IMAGENES 				🡪  			IMAGEVIEW</a:t>
            </a:r>
            <a:endParaRPr dirty="0"/>
          </a:p>
          <a:p>
            <a:pPr marL="228600" lvl="0" indent="-228600" algn="l" rtl="0">
              <a:lnSpc>
                <a:spcPct val="120000"/>
              </a:lnSpc>
              <a:spcBef>
                <a:spcPts val="1000"/>
              </a:spcBef>
              <a:spcAft>
                <a:spcPts val="0"/>
              </a:spcAft>
              <a:buSzPts val="2000"/>
              <a:buChar char="•"/>
            </a:pPr>
            <a:r>
              <a:rPr lang="es-PE" dirty="0"/>
              <a:t>OPCIONES PARA ELEGIR		                🡪 			RADIOGROUP Y RADIOBUTTON</a:t>
            </a:r>
            <a:endParaRPr dirty="0"/>
          </a:p>
          <a:p>
            <a:pPr marL="228600" lvl="0" indent="-228600" algn="l" rtl="0">
              <a:lnSpc>
                <a:spcPct val="120000"/>
              </a:lnSpc>
              <a:spcBef>
                <a:spcPts val="1000"/>
              </a:spcBef>
              <a:spcAft>
                <a:spcPts val="0"/>
              </a:spcAft>
              <a:buSzPts val="2000"/>
              <a:buChar char="•"/>
            </a:pPr>
            <a:r>
              <a:rPr lang="es-PE" dirty="0"/>
              <a:t>CHECKBOX (HABILITADO O NO)		🡪 			CHECKBOX</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913775" y="618517"/>
            <a:ext cx="10364451" cy="7530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DEFINIR TEXTOS</a:t>
            </a:r>
            <a:endParaRPr/>
          </a:p>
        </p:txBody>
      </p:sp>
      <p:sp>
        <p:nvSpPr>
          <p:cNvPr id="204" name="Google Shape;204;p8"/>
          <p:cNvSpPr txBox="1">
            <a:spLocks noGrp="1"/>
          </p:cNvSpPr>
          <p:nvPr>
            <p:ph type="body" idx="1"/>
          </p:nvPr>
        </p:nvSpPr>
        <p:spPr>
          <a:xfrm>
            <a:off x="913774" y="1452692"/>
            <a:ext cx="10363826" cy="522688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s-PE"/>
              <a:t>EL ARCHIVO STRINGS.XML SE UTILIZA PARA ALMACENAR TODAS LAS CONSTANTES DE CADENAS DE CARACTERES QUE SE NECESITAN EN UN PROGRAMA (POR EJEMPLO LAS ETIQUETAS DE LOS OBJETOS BUTTON, LOS TEXTOS FIJOS DE LOS CONTROLES TEXTVIEW Y TODOS LOS CONTROLES QUE MUESTRAN UN TEXTO FIJO EN EL DISPOSITIVO)</a:t>
            </a:r>
            <a:endParaRPr/>
          </a:p>
          <a:p>
            <a:pPr marL="228600" lvl="0" indent="-228600" algn="l" rtl="0">
              <a:lnSpc>
                <a:spcPct val="120000"/>
              </a:lnSpc>
              <a:spcBef>
                <a:spcPts val="1000"/>
              </a:spcBef>
              <a:spcAft>
                <a:spcPts val="0"/>
              </a:spcAft>
              <a:buSzPts val="2000"/>
              <a:buChar char="•"/>
            </a:pPr>
            <a:r>
              <a:rPr lang="es-PE"/>
              <a:t>LA IDEA FUNDAMENTAL ES TENER TODOS LOS MENSAJES QUE MUESTRA NUESTRA APLICACIÓN EN UN ARCHIVO (STRINGS.XML)</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r>
              <a:rPr lang="es-PE"/>
              <a:t>   ARCHIVO STRINGS.XML</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p:txBody>
      </p:sp>
      <p:pic>
        <p:nvPicPr>
          <p:cNvPr id="205" name="Google Shape;205;p8"/>
          <p:cNvPicPr preferRelativeResize="0"/>
          <p:nvPr/>
        </p:nvPicPr>
        <p:blipFill rotWithShape="1">
          <a:blip r:embed="rId3">
            <a:alphaModFix/>
          </a:blip>
          <a:srcRect/>
          <a:stretch/>
        </p:blipFill>
        <p:spPr>
          <a:xfrm>
            <a:off x="5084957" y="3932777"/>
            <a:ext cx="2417955" cy="28278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DEFINIR COLORES</a:t>
            </a:r>
            <a:endParaRPr/>
          </a:p>
        </p:txBody>
      </p:sp>
      <p:sp>
        <p:nvSpPr>
          <p:cNvPr id="178" name="Google Shape;178;p4"/>
          <p:cNvSpPr txBox="1">
            <a:spLocks noGrp="1"/>
          </p:cNvSpPr>
          <p:nvPr>
            <p:ph type="body" idx="1"/>
          </p:nvPr>
        </p:nvSpPr>
        <p:spPr>
          <a:xfrm>
            <a:off x="913774" y="2367092"/>
            <a:ext cx="10363826" cy="431248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s-PE"/>
              <a:t>MATERIAL PALETTE</a:t>
            </a:r>
            <a:endParaRPr/>
          </a:p>
          <a:p>
            <a:pPr marL="0" lvl="0" indent="0" algn="l" rtl="0">
              <a:lnSpc>
                <a:spcPct val="120000"/>
              </a:lnSpc>
              <a:spcBef>
                <a:spcPts val="1000"/>
              </a:spcBef>
              <a:spcAft>
                <a:spcPts val="0"/>
              </a:spcAft>
              <a:buSzPts val="2000"/>
              <a:buNone/>
            </a:pPr>
            <a:r>
              <a:rPr lang="es-PE"/>
              <a:t>   </a:t>
            </a:r>
            <a:r>
              <a:rPr lang="es-PE" u="sng">
                <a:solidFill>
                  <a:schemeClr val="hlink"/>
                </a:solidFill>
                <a:hlinkClick r:id="rId3"/>
              </a:rPr>
              <a:t>HTTP://MATERIALPALETTE.COM</a:t>
            </a:r>
            <a:endParaRPr/>
          </a:p>
          <a:p>
            <a:pPr marL="0" lvl="0" indent="0" algn="l" rtl="0">
              <a:lnSpc>
                <a:spcPct val="120000"/>
              </a:lnSpc>
              <a:spcBef>
                <a:spcPts val="1000"/>
              </a:spcBef>
              <a:spcAft>
                <a:spcPts val="0"/>
              </a:spcAft>
              <a:buSzPts val="2000"/>
              <a:buNone/>
            </a:pPr>
            <a:r>
              <a:rPr lang="es-PE"/>
              <a:t>ESTA PALETA DE COLOR COMPRENDE LOS COLORES PRIMARIOS Y DE ACENTO QUE PUEDEN SER UTILIZADOS PARA LAS ILUSTRACIONES O PARA EL DESARROLLO</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r>
              <a:rPr lang="es-PE"/>
              <a:t>ARCHIVO COLORS.XML</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p:txBody>
      </p:sp>
      <p:pic>
        <p:nvPicPr>
          <p:cNvPr id="179" name="Google Shape;179;p4"/>
          <p:cNvPicPr preferRelativeResize="0"/>
          <p:nvPr/>
        </p:nvPicPr>
        <p:blipFill rotWithShape="1">
          <a:blip r:embed="rId4">
            <a:alphaModFix/>
          </a:blip>
          <a:srcRect/>
          <a:stretch/>
        </p:blipFill>
        <p:spPr>
          <a:xfrm>
            <a:off x="4226312" y="4258527"/>
            <a:ext cx="1994210" cy="2206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913775" y="618517"/>
            <a:ext cx="10364451" cy="7530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AGREGAR IMAGENES</a:t>
            </a:r>
            <a:endParaRPr/>
          </a:p>
        </p:txBody>
      </p:sp>
      <p:sp>
        <p:nvSpPr>
          <p:cNvPr id="191" name="Google Shape;191;p6"/>
          <p:cNvSpPr txBox="1">
            <a:spLocks noGrp="1"/>
          </p:cNvSpPr>
          <p:nvPr>
            <p:ph type="body" idx="1"/>
          </p:nvPr>
        </p:nvSpPr>
        <p:spPr>
          <a:xfrm>
            <a:off x="913774" y="1452692"/>
            <a:ext cx="10363826" cy="522688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s-PE"/>
              <a:t>UN RECURSO DE ELEMENTO DE DISEÑO ES UN CONCEPTO GENERAL PARA UN GRÁFICO QUE SE PUEDE DIBUJAR EN LA PANTALLA Y PUEDES OBTENERLO MEDIANTE ATRIBUTOS COMO ANDROID:DRAWABLE </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r>
              <a:rPr lang="es-PE"/>
              <a:t>   ARCHIVO DRAWABLE.XML</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p:txBody>
      </p:sp>
      <p:pic>
        <p:nvPicPr>
          <p:cNvPr id="192" name="Google Shape;192;p6"/>
          <p:cNvPicPr preferRelativeResize="0"/>
          <p:nvPr/>
        </p:nvPicPr>
        <p:blipFill rotWithShape="1">
          <a:blip r:embed="rId3">
            <a:alphaModFix/>
          </a:blip>
          <a:srcRect/>
          <a:stretch/>
        </p:blipFill>
        <p:spPr>
          <a:xfrm>
            <a:off x="5226205" y="3228278"/>
            <a:ext cx="2203450" cy="31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a:t>WRAP_CONTENT / MATCH_PARENT </a:t>
            </a:r>
            <a:endParaRPr/>
          </a:p>
        </p:txBody>
      </p:sp>
      <p:sp>
        <p:nvSpPr>
          <p:cNvPr id="198" name="Google Shape;198;p7"/>
          <p:cNvSpPr txBox="1">
            <a:spLocks noGrp="1"/>
          </p:cNvSpPr>
          <p:nvPr>
            <p:ph type="body" idx="1"/>
          </p:nvPr>
        </p:nvSpPr>
        <p:spPr>
          <a:xfrm>
            <a:off x="913774" y="2367092"/>
            <a:ext cx="10363826" cy="431248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s-PE" b="1"/>
              <a:t>WRAP_CONTENT:</a:t>
            </a:r>
            <a:r>
              <a:rPr lang="es-PE"/>
              <a:t> ESTE COMPONENTE SE MUESTRA LO SUFICIENTEMENTE GRANDE COMO PARA INCLUIR SU CONTENIDO SOLAMENTE.</a:t>
            </a:r>
            <a:endParaRPr/>
          </a:p>
          <a:p>
            <a:pPr marL="228600" lvl="0" indent="-228600" algn="l" rtl="0">
              <a:lnSpc>
                <a:spcPct val="120000"/>
              </a:lnSpc>
              <a:spcBef>
                <a:spcPts val="1000"/>
              </a:spcBef>
              <a:spcAft>
                <a:spcPts val="0"/>
              </a:spcAft>
              <a:buSzPts val="2000"/>
              <a:buChar char="•"/>
            </a:pPr>
            <a:r>
              <a:rPr lang="es-PE" b="1"/>
              <a:t>MATCH_PARENT :</a:t>
            </a:r>
            <a:r>
              <a:rPr lang="es-PE"/>
              <a:t> EL COMPONENTE SE MUESTRA TAN GRANDE COMO SU PADRE, Y RELLENAR LOS ESPACIOS RESTANTES. </a:t>
            </a:r>
            <a:r>
              <a:rPr lang="es-PE" b="1"/>
              <a:t> </a:t>
            </a: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dirty="0"/>
              <a:t>TOAST</a:t>
            </a:r>
            <a:endParaRPr dirty="0"/>
          </a:p>
        </p:txBody>
      </p:sp>
      <p:sp>
        <p:nvSpPr>
          <p:cNvPr id="211" name="Google Shape;211;p9"/>
          <p:cNvSpPr txBox="1">
            <a:spLocks noGrp="1"/>
          </p:cNvSpPr>
          <p:nvPr>
            <p:ph type="body" idx="1"/>
          </p:nvPr>
        </p:nvSpPr>
        <p:spPr>
          <a:xfrm>
            <a:off x="1393276" y="3117943"/>
            <a:ext cx="10363826" cy="342410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800"/>
              <a:buNone/>
            </a:pPr>
            <a:r>
              <a:rPr lang="es-PE" sz="2800" dirty="0"/>
              <a:t>TOAST.</a:t>
            </a:r>
            <a:r>
              <a:rPr lang="es-PE" sz="2800" i="1" dirty="0"/>
              <a:t>MAKETEXT</a:t>
            </a:r>
            <a:r>
              <a:rPr lang="es-PE" sz="2800" dirty="0"/>
              <a:t>(</a:t>
            </a:r>
            <a:r>
              <a:rPr lang="es-PE" sz="2800" dirty="0">
                <a:solidFill>
                  <a:srgbClr val="FF0000"/>
                </a:solidFill>
              </a:rPr>
              <a:t>CONTEXTO</a:t>
            </a:r>
            <a:r>
              <a:rPr lang="es-PE" sz="2800" dirty="0"/>
              <a:t>,”</a:t>
            </a:r>
            <a:r>
              <a:rPr lang="es-PE" sz="2800" dirty="0">
                <a:solidFill>
                  <a:srgbClr val="FF0000"/>
                </a:solidFill>
              </a:rPr>
              <a:t>MENSAJE</a:t>
            </a:r>
            <a:r>
              <a:rPr lang="es-PE" sz="2800" dirty="0"/>
              <a:t>",</a:t>
            </a:r>
            <a:r>
              <a:rPr lang="es-PE" sz="2800" dirty="0">
                <a:solidFill>
                  <a:srgbClr val="FF0000"/>
                </a:solidFill>
              </a:rPr>
              <a:t>DURACION</a:t>
            </a:r>
            <a:r>
              <a:rPr lang="es-PE" sz="2800" dirty="0"/>
              <a:t>).SHOW();</a:t>
            </a:r>
            <a:endParaRPr dirty="0"/>
          </a:p>
        </p:txBody>
      </p:sp>
      <p:sp>
        <p:nvSpPr>
          <p:cNvPr id="4" name="Google Shape;198;p7">
            <a:extLst>
              <a:ext uri="{FF2B5EF4-FFF2-40B4-BE49-F238E27FC236}">
                <a16:creationId xmlns:a16="http://schemas.microsoft.com/office/drawing/2014/main" id="{EF5A4CC9-4023-C84A-B803-AA9EE1D7E68A}"/>
              </a:ext>
            </a:extLst>
          </p:cNvPr>
          <p:cNvSpPr txBox="1">
            <a:spLocks/>
          </p:cNvSpPr>
          <p:nvPr/>
        </p:nvSpPr>
        <p:spPr>
          <a:xfrm>
            <a:off x="453884" y="2214694"/>
            <a:ext cx="7430609" cy="585926"/>
          </a:xfrm>
          <a:prstGeom prst="rect">
            <a:avLst/>
          </a:prstGeom>
          <a:noFill/>
          <a:ln>
            <a:noFill/>
          </a:ln>
        </p:spPr>
        <p:txBody>
          <a:bodyPr spcFirstLastPara="1" vert="horz" wrap="square" lIns="91425" tIns="45700" rIns="91425" bIns="45700" rtlCol="0" anchor="t" anchorCtr="0">
            <a:normAutofit fontScale="92500"/>
          </a:bodyPr>
          <a:lst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228600" indent="-228600">
              <a:lnSpc>
                <a:spcPct val="120000"/>
              </a:lnSpc>
              <a:spcBef>
                <a:spcPts val="0"/>
              </a:spcBef>
              <a:buSzPts val="2000"/>
            </a:pPr>
            <a:r>
              <a:rPr lang="es-PE" b="1" dirty="0"/>
              <a:t>Comportamiento:</a:t>
            </a:r>
            <a:r>
              <a:rPr lang="es-PE" dirty="0"/>
              <a:t> Muestra una alerta basica en pantalla.</a:t>
            </a:r>
          </a:p>
          <a:p>
            <a:pPr marL="0" indent="0">
              <a:lnSpc>
                <a:spcPct val="120000"/>
              </a:lnSpc>
              <a:spcBef>
                <a:spcPts val="1000"/>
              </a:spcBef>
              <a:buSzPts val="2000"/>
              <a:buFont typeface="Arial" panose="020B0604020202020204" pitchFamily="34" charset="0"/>
              <a:buNone/>
            </a:pPr>
            <a:endParaRPr lang="es-PE" dirty="0"/>
          </a:p>
        </p:txBody>
      </p:sp>
      <p:pic>
        <p:nvPicPr>
          <p:cNvPr id="5" name="Imagen 4">
            <a:extLst>
              <a:ext uri="{FF2B5EF4-FFF2-40B4-BE49-F238E27FC236}">
                <a16:creationId xmlns:a16="http://schemas.microsoft.com/office/drawing/2014/main" id="{1CCB1B68-FB08-A34D-94C1-B70E86D7CD69}"/>
              </a:ext>
            </a:extLst>
          </p:cNvPr>
          <p:cNvPicPr>
            <a:picLocks noChangeAspect="1"/>
          </p:cNvPicPr>
          <p:nvPr/>
        </p:nvPicPr>
        <p:blipFill>
          <a:blip r:embed="rId3"/>
          <a:stretch>
            <a:fillRect/>
          </a:stretch>
        </p:blipFill>
        <p:spPr>
          <a:xfrm>
            <a:off x="4362826" y="4156683"/>
            <a:ext cx="3886200" cy="208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913775" y="618518"/>
            <a:ext cx="10364451" cy="9370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s-PE" dirty="0"/>
              <a:t>INTENT</a:t>
            </a:r>
            <a:endParaRPr dirty="0"/>
          </a:p>
        </p:txBody>
      </p:sp>
      <p:sp>
        <p:nvSpPr>
          <p:cNvPr id="4" name="Google Shape;198;p7">
            <a:extLst>
              <a:ext uri="{FF2B5EF4-FFF2-40B4-BE49-F238E27FC236}">
                <a16:creationId xmlns:a16="http://schemas.microsoft.com/office/drawing/2014/main" id="{A527A540-609D-714D-AD28-FD7E16036A8F}"/>
              </a:ext>
            </a:extLst>
          </p:cNvPr>
          <p:cNvSpPr txBox="1">
            <a:spLocks/>
          </p:cNvSpPr>
          <p:nvPr/>
        </p:nvSpPr>
        <p:spPr>
          <a:xfrm>
            <a:off x="453884" y="2214694"/>
            <a:ext cx="8202967" cy="585926"/>
          </a:xfrm>
          <a:prstGeom prst="rect">
            <a:avLst/>
          </a:prstGeom>
          <a:noFill/>
          <a:ln>
            <a:noFill/>
          </a:ln>
        </p:spPr>
        <p:txBody>
          <a:bodyPr spcFirstLastPara="1" vert="horz" wrap="square" lIns="91425" tIns="45700" rIns="91425" bIns="45700" rtlCol="0" anchor="t" anchorCtr="0">
            <a:normAutofit fontScale="92500"/>
          </a:bodyPr>
          <a:lst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228600" indent="-228600">
              <a:lnSpc>
                <a:spcPct val="120000"/>
              </a:lnSpc>
              <a:spcBef>
                <a:spcPts val="0"/>
              </a:spcBef>
              <a:buSzPts val="2000"/>
            </a:pPr>
            <a:r>
              <a:rPr lang="es-PE" b="1" dirty="0"/>
              <a:t>Comportamiento:</a:t>
            </a:r>
            <a:r>
              <a:rPr lang="es-PE" dirty="0"/>
              <a:t> Utilizado para navegar de una pantalla a otra.</a:t>
            </a:r>
          </a:p>
          <a:p>
            <a:pPr marL="0" indent="0">
              <a:lnSpc>
                <a:spcPct val="120000"/>
              </a:lnSpc>
              <a:spcBef>
                <a:spcPts val="1000"/>
              </a:spcBef>
              <a:buSzPts val="2000"/>
              <a:buFont typeface="Arial" panose="020B0604020202020204" pitchFamily="34" charset="0"/>
              <a:buNone/>
            </a:pPr>
            <a:endParaRPr lang="es-PE" dirty="0"/>
          </a:p>
        </p:txBody>
      </p:sp>
      <p:sp>
        <p:nvSpPr>
          <p:cNvPr id="7" name="Google Shape;211;p9">
            <a:extLst>
              <a:ext uri="{FF2B5EF4-FFF2-40B4-BE49-F238E27FC236}">
                <a16:creationId xmlns:a16="http://schemas.microsoft.com/office/drawing/2014/main" id="{CC6261CB-344D-774C-A2BF-F81AFB9814D4}"/>
              </a:ext>
            </a:extLst>
          </p:cNvPr>
          <p:cNvSpPr txBox="1">
            <a:spLocks/>
          </p:cNvSpPr>
          <p:nvPr/>
        </p:nvSpPr>
        <p:spPr>
          <a:xfrm>
            <a:off x="599090" y="3056776"/>
            <a:ext cx="11285763" cy="1151940"/>
          </a:xfrm>
          <a:prstGeom prst="rect">
            <a:avLst/>
          </a:prstGeom>
          <a:noFill/>
          <a:ln>
            <a:noFill/>
          </a:ln>
        </p:spPr>
        <p:txBody>
          <a:bodyPr spcFirstLastPara="1" vert="horz" wrap="square" lIns="91425" tIns="45700" rIns="91425" bIns="45700" rtlCol="0" anchor="t" anchorCtr="0">
            <a:noAutofit/>
          </a:bodyPr>
          <a:lst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0" indent="0">
              <a:lnSpc>
                <a:spcPct val="120000"/>
              </a:lnSpc>
              <a:spcBef>
                <a:spcPts val="0"/>
              </a:spcBef>
              <a:buSzPts val="2800"/>
              <a:buNone/>
            </a:pPr>
            <a:r>
              <a:rPr lang="es-PE" sz="2400" dirty="0"/>
              <a:t>VAL INTENT = INTENT(</a:t>
            </a:r>
            <a:r>
              <a:rPr lang="es-PE" sz="2400" dirty="0">
                <a:solidFill>
                  <a:srgbClr val="FF0000"/>
                </a:solidFill>
              </a:rPr>
              <a:t>ACTIVIDAD ACTUAL</a:t>
            </a:r>
            <a:r>
              <a:rPr lang="es-PE" sz="2400" dirty="0"/>
              <a:t>, </a:t>
            </a:r>
            <a:r>
              <a:rPr lang="es-PE" sz="2400" dirty="0">
                <a:solidFill>
                  <a:srgbClr val="FF0000"/>
                </a:solidFill>
              </a:rPr>
              <a:t>ACTIVIDAD DESTINO::class.java</a:t>
            </a:r>
            <a:r>
              <a:rPr lang="es-PE" sz="2400" dirty="0"/>
              <a:t>)</a:t>
            </a:r>
            <a:br>
              <a:rPr lang="es-PE" sz="2400" dirty="0"/>
            </a:br>
            <a:r>
              <a:rPr lang="es-PE" sz="2400" dirty="0"/>
              <a:t>STARTACTIVITY(INTENT)</a:t>
            </a:r>
          </a:p>
        </p:txBody>
      </p:sp>
    </p:spTree>
  </p:cSld>
  <p:clrMapOvr>
    <a:masterClrMapping/>
  </p:clrMapOvr>
</p:sld>
</file>

<file path=ppt/theme/theme1.xml><?xml version="1.0" encoding="utf-8"?>
<a:theme xmlns:a="http://schemas.openxmlformats.org/drawingml/2006/main" name="Gota">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522</Words>
  <Application>Microsoft Macintosh PowerPoint</Application>
  <PresentationFormat>Panorámica</PresentationFormat>
  <Paragraphs>57</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Twentieth Century</vt:lpstr>
      <vt:lpstr>Gota</vt:lpstr>
      <vt:lpstr>“DESARROLLO DE APLICACIONES MOVILES ANDROID”</vt:lpstr>
      <vt:lpstr>APLICACIÓN “MI REGISTRO”</vt:lpstr>
      <vt:lpstr>COMPONENTES O VISTAS</vt:lpstr>
      <vt:lpstr>DEFINIR TEXTOS</vt:lpstr>
      <vt:lpstr>DEFINIR COLORES</vt:lpstr>
      <vt:lpstr>AGREGAR IMAGENES</vt:lpstr>
      <vt:lpstr>WRAP_CONTENT / MATCH_PARENT </vt:lpstr>
      <vt:lpstr>TOAST</vt:lpstr>
      <vt:lpstr>INTENT</vt:lpstr>
      <vt:lpstr>BUNDLE</vt:lpstr>
      <vt:lpstr>CONBINANDO INTENT + BUNDLE</vt:lpstr>
      <vt:lpstr>CONBINANDO INTENT + BUNDLE</vt:lpstr>
      <vt:lpstr>“LABORATORIO 03”</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MOVILES ANDROID”</dc:title>
  <dc:creator>Juan Jose Ledesma</dc:creator>
  <cp:lastModifiedBy>Juan Jose Ledesma</cp:lastModifiedBy>
  <cp:revision>7</cp:revision>
  <dcterms:created xsi:type="dcterms:W3CDTF">2018-10-24T21:43:38Z</dcterms:created>
  <dcterms:modified xsi:type="dcterms:W3CDTF">2020-10-30T03:20:20Z</dcterms:modified>
</cp:coreProperties>
</file>