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9" r:id="rId10"/>
    <p:sldId id="271" r:id="rId11"/>
    <p:sldId id="272" r:id="rId12"/>
    <p:sldId id="273" r:id="rId13"/>
    <p:sldId id="261" r:id="rId14"/>
    <p:sldId id="262" r:id="rId15"/>
    <p:sldId id="263" r:id="rId16"/>
    <p:sldId id="264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p2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nalyticsvidhya.com/blog/2018/04/fundamentals-deep-learning-regularization-techniqu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nalyticsvidhya.com/blog/2018/04/fundamentals-deep-learning-regularization-techniqu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1E0-DDE1-4EE3-97D5-F7592594F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Airbnb prices in Washington D.C.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BAEEB-6581-4ED9-A40D-129810629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Daniel Park</a:t>
            </a:r>
          </a:p>
          <a:p>
            <a:r>
              <a:rPr lang="en-US" dirty="0">
                <a:hlinkClick r:id="rId2"/>
              </a:rPr>
              <a:t>danielp2@umbc.edu</a:t>
            </a:r>
            <a:endParaRPr lang="en-US" dirty="0"/>
          </a:p>
          <a:p>
            <a:r>
              <a:rPr lang="en-US" dirty="0"/>
              <a:t>DATA 606</a:t>
            </a:r>
          </a:p>
        </p:txBody>
      </p:sp>
    </p:spTree>
    <p:extLst>
      <p:ext uri="{BB962C8B-B14F-4D97-AF65-F5344CB8AC3E}">
        <p14:creationId xmlns:p14="http://schemas.microsoft.com/office/powerpoint/2010/main" val="75923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3722-47AA-45F5-8477-186A26D0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D6ABB-DF1C-4992-A950-80CDB6F7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FE903-34A2-4A91-97A6-10812884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83" y="1036409"/>
            <a:ext cx="5360569" cy="47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1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413F-897A-47C0-8AD5-47DAAB53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DEAFBC-8F0E-4FF1-979B-B727E8E9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B2CF0-FFDC-4883-AC88-75D1828F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11" y="1321849"/>
            <a:ext cx="5065143" cy="45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79F5-EFB2-4C81-B0B9-67D3DD40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402D-9461-4DF6-B9AE-C666EDD25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C5-0E1C-451D-A93C-5B8419C1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9C62-9C20-44B3-9B8F-B000B31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algorithm that excels in execution speed and model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72229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C5-0E1C-451D-A93C-5B8419C1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6FC62E-0B69-497C-916D-C083BD56B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769" y="1770062"/>
            <a:ext cx="5486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6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C5-0E1C-451D-A93C-5B8419C1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3316E1-C2D4-46A1-8778-17DBE515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393" y="803275"/>
            <a:ext cx="3885152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6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C5-0E1C-451D-A93C-5B8419C1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Layer 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B5B71-DE03-4036-A8FB-2C8ABA09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1162426"/>
            <a:ext cx="6281738" cy="1011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3DD49-AEDC-4BFA-8801-CC71EEB1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70" y="2380378"/>
            <a:ext cx="6281738" cy="287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E55DD-6872-4787-A8E0-95DA064692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06128" y="4593657"/>
            <a:ext cx="2009775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A7395-6647-41F3-8DC8-1871837952B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34421" y="2901324"/>
            <a:ext cx="3352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8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5C8-6145-47F0-978A-1B97FC55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Layer Neural Network with L1 Regularization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D79D4-5E96-4278-9117-D9D9F6D6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 Regularization is used to reduce overfitting and uses the function : </a:t>
            </a:r>
          </a:p>
          <a:p>
            <a:endParaRPr lang="en-US" dirty="0"/>
          </a:p>
          <a:p>
            <a:r>
              <a:rPr lang="en-US" dirty="0"/>
              <a:t>This function penalizes the absolute value of the weights, which is useful when trying to compress the model.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https://www.analyticsvidhya.com/blog/2018/04/fundamentals-deep-learning-regularization-techniques/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47D58-49C6-48C9-97CC-9E4F2D36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775" y="2049887"/>
            <a:ext cx="29813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5C8-6145-47F0-978A-1B97FC55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Layer Neural Network with L1 Regularization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713236-4CE6-4795-91E1-FED11844F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633" y="1303215"/>
            <a:ext cx="6281738" cy="1129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920A8-6A73-4F9F-B032-6B730A0A99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2606" y="3875724"/>
            <a:ext cx="182880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F6106-652A-4F45-B3AB-CB95E6E2A8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04390" y="2830635"/>
            <a:ext cx="26479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5C8-6145-47F0-978A-1B97FC55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Layer Neural Network with 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0110-6A5E-4010-9F4B-372EC03B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Regularization is similar to L1 in terms of purpose, but the function is different: </a:t>
            </a:r>
          </a:p>
          <a:p>
            <a:endParaRPr lang="en-US" dirty="0"/>
          </a:p>
          <a:p>
            <a:r>
              <a:rPr lang="en-US" dirty="0"/>
              <a:t>L2 regularization is also known as weight decay as if forces the weights to decay towards zero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https://www.analyticsvidhya.com/blog/2018/04/fundamentals-deep-learning-regularization-techniques/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86ED0-86C0-49E6-8929-E780965A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20" y="2240883"/>
            <a:ext cx="3048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8CC1-EFC2-4B01-AC42-32A38DE0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Airbnb?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6B53-360F-4492-B2C6-E0A7BDAB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marketplace for home and apartment rentals.</a:t>
            </a:r>
          </a:p>
          <a:p>
            <a:r>
              <a:rPr lang="en-US" dirty="0"/>
              <a:t>Typically cheaper than hotels.</a:t>
            </a:r>
          </a:p>
          <a:p>
            <a:r>
              <a:rPr lang="en-US" dirty="0"/>
              <a:t>Hosts who are willing to rent out their place chooses their own rate. </a:t>
            </a:r>
          </a:p>
          <a:p>
            <a:r>
              <a:rPr lang="en-US" dirty="0"/>
              <a:t>However, there is no easy way to determine the rate for their property. </a:t>
            </a:r>
          </a:p>
        </p:txBody>
      </p:sp>
    </p:spTree>
    <p:extLst>
      <p:ext uri="{BB962C8B-B14F-4D97-AF65-F5344CB8AC3E}">
        <p14:creationId xmlns:p14="http://schemas.microsoft.com/office/powerpoint/2010/main" val="168321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5C8-6145-47F0-978A-1B97FC55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Layer Neural Network with L2 Regularization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169EFF-CEE7-4BB9-9C61-3358A961A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976" y="1424545"/>
            <a:ext cx="6281738" cy="1156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01711-1F3C-4E3D-8D59-46AE73C4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976" y="4136360"/>
            <a:ext cx="2085975" cy="1340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974E7-FE82-43F2-AE92-0DF45024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951" y="2904727"/>
            <a:ext cx="3962400" cy="338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0BA-F378-4F95-806D-42AF1249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Layer Neural Network with Dropout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4E030-EEFC-4C9C-B5A7-D605032E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587" y="1824037"/>
            <a:ext cx="2857508" cy="320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066370-85DF-430B-9D35-0F1E0DB7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068" y="1824037"/>
            <a:ext cx="31613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0BA-F378-4F95-806D-42AF1249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Layer Neural Network with Dropout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1FD3E-958D-476A-9C67-440A3A990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351" y="1152162"/>
            <a:ext cx="6281738" cy="1682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D0A656-7526-4FF6-8DCC-A281A723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51" y="3429000"/>
            <a:ext cx="21336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5FD25-9EA4-46ED-8063-CE67C666E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799" y="2959770"/>
            <a:ext cx="4000382" cy="36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0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0BA-F378-4F95-806D-42AF1249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EE744-81F1-4706-948B-137A0409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1(</a:t>
            </a:r>
            <a:r>
              <a:rPr lang="en-US" dirty="0" err="1"/>
              <a:t>XGBoost</a:t>
            </a:r>
            <a:r>
              <a:rPr lang="en-US" dirty="0"/>
              <a:t>) performed the best out of all five models</a:t>
            </a:r>
          </a:p>
          <a:p>
            <a:r>
              <a:rPr lang="en-US" dirty="0"/>
              <a:t>It was only able to explain about 69% of the variation in price.  The other 31% could have been from the dropped columns earlier.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D9E73-1287-46AB-B9C4-AAB1FD95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19" y="3730042"/>
            <a:ext cx="6076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3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91D4-BC87-4B47-BBB3-45B2ADF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D596-9B15-4446-84C9-47755108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 Using Machine Learning to predict Airbnb prices in Washington D.C. </a:t>
            </a:r>
          </a:p>
          <a:p>
            <a:r>
              <a:rPr lang="en-US" dirty="0"/>
              <a:t>Using five methods: </a:t>
            </a:r>
            <a:r>
              <a:rPr lang="en-US" dirty="0" err="1"/>
              <a:t>XGBoost</a:t>
            </a:r>
            <a:r>
              <a:rPr lang="en-US" dirty="0"/>
              <a:t>, TLNN, TLNN with L1 Regularization, TLNN with L2 Regularization, and TLNN with Dropout </a:t>
            </a:r>
            <a:r>
              <a:rPr lang="en-US" dirty="0" err="1"/>
              <a:t>Regulatization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6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D686-A1BE-41A0-8A21-60EE0FCF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6634-700E-4AFF-86BC-CF4FA867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5"/>
            <a:ext cx="6281873" cy="18128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http://insideairbnb.com/get-the-data.html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9C714-405C-493C-8173-1BDF2940E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7" r="3" b="3"/>
          <a:stretch/>
        </p:blipFill>
        <p:spPr>
          <a:xfrm>
            <a:off x="5152959" y="1924905"/>
            <a:ext cx="6274561" cy="2957451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52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7D97-F4B3-4486-9B99-337EFA0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60D4DB-DAD9-4427-A0A6-1A9EEA5DB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accommodates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the number of guests the rental can accommodate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bedrooms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number of bedrooms included in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bathrooms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number of bathrooms included in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beds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number of beds included in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price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nightly price for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minimum_nights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minimum number of nights a guest can stay for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maximum_nights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maximum number of nights a guest can stay for the rental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number_of_reviews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number of reviews that previous guests have left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8EAE-BC52-4269-84E6-1C5F55C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5B29D-9312-4B05-958A-1C60BBA5C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332060"/>
            <a:ext cx="6281738" cy="41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5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CDBC-AC8C-435D-9E3B-517907D9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4AC05-9EBD-4F5A-81F0-1A5025DB7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986" y="1882885"/>
            <a:ext cx="6281738" cy="2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C5-0E1C-451D-A93C-5B8419C1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9C62-9C20-44B3-9B8F-B000B31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106 columns and ended up with 23.</a:t>
            </a:r>
          </a:p>
          <a:p>
            <a:r>
              <a:rPr lang="en-US" dirty="0"/>
              <a:t>Removed rows that had inconsistent data and null values.</a:t>
            </a:r>
          </a:p>
          <a:p>
            <a:r>
              <a:rPr lang="en-US" dirty="0"/>
              <a:t>Organized </a:t>
            </a:r>
            <a:r>
              <a:rPr lang="en-US" dirty="0" err="1"/>
              <a:t>property_type</a:t>
            </a:r>
            <a:r>
              <a:rPr lang="en-US" dirty="0"/>
              <a:t> and amenities so that it will be easier to keep track of later on.</a:t>
            </a:r>
          </a:p>
          <a:p>
            <a:r>
              <a:rPr lang="en-US" dirty="0"/>
              <a:t>Used One Hot Encoding on categorical columns to make it easier for ML algorithms to read.</a:t>
            </a:r>
          </a:p>
        </p:txBody>
      </p:sp>
    </p:spTree>
    <p:extLst>
      <p:ext uri="{BB962C8B-B14F-4D97-AF65-F5344CB8AC3E}">
        <p14:creationId xmlns:p14="http://schemas.microsoft.com/office/powerpoint/2010/main" val="80237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C5-0E1C-451D-A93C-5B8419C1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E03C0-A606-46C5-847F-19407377D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606" y="803275"/>
            <a:ext cx="58007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975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66</TotalTime>
  <Words>479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 Light</vt:lpstr>
      <vt:lpstr>medium-content-sans-serif-font</vt:lpstr>
      <vt:lpstr>medium-content-serif-font</vt:lpstr>
      <vt:lpstr>Menlo</vt:lpstr>
      <vt:lpstr>Rockwell</vt:lpstr>
      <vt:lpstr>Wingdings</vt:lpstr>
      <vt:lpstr>Atlas</vt:lpstr>
      <vt:lpstr>Predicting Airbnb prices in Washington D.C.</vt:lpstr>
      <vt:lpstr>What is Airbnb?</vt:lpstr>
      <vt:lpstr>Project Overview</vt:lpstr>
      <vt:lpstr>Datasets</vt:lpstr>
      <vt:lpstr>Features</vt:lpstr>
      <vt:lpstr>Similar Projects</vt:lpstr>
      <vt:lpstr>Similar Projects</vt:lpstr>
      <vt:lpstr>Data Cleaning</vt:lpstr>
      <vt:lpstr>Data Exploratory Analysis</vt:lpstr>
      <vt:lpstr>Data Exploratory Analysis</vt:lpstr>
      <vt:lpstr>Data Exploratory Analysis</vt:lpstr>
      <vt:lpstr>Implementation</vt:lpstr>
      <vt:lpstr>XGBoost</vt:lpstr>
      <vt:lpstr>XGBoost</vt:lpstr>
      <vt:lpstr>Feature Importance</vt:lpstr>
      <vt:lpstr>Three Layer Neural Network</vt:lpstr>
      <vt:lpstr>Three Layer Neural Network with L1 Regularization</vt:lpstr>
      <vt:lpstr>Three Layer Neural Network with L1 Regularization</vt:lpstr>
      <vt:lpstr>Three Layer Neural Network with L2 Regularization</vt:lpstr>
      <vt:lpstr>Three Layer Neural Network with L2 Regularization</vt:lpstr>
      <vt:lpstr>Three Layer Neural Network with Dropout</vt:lpstr>
      <vt:lpstr>Three Layer Neural Network with Dropout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 in Washington D.C.</dc:title>
  <dc:creator>Daniel</dc:creator>
  <cp:lastModifiedBy>Daniel</cp:lastModifiedBy>
  <cp:revision>7</cp:revision>
  <dcterms:created xsi:type="dcterms:W3CDTF">2020-05-12T01:38:01Z</dcterms:created>
  <dcterms:modified xsi:type="dcterms:W3CDTF">2020-05-12T02:44:48Z</dcterms:modified>
</cp:coreProperties>
</file>