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554" autoAdjust="0"/>
  </p:normalViewPr>
  <p:slideViewPr>
    <p:cSldViewPr snapToGrid="0" snapToObjects="1" showGuides="1">
      <p:cViewPr>
        <p:scale>
          <a:sx n="66" d="100"/>
          <a:sy n="66" d="100"/>
        </p:scale>
        <p:origin x="2080" y="-5544"/>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9/19/22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77442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385343" y="6378481"/>
            <a:ext cx="10048874" cy="22806221"/>
          </a:xfrm>
        </p:spPr>
        <p:txBody>
          <a:bodyPr/>
          <a:lstStyle/>
          <a:p>
            <a:r>
              <a:rPr lang="en-US" sz="3000" dirty="0"/>
              <a:t>An MLP model and a logistic model trained on the same dataset returned predicted probabilities with a correlation coefficient of 0.924.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3000" dirty="0"/>
          </a:p>
          <a:p>
            <a:r>
              <a:rPr lang="en-US" sz="3000" dirty="0"/>
              <a:t>On February 21</a:t>
            </a:r>
            <a:r>
              <a:rPr lang="en-US" sz="3000" baseline="30000" dirty="0"/>
              <a:t>st</a:t>
            </a:r>
            <a:r>
              <a:rPr lang="en-US" sz="3000" dirty="0"/>
              <a:t>, 2016, the model predicts an 87 percent chance of victory for the visiting Spurs over the host Suns (when the raw value of -1.927 is put into the logistic sigmoid function). This is compared to a base guess of 37 percent</a:t>
            </a:r>
            <a:r>
              <a:rPr lang="en-US" dirty="0"/>
              <a:t>.</a:t>
            </a:r>
          </a:p>
          <a:p>
            <a:r>
              <a:rPr lang="en-US" dirty="0"/>
              <a:t>  </a:t>
            </a:r>
          </a:p>
          <a:p>
            <a:r>
              <a:rPr lang="en-US" sz="3000" dirty="0"/>
              <a:t>This is driven by:</a:t>
            </a:r>
          </a:p>
          <a:p>
            <a:pPr marL="342900" indent="-342900">
              <a:buFont typeface="Arial" panose="020B0604020202020204" pitchFamily="34" charset="0"/>
              <a:buChar char="•"/>
            </a:pPr>
            <a:r>
              <a:rPr lang="en-US" sz="3000" dirty="0"/>
              <a:t>The home team’s Elo win probability of 11 percent</a:t>
            </a:r>
          </a:p>
          <a:p>
            <a:pPr marL="342900" indent="-342900">
              <a:buFont typeface="Arial" panose="020B0604020202020204" pitchFamily="34" charset="0"/>
              <a:buChar char="•"/>
            </a:pPr>
            <a:r>
              <a:rPr lang="en-US" sz="3000" dirty="0"/>
              <a:t>The away team being an average favorite of 9.3 points in their last 10 games (laying points means negative spread)</a:t>
            </a:r>
          </a:p>
          <a:p>
            <a:pPr marL="342900" indent="-342900">
              <a:buFont typeface="Arial" panose="020B0604020202020204" pitchFamily="34" charset="0"/>
              <a:buChar char="•"/>
            </a:pPr>
            <a:r>
              <a:rPr lang="en-US" sz="3000" dirty="0"/>
              <a:t>The home team being on average 4.3 points worse than the average NBA team when controlling for opponent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3000" dirty="0"/>
              <a:t>By plotting the partial dependence of the target variable on Elo win probability, we can see a clear relationship. </a:t>
            </a:r>
          </a:p>
          <a:p>
            <a:endParaRPr lang="en-US" dirty="0"/>
          </a:p>
          <a:p>
            <a:endParaRPr lang="en-US" dirty="0"/>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p:txBody>
          <a:bodyPr/>
          <a:lstStyle/>
          <a:p>
            <a:r>
              <a:rPr lang="en-US" dirty="0"/>
              <a:t>Model Explanation</a:t>
            </a:r>
          </a:p>
        </p:txBody>
      </p:sp>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7663614"/>
          </a:xfrm>
        </p:spPr>
        <p:txBody>
          <a:bodyPr/>
          <a:lstStyle/>
          <a:p>
            <a:r>
              <a:rPr lang="en-US" sz="3000" dirty="0"/>
              <a:t>This work investigates modeling and forecasting NBA games through feature engineering and model selection. </a:t>
            </a:r>
          </a:p>
          <a:p>
            <a:pPr marL="457200" indent="-457200">
              <a:buFont typeface="Arial" panose="020B0604020202020204" pitchFamily="34" charset="0"/>
              <a:buChar char="•"/>
            </a:pPr>
            <a:r>
              <a:rPr lang="en-US" sz="3000" dirty="0"/>
              <a:t>When various model types are tested, they perform extremely similarly and return highly correlated outputs, suggesting that feature choices are more important than model choices. </a:t>
            </a:r>
          </a:p>
          <a:p>
            <a:pPr marL="457200" indent="-457200">
              <a:buFont typeface="Arial" panose="020B0604020202020204" pitchFamily="34" charset="0"/>
              <a:buChar char="•"/>
            </a:pPr>
            <a:r>
              <a:rPr lang="en-US" sz="3000" dirty="0"/>
              <a:t>The betting spreads are found to be the most effective feature in predicting game results, displaying the skill of oddsmakers. Spread related and game outcome related measures perform better than using game-specific information. </a:t>
            </a:r>
          </a:p>
          <a:p>
            <a:pPr marL="457200" indent="-457200">
              <a:buFont typeface="Arial" panose="020B0604020202020204" pitchFamily="34" charset="0"/>
              <a:buChar char="•"/>
            </a:pPr>
            <a:r>
              <a:rPr lang="en-US" sz="3000" dirty="0"/>
              <a:t>There is a ceiling of model performance when simply using box score statistics, and to improve there is a need to model both game-to-game player ability and opponent specific characteristics. </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r>
              <a:rPr lang="en-US" dirty="0"/>
              <a:t>Abstract</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77827" y="13896033"/>
            <a:ext cx="10050462" cy="754045"/>
          </a:xfrm>
        </p:spPr>
        <p:txBody>
          <a:bodyPr/>
          <a:lstStyle/>
          <a:p>
            <a:r>
              <a:rPr lang="en-US" dirty="0"/>
              <a:t>Literature Review</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60161" y="6378481"/>
            <a:ext cx="10048874" cy="21159616"/>
          </a:xfrm>
        </p:spPr>
        <p:txBody>
          <a:bodyPr/>
          <a:lstStyle/>
          <a:p>
            <a:r>
              <a:rPr lang="en-US" dirty="0"/>
              <a:t>Here are feature groups that were compared in analysis: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u="sng" dirty="0"/>
              <a:t>Log-loss</a:t>
            </a:r>
            <a:r>
              <a:rPr lang="en-US" dirty="0"/>
              <a:t> for each feature group and model type combination: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u="sng" dirty="0"/>
              <a:t>F1-score</a:t>
            </a:r>
            <a:r>
              <a:rPr lang="en-US" dirty="0"/>
              <a:t> for each feature group and model type combination:</a:t>
            </a:r>
          </a:p>
          <a:p>
            <a:endParaRPr lang="en-US" dirty="0"/>
          </a:p>
          <a:p>
            <a:endParaRPr lang="en-US" dirty="0"/>
          </a:p>
          <a:p>
            <a:endParaRPr lang="en-US" dirty="0"/>
          </a:p>
          <a:p>
            <a:endParaRPr lang="en-US" dirty="0"/>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p:txBody>
          <a:bodyPr/>
          <a:lstStyle/>
          <a:p>
            <a:r>
              <a:rPr lang="en-US" dirty="0"/>
              <a:t>Feature Engineering and Results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p:txBody>
          <a:bodyPr/>
          <a:lstStyle/>
          <a:p>
            <a:r>
              <a:rPr lang="en-US" dirty="0"/>
              <a:t>Conclusion</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6378481"/>
            <a:ext cx="10047018" cy="18558905"/>
          </a:xfrm>
        </p:spPr>
        <p:txBody>
          <a:bodyPr/>
          <a:lstStyle/>
          <a:p>
            <a:pPr marL="285750" indent="-285750">
              <a:buFont typeface="Wingdings" pitchFamily="2" charset="2"/>
              <a:buChar char="Ø"/>
            </a:pPr>
            <a:r>
              <a:rPr lang="en-US" sz="3000" u="sng" dirty="0"/>
              <a:t>Closing spread is the best feature at predicting game outcomes</a:t>
            </a:r>
            <a:r>
              <a:rPr lang="en-US" sz="3000" dirty="0"/>
              <a:t>, demonstrating the skill of oddsmakers using the most advance data and models. Game specific information performs worse than features created from spreads and past win/loss outcomes. </a:t>
            </a:r>
          </a:p>
          <a:p>
            <a:endParaRPr lang="en-US" sz="3000" dirty="0"/>
          </a:p>
          <a:p>
            <a:pPr marL="285750" indent="-285750">
              <a:buFont typeface="Wingdings" pitchFamily="2" charset="2"/>
              <a:buChar char="Ø"/>
            </a:pPr>
            <a:r>
              <a:rPr lang="en-US" sz="3000" u="sng" dirty="0"/>
              <a:t>Various model types (logistic regression, naïve bayes, and multi-layer perceptron) all come to approximately the same performance metrics</a:t>
            </a:r>
            <a:r>
              <a:rPr lang="en-US" sz="3000" dirty="0"/>
              <a:t> given the same feature set. In addition, these models return highly correlated predicted win probabilities. This suggests that feature engineering and pre-processing are more important than model selection. </a:t>
            </a:r>
          </a:p>
          <a:p>
            <a:endParaRPr lang="en-US" sz="3000" dirty="0"/>
          </a:p>
          <a:p>
            <a:pPr marL="285750" indent="-285750">
              <a:buFont typeface="Wingdings" pitchFamily="2" charset="2"/>
              <a:buChar char="Ø"/>
            </a:pPr>
            <a:r>
              <a:rPr lang="en-US" sz="3000" dirty="0"/>
              <a:t>Although this is time ordered data, </a:t>
            </a:r>
            <a:r>
              <a:rPr lang="en-US" sz="3000" u="sng" dirty="0"/>
              <a:t>fitting a time series model on points scored was not effective</a:t>
            </a:r>
            <a:r>
              <a:rPr lang="en-US" sz="3000" dirty="0"/>
              <a:t>. Time series analysis may help with forecasting sub-components of the data, but this finding suggests that game results have much more day-to-day variance and model complexity than daily temperatures or climate (datasets commonly modelled with time series). </a:t>
            </a:r>
          </a:p>
          <a:p>
            <a:endParaRPr lang="en-US" sz="3000" dirty="0"/>
          </a:p>
          <a:p>
            <a:pPr marL="285750" indent="-285750">
              <a:buFont typeface="Wingdings" pitchFamily="2" charset="2"/>
              <a:buChar char="Ø"/>
            </a:pPr>
            <a:r>
              <a:rPr lang="en-US" sz="3000" dirty="0"/>
              <a:t>With the data available here, there seems to be a ceiling of an F1-score of around 75 percent and floor on the Brier score loss of around 0.2. </a:t>
            </a:r>
            <a:r>
              <a:rPr lang="en-US" sz="3000" u="sng" dirty="0"/>
              <a:t>At this level, these models are not precise enough to use in betting</a:t>
            </a:r>
            <a:r>
              <a:rPr lang="en-US" sz="3000" dirty="0"/>
              <a:t>, as missed classifications are very costly and there is an oddsmaker cut in priced into each bet. </a:t>
            </a:r>
          </a:p>
          <a:p>
            <a:endParaRPr lang="en-US" sz="3000" dirty="0"/>
          </a:p>
          <a:p>
            <a:pPr marL="285750" indent="-285750">
              <a:buFont typeface="Wingdings" pitchFamily="2" charset="2"/>
              <a:buChar char="Ø"/>
            </a:pPr>
            <a:r>
              <a:rPr lang="en-US" sz="3000" dirty="0"/>
              <a:t>To take the next step in model performance, there is a need for data beyond simple box scores statistics. Examples of this would be: </a:t>
            </a:r>
          </a:p>
          <a:p>
            <a:pPr marL="857222" lvl="2" indent="-285750">
              <a:buFont typeface="Wingdings" pitchFamily="2" charset="2"/>
              <a:buChar char="Ø"/>
            </a:pPr>
            <a:r>
              <a:rPr lang="en-US" sz="3000" dirty="0">
                <a:solidFill>
                  <a:schemeClr val="accent5">
                    <a:lumMod val="50000"/>
                  </a:schemeClr>
                </a:solidFill>
                <a:latin typeface="Times New Roman" pitchFamily="18" charset="0"/>
                <a:cs typeface="Times New Roman" pitchFamily="18" charset="0"/>
              </a:rPr>
              <a:t>Team-specific matchups (how does Team A match up with Team B)</a:t>
            </a:r>
          </a:p>
          <a:p>
            <a:pPr marL="857222" lvl="2" indent="-285750">
              <a:buFont typeface="Wingdings" pitchFamily="2" charset="2"/>
              <a:buChar char="Ø"/>
            </a:pPr>
            <a:r>
              <a:rPr lang="en-US" sz="3000" dirty="0">
                <a:solidFill>
                  <a:schemeClr val="accent5">
                    <a:lumMod val="50000"/>
                  </a:schemeClr>
                </a:solidFill>
                <a:latin typeface="Times New Roman" pitchFamily="18" charset="0"/>
                <a:cs typeface="Times New Roman" pitchFamily="18" charset="0"/>
              </a:rPr>
              <a:t>Player ability fluctuations within a season as opposed to fixed value, and substituting advanced metrics such as Box Plus-Minus for subjective value like NBA 2k rating </a:t>
            </a:r>
          </a:p>
          <a:p>
            <a:pPr marL="857222" lvl="2" indent="-285750">
              <a:buFont typeface="Wingdings" pitchFamily="2" charset="2"/>
              <a:buChar char="Ø"/>
            </a:pPr>
            <a:r>
              <a:rPr lang="en-US" sz="3000" dirty="0">
                <a:solidFill>
                  <a:schemeClr val="accent5">
                    <a:lumMod val="50000"/>
                  </a:schemeClr>
                </a:solidFill>
                <a:latin typeface="Times New Roman" pitchFamily="18" charset="0"/>
                <a:cs typeface="Times New Roman" pitchFamily="18" charset="0"/>
              </a:rPr>
              <a:t>Referee effects on specific team’s chance of winning</a:t>
            </a:r>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xfrm>
            <a:off x="33390292" y="24636050"/>
            <a:ext cx="10047018" cy="754045"/>
          </a:xfrm>
        </p:spPr>
        <p:txBody>
          <a:bodyPr/>
          <a:lstStyle/>
          <a:p>
            <a:r>
              <a:rPr lang="en-US" dirty="0"/>
              <a:t>Full Report and Further Contact</a:t>
            </a:r>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379476" y="25544788"/>
            <a:ext cx="1926524" cy="2603708"/>
          </a:xfrm>
        </p:spPr>
        <p:txBody>
          <a:bodyPr/>
          <a:lstStyle/>
          <a:p>
            <a:r>
              <a:rPr lang="en-US" dirty="0"/>
              <a:t>See full report on GitHub: </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5324" y="28148496"/>
            <a:ext cx="10047018" cy="754045"/>
          </a:xfrm>
        </p:spPr>
        <p:txBody>
          <a:bodyPr/>
          <a:lstStyle/>
          <a:p>
            <a:r>
              <a:rPr lang="en-US" dirty="0"/>
              <a:t>Acknowledgements </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90292" y="28845446"/>
            <a:ext cx="10052050" cy="4154961"/>
          </a:xfrm>
        </p:spPr>
        <p:txBody>
          <a:bodyPr/>
          <a:lstStyle/>
          <a:p>
            <a:r>
              <a:rPr lang="en-US" sz="3000" dirty="0"/>
              <a:t>First, the author would like to thank Spencer Siegel of Big League Advance for his mentorship and advice through his understanding of the sports betting industry. Second, the author would like to thank Professor Amir Jafari for his teachings and encouragement throughout the research and drafting process. Last but not least, the author would like to thank Bipin Parmar for assistance with obtaining the data and ensuring data quality.</a:t>
            </a: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77827" y="14650078"/>
            <a:ext cx="10056813" cy="18881247"/>
          </a:xfrm>
        </p:spPr>
        <p:txBody>
          <a:bodyPr/>
          <a:lstStyle/>
          <a:p>
            <a:pPr marL="285750" indent="-285750">
              <a:buFont typeface="Arial" panose="020B0604020202020204" pitchFamily="34" charset="0"/>
              <a:buChar char="•"/>
            </a:pPr>
            <a:r>
              <a:rPr lang="en-US" sz="3000" dirty="0"/>
              <a:t>Historically, modeling the outcome of sporting events has been done a few different ways. One way is either modeling the effect of each game action, such as a Markov chain approach. Another is to model each individual player’s effect on winning through player partial effects and to combine such metrics into a larger model.</a:t>
            </a:r>
          </a:p>
          <a:p>
            <a:pPr marL="285750" indent="-285750">
              <a:buFont typeface="Arial" panose="020B0604020202020204" pitchFamily="34" charset="0"/>
              <a:buChar char="•"/>
            </a:pPr>
            <a:r>
              <a:rPr lang="en-US" sz="3000" dirty="0"/>
              <a:t>A more common method is using production functions that focus on factors that determine the outcome of a game, such as scoring points or runs. This second method can turn to creating proxy variables for the strength of each team. Proxy metrics include Elo (taken from chess) and Massey rankings, which have been shown to have predictive power.</a:t>
            </a:r>
          </a:p>
          <a:p>
            <a:pPr marL="285750" indent="-285750">
              <a:buFont typeface="Arial" panose="020B0604020202020204" pitchFamily="34" charset="0"/>
              <a:buChar char="•"/>
            </a:pPr>
            <a:r>
              <a:rPr lang="en-US" sz="3000" dirty="0"/>
              <a:t>One set of commonly used proxy metrics for basketball is the four factors. Introduced by Dean Oliver in his 2004 book Basketball on Paper, the four factors are effective field goal percentage, turnover ratio, free throw rate, and offensive rebounding percentage. These four factors (especially effective field goal percentage) are correlated with winning games, both in the regular season and postseason. </a:t>
            </a:r>
          </a:p>
          <a:p>
            <a:pPr marL="285750" indent="-285750">
              <a:buFont typeface="Arial" panose="020B0604020202020204" pitchFamily="34" charset="0"/>
              <a:buChar char="•"/>
            </a:pPr>
            <a:r>
              <a:rPr lang="en-US" sz="3000" dirty="0" err="1"/>
              <a:t>Maral</a:t>
            </a:r>
            <a:r>
              <a:rPr lang="en-US" sz="3000" dirty="0"/>
              <a:t> </a:t>
            </a:r>
            <a:r>
              <a:rPr lang="en-US" sz="3000" dirty="0" err="1"/>
              <a:t>Haghighat</a:t>
            </a:r>
            <a:r>
              <a:rPr lang="en-US" sz="3000" dirty="0"/>
              <a:t>, Hamid </a:t>
            </a:r>
            <a:r>
              <a:rPr lang="en-US" sz="3000" dirty="0" err="1"/>
              <a:t>Rastegari</a:t>
            </a:r>
            <a:r>
              <a:rPr lang="en-US" sz="3000" dirty="0"/>
              <a:t>, and Nasim </a:t>
            </a:r>
            <a:r>
              <a:rPr lang="en-US" sz="3000" dirty="0" err="1"/>
              <a:t>Nourafza</a:t>
            </a:r>
            <a:r>
              <a:rPr lang="en-US" sz="3000" dirty="0"/>
              <a:t> studied the application of classification models to various sports including NBA. They reviewed the use of ANN (multi-layer perceptron neural network), SVM, naïve bayes, decision trees, Fuzzy system, and logistic regression to find that accuracy ranged from 65 to 67 percent. Alexander </a:t>
            </a:r>
            <a:r>
              <a:rPr lang="en-US" sz="3000" dirty="0" err="1"/>
              <a:t>Fayad</a:t>
            </a:r>
            <a:r>
              <a:rPr lang="en-US" sz="3000" dirty="0"/>
              <a:t> studied similar models using such as shooting, rebounding, assists, and turnovers, finding that accuracy ranged from 68 to 73 percent.</a:t>
            </a:r>
          </a:p>
          <a:p>
            <a:pPr marL="285750" indent="-285750">
              <a:buFont typeface="Arial" panose="020B0604020202020204" pitchFamily="34" charset="0"/>
              <a:buChar char="•"/>
            </a:pPr>
            <a:r>
              <a:rPr lang="en-US" sz="3000" dirty="0" err="1"/>
              <a:t>Zifan</a:t>
            </a:r>
            <a:r>
              <a:rPr lang="en-US" sz="3000" dirty="0"/>
              <a:t> Shi, Sruthi Moorthy, and Albrecht Zimmermann applied predictive models to NCAA March Madness and found that MLP and naïve bayes outperformed random forest and decision trees, but they still hit a glass ceiling of around 75 percent in prediction accuracy.  However, Jordan </a:t>
            </a:r>
            <a:r>
              <a:rPr lang="en-US" sz="3000" dirty="0" err="1"/>
              <a:t>Gumm</a:t>
            </a:r>
            <a:r>
              <a:rPr lang="en-US" sz="3000" dirty="0"/>
              <a:t> found that models such as logistic regression and a residual neural network (RNN) were able surpass the theoretical 75 percent accuracy threshold surmised by the sports betting literature, although not with regularity.</a:t>
            </a:r>
          </a:p>
          <a:p>
            <a:endParaRPr lang="en-US" sz="3000" dirty="0"/>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George Washington University</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r>
              <a:rPr lang="en-US" dirty="0"/>
              <a:t>Divya Parmar</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85000" lnSpcReduction="10000"/>
          </a:bodyPr>
          <a:lstStyle/>
          <a:p>
            <a:r>
              <a:rPr lang="en-US" dirty="0"/>
              <a:t>Forecasting NBA Games: A model and feature set comparison</a:t>
            </a:r>
          </a:p>
        </p:txBody>
      </p:sp>
      <p:pic>
        <p:nvPicPr>
          <p:cNvPr id="3" name="Picture 2">
            <a:extLst>
              <a:ext uri="{FF2B5EF4-FFF2-40B4-BE49-F238E27FC236}">
                <a16:creationId xmlns:a16="http://schemas.microsoft.com/office/drawing/2014/main" id="{52D2A385-A96E-A37D-2D25-6B439794E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21848" y="25390095"/>
            <a:ext cx="2883668" cy="2883668"/>
          </a:xfrm>
          <a:prstGeom prst="rect">
            <a:avLst/>
          </a:prstGeom>
        </p:spPr>
      </p:pic>
      <p:sp>
        <p:nvSpPr>
          <p:cNvPr id="6" name="Text Placeholder 96">
            <a:extLst>
              <a:ext uri="{FF2B5EF4-FFF2-40B4-BE49-F238E27FC236}">
                <a16:creationId xmlns:a16="http://schemas.microsoft.com/office/drawing/2014/main" id="{D1098F70-6115-CD44-8E72-20CA03699DF1}"/>
              </a:ext>
            </a:extLst>
          </p:cNvPr>
          <p:cNvSpPr txBox="1">
            <a:spLocks/>
          </p:cNvSpPr>
          <p:nvPr/>
        </p:nvSpPr>
        <p:spPr>
          <a:xfrm>
            <a:off x="38205516" y="25893263"/>
            <a:ext cx="1926524" cy="123108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Connect on LinkedIn:</a:t>
            </a:r>
          </a:p>
        </p:txBody>
      </p:sp>
      <p:pic>
        <p:nvPicPr>
          <p:cNvPr id="8" name="Picture 7">
            <a:extLst>
              <a:ext uri="{FF2B5EF4-FFF2-40B4-BE49-F238E27FC236}">
                <a16:creationId xmlns:a16="http://schemas.microsoft.com/office/drawing/2014/main" id="{9FAA87EC-5D25-C99C-1347-B1A12FDBB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75070" y="25404808"/>
            <a:ext cx="2883668" cy="2883668"/>
          </a:xfrm>
          <a:prstGeom prst="rect">
            <a:avLst/>
          </a:prstGeom>
        </p:spPr>
      </p:pic>
      <p:pic>
        <p:nvPicPr>
          <p:cNvPr id="16" name="Picture 15">
            <a:extLst>
              <a:ext uri="{FF2B5EF4-FFF2-40B4-BE49-F238E27FC236}">
                <a16:creationId xmlns:a16="http://schemas.microsoft.com/office/drawing/2014/main" id="{273C8458-9CD4-B4A4-A711-4581775225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15922" y="8098971"/>
            <a:ext cx="7924164" cy="5943124"/>
          </a:xfrm>
          <a:prstGeom prst="rect">
            <a:avLst/>
          </a:prstGeom>
        </p:spPr>
      </p:pic>
      <p:pic>
        <p:nvPicPr>
          <p:cNvPr id="20" name="Picture 19">
            <a:extLst>
              <a:ext uri="{FF2B5EF4-FFF2-40B4-BE49-F238E27FC236}">
                <a16:creationId xmlns:a16="http://schemas.microsoft.com/office/drawing/2014/main" id="{783A1113-1A88-5029-CCD9-783C23B706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05988" y="20154907"/>
            <a:ext cx="7858476" cy="6385012"/>
          </a:xfrm>
          <a:prstGeom prst="rect">
            <a:avLst/>
          </a:prstGeom>
          <a:noFill/>
          <a:ln w="12700">
            <a:solidFill>
              <a:schemeClr val="tx1"/>
            </a:solidFill>
            <a:extLst>
              <a:ext uri="{C807C97D-BFC1-408E-A445-0C87EB9F89A2}">
                <ask:lineSketchStyleProps xmlns:ask="http://schemas.microsoft.com/office/drawing/2018/sketchyshapes">
                  <ask:type>
                    <ask:lineSketchNone/>
                  </ask:type>
                </ask:lineSketchStyleProps>
              </a:ext>
            </a:extLst>
          </a:ln>
        </p:spPr>
      </p:pic>
      <p:pic>
        <p:nvPicPr>
          <p:cNvPr id="22" name="Picture 21">
            <a:extLst>
              <a:ext uri="{FF2B5EF4-FFF2-40B4-BE49-F238E27FC236}">
                <a16:creationId xmlns:a16="http://schemas.microsoft.com/office/drawing/2014/main" id="{26435EFE-5514-78A1-817F-68947B3D44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41423" y="27818521"/>
            <a:ext cx="6630432" cy="4972824"/>
          </a:xfrm>
          <a:prstGeom prst="rect">
            <a:avLst/>
          </a:prstGeom>
        </p:spPr>
      </p:pic>
      <p:graphicFrame>
        <p:nvGraphicFramePr>
          <p:cNvPr id="23" name="Table 22">
            <a:extLst>
              <a:ext uri="{FF2B5EF4-FFF2-40B4-BE49-F238E27FC236}">
                <a16:creationId xmlns:a16="http://schemas.microsoft.com/office/drawing/2014/main" id="{D542CC6E-0461-E84D-0080-B3456ACD422E}"/>
              </a:ext>
            </a:extLst>
          </p:cNvPr>
          <p:cNvGraphicFramePr>
            <a:graphicFrameLocks noGrp="1"/>
          </p:cNvGraphicFramePr>
          <p:nvPr>
            <p:extLst>
              <p:ext uri="{D42A27DB-BD31-4B8C-83A1-F6EECF244321}">
                <p14:modId xmlns:p14="http://schemas.microsoft.com/office/powerpoint/2010/main" val="260665931"/>
              </p:ext>
            </p:extLst>
          </p:nvPr>
        </p:nvGraphicFramePr>
        <p:xfrm>
          <a:off x="11490715" y="7154654"/>
          <a:ext cx="9426185" cy="9517764"/>
        </p:xfrm>
        <a:graphic>
          <a:graphicData uri="http://schemas.openxmlformats.org/drawingml/2006/table">
            <a:tbl>
              <a:tblPr firstRow="1" firstCol="1" bandRow="1">
                <a:tableStyleId>{5C22544A-7EE6-4342-B048-85BDC9FD1C3A}</a:tableStyleId>
              </a:tblPr>
              <a:tblGrid>
                <a:gridCol w="1653786">
                  <a:extLst>
                    <a:ext uri="{9D8B030D-6E8A-4147-A177-3AD203B41FA5}">
                      <a16:colId xmlns:a16="http://schemas.microsoft.com/office/drawing/2014/main" val="1425806823"/>
                    </a:ext>
                  </a:extLst>
                </a:gridCol>
                <a:gridCol w="7772399">
                  <a:extLst>
                    <a:ext uri="{9D8B030D-6E8A-4147-A177-3AD203B41FA5}">
                      <a16:colId xmlns:a16="http://schemas.microsoft.com/office/drawing/2014/main" val="553929564"/>
                    </a:ext>
                  </a:extLst>
                </a:gridCol>
              </a:tblGrid>
              <a:tr h="401722">
                <a:tc>
                  <a:txBody>
                    <a:bodyPr/>
                    <a:lstStyle/>
                    <a:p>
                      <a:pPr marL="0" marR="0">
                        <a:lnSpc>
                          <a:spcPct val="107000"/>
                        </a:lnSpc>
                        <a:spcBef>
                          <a:spcPts val="0"/>
                        </a:spcBef>
                        <a:spcAft>
                          <a:spcPts val="0"/>
                        </a:spcAft>
                      </a:pPr>
                      <a:r>
                        <a:rPr lang="en-GB" sz="1800">
                          <a:effectLst/>
                        </a:rPr>
                        <a:t>Feature Group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800" dirty="0">
                          <a:effectLst/>
                        </a:rPr>
                        <a:t>Features Included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48637405"/>
                  </a:ext>
                </a:extLst>
              </a:tr>
              <a:tr h="196280">
                <a:tc>
                  <a:txBody>
                    <a:bodyPr/>
                    <a:lstStyle/>
                    <a:p>
                      <a:pPr marL="0" marR="0">
                        <a:lnSpc>
                          <a:spcPct val="107000"/>
                        </a:lnSpc>
                        <a:spcBef>
                          <a:spcPts val="0"/>
                        </a:spcBef>
                        <a:spcAft>
                          <a:spcPts val="0"/>
                        </a:spcAft>
                      </a:pPr>
                      <a:r>
                        <a:rPr lang="en-GB" sz="1800">
                          <a:effectLst/>
                        </a:rPr>
                        <a:t>Spread Only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800" dirty="0">
                          <a:effectLst/>
                        </a:rPr>
                        <a:t>(1) Home spread points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30509003"/>
                  </a:ext>
                </a:extLst>
              </a:tr>
              <a:tr h="607165">
                <a:tc>
                  <a:txBody>
                    <a:bodyPr/>
                    <a:lstStyle/>
                    <a:p>
                      <a:pPr marL="0" marR="0">
                        <a:lnSpc>
                          <a:spcPct val="107000"/>
                        </a:lnSpc>
                        <a:spcBef>
                          <a:spcPts val="0"/>
                        </a:spcBef>
                        <a:spcAft>
                          <a:spcPts val="0"/>
                        </a:spcAft>
                      </a:pPr>
                      <a:r>
                        <a:rPr lang="en-GB" sz="1800">
                          <a:effectLst/>
                        </a:rPr>
                        <a:t>Spread Comprehensive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800" dirty="0">
                          <a:effectLst/>
                        </a:rPr>
                        <a:t>(1) Home average spread in last 10 games, (2) Away average spread in last 10 games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57319047"/>
                  </a:ext>
                </a:extLst>
              </a:tr>
              <a:tr h="401722">
                <a:tc>
                  <a:txBody>
                    <a:bodyPr/>
                    <a:lstStyle/>
                    <a:p>
                      <a:pPr marL="0" marR="0">
                        <a:lnSpc>
                          <a:spcPct val="107000"/>
                        </a:lnSpc>
                        <a:spcBef>
                          <a:spcPts val="0"/>
                        </a:spcBef>
                        <a:spcAft>
                          <a:spcPts val="0"/>
                        </a:spcAft>
                      </a:pPr>
                      <a:r>
                        <a:rPr lang="en-GB" sz="1800">
                          <a:effectLst/>
                        </a:rPr>
                        <a:t>Spread Coefficient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800" dirty="0">
                          <a:effectLst/>
                        </a:rPr>
                        <a:t>(1) Home team spread-based coefficient controlling for opponent, (2) Away team spread-based coefficient controlling for opponent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41083627"/>
                  </a:ext>
                </a:extLst>
              </a:tr>
              <a:tr h="607165">
                <a:tc>
                  <a:txBody>
                    <a:bodyPr/>
                    <a:lstStyle/>
                    <a:p>
                      <a:pPr marL="0" marR="0">
                        <a:lnSpc>
                          <a:spcPct val="107000"/>
                        </a:lnSpc>
                        <a:spcBef>
                          <a:spcPts val="0"/>
                        </a:spcBef>
                        <a:spcAft>
                          <a:spcPts val="0"/>
                        </a:spcAft>
                      </a:pPr>
                      <a:r>
                        <a:rPr lang="en-GB" sz="1800">
                          <a:effectLst/>
                        </a:rPr>
                        <a:t>Spread Weighted Coefficient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800" dirty="0">
                          <a:effectLst/>
                        </a:rPr>
                        <a:t>(1) Home team spread-based coefficient controlling for opponent and weighted by recency, (2) Away team spread-calculated coefficient controlling for opponent and weighted by recency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12180336"/>
                  </a:ext>
                </a:extLst>
              </a:tr>
              <a:tr h="1250763">
                <a:tc>
                  <a:txBody>
                    <a:bodyPr/>
                    <a:lstStyle/>
                    <a:p>
                      <a:pPr marL="0" marR="0">
                        <a:lnSpc>
                          <a:spcPct val="107000"/>
                        </a:lnSpc>
                        <a:spcBef>
                          <a:spcPts val="0"/>
                        </a:spcBef>
                        <a:spcAft>
                          <a:spcPts val="0"/>
                        </a:spcAft>
                      </a:pPr>
                      <a:r>
                        <a:rPr lang="en-GB" sz="1800">
                          <a:effectLst/>
                        </a:rPr>
                        <a:t>Elo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GB" sz="1800" dirty="0">
                          <a:effectLst/>
                        </a:rPr>
                        <a:t>(1) Home team Elo value going into the game, (2) Home team win probability according to Elo formula, (3) Away team Elo value going into the game</a:t>
                      </a:r>
                      <a:endParaRPr lang="en-US" sz="1800" dirty="0">
                        <a:effectLst/>
                      </a:endParaRPr>
                    </a:p>
                    <a:p>
                      <a:pPr marL="0" marR="0">
                        <a:lnSpc>
                          <a:spcPct val="107000"/>
                        </a:lnSpc>
                        <a:spcBef>
                          <a:spcPts val="0"/>
                        </a:spcBef>
                        <a:spcAft>
                          <a:spcPts val="0"/>
                        </a:spcAft>
                      </a:pPr>
                      <a:r>
                        <a:rPr lang="en-GB" sz="1800" dirty="0">
                          <a:effectLst/>
                        </a:rPr>
                        <a:t>Note that away team Elo probability is not included, as it is simply 1 minus home team probability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49051102"/>
                  </a:ext>
                </a:extLst>
              </a:tr>
              <a:tr h="607165">
                <a:tc>
                  <a:txBody>
                    <a:bodyPr/>
                    <a:lstStyle/>
                    <a:p>
                      <a:pPr marL="0" marR="0">
                        <a:lnSpc>
                          <a:spcPct val="107000"/>
                        </a:lnSpc>
                        <a:spcBef>
                          <a:spcPts val="0"/>
                        </a:spcBef>
                        <a:spcAft>
                          <a:spcPts val="0"/>
                        </a:spcAft>
                      </a:pPr>
                      <a:r>
                        <a:rPr lang="en-GB" sz="1800">
                          <a:effectLst/>
                        </a:rPr>
                        <a:t>Four Factors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800">
                          <a:effectLst/>
                        </a:rPr>
                        <a:t>(1) Home team EFG, (2) Home team Off Reb Rate, (3) Home team FT Rate, (4) Home team TO Rate, (5) Away team EFG, (6) Away team Off Reb Rate, (7) Away team FT Rate, (8) Away team TO Rate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75485570"/>
                  </a:ext>
                </a:extLst>
              </a:tr>
              <a:tr h="812607">
                <a:tc>
                  <a:txBody>
                    <a:bodyPr/>
                    <a:lstStyle/>
                    <a:p>
                      <a:pPr marL="0" marR="0">
                        <a:lnSpc>
                          <a:spcPct val="107000"/>
                        </a:lnSpc>
                        <a:spcBef>
                          <a:spcPts val="0"/>
                        </a:spcBef>
                        <a:spcAft>
                          <a:spcPts val="0"/>
                        </a:spcAft>
                      </a:pPr>
                      <a:r>
                        <a:rPr lang="en-GB" sz="1800">
                          <a:effectLst/>
                        </a:rPr>
                        <a:t>Four Factors Moving Avg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800">
                          <a:effectLst/>
                        </a:rPr>
                        <a:t>(1) Home team EFG moving average, (2) Home team Off Reb Rate moving average, (3) Home team FT Rate moving average, (4) Home team TO Rate moving average, (5) Away team EFG moving average, (6) Away team Off Reb Rate moving average, (7) Away team FT Rate moving average, (8) Away team TO Rate moving average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65456132"/>
                  </a:ext>
                </a:extLst>
              </a:tr>
              <a:tr h="607165">
                <a:tc>
                  <a:txBody>
                    <a:bodyPr/>
                    <a:lstStyle/>
                    <a:p>
                      <a:pPr marL="0" marR="0">
                        <a:lnSpc>
                          <a:spcPct val="107000"/>
                        </a:lnSpc>
                        <a:spcBef>
                          <a:spcPts val="0"/>
                        </a:spcBef>
                        <a:spcAft>
                          <a:spcPts val="0"/>
                        </a:spcAft>
                      </a:pPr>
                      <a:r>
                        <a:rPr lang="en-GB" sz="1800">
                          <a:effectLst/>
                        </a:rPr>
                        <a:t>NBA 2K video game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800" dirty="0">
                          <a:effectLst/>
                        </a:rPr>
                        <a:t>(1) Home team average NBA 2K rating, (2) Home team weighted average 2K rating, (3) Home team best player NBA 2K rating, (4) Away team average NBA 2K rating, (5) Away team weighted average 2K rating, (6) Away team best player NBA 2K rating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39128981"/>
                  </a:ext>
                </a:extLst>
              </a:tr>
              <a:tr h="1634376">
                <a:tc>
                  <a:txBody>
                    <a:bodyPr/>
                    <a:lstStyle/>
                    <a:p>
                      <a:pPr marL="0" marR="0">
                        <a:lnSpc>
                          <a:spcPct val="107000"/>
                        </a:lnSpc>
                        <a:spcBef>
                          <a:spcPts val="0"/>
                        </a:spcBef>
                        <a:spcAft>
                          <a:spcPts val="0"/>
                        </a:spcAft>
                      </a:pPr>
                      <a:r>
                        <a:rPr lang="en-GB" sz="1800">
                          <a:effectLst/>
                        </a:rPr>
                        <a:t>Point Differential and Rest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GB" sz="1800" dirty="0">
                          <a:effectLst/>
                        </a:rPr>
                        <a:t>(1) Home team days rest, (2) Home team average point differential in all prior games, (3) Home win percentage in last 10 games, (4) Home team back-to-back game flag, (5) Home team average point differential in last 10 games, (6) Home team average point differential in last 10 home games, (7) Away team days rest, (8) Away team average point differential in all prior games, (9) Away win percentage in last 10 games, (10) Away team back-to-back game flag, (11) Away team average point differential in last 10 games, (12) Away team average point differential in last 10 home games, (13) Playoff game flag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12296049"/>
                  </a:ext>
                </a:extLst>
              </a:tr>
            </a:tbl>
          </a:graphicData>
        </a:graphic>
      </p:graphicFrame>
      <p:sp>
        <p:nvSpPr>
          <p:cNvPr id="24" name="Rectangle 2">
            <a:extLst>
              <a:ext uri="{FF2B5EF4-FFF2-40B4-BE49-F238E27FC236}">
                <a16:creationId xmlns:a16="http://schemas.microsoft.com/office/drawing/2014/main" id="{E8CD8C93-335C-ED5A-F405-6D44104396F2}"/>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Table 25">
            <a:extLst>
              <a:ext uri="{FF2B5EF4-FFF2-40B4-BE49-F238E27FC236}">
                <a16:creationId xmlns:a16="http://schemas.microsoft.com/office/drawing/2014/main" id="{BE2671A4-5356-49A5-5A2F-1E72C7BF1FBF}"/>
              </a:ext>
            </a:extLst>
          </p:cNvPr>
          <p:cNvGraphicFramePr>
            <a:graphicFrameLocks noGrp="1"/>
          </p:cNvGraphicFramePr>
          <p:nvPr>
            <p:extLst>
              <p:ext uri="{D42A27DB-BD31-4B8C-83A1-F6EECF244321}">
                <p14:modId xmlns:p14="http://schemas.microsoft.com/office/powerpoint/2010/main" val="3434877057"/>
              </p:ext>
            </p:extLst>
          </p:nvPr>
        </p:nvGraphicFramePr>
        <p:xfrm>
          <a:off x="12286966" y="25420015"/>
          <a:ext cx="8146662" cy="6960608"/>
        </p:xfrm>
        <a:graphic>
          <a:graphicData uri="http://schemas.openxmlformats.org/drawingml/2006/table">
            <a:tbl>
              <a:tblPr>
                <a:tableStyleId>{5C22544A-7EE6-4342-B048-85BDC9FD1C3A}</a:tableStyleId>
              </a:tblPr>
              <a:tblGrid>
                <a:gridCol w="2973234">
                  <a:extLst>
                    <a:ext uri="{9D8B030D-6E8A-4147-A177-3AD203B41FA5}">
                      <a16:colId xmlns:a16="http://schemas.microsoft.com/office/drawing/2014/main" val="42038550"/>
                    </a:ext>
                  </a:extLst>
                </a:gridCol>
                <a:gridCol w="1439492">
                  <a:extLst>
                    <a:ext uri="{9D8B030D-6E8A-4147-A177-3AD203B41FA5}">
                      <a16:colId xmlns:a16="http://schemas.microsoft.com/office/drawing/2014/main" val="692272181"/>
                    </a:ext>
                  </a:extLst>
                </a:gridCol>
                <a:gridCol w="1147222">
                  <a:extLst>
                    <a:ext uri="{9D8B030D-6E8A-4147-A177-3AD203B41FA5}">
                      <a16:colId xmlns:a16="http://schemas.microsoft.com/office/drawing/2014/main" val="2710782023"/>
                    </a:ext>
                  </a:extLst>
                </a:gridCol>
                <a:gridCol w="1293357">
                  <a:extLst>
                    <a:ext uri="{9D8B030D-6E8A-4147-A177-3AD203B41FA5}">
                      <a16:colId xmlns:a16="http://schemas.microsoft.com/office/drawing/2014/main" val="3388420365"/>
                    </a:ext>
                  </a:extLst>
                </a:gridCol>
                <a:gridCol w="1293357">
                  <a:extLst>
                    <a:ext uri="{9D8B030D-6E8A-4147-A177-3AD203B41FA5}">
                      <a16:colId xmlns:a16="http://schemas.microsoft.com/office/drawing/2014/main" val="4061963443"/>
                    </a:ext>
                  </a:extLst>
                </a:gridCol>
              </a:tblGrid>
              <a:tr h="473875">
                <a:tc>
                  <a:txBody>
                    <a:bodyPr/>
                    <a:lstStyle/>
                    <a:p>
                      <a:pPr algn="l" fontAlgn="b"/>
                      <a:endParaRPr lang="en-US" sz="2200" b="1" i="0" u="none" strike="noStrike" dirty="0">
                        <a:solidFill>
                          <a:srgbClr val="000000"/>
                        </a:solidFill>
                        <a:effectLst/>
                        <a:latin typeface="Calibri" panose="020F0502020204030204" pitchFamily="34" charset="0"/>
                      </a:endParaRPr>
                    </a:p>
                  </a:txBody>
                  <a:tcPr marL="9525" marR="9525" marT="9525" marB="0" anchor="b"/>
                </a:tc>
                <a:tc gridSpan="4">
                  <a:txBody>
                    <a:bodyPr/>
                    <a:lstStyle/>
                    <a:p>
                      <a:pPr algn="ctr" fontAlgn="b"/>
                      <a:r>
                        <a:rPr lang="en-US" sz="2200" b="1" u="none" strike="noStrike" dirty="0">
                          <a:effectLst/>
                        </a:rPr>
                        <a:t>Model Type</a:t>
                      </a:r>
                      <a:endParaRPr lang="en-US" sz="22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98306017"/>
                  </a:ext>
                </a:extLst>
              </a:tr>
              <a:tr h="1000899">
                <a:tc>
                  <a:txBody>
                    <a:bodyPr/>
                    <a:lstStyle/>
                    <a:p>
                      <a:pPr algn="l" fontAlgn="b"/>
                      <a:r>
                        <a:rPr lang="en-US" sz="2200" b="1" u="none" strike="noStrike" dirty="0">
                          <a:effectLst/>
                        </a:rPr>
                        <a:t>Feature Set Name</a:t>
                      </a:r>
                      <a:endParaRPr lang="en-US" sz="2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dirty="0">
                          <a:effectLst/>
                        </a:rPr>
                        <a:t>Logistic Regression</a:t>
                      </a:r>
                      <a:endParaRPr lang="en-US" sz="2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dirty="0">
                          <a:effectLst/>
                        </a:rPr>
                        <a:t>Logit MLE</a:t>
                      </a:r>
                      <a:endParaRPr lang="en-US" sz="2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a:effectLst/>
                        </a:rPr>
                        <a:t>Naïve Bayes</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dirty="0">
                          <a:effectLst/>
                        </a:rPr>
                        <a:t>MLP</a:t>
                      </a:r>
                      <a:endParaRPr lang="en-US" sz="2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8922334"/>
                  </a:ext>
                </a:extLst>
              </a:tr>
              <a:tr h="473875">
                <a:tc>
                  <a:txBody>
                    <a:bodyPr/>
                    <a:lstStyle/>
                    <a:p>
                      <a:pPr algn="l" fontAlgn="b"/>
                      <a:r>
                        <a:rPr lang="en-US" sz="2200" u="none" strike="noStrike">
                          <a:effectLst/>
                        </a:rPr>
                        <a:t>All Features or N/A</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0.733</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0.733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0.713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0.72</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756640"/>
                  </a:ext>
                </a:extLst>
              </a:tr>
              <a:tr h="473875">
                <a:tc>
                  <a:txBody>
                    <a:bodyPr/>
                    <a:lstStyle/>
                    <a:p>
                      <a:pPr algn="l" fontAlgn="b"/>
                      <a:r>
                        <a:rPr lang="en-US" sz="2200" u="none" strike="noStrike" dirty="0">
                          <a:effectLst/>
                        </a:rPr>
                        <a:t>Spread Only</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0.737</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0.737</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0.737</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0.746</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3896755"/>
                  </a:ext>
                </a:extLst>
              </a:tr>
              <a:tr h="473875">
                <a:tc>
                  <a:txBody>
                    <a:bodyPr/>
                    <a:lstStyle/>
                    <a:p>
                      <a:pPr algn="l" fontAlgn="b"/>
                      <a:r>
                        <a:rPr lang="en-US" sz="2200" u="none" strike="noStrike" dirty="0">
                          <a:effectLst/>
                        </a:rPr>
                        <a:t>Spread Comprehensive</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0.737</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0.737</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0.729</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0.728</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3482435"/>
                  </a:ext>
                </a:extLst>
              </a:tr>
              <a:tr h="473875">
                <a:tc>
                  <a:txBody>
                    <a:bodyPr/>
                    <a:lstStyle/>
                    <a:p>
                      <a:pPr algn="l" fontAlgn="b"/>
                      <a:r>
                        <a:rPr lang="en-US" sz="2200" u="none" strike="noStrike">
                          <a:effectLst/>
                        </a:rPr>
                        <a:t>Elo</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0.725</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0.725</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0.71</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0.721</a:t>
                      </a:r>
                      <a:endParaRPr lang="en-US" sz="2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2860817"/>
                  </a:ext>
                </a:extLst>
              </a:tr>
              <a:tr h="473875">
                <a:tc>
                  <a:txBody>
                    <a:bodyPr/>
                    <a:lstStyle/>
                    <a:p>
                      <a:pPr algn="l" fontAlgn="b"/>
                      <a:r>
                        <a:rPr lang="en-US" sz="2200" u="none" strike="noStrike" dirty="0">
                          <a:effectLst/>
                        </a:rPr>
                        <a:t>Spread Coefficient</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0.729</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0.729</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0.742</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2419672"/>
                  </a:ext>
                </a:extLst>
              </a:tr>
              <a:tr h="847417">
                <a:tc>
                  <a:txBody>
                    <a:bodyPr/>
                    <a:lstStyle/>
                    <a:p>
                      <a:pPr algn="l" fontAlgn="b"/>
                      <a:r>
                        <a:rPr lang="en-US" sz="2200" u="none" strike="noStrike">
                          <a:effectLst/>
                        </a:rPr>
                        <a:t>Spread Weighted Coefficient</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0.73</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0.733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0.717</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6589404"/>
                  </a:ext>
                </a:extLst>
              </a:tr>
              <a:tr h="473875">
                <a:tc>
                  <a:txBody>
                    <a:bodyPr/>
                    <a:lstStyle/>
                    <a:p>
                      <a:pPr algn="l" fontAlgn="b"/>
                      <a:r>
                        <a:rPr lang="en-US" sz="2200" u="none" strike="noStrike">
                          <a:effectLst/>
                        </a:rPr>
                        <a:t>Four Factors</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0.723</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0.723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0.717</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0.72</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2766352"/>
                  </a:ext>
                </a:extLst>
              </a:tr>
              <a:tr h="473875">
                <a:tc>
                  <a:txBody>
                    <a:bodyPr/>
                    <a:lstStyle/>
                    <a:p>
                      <a:pPr algn="l" fontAlgn="b"/>
                      <a:r>
                        <a:rPr lang="en-US" sz="2200" u="none" strike="noStrike">
                          <a:effectLst/>
                        </a:rPr>
                        <a:t>Four Factors Moving Avg</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0.706</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0.706</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0.709</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0.71</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4696011"/>
                  </a:ext>
                </a:extLst>
              </a:tr>
              <a:tr h="473875">
                <a:tc>
                  <a:txBody>
                    <a:bodyPr/>
                    <a:lstStyle/>
                    <a:p>
                      <a:pPr algn="l" fontAlgn="b"/>
                      <a:r>
                        <a:rPr lang="en-US" sz="2200" u="none" strike="noStrike">
                          <a:effectLst/>
                        </a:rPr>
                        <a:t>NBA 2k</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0.719</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0.719</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0.706</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0.71</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411670"/>
                  </a:ext>
                </a:extLst>
              </a:tr>
              <a:tr h="847417">
                <a:tc>
                  <a:txBody>
                    <a:bodyPr/>
                    <a:lstStyle/>
                    <a:p>
                      <a:pPr algn="l" fontAlgn="b"/>
                      <a:r>
                        <a:rPr lang="en-US" sz="2200" u="none" strike="noStrike">
                          <a:effectLst/>
                        </a:rPr>
                        <a:t>Point Differential and Rest</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0.721</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0.72</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0.691</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0.712</a:t>
                      </a:r>
                      <a:endParaRPr lang="en-US" sz="2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4409176"/>
                  </a:ext>
                </a:extLst>
              </a:tr>
            </a:tbl>
          </a:graphicData>
        </a:graphic>
      </p:graphicFrame>
      <p:graphicFrame>
        <p:nvGraphicFramePr>
          <p:cNvPr id="27" name="Table 26">
            <a:extLst>
              <a:ext uri="{FF2B5EF4-FFF2-40B4-BE49-F238E27FC236}">
                <a16:creationId xmlns:a16="http://schemas.microsoft.com/office/drawing/2014/main" id="{F501AB26-8C4B-CAA7-D611-515DA036CB06}"/>
              </a:ext>
            </a:extLst>
          </p:cNvPr>
          <p:cNvGraphicFramePr>
            <a:graphicFrameLocks noGrp="1"/>
          </p:cNvGraphicFramePr>
          <p:nvPr>
            <p:extLst>
              <p:ext uri="{D42A27DB-BD31-4B8C-83A1-F6EECF244321}">
                <p14:modId xmlns:p14="http://schemas.microsoft.com/office/powerpoint/2010/main" val="2179323874"/>
              </p:ext>
            </p:extLst>
          </p:nvPr>
        </p:nvGraphicFramePr>
        <p:xfrm>
          <a:off x="12287638" y="17675442"/>
          <a:ext cx="8146662" cy="6960606"/>
        </p:xfrm>
        <a:graphic>
          <a:graphicData uri="http://schemas.openxmlformats.org/drawingml/2006/table">
            <a:tbl>
              <a:tblPr>
                <a:tableStyleId>{5C22544A-7EE6-4342-B048-85BDC9FD1C3A}</a:tableStyleId>
              </a:tblPr>
              <a:tblGrid>
                <a:gridCol w="2973234">
                  <a:extLst>
                    <a:ext uri="{9D8B030D-6E8A-4147-A177-3AD203B41FA5}">
                      <a16:colId xmlns:a16="http://schemas.microsoft.com/office/drawing/2014/main" val="1679666286"/>
                    </a:ext>
                  </a:extLst>
                </a:gridCol>
                <a:gridCol w="1293357">
                  <a:extLst>
                    <a:ext uri="{9D8B030D-6E8A-4147-A177-3AD203B41FA5}">
                      <a16:colId xmlns:a16="http://schemas.microsoft.com/office/drawing/2014/main" val="1713327641"/>
                    </a:ext>
                  </a:extLst>
                </a:gridCol>
                <a:gridCol w="1293357">
                  <a:extLst>
                    <a:ext uri="{9D8B030D-6E8A-4147-A177-3AD203B41FA5}">
                      <a16:colId xmlns:a16="http://schemas.microsoft.com/office/drawing/2014/main" val="1410535793"/>
                    </a:ext>
                  </a:extLst>
                </a:gridCol>
                <a:gridCol w="1293357">
                  <a:extLst>
                    <a:ext uri="{9D8B030D-6E8A-4147-A177-3AD203B41FA5}">
                      <a16:colId xmlns:a16="http://schemas.microsoft.com/office/drawing/2014/main" val="1386068663"/>
                    </a:ext>
                  </a:extLst>
                </a:gridCol>
                <a:gridCol w="1293357">
                  <a:extLst>
                    <a:ext uri="{9D8B030D-6E8A-4147-A177-3AD203B41FA5}">
                      <a16:colId xmlns:a16="http://schemas.microsoft.com/office/drawing/2014/main" val="2065173006"/>
                    </a:ext>
                  </a:extLst>
                </a:gridCol>
              </a:tblGrid>
              <a:tr h="375680">
                <a:tc>
                  <a:txBody>
                    <a:bodyPr/>
                    <a:lstStyle/>
                    <a:p>
                      <a:pPr algn="l" fontAlgn="b"/>
                      <a:endParaRPr lang="en-US" sz="2200" b="1" i="0" u="none" strike="noStrike">
                        <a:solidFill>
                          <a:srgbClr val="000000"/>
                        </a:solidFill>
                        <a:effectLst/>
                        <a:latin typeface="Calibri" panose="020F0502020204030204" pitchFamily="34" charset="0"/>
                      </a:endParaRPr>
                    </a:p>
                  </a:txBody>
                  <a:tcPr marL="9525" marR="9525" marT="9525" marB="0" anchor="b"/>
                </a:tc>
                <a:tc gridSpan="4">
                  <a:txBody>
                    <a:bodyPr/>
                    <a:lstStyle/>
                    <a:p>
                      <a:pPr algn="ctr" fontAlgn="b"/>
                      <a:r>
                        <a:rPr lang="en-US" sz="2200" b="1" u="none" strike="noStrike">
                          <a:effectLst/>
                        </a:rPr>
                        <a:t>Model Type</a:t>
                      </a:r>
                      <a:endParaRPr lang="en-US" sz="22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1285177"/>
                  </a:ext>
                </a:extLst>
              </a:tr>
              <a:tr h="1108714">
                <a:tc>
                  <a:txBody>
                    <a:bodyPr/>
                    <a:lstStyle/>
                    <a:p>
                      <a:pPr algn="l" fontAlgn="b"/>
                      <a:r>
                        <a:rPr lang="en-US" sz="2200" b="1" u="none" strike="noStrike" dirty="0">
                          <a:effectLst/>
                        </a:rPr>
                        <a:t>Feature Set Name</a:t>
                      </a:r>
                      <a:endParaRPr lang="en-US" sz="2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200" b="1" u="none" strike="noStrike" dirty="0">
                          <a:effectLst/>
                        </a:rPr>
                        <a:t>Logistic Regression</a:t>
                      </a:r>
                      <a:endParaRPr lang="en-US" sz="2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200" b="1" u="none" strike="noStrike">
                          <a:effectLst/>
                        </a:rPr>
                        <a:t>Logit MLE</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200" b="1" u="none" strike="noStrike">
                          <a:effectLst/>
                        </a:rPr>
                        <a:t>Naïve Bayes</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200" b="1" u="none" strike="noStrike" dirty="0">
                          <a:effectLst/>
                        </a:rPr>
                        <a:t>MLP</a:t>
                      </a:r>
                      <a:endParaRPr lang="en-US" sz="2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7627864"/>
                  </a:ext>
                </a:extLst>
              </a:tr>
              <a:tr h="502352">
                <a:tc>
                  <a:txBody>
                    <a:bodyPr/>
                    <a:lstStyle/>
                    <a:p>
                      <a:pPr algn="l" fontAlgn="b"/>
                      <a:r>
                        <a:rPr lang="en-US" sz="2200" u="none" strike="noStrike" dirty="0">
                          <a:effectLst/>
                        </a:rPr>
                        <a:t>All Features or N/A</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0.613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0.613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1.258</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0.614</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4474500"/>
                  </a:ext>
                </a:extLst>
              </a:tr>
              <a:tr h="375680">
                <a:tc>
                  <a:txBody>
                    <a:bodyPr/>
                    <a:lstStyle/>
                    <a:p>
                      <a:pPr algn="l" fontAlgn="b"/>
                      <a:r>
                        <a:rPr lang="en-US" sz="2200" u="none" strike="noStrike">
                          <a:effectLst/>
                        </a:rPr>
                        <a:t>Spread Only</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0.599</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0.599</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0.687</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6316522"/>
                  </a:ext>
                </a:extLst>
              </a:tr>
              <a:tr h="742197">
                <a:tc>
                  <a:txBody>
                    <a:bodyPr/>
                    <a:lstStyle/>
                    <a:p>
                      <a:pPr algn="l" fontAlgn="b"/>
                      <a:r>
                        <a:rPr lang="en-US" sz="2200" u="none" strike="noStrike" dirty="0">
                          <a:effectLst/>
                        </a:rPr>
                        <a:t>Spread Comprehensive</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0.605</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0.605</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0.606</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0.605</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3935188"/>
                  </a:ext>
                </a:extLst>
              </a:tr>
              <a:tr h="375680">
                <a:tc>
                  <a:txBody>
                    <a:bodyPr/>
                    <a:lstStyle/>
                    <a:p>
                      <a:pPr algn="l" fontAlgn="b"/>
                      <a:r>
                        <a:rPr lang="en-US" sz="2200" u="none" strike="noStrike">
                          <a:effectLst/>
                        </a:rPr>
                        <a:t>Elo</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0.613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0.613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0.668</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0.625</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6061162"/>
                  </a:ext>
                </a:extLst>
              </a:tr>
              <a:tr h="502352">
                <a:tc>
                  <a:txBody>
                    <a:bodyPr/>
                    <a:lstStyle/>
                    <a:p>
                      <a:pPr algn="l" fontAlgn="b"/>
                      <a:r>
                        <a:rPr lang="en-US" sz="2200" u="none" strike="noStrike" dirty="0">
                          <a:effectLst/>
                        </a:rPr>
                        <a:t>Spread Coefficient</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0.609</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0.609</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0.61</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0.639</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5411805"/>
                  </a:ext>
                </a:extLst>
              </a:tr>
              <a:tr h="742197">
                <a:tc>
                  <a:txBody>
                    <a:bodyPr/>
                    <a:lstStyle/>
                    <a:p>
                      <a:pPr algn="l" fontAlgn="b"/>
                      <a:r>
                        <a:rPr lang="en-US" sz="2200" u="none" strike="noStrike">
                          <a:effectLst/>
                        </a:rPr>
                        <a:t>Spread Weighted Coefficient</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0.607</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0.607</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0.608</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0.617</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5939360"/>
                  </a:ext>
                </a:extLst>
              </a:tr>
              <a:tr h="375680">
                <a:tc>
                  <a:txBody>
                    <a:bodyPr/>
                    <a:lstStyle/>
                    <a:p>
                      <a:pPr algn="l" fontAlgn="b"/>
                      <a:r>
                        <a:rPr lang="en-US" sz="2200" u="none" strike="noStrike">
                          <a:effectLst/>
                        </a:rPr>
                        <a:t>Four Factors</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0.644</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0.644</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0.655</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0.654</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5240263"/>
                  </a:ext>
                </a:extLst>
              </a:tr>
              <a:tr h="742197">
                <a:tc>
                  <a:txBody>
                    <a:bodyPr/>
                    <a:lstStyle/>
                    <a:p>
                      <a:pPr algn="l" fontAlgn="b"/>
                      <a:r>
                        <a:rPr lang="en-US" sz="2200" u="none" strike="noStrike">
                          <a:effectLst/>
                        </a:rPr>
                        <a:t>Four Factors Moving Avg</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0.656</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0.656</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0.663</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0.661</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7432787"/>
                  </a:ext>
                </a:extLst>
              </a:tr>
              <a:tr h="375680">
                <a:tc>
                  <a:txBody>
                    <a:bodyPr/>
                    <a:lstStyle/>
                    <a:p>
                      <a:pPr algn="l" fontAlgn="b"/>
                      <a:r>
                        <a:rPr lang="en-US" sz="2200" u="none" strike="noStrike">
                          <a:effectLst/>
                        </a:rPr>
                        <a:t>NBA 2k</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0.637</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0.637</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0.668</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0.635</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3794799"/>
                  </a:ext>
                </a:extLst>
              </a:tr>
              <a:tr h="742197">
                <a:tc>
                  <a:txBody>
                    <a:bodyPr/>
                    <a:lstStyle/>
                    <a:p>
                      <a:pPr algn="l" fontAlgn="b"/>
                      <a:r>
                        <a:rPr lang="en-US" sz="2200" u="none" strike="noStrike" dirty="0">
                          <a:effectLst/>
                        </a:rPr>
                        <a:t>Point Differential and Rest</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0.618</a:t>
                      </a:r>
                      <a:endParaRPr lang="en-US"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0.618</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a:effectLst/>
                        </a:rPr>
                        <a:t>0.834</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0.625</a:t>
                      </a:r>
                      <a:endParaRPr lang="en-US" sz="2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89081"/>
                  </a:ext>
                </a:extLst>
              </a:tr>
            </a:tbl>
          </a:graphicData>
        </a:graphic>
      </p:graphicFrame>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25396</TotalTime>
  <Words>1727</Words>
  <Application>Microsoft Macintosh PowerPoint</Application>
  <PresentationFormat>Custom</PresentationFormat>
  <Paragraphs>248</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Divya Parmar</cp:lastModifiedBy>
  <cp:revision>133</cp:revision>
  <dcterms:created xsi:type="dcterms:W3CDTF">2012-02-03T19:11:35Z</dcterms:created>
  <dcterms:modified xsi:type="dcterms:W3CDTF">2022-09-19T17:13:42Z</dcterms:modified>
  <cp:category>Research poster templates</cp:category>
</cp:coreProperties>
</file>