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Source Code Pro"/>
      <p:regular r:id="rId14"/>
      <p:bold r:id="rId15"/>
    </p:embeddedFont>
    <p:embeddedFont>
      <p:font typeface="Allerta Stencil"/>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Oswald-regular.fntdata"/><Relationship Id="rId16" Type="http://schemas.openxmlformats.org/officeDocument/2006/relationships/font" Target="fonts/AllertaStencil-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Shape 36"/>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Shape 45"/>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latin typeface="Source Code Pro"/>
                <a:ea typeface="Source Code Pro"/>
                <a:cs typeface="Source Code Pro"/>
                <a:sym typeface="Source Code Pro"/>
              </a:rPr>
              <a:t>‹#›</a:t>
            </a:fld>
            <a:endParaRPr sz="1000">
              <a:solidFill>
                <a:schemeClr val="dk2"/>
              </a:solidFill>
              <a:latin typeface="Source Code Pro"/>
              <a:ea typeface="Source Code Pro"/>
              <a:cs typeface="Source Code Pro"/>
              <a:sym typeface="Source Code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Final Project</a:t>
            </a:r>
            <a:endParaRPr/>
          </a:p>
        </p:txBody>
      </p:sp>
      <p:sp>
        <p:nvSpPr>
          <p:cNvPr id="63" name="Shape 6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Janessa Rangel </a:t>
            </a:r>
            <a:endParaRPr/>
          </a:p>
          <a:p>
            <a:pPr indent="0" lvl="0" marL="0">
              <a:spcBef>
                <a:spcPts val="0"/>
              </a:spcBef>
              <a:spcAft>
                <a:spcPts val="0"/>
              </a:spcAft>
              <a:buNone/>
            </a:pPr>
            <a:r>
              <a:rPr lang="en"/>
              <a:t>¾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Description of Game</a:t>
            </a:r>
            <a:endParaRPr/>
          </a:p>
        </p:txBody>
      </p:sp>
      <p:sp>
        <p:nvSpPr>
          <p:cNvPr id="69" name="Shape 69"/>
          <p:cNvSpPr txBox="1"/>
          <p:nvPr>
            <p:ph idx="1" type="body"/>
          </p:nvPr>
        </p:nvSpPr>
        <p:spPr>
          <a:xfrm>
            <a:off x="412550" y="1720950"/>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chemeClr val="dk1"/>
                </a:solidFill>
                <a:highlight>
                  <a:srgbClr val="FFFFFF"/>
                </a:highlight>
                <a:latin typeface="Allerta Stencil"/>
                <a:ea typeface="Allerta Stencil"/>
                <a:cs typeface="Allerta Stencil"/>
                <a:sym typeface="Allerta Stencil"/>
              </a:rPr>
              <a:t>Welcome to a game filled with action and adventure! On a quest through the jungle, players must pass and complete challenging tasks in order to get to the next level. Sometimes, players must work together. The goal is to complete the game and ultimately, win. This requires diligence and determination. Good Luck! </a:t>
            </a:r>
            <a:endParaRPr>
              <a:solidFill>
                <a:schemeClr val="dk1"/>
              </a:solidFill>
              <a:latin typeface="Allerta Stencil"/>
              <a:ea typeface="Allerta Stencil"/>
              <a:cs typeface="Allerta Stencil"/>
              <a:sym typeface="Allerta Stenci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Demonstration of Game</a:t>
            </a:r>
            <a:endParaRPr/>
          </a:p>
        </p:txBody>
      </p:sp>
      <p:sp>
        <p:nvSpPr>
          <p:cNvPr id="75" name="Shape 7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6" name="Shape 76"/>
          <p:cNvPicPr preferRelativeResize="0"/>
          <p:nvPr/>
        </p:nvPicPr>
        <p:blipFill rotWithShape="1">
          <a:blip r:embed="rId3">
            <a:alphaModFix/>
          </a:blip>
          <a:srcRect b="6836" l="0" r="0" t="18614"/>
          <a:stretch/>
        </p:blipFill>
        <p:spPr>
          <a:xfrm>
            <a:off x="226925" y="1355350"/>
            <a:ext cx="8496930" cy="3561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Shape 81"/>
          <p:cNvPicPr preferRelativeResize="0"/>
          <p:nvPr/>
        </p:nvPicPr>
        <p:blipFill rotWithShape="1">
          <a:blip r:embed="rId3">
            <a:alphaModFix/>
          </a:blip>
          <a:srcRect b="49999" l="0" r="0" t="19837"/>
          <a:stretch/>
        </p:blipFill>
        <p:spPr>
          <a:xfrm>
            <a:off x="289950" y="2004450"/>
            <a:ext cx="8446449" cy="1432301"/>
          </a:xfrm>
          <a:prstGeom prst="rect">
            <a:avLst/>
          </a:prstGeom>
          <a:noFill/>
          <a:ln>
            <a:noFill/>
          </a:ln>
        </p:spPr>
      </p:pic>
      <p:sp>
        <p:nvSpPr>
          <p:cNvPr id="82" name="Shape 82"/>
          <p:cNvSpPr txBox="1"/>
          <p:nvPr/>
        </p:nvSpPr>
        <p:spPr>
          <a:xfrm>
            <a:off x="416025" y="441225"/>
            <a:ext cx="7614300" cy="92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24292E"/>
                </a:solidFill>
                <a:latin typeface="Oswald"/>
                <a:ea typeface="Oswald"/>
                <a:cs typeface="Oswald"/>
                <a:sym typeface="Oswald"/>
              </a:rPr>
              <a:t>If statements and variables</a:t>
            </a:r>
            <a:endParaRPr sz="3000">
              <a:solidFill>
                <a:srgbClr val="24292E"/>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rotWithShape="1">
          <a:blip r:embed="rId3">
            <a:alphaModFix/>
          </a:blip>
          <a:srcRect b="8580" l="0" r="0" t="19253"/>
          <a:stretch/>
        </p:blipFill>
        <p:spPr>
          <a:xfrm>
            <a:off x="202825" y="1109400"/>
            <a:ext cx="8606326" cy="3492025"/>
          </a:xfrm>
          <a:prstGeom prst="rect">
            <a:avLst/>
          </a:prstGeom>
          <a:noFill/>
          <a:ln>
            <a:noFill/>
          </a:ln>
        </p:spPr>
      </p:pic>
      <p:sp>
        <p:nvSpPr>
          <p:cNvPr id="88" name="Shape 88"/>
          <p:cNvSpPr txBox="1"/>
          <p:nvPr/>
        </p:nvSpPr>
        <p:spPr>
          <a:xfrm>
            <a:off x="0" y="0"/>
            <a:ext cx="7021800" cy="996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3000">
                <a:solidFill>
                  <a:srgbClr val="24292E"/>
                </a:solidFill>
                <a:latin typeface="Oswald"/>
                <a:ea typeface="Oswald"/>
                <a:cs typeface="Oswald"/>
                <a:sym typeface="Oswald"/>
              </a:rPr>
              <a:t>Elif/if statements and lists:</a:t>
            </a:r>
            <a:endParaRPr sz="3000">
              <a:solidFill>
                <a:srgbClr val="24292E"/>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Shape 93"/>
          <p:cNvPicPr preferRelativeResize="0"/>
          <p:nvPr/>
        </p:nvPicPr>
        <p:blipFill rotWithShape="1">
          <a:blip r:embed="rId3">
            <a:alphaModFix/>
          </a:blip>
          <a:srcRect b="8309" l="0" r="0" t="17698"/>
          <a:stretch/>
        </p:blipFill>
        <p:spPr>
          <a:xfrm>
            <a:off x="139800" y="1235450"/>
            <a:ext cx="8606326" cy="3580276"/>
          </a:xfrm>
          <a:prstGeom prst="rect">
            <a:avLst/>
          </a:prstGeom>
          <a:noFill/>
          <a:ln>
            <a:noFill/>
          </a:ln>
        </p:spPr>
      </p:pic>
      <p:sp>
        <p:nvSpPr>
          <p:cNvPr id="94" name="Shape 94"/>
          <p:cNvSpPr txBox="1"/>
          <p:nvPr/>
        </p:nvSpPr>
        <p:spPr>
          <a:xfrm>
            <a:off x="-12" y="0"/>
            <a:ext cx="6795000" cy="1008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3000">
                <a:solidFill>
                  <a:srgbClr val="24292E"/>
                </a:solidFill>
                <a:latin typeface="Oswald"/>
                <a:ea typeface="Oswald"/>
                <a:cs typeface="Oswald"/>
                <a:sym typeface="Oswald"/>
              </a:rPr>
              <a:t>Classes</a:t>
            </a:r>
            <a:endParaRPr sz="3000">
              <a:solidFill>
                <a:srgbClr val="24292E"/>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Favorite Feature</a:t>
            </a:r>
            <a:endParaRPr/>
          </a:p>
        </p:txBody>
      </p:sp>
      <p:sp>
        <p:nvSpPr>
          <p:cNvPr id="100" name="Shape 10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1" name="Shape 101"/>
          <p:cNvPicPr preferRelativeResize="0"/>
          <p:nvPr/>
        </p:nvPicPr>
        <p:blipFill rotWithShape="1">
          <a:blip r:embed="rId3">
            <a:alphaModFix/>
          </a:blip>
          <a:srcRect b="8580" l="0" r="0" t="19253"/>
          <a:stretch/>
        </p:blipFill>
        <p:spPr>
          <a:xfrm>
            <a:off x="139800" y="1386750"/>
            <a:ext cx="8606326" cy="3492025"/>
          </a:xfrm>
          <a:prstGeom prst="rect">
            <a:avLst/>
          </a:prstGeom>
          <a:noFill/>
          <a:ln>
            <a:noFill/>
          </a:ln>
        </p:spPr>
      </p:pic>
      <p:sp>
        <p:nvSpPr>
          <p:cNvPr id="102" name="Shape 102"/>
          <p:cNvSpPr/>
          <p:nvPr/>
        </p:nvSpPr>
        <p:spPr>
          <a:xfrm>
            <a:off x="464700" y="2168350"/>
            <a:ext cx="8214600" cy="1890900"/>
          </a:xfrm>
          <a:prstGeom prst="rect">
            <a:avLst/>
          </a:prstGeom>
          <a:noFill/>
          <a:ln cap="flat" cmpd="sng" w="38100">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Things I figured out/didn’t remember</a:t>
            </a:r>
            <a:endParaRPr/>
          </a:p>
        </p:txBody>
      </p:sp>
      <p:sp>
        <p:nvSpPr>
          <p:cNvPr id="108" name="Shape 10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llerta Stencil"/>
              <a:buChar char="●"/>
            </a:pPr>
            <a:r>
              <a:rPr lang="en">
                <a:latin typeface="Allerta Stencil"/>
                <a:ea typeface="Allerta Stencil"/>
                <a:cs typeface="Allerta Stencil"/>
                <a:sym typeface="Allerta Stencil"/>
              </a:rPr>
              <a:t>If/Elif Statements</a:t>
            </a:r>
            <a:endParaRPr>
              <a:latin typeface="Allerta Stencil"/>
              <a:ea typeface="Allerta Stencil"/>
              <a:cs typeface="Allerta Stencil"/>
              <a:sym typeface="Allerta Stencil"/>
            </a:endParaRPr>
          </a:p>
          <a:p>
            <a:pPr indent="-342900" lvl="0" marL="457200" rtl="0">
              <a:spcBef>
                <a:spcPts val="0"/>
              </a:spcBef>
              <a:spcAft>
                <a:spcPts val="0"/>
              </a:spcAft>
              <a:buSzPts val="1800"/>
              <a:buFont typeface="Allerta Stencil"/>
              <a:buChar char="●"/>
            </a:pPr>
            <a:r>
              <a:rPr lang="en">
                <a:latin typeface="Allerta Stencil"/>
                <a:ea typeface="Allerta Stencil"/>
                <a:cs typeface="Allerta Stencil"/>
                <a:sym typeface="Allerta Stencil"/>
              </a:rPr>
              <a:t>For/While Loops</a:t>
            </a:r>
            <a:endParaRPr>
              <a:latin typeface="Allerta Stencil"/>
              <a:ea typeface="Allerta Stencil"/>
              <a:cs typeface="Allerta Stencil"/>
              <a:sym typeface="Allerta Stencil"/>
            </a:endParaRPr>
          </a:p>
          <a:p>
            <a:pPr indent="-342900" lvl="0" marL="457200" rtl="0">
              <a:spcBef>
                <a:spcPts val="0"/>
              </a:spcBef>
              <a:spcAft>
                <a:spcPts val="0"/>
              </a:spcAft>
              <a:buSzPts val="1800"/>
              <a:buFont typeface="Allerta Stencil"/>
              <a:buChar char="●"/>
            </a:pPr>
            <a:r>
              <a:rPr lang="en">
                <a:latin typeface="Allerta Stencil"/>
                <a:ea typeface="Allerta Stencil"/>
                <a:cs typeface="Allerta Stencil"/>
                <a:sym typeface="Allerta Stencil"/>
              </a:rPr>
              <a:t>Printing keys and values in a list/dictionary</a:t>
            </a:r>
            <a:endParaRPr>
              <a:latin typeface="Allerta Stencil"/>
              <a:ea typeface="Allerta Stencil"/>
              <a:cs typeface="Allerta Stencil"/>
              <a:sym typeface="Allerta Stencil"/>
            </a:endParaRPr>
          </a:p>
          <a:p>
            <a:pPr indent="-342900" lvl="0" marL="457200" rtl="0">
              <a:spcBef>
                <a:spcPts val="0"/>
              </a:spcBef>
              <a:spcAft>
                <a:spcPts val="0"/>
              </a:spcAft>
              <a:buSzPts val="1800"/>
              <a:buFont typeface="Allerta Stencil"/>
              <a:buChar char="●"/>
            </a:pPr>
            <a:r>
              <a:rPr lang="en">
                <a:latin typeface="Allerta Stencil"/>
                <a:ea typeface="Allerta Stencil"/>
                <a:cs typeface="Allerta Stencil"/>
                <a:sym typeface="Allerta Stencil"/>
              </a:rPr>
              <a:t>Referred back to old exercises</a:t>
            </a:r>
            <a:endParaRPr>
              <a:latin typeface="Allerta Stencil"/>
              <a:ea typeface="Allerta Stencil"/>
              <a:cs typeface="Allerta Stencil"/>
              <a:sym typeface="Allerta Stencil"/>
            </a:endParaRPr>
          </a:p>
          <a:p>
            <a:pPr indent="-342900" lvl="0" marL="457200" rtl="0">
              <a:spcBef>
                <a:spcPts val="0"/>
              </a:spcBef>
              <a:spcAft>
                <a:spcPts val="0"/>
              </a:spcAft>
              <a:buSzPts val="1800"/>
              <a:buFont typeface="Allerta Stencil"/>
              <a:buChar char="●"/>
            </a:pPr>
            <a:r>
              <a:rPr lang="en">
                <a:latin typeface="Allerta Stencil"/>
                <a:ea typeface="Allerta Stencil"/>
                <a:cs typeface="Allerta Stencil"/>
                <a:sym typeface="Allerta Stencil"/>
              </a:rPr>
              <a:t>Played around with the code before asking for help</a:t>
            </a:r>
            <a:endParaRPr>
              <a:latin typeface="Allerta Stencil"/>
              <a:ea typeface="Allerta Stencil"/>
              <a:cs typeface="Allerta Stencil"/>
              <a:sym typeface="Allerta Stenci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Are there 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