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5" r:id="rId14"/>
    <p:sldId id="269" r:id="rId15"/>
    <p:sldId id="270" r:id="rId16"/>
    <p:sldId id="272" r:id="rId17"/>
    <p:sldId id="271" r:id="rId18"/>
    <p:sldId id="274"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6" d="100"/>
          <a:sy n="76" d="100"/>
        </p:scale>
        <p:origin x="6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404875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342103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515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318596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0322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18633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3280131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290950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27269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EC1ED-CCA0-46E3-B361-94DF3D9EBE10}" type="datetimeFigureOut">
              <a:rPr lang="en-KE" smtClean="0"/>
              <a:t>03/22/2021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385606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EC1ED-CCA0-46E3-B361-94DF3D9EBE10}" type="datetimeFigureOut">
              <a:rPr lang="en-KE" smtClean="0"/>
              <a:t>03/22/2021</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392927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0EC1ED-CCA0-46E3-B361-94DF3D9EBE10}" type="datetimeFigureOut">
              <a:rPr lang="en-KE" smtClean="0"/>
              <a:t>03/22/2021</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38890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0EC1ED-CCA0-46E3-B361-94DF3D9EBE10}" type="datetimeFigureOut">
              <a:rPr lang="en-KE" smtClean="0"/>
              <a:t>03/22/2021</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270744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EC1ED-CCA0-46E3-B361-94DF3D9EBE10}" type="datetimeFigureOut">
              <a:rPr lang="en-KE" smtClean="0"/>
              <a:t>03/22/2021</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408543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0EC1ED-CCA0-46E3-B361-94DF3D9EBE10}" type="datetimeFigureOut">
              <a:rPr lang="en-KE" smtClean="0"/>
              <a:t>03/22/2021</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15355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EC1ED-CCA0-46E3-B361-94DF3D9EBE10}" type="datetimeFigureOut">
              <a:rPr lang="en-KE" smtClean="0"/>
              <a:t>03/22/2021</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3984F54-1E3D-456D-9A04-E097ACDC4049}" type="slidenum">
              <a:rPr lang="en-KE" smtClean="0"/>
              <a:t>‹#›</a:t>
            </a:fld>
            <a:endParaRPr lang="en-KE"/>
          </a:p>
        </p:txBody>
      </p:sp>
    </p:spTree>
    <p:extLst>
      <p:ext uri="{BB962C8B-B14F-4D97-AF65-F5344CB8AC3E}">
        <p14:creationId xmlns:p14="http://schemas.microsoft.com/office/powerpoint/2010/main" val="37920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0EC1ED-CCA0-46E3-B361-94DF3D9EBE10}" type="datetimeFigureOut">
              <a:rPr lang="en-KE" smtClean="0"/>
              <a:t>03/22/2021</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984F54-1E3D-456D-9A04-E097ACDC4049}" type="slidenum">
              <a:rPr lang="en-KE" smtClean="0"/>
              <a:t>‹#›</a:t>
            </a:fld>
            <a:endParaRPr lang="en-KE"/>
          </a:p>
        </p:txBody>
      </p:sp>
    </p:spTree>
    <p:extLst>
      <p:ext uri="{BB962C8B-B14F-4D97-AF65-F5344CB8AC3E}">
        <p14:creationId xmlns:p14="http://schemas.microsoft.com/office/powerpoint/2010/main" val="3234287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cademia.edu/download/33572666/1380-4163-1-PB_(1).pdf" TargetMode="External"/><Relationship Id="rId2" Type="http://schemas.openxmlformats.org/officeDocument/2006/relationships/hyperlink" Target="https://www.sciencedirect.com/science/article/pii/S0933365702000490"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8210774/" TargetMode="External"/><Relationship Id="rId4" Type="http://schemas.openxmlformats.org/officeDocument/2006/relationships/hyperlink" Target="https://www.mdpi.com/2071-1050/11/13/37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8FA5-1662-4BE9-9690-C7D79069A5A3}"/>
              </a:ext>
            </a:extLst>
          </p:cNvPr>
          <p:cNvSpPr>
            <a:spLocks noGrp="1"/>
          </p:cNvSpPr>
          <p:nvPr>
            <p:ph type="ctrTitle"/>
          </p:nvPr>
        </p:nvSpPr>
        <p:spPr>
          <a:xfrm>
            <a:off x="1507067" y="1148576"/>
            <a:ext cx="8004923" cy="2902260"/>
          </a:xfrm>
        </p:spPr>
        <p:txBody>
          <a:bodyPr/>
          <a:lstStyle/>
          <a:p>
            <a:pPr algn="just"/>
            <a:r>
              <a:rPr lang="en-GB" dirty="0"/>
              <a:t>Data Mining for </a:t>
            </a:r>
            <a:r>
              <a:rPr lang="en-US" dirty="0"/>
              <a:t>market prediction for private health services</a:t>
            </a:r>
            <a:endParaRPr lang="en-KE" dirty="0"/>
          </a:p>
        </p:txBody>
      </p:sp>
      <p:sp>
        <p:nvSpPr>
          <p:cNvPr id="3" name="Subtitle 2">
            <a:extLst>
              <a:ext uri="{FF2B5EF4-FFF2-40B4-BE49-F238E27FC236}">
                <a16:creationId xmlns:a16="http://schemas.microsoft.com/office/drawing/2014/main" id="{5743F38A-729C-4712-952F-03D21C37B9ED}"/>
              </a:ext>
            </a:extLst>
          </p:cNvPr>
          <p:cNvSpPr>
            <a:spLocks noGrp="1"/>
          </p:cNvSpPr>
          <p:nvPr>
            <p:ph type="subTitle" idx="1"/>
          </p:nvPr>
        </p:nvSpPr>
        <p:spPr/>
        <p:txBody>
          <a:bodyPr/>
          <a:lstStyle/>
          <a:p>
            <a:pPr algn="just"/>
            <a:r>
              <a:rPr lang="en-GB" dirty="0"/>
              <a:t>Case Study Ghana </a:t>
            </a:r>
            <a:endParaRPr lang="en-KE" dirty="0"/>
          </a:p>
        </p:txBody>
      </p:sp>
    </p:spTree>
    <p:extLst>
      <p:ext uri="{BB962C8B-B14F-4D97-AF65-F5344CB8AC3E}">
        <p14:creationId xmlns:p14="http://schemas.microsoft.com/office/powerpoint/2010/main" val="17442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CAC8-BB71-44C8-A918-D9C4B63B28BB}"/>
              </a:ext>
            </a:extLst>
          </p:cNvPr>
          <p:cNvSpPr>
            <a:spLocks noGrp="1"/>
          </p:cNvSpPr>
          <p:nvPr>
            <p:ph type="title"/>
          </p:nvPr>
        </p:nvSpPr>
        <p:spPr/>
        <p:txBody>
          <a:bodyPr/>
          <a:lstStyle/>
          <a:p>
            <a:r>
              <a:rPr lang="en-GB" dirty="0" err="1"/>
              <a:t>Con’t</a:t>
            </a:r>
            <a:endParaRPr lang="en-KE" dirty="0"/>
          </a:p>
        </p:txBody>
      </p:sp>
      <p:sp>
        <p:nvSpPr>
          <p:cNvPr id="3" name="Content Placeholder 2">
            <a:extLst>
              <a:ext uri="{FF2B5EF4-FFF2-40B4-BE49-F238E27FC236}">
                <a16:creationId xmlns:a16="http://schemas.microsoft.com/office/drawing/2014/main" id="{2BEEA2F8-2FD2-499A-A2E6-CF5C9081ADCB}"/>
              </a:ext>
            </a:extLst>
          </p:cNvPr>
          <p:cNvSpPr>
            <a:spLocks noGrp="1"/>
          </p:cNvSpPr>
          <p:nvPr>
            <p:ph idx="1"/>
          </p:nvPr>
        </p:nvSpPr>
        <p:spPr/>
        <p:txBody>
          <a:bodyPr/>
          <a:lstStyle/>
          <a:p>
            <a:r>
              <a:rPr lang="en-US" b="1" dirty="0"/>
              <a:t>Evaluation</a:t>
            </a:r>
            <a:endParaRPr lang="en-KE" dirty="0"/>
          </a:p>
          <a:p>
            <a:pPr marL="0" indent="0">
              <a:buNone/>
            </a:pPr>
            <a:r>
              <a:rPr lang="en-US" dirty="0"/>
              <a:t>From the data interpretation point of view, we have built one or two models at this point in the project that seem to be of high quality. Until proceeding with the final roll-out of the framework, it is important to assess the concept more in depth and review the steps to build it to ensure it meets market targets</a:t>
            </a:r>
          </a:p>
          <a:p>
            <a:r>
              <a:rPr lang="en-US" b="1" dirty="0"/>
              <a:t>Deployment</a:t>
            </a:r>
          </a:p>
          <a:p>
            <a:pPr marL="0" indent="0">
              <a:buNone/>
            </a:pPr>
            <a:r>
              <a:rPr lang="en-US" dirty="0"/>
              <a:t>The completion of the concept is not necessarily the end of the project. The knowledge collected must typically be arranged and distributed in a way that the customer understands</a:t>
            </a:r>
            <a:endParaRPr lang="en-US" b="1" dirty="0"/>
          </a:p>
        </p:txBody>
      </p:sp>
    </p:spTree>
    <p:extLst>
      <p:ext uri="{BB962C8B-B14F-4D97-AF65-F5344CB8AC3E}">
        <p14:creationId xmlns:p14="http://schemas.microsoft.com/office/powerpoint/2010/main" val="387761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6CA7-2396-4D43-8733-9697E44D887D}"/>
              </a:ext>
            </a:extLst>
          </p:cNvPr>
          <p:cNvSpPr>
            <a:spLocks noGrp="1"/>
          </p:cNvSpPr>
          <p:nvPr>
            <p:ph type="title"/>
          </p:nvPr>
        </p:nvSpPr>
        <p:spPr/>
        <p:txBody>
          <a:bodyPr/>
          <a:lstStyle/>
          <a:p>
            <a:r>
              <a:rPr lang="en-GB" dirty="0"/>
              <a:t>Tools:WEKA</a:t>
            </a:r>
            <a:endParaRPr lang="en-KE" dirty="0"/>
          </a:p>
        </p:txBody>
      </p:sp>
      <p:sp>
        <p:nvSpPr>
          <p:cNvPr id="3" name="Content Placeholder 2">
            <a:extLst>
              <a:ext uri="{FF2B5EF4-FFF2-40B4-BE49-F238E27FC236}">
                <a16:creationId xmlns:a16="http://schemas.microsoft.com/office/drawing/2014/main" id="{4A2BD60F-5797-4AAF-A9E6-0E7149A0B5AC}"/>
              </a:ext>
            </a:extLst>
          </p:cNvPr>
          <p:cNvSpPr>
            <a:spLocks noGrp="1"/>
          </p:cNvSpPr>
          <p:nvPr>
            <p:ph idx="1"/>
          </p:nvPr>
        </p:nvSpPr>
        <p:spPr/>
        <p:txBody>
          <a:bodyPr/>
          <a:lstStyle/>
          <a:p>
            <a:r>
              <a:rPr lang="en-US" b="1" dirty="0"/>
              <a:t>Overview of WEKA</a:t>
            </a:r>
            <a:endParaRPr lang="en-KE" dirty="0"/>
          </a:p>
          <a:p>
            <a:pPr marL="0" indent="0">
              <a:buNone/>
            </a:pPr>
            <a:r>
              <a:rPr lang="en-US" dirty="0"/>
              <a:t>Waikato Environment for Knowledge Analysis is a free and open-source platform for machine learning algorithms and data mining activities.</a:t>
            </a:r>
            <a:endParaRPr lang="en-KE" dirty="0"/>
          </a:p>
          <a:p>
            <a:pPr marL="0" indent="0">
              <a:buNone/>
            </a:pPr>
            <a:r>
              <a:rPr lang="en-US" dirty="0"/>
              <a:t>WEKA includes data pre-processing, sorting, Decision Trees, Artificial Neural Networks, data mining, statistical analytics, and logic regression, as well as a collection of visualization methods. This would be the project's preferred tech tool</a:t>
            </a:r>
            <a:endParaRPr lang="en-KE" dirty="0"/>
          </a:p>
        </p:txBody>
      </p:sp>
    </p:spTree>
    <p:extLst>
      <p:ext uri="{BB962C8B-B14F-4D97-AF65-F5344CB8AC3E}">
        <p14:creationId xmlns:p14="http://schemas.microsoft.com/office/powerpoint/2010/main" val="253996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2B59-1C42-4E85-B295-2A30AB8A56E1}"/>
              </a:ext>
            </a:extLst>
          </p:cNvPr>
          <p:cNvSpPr>
            <a:spLocks noGrp="1"/>
          </p:cNvSpPr>
          <p:nvPr>
            <p:ph type="title"/>
          </p:nvPr>
        </p:nvSpPr>
        <p:spPr/>
        <p:txBody>
          <a:bodyPr/>
          <a:lstStyle/>
          <a:p>
            <a:r>
              <a:rPr lang="en-GB" dirty="0"/>
              <a:t>Data Collection Methods </a:t>
            </a:r>
            <a:endParaRPr lang="en-KE" dirty="0"/>
          </a:p>
        </p:txBody>
      </p:sp>
      <p:sp>
        <p:nvSpPr>
          <p:cNvPr id="3" name="Content Placeholder 2">
            <a:extLst>
              <a:ext uri="{FF2B5EF4-FFF2-40B4-BE49-F238E27FC236}">
                <a16:creationId xmlns:a16="http://schemas.microsoft.com/office/drawing/2014/main" id="{82010798-158A-4B60-A7C7-6CCB4BB122C4}"/>
              </a:ext>
            </a:extLst>
          </p:cNvPr>
          <p:cNvSpPr>
            <a:spLocks noGrp="1"/>
          </p:cNvSpPr>
          <p:nvPr>
            <p:ph idx="1"/>
          </p:nvPr>
        </p:nvSpPr>
        <p:spPr/>
        <p:txBody>
          <a:bodyPr/>
          <a:lstStyle/>
          <a:p>
            <a:r>
              <a:rPr lang="en-US" dirty="0"/>
              <a:t>Interviews</a:t>
            </a:r>
          </a:p>
          <a:p>
            <a:pPr marL="0" indent="0">
              <a:buNone/>
            </a:pPr>
            <a:r>
              <a:rPr lang="en-US" dirty="0"/>
              <a:t>Online interviews were used to gather market participants' in-depth perspectives, viewpoints and anecdotal proof. The interviewer will take time and time to conduct interviews and equipment to record and transcribe interviews. There were also extensive interviews in which the interviewer did not hold to a number of questions.</a:t>
            </a:r>
          </a:p>
          <a:p>
            <a:r>
              <a:rPr lang="en-US" dirty="0"/>
              <a:t>Document Studies</a:t>
            </a:r>
            <a:endParaRPr lang="en-KE" dirty="0"/>
          </a:p>
          <a:p>
            <a:pPr marL="0" indent="0">
              <a:buNone/>
            </a:pPr>
            <a:r>
              <a:rPr lang="en-GB" dirty="0"/>
              <a:t>Existing documents reveal something about a location the cannot be observed or noted in a more general way </a:t>
            </a:r>
          </a:p>
          <a:p>
            <a:pPr marL="0" indent="0">
              <a:buNone/>
            </a:pPr>
            <a:r>
              <a:rPr lang="en-GB" dirty="0"/>
              <a:t>The documentation available revealed more on the location and the population that which interviews could not capture </a:t>
            </a:r>
            <a:endParaRPr lang="en-KE" dirty="0"/>
          </a:p>
        </p:txBody>
      </p:sp>
    </p:spTree>
    <p:extLst>
      <p:ext uri="{BB962C8B-B14F-4D97-AF65-F5344CB8AC3E}">
        <p14:creationId xmlns:p14="http://schemas.microsoft.com/office/powerpoint/2010/main" val="307639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719A-A00B-4138-9758-EB8F48C15707}"/>
              </a:ext>
            </a:extLst>
          </p:cNvPr>
          <p:cNvSpPr>
            <a:spLocks noGrp="1"/>
          </p:cNvSpPr>
          <p:nvPr>
            <p:ph type="title"/>
          </p:nvPr>
        </p:nvSpPr>
        <p:spPr/>
        <p:txBody>
          <a:bodyPr/>
          <a:lstStyle/>
          <a:p>
            <a:r>
              <a:rPr lang="en-US" b="1" dirty="0"/>
              <a:t>System Evaluation</a:t>
            </a:r>
            <a:endParaRPr lang="en-KE" dirty="0"/>
          </a:p>
        </p:txBody>
      </p:sp>
      <p:sp>
        <p:nvSpPr>
          <p:cNvPr id="3" name="Content Placeholder 2">
            <a:extLst>
              <a:ext uri="{FF2B5EF4-FFF2-40B4-BE49-F238E27FC236}">
                <a16:creationId xmlns:a16="http://schemas.microsoft.com/office/drawing/2014/main" id="{BC72E4C8-DC8E-4DA4-97B7-F5F9BC4198E7}"/>
              </a:ext>
            </a:extLst>
          </p:cNvPr>
          <p:cNvSpPr>
            <a:spLocks noGrp="1"/>
          </p:cNvSpPr>
          <p:nvPr>
            <p:ph idx="1"/>
          </p:nvPr>
        </p:nvSpPr>
        <p:spPr>
          <a:xfrm>
            <a:off x="677334" y="1390651"/>
            <a:ext cx="9571566" cy="4650712"/>
          </a:xfrm>
        </p:spPr>
        <p:txBody>
          <a:bodyPr/>
          <a:lstStyle/>
          <a:p>
            <a:r>
              <a:rPr lang="en-US" dirty="0"/>
              <a:t>Unit testing</a:t>
            </a:r>
          </a:p>
          <a:p>
            <a:pPr marL="0" indent="0">
              <a:buNone/>
            </a:pPr>
            <a:r>
              <a:rPr lang="en-US" dirty="0"/>
              <a:t>This testing level was designed to ensure that various subsystems could bind to databases and read and manipulate data.</a:t>
            </a:r>
            <a:endParaRPr lang="en-GB" dirty="0"/>
          </a:p>
          <a:p>
            <a:pPr marL="0" indent="0">
              <a:buNone/>
            </a:pPr>
            <a:r>
              <a:rPr lang="en-US" b="1" dirty="0"/>
              <a:t>Tasks in Unit Testing</a:t>
            </a:r>
            <a:endParaRPr lang="en-KE" dirty="0"/>
          </a:p>
          <a:p>
            <a:pPr marL="0" indent="0">
              <a:buNone/>
            </a:pPr>
            <a:endParaRPr lang="en-KE" dirty="0"/>
          </a:p>
        </p:txBody>
      </p:sp>
      <p:pic>
        <p:nvPicPr>
          <p:cNvPr id="5" name="Picture 4">
            <a:extLst>
              <a:ext uri="{FF2B5EF4-FFF2-40B4-BE49-F238E27FC236}">
                <a16:creationId xmlns:a16="http://schemas.microsoft.com/office/drawing/2014/main" id="{817BFFAB-CE8A-4FBE-93E3-FDED85B58EA4}"/>
              </a:ext>
            </a:extLst>
          </p:cNvPr>
          <p:cNvPicPr/>
          <p:nvPr/>
        </p:nvPicPr>
        <p:blipFill>
          <a:blip r:embed="rId2"/>
          <a:stretch>
            <a:fillRect/>
          </a:stretch>
        </p:blipFill>
        <p:spPr>
          <a:xfrm>
            <a:off x="677334" y="3053225"/>
            <a:ext cx="8868390" cy="2646826"/>
          </a:xfrm>
          <a:prstGeom prst="rect">
            <a:avLst/>
          </a:prstGeom>
        </p:spPr>
      </p:pic>
    </p:spTree>
    <p:extLst>
      <p:ext uri="{BB962C8B-B14F-4D97-AF65-F5344CB8AC3E}">
        <p14:creationId xmlns:p14="http://schemas.microsoft.com/office/powerpoint/2010/main" val="303510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CF35-445D-42BF-A9CE-37DB9E9CE1AA}"/>
              </a:ext>
            </a:extLst>
          </p:cNvPr>
          <p:cNvSpPr>
            <a:spLocks noGrp="1"/>
          </p:cNvSpPr>
          <p:nvPr>
            <p:ph type="title"/>
          </p:nvPr>
        </p:nvSpPr>
        <p:spPr/>
        <p:txBody>
          <a:bodyPr/>
          <a:lstStyle/>
          <a:p>
            <a:r>
              <a:rPr lang="en-US" b="1" dirty="0"/>
              <a:t>System testing</a:t>
            </a:r>
            <a:br>
              <a:rPr lang="en-KE" dirty="0"/>
            </a:br>
            <a:endParaRPr lang="en-KE" dirty="0"/>
          </a:p>
        </p:txBody>
      </p:sp>
      <p:sp>
        <p:nvSpPr>
          <p:cNvPr id="3" name="Content Placeholder 2">
            <a:extLst>
              <a:ext uri="{FF2B5EF4-FFF2-40B4-BE49-F238E27FC236}">
                <a16:creationId xmlns:a16="http://schemas.microsoft.com/office/drawing/2014/main" id="{A277EC4E-4FEC-485F-B43B-39CF11FFB175}"/>
              </a:ext>
            </a:extLst>
          </p:cNvPr>
          <p:cNvSpPr>
            <a:spLocks noGrp="1"/>
          </p:cNvSpPr>
          <p:nvPr>
            <p:ph idx="1"/>
          </p:nvPr>
        </p:nvSpPr>
        <p:spPr>
          <a:xfrm>
            <a:off x="677334" y="1219201"/>
            <a:ext cx="8596668" cy="4822162"/>
          </a:xfrm>
        </p:spPr>
        <p:txBody>
          <a:bodyPr/>
          <a:lstStyle/>
          <a:p>
            <a:r>
              <a:rPr lang="en-US" dirty="0"/>
              <a:t>Device maintenance was performed to ensure that the system was performing as expected and producing verifiable outcomes. The predictions were being tested against the data to ensure that the correct production was being generated.</a:t>
            </a:r>
            <a:endParaRPr lang="en-KE" dirty="0"/>
          </a:p>
          <a:p>
            <a:pPr marL="0" indent="0">
              <a:buNone/>
            </a:pPr>
            <a:endParaRPr lang="en-KE" dirty="0"/>
          </a:p>
        </p:txBody>
      </p:sp>
      <p:pic>
        <p:nvPicPr>
          <p:cNvPr id="4" name="Picture 3">
            <a:extLst>
              <a:ext uri="{FF2B5EF4-FFF2-40B4-BE49-F238E27FC236}">
                <a16:creationId xmlns:a16="http://schemas.microsoft.com/office/drawing/2014/main" id="{346F3596-545D-4C82-8B34-305986A58EE5}"/>
              </a:ext>
            </a:extLst>
          </p:cNvPr>
          <p:cNvPicPr/>
          <p:nvPr/>
        </p:nvPicPr>
        <p:blipFill>
          <a:blip r:embed="rId2"/>
          <a:stretch>
            <a:fillRect/>
          </a:stretch>
        </p:blipFill>
        <p:spPr>
          <a:xfrm>
            <a:off x="823912" y="2496806"/>
            <a:ext cx="9082088" cy="3903993"/>
          </a:xfrm>
          <a:prstGeom prst="rect">
            <a:avLst/>
          </a:prstGeom>
        </p:spPr>
      </p:pic>
    </p:spTree>
    <p:extLst>
      <p:ext uri="{BB962C8B-B14F-4D97-AF65-F5344CB8AC3E}">
        <p14:creationId xmlns:p14="http://schemas.microsoft.com/office/powerpoint/2010/main" val="371892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5961-93F5-47D8-9C94-1B4C95C22FB2}"/>
              </a:ext>
            </a:extLst>
          </p:cNvPr>
          <p:cNvSpPr>
            <a:spLocks noGrp="1"/>
          </p:cNvSpPr>
          <p:nvPr>
            <p:ph type="title"/>
          </p:nvPr>
        </p:nvSpPr>
        <p:spPr/>
        <p:txBody>
          <a:bodyPr/>
          <a:lstStyle/>
          <a:p>
            <a:r>
              <a:rPr lang="en-US" b="1" dirty="0"/>
              <a:t>Deployment</a:t>
            </a:r>
            <a:endParaRPr lang="en-KE" dirty="0"/>
          </a:p>
        </p:txBody>
      </p:sp>
      <p:sp>
        <p:nvSpPr>
          <p:cNvPr id="3" name="Content Placeholder 2">
            <a:extLst>
              <a:ext uri="{FF2B5EF4-FFF2-40B4-BE49-F238E27FC236}">
                <a16:creationId xmlns:a16="http://schemas.microsoft.com/office/drawing/2014/main" id="{290A2A39-17F9-49C9-B65B-3A832A24051B}"/>
              </a:ext>
            </a:extLst>
          </p:cNvPr>
          <p:cNvSpPr>
            <a:spLocks noGrp="1"/>
          </p:cNvSpPr>
          <p:nvPr>
            <p:ph idx="1"/>
          </p:nvPr>
        </p:nvSpPr>
        <p:spPr/>
        <p:txBody>
          <a:bodyPr/>
          <a:lstStyle/>
          <a:p>
            <a:r>
              <a:rPr lang="en-US" dirty="0"/>
              <a:t>Any private hospital in Ghana that wants to use the demand forecasting feature and decision support mechanism in this project will use this solution. The deployment phase will range from a basic report generation to a sophisticated application of a repeatable data mining method and real-time integration of data sources in specialized servers and network networks, depending on the hospital's goal</a:t>
            </a:r>
            <a:endParaRPr lang="en-KE" dirty="0"/>
          </a:p>
        </p:txBody>
      </p:sp>
    </p:spTree>
    <p:extLst>
      <p:ext uri="{BB962C8B-B14F-4D97-AF65-F5344CB8AC3E}">
        <p14:creationId xmlns:p14="http://schemas.microsoft.com/office/powerpoint/2010/main" val="1869705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88C0-F245-449C-A932-DBF60D3F4F41}"/>
              </a:ext>
            </a:extLst>
          </p:cNvPr>
          <p:cNvSpPr>
            <a:spLocks noGrp="1"/>
          </p:cNvSpPr>
          <p:nvPr>
            <p:ph type="title"/>
          </p:nvPr>
        </p:nvSpPr>
        <p:spPr/>
        <p:txBody>
          <a:bodyPr/>
          <a:lstStyle/>
          <a:p>
            <a:r>
              <a:rPr lang="en-US" b="1" dirty="0"/>
              <a:t>Factors affecting the forecast results</a:t>
            </a:r>
            <a:br>
              <a:rPr lang="en-KE" dirty="0"/>
            </a:br>
            <a:endParaRPr lang="en-KE" dirty="0"/>
          </a:p>
        </p:txBody>
      </p:sp>
      <p:sp>
        <p:nvSpPr>
          <p:cNvPr id="3" name="Content Placeholder 2">
            <a:extLst>
              <a:ext uri="{FF2B5EF4-FFF2-40B4-BE49-F238E27FC236}">
                <a16:creationId xmlns:a16="http://schemas.microsoft.com/office/drawing/2014/main" id="{15E58F50-288A-4137-BD4F-623A8B784F50}"/>
              </a:ext>
            </a:extLst>
          </p:cNvPr>
          <p:cNvSpPr>
            <a:spLocks noGrp="1"/>
          </p:cNvSpPr>
          <p:nvPr>
            <p:ph idx="1"/>
          </p:nvPr>
        </p:nvSpPr>
        <p:spPr/>
        <p:txBody>
          <a:bodyPr/>
          <a:lstStyle/>
          <a:p>
            <a:r>
              <a:rPr lang="en-US" dirty="0"/>
              <a:t>Income </a:t>
            </a:r>
          </a:p>
          <a:p>
            <a:pPr marL="0" indent="0">
              <a:buNone/>
            </a:pPr>
            <a:r>
              <a:rPr lang="en-US" dirty="0"/>
              <a:t>The outcomes vary if the GDP stays stable versus if power increases marginally. This demonstrated that the forecasting process accounted for several factors in the forecasted outcomes.</a:t>
            </a:r>
            <a:endParaRPr lang="en-KE" dirty="0"/>
          </a:p>
          <a:p>
            <a:r>
              <a:rPr lang="en-US" dirty="0"/>
              <a:t>Population and population growth</a:t>
            </a:r>
          </a:p>
          <a:p>
            <a:pPr marL="0" indent="0">
              <a:buNone/>
            </a:pPr>
            <a:r>
              <a:rPr lang="en-US" dirty="0"/>
              <a:t>The demand for overall outpatients was influenced by population fluctuations and growth, as seen in the forecast results</a:t>
            </a:r>
          </a:p>
          <a:p>
            <a:r>
              <a:rPr lang="en-US" dirty="0"/>
              <a:t>Average Literacy Levels</a:t>
            </a:r>
          </a:p>
          <a:p>
            <a:pPr marL="0" indent="0">
              <a:buNone/>
            </a:pPr>
            <a:r>
              <a:rPr lang="en-US" dirty="0"/>
              <a:t>This affects the findings because it dictates the average ability to go to private clinics for treatment.</a:t>
            </a:r>
            <a:endParaRPr lang="en-KE" dirty="0"/>
          </a:p>
        </p:txBody>
      </p:sp>
    </p:spTree>
    <p:extLst>
      <p:ext uri="{BB962C8B-B14F-4D97-AF65-F5344CB8AC3E}">
        <p14:creationId xmlns:p14="http://schemas.microsoft.com/office/powerpoint/2010/main" val="13608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66AD-E996-45DC-8D19-81D53F96F835}"/>
              </a:ext>
            </a:extLst>
          </p:cNvPr>
          <p:cNvSpPr>
            <a:spLocks noGrp="1"/>
          </p:cNvSpPr>
          <p:nvPr>
            <p:ph type="title"/>
          </p:nvPr>
        </p:nvSpPr>
        <p:spPr>
          <a:xfrm>
            <a:off x="677334" y="609600"/>
            <a:ext cx="8596668" cy="1054608"/>
          </a:xfrm>
        </p:spPr>
        <p:txBody>
          <a:bodyPr>
            <a:normAutofit fontScale="90000"/>
          </a:bodyPr>
          <a:lstStyle/>
          <a:p>
            <a:r>
              <a:rPr lang="en-US" b="1" dirty="0"/>
              <a:t>CONCLUSIONS &amp; RECOMMENDATIONS</a:t>
            </a:r>
            <a:br>
              <a:rPr lang="en-KE" dirty="0"/>
            </a:br>
            <a:endParaRPr lang="en-KE" dirty="0"/>
          </a:p>
        </p:txBody>
      </p:sp>
      <p:sp>
        <p:nvSpPr>
          <p:cNvPr id="3" name="Content Placeholder 2">
            <a:extLst>
              <a:ext uri="{FF2B5EF4-FFF2-40B4-BE49-F238E27FC236}">
                <a16:creationId xmlns:a16="http://schemas.microsoft.com/office/drawing/2014/main" id="{15294E78-BCB1-4D44-A1DF-9A69D4D5C498}"/>
              </a:ext>
            </a:extLst>
          </p:cNvPr>
          <p:cNvSpPr>
            <a:spLocks noGrp="1"/>
          </p:cNvSpPr>
          <p:nvPr>
            <p:ph idx="1"/>
          </p:nvPr>
        </p:nvSpPr>
        <p:spPr>
          <a:xfrm>
            <a:off x="677334" y="1947672"/>
            <a:ext cx="8850714" cy="4215383"/>
          </a:xfrm>
        </p:spPr>
        <p:txBody>
          <a:bodyPr/>
          <a:lstStyle/>
          <a:p>
            <a:r>
              <a:rPr lang="en-US" dirty="0"/>
              <a:t>Today's healthcare administrators and planners in Ghana must make future healthcare service delivery decisions without understanding what will happen.</a:t>
            </a:r>
          </a:p>
          <a:p>
            <a:r>
              <a:rPr lang="en-US" dirty="0"/>
              <a:t>This is due to the lack of an insightful and sophisticated infrastructure capable of mining big data and generating analytical patterns on healthcare demand forecasting in Ghana</a:t>
            </a:r>
          </a:p>
          <a:p>
            <a:r>
              <a:rPr lang="en-US" dirty="0"/>
              <a:t>Forecasts will enable managers to forecast potential demand and make appropriate plans.</a:t>
            </a:r>
            <a:endParaRPr lang="en-GB" dirty="0"/>
          </a:p>
        </p:txBody>
      </p:sp>
    </p:spTree>
    <p:extLst>
      <p:ext uri="{BB962C8B-B14F-4D97-AF65-F5344CB8AC3E}">
        <p14:creationId xmlns:p14="http://schemas.microsoft.com/office/powerpoint/2010/main" val="335610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E60B-2BA1-4C65-A928-269501009288}"/>
              </a:ext>
            </a:extLst>
          </p:cNvPr>
          <p:cNvSpPr>
            <a:spLocks noGrp="1"/>
          </p:cNvSpPr>
          <p:nvPr>
            <p:ph type="title"/>
          </p:nvPr>
        </p:nvSpPr>
        <p:spPr>
          <a:xfrm>
            <a:off x="677334" y="609600"/>
            <a:ext cx="8596668" cy="780289"/>
          </a:xfrm>
        </p:spPr>
        <p:txBody>
          <a:bodyPr/>
          <a:lstStyle/>
          <a:p>
            <a:r>
              <a:rPr lang="en-GB" dirty="0" err="1"/>
              <a:t>Con’t</a:t>
            </a:r>
            <a:endParaRPr lang="en-KE" dirty="0"/>
          </a:p>
        </p:txBody>
      </p:sp>
      <p:sp>
        <p:nvSpPr>
          <p:cNvPr id="3" name="Content Placeholder 2">
            <a:extLst>
              <a:ext uri="{FF2B5EF4-FFF2-40B4-BE49-F238E27FC236}">
                <a16:creationId xmlns:a16="http://schemas.microsoft.com/office/drawing/2014/main" id="{79BBC474-3E5A-467E-9E7D-2F4184900A75}"/>
              </a:ext>
            </a:extLst>
          </p:cNvPr>
          <p:cNvSpPr>
            <a:spLocks noGrp="1"/>
          </p:cNvSpPr>
          <p:nvPr>
            <p:ph idx="1"/>
          </p:nvPr>
        </p:nvSpPr>
        <p:spPr>
          <a:xfrm>
            <a:off x="677334" y="1389889"/>
            <a:ext cx="8596668" cy="4651474"/>
          </a:xfrm>
        </p:spPr>
        <p:txBody>
          <a:bodyPr>
            <a:normAutofit lnSpcReduction="10000"/>
          </a:bodyPr>
          <a:lstStyle/>
          <a:p>
            <a:r>
              <a:rPr lang="en-US" dirty="0"/>
              <a:t>This project's key goal was to look at data mining to forecast demand for private health services in Ghana</a:t>
            </a:r>
          </a:p>
          <a:p>
            <a:r>
              <a:rPr lang="en-US" dirty="0"/>
              <a:t>In the real world, successful information discovery methods and data mining methods are at the heart of constructing any strategic research and forecasting models from big data in various industries.</a:t>
            </a:r>
          </a:p>
          <a:p>
            <a:r>
              <a:rPr lang="en-US" dirty="0"/>
              <a:t>WEKA, a data mining and forecasting method used in this project and prototype development, has proven to be extremely effective in forecasting from big data in the medical field. The method can perform complex tasks such as forecasting future patterns by combining several variables and calculating them appropriately to arrive at forecast estimates</a:t>
            </a:r>
          </a:p>
          <a:p>
            <a:r>
              <a:rPr lang="en-US" dirty="0"/>
              <a:t>The predicted results must seem to be precise and practical to be trusted. Forecasting of real known data was used to validate this model. We set out to predict the outcome about 2019, for which the results were known, and we had data from 2016 to 2019. The model predicted the actual outcomes with a marginal error of 7.9%, projected to decrease as more training data is collected.</a:t>
            </a:r>
            <a:endParaRPr lang="en-KE" dirty="0"/>
          </a:p>
          <a:p>
            <a:endParaRPr lang="en-KE" dirty="0"/>
          </a:p>
        </p:txBody>
      </p:sp>
    </p:spTree>
    <p:extLst>
      <p:ext uri="{BB962C8B-B14F-4D97-AF65-F5344CB8AC3E}">
        <p14:creationId xmlns:p14="http://schemas.microsoft.com/office/powerpoint/2010/main" val="304608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28AF-20AD-4DDA-A53C-2F6E8EA11236}"/>
              </a:ext>
            </a:extLst>
          </p:cNvPr>
          <p:cNvSpPr>
            <a:spLocks noGrp="1"/>
          </p:cNvSpPr>
          <p:nvPr>
            <p:ph type="title"/>
          </p:nvPr>
        </p:nvSpPr>
        <p:spPr/>
        <p:txBody>
          <a:bodyPr/>
          <a:lstStyle/>
          <a:p>
            <a:r>
              <a:rPr lang="en-US" b="1" dirty="0"/>
              <a:t>Recommendations</a:t>
            </a:r>
            <a:endParaRPr lang="en-KE" dirty="0"/>
          </a:p>
        </p:txBody>
      </p:sp>
      <p:sp>
        <p:nvSpPr>
          <p:cNvPr id="3" name="Content Placeholder 2">
            <a:extLst>
              <a:ext uri="{FF2B5EF4-FFF2-40B4-BE49-F238E27FC236}">
                <a16:creationId xmlns:a16="http://schemas.microsoft.com/office/drawing/2014/main" id="{353FC267-91FE-4D64-B628-488A4492D378}"/>
              </a:ext>
            </a:extLst>
          </p:cNvPr>
          <p:cNvSpPr>
            <a:spLocks noGrp="1"/>
          </p:cNvSpPr>
          <p:nvPr>
            <p:ph idx="1"/>
          </p:nvPr>
        </p:nvSpPr>
        <p:spPr/>
        <p:txBody>
          <a:bodyPr/>
          <a:lstStyle/>
          <a:p>
            <a:r>
              <a:rPr lang="en-US" dirty="0"/>
              <a:t>This model's accurate operation is highly dependent on the central availability of accurate records for all medical problems handled by all hospitals in the country. My advice to the government and the Ghana Health Information System implementers in the Ministry of Health is to collect all data from all hospitals around the country to improve forecasting models' performance based on those data. This would help the further developments in this model and provide more complex situations with Ghana's well-being. </a:t>
            </a:r>
            <a:endParaRPr lang="en-KE" dirty="0"/>
          </a:p>
        </p:txBody>
      </p:sp>
    </p:spTree>
    <p:extLst>
      <p:ext uri="{BB962C8B-B14F-4D97-AF65-F5344CB8AC3E}">
        <p14:creationId xmlns:p14="http://schemas.microsoft.com/office/powerpoint/2010/main" val="415228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B227-FDCE-4EC0-86AE-FE6AA99469FA}"/>
              </a:ext>
            </a:extLst>
          </p:cNvPr>
          <p:cNvSpPr>
            <a:spLocks noGrp="1"/>
          </p:cNvSpPr>
          <p:nvPr>
            <p:ph type="title"/>
          </p:nvPr>
        </p:nvSpPr>
        <p:spPr/>
        <p:txBody>
          <a:bodyPr/>
          <a:lstStyle/>
          <a:p>
            <a:r>
              <a:rPr lang="en-GB" dirty="0"/>
              <a:t>Team Members</a:t>
            </a:r>
            <a:endParaRPr lang="en-KE" dirty="0"/>
          </a:p>
        </p:txBody>
      </p:sp>
      <p:sp>
        <p:nvSpPr>
          <p:cNvPr id="3" name="Content Placeholder 2">
            <a:extLst>
              <a:ext uri="{FF2B5EF4-FFF2-40B4-BE49-F238E27FC236}">
                <a16:creationId xmlns:a16="http://schemas.microsoft.com/office/drawing/2014/main" id="{D0F52B7B-44A8-4B56-A8F2-621842AF2558}"/>
              </a:ext>
            </a:extLst>
          </p:cNvPr>
          <p:cNvSpPr>
            <a:spLocks noGrp="1"/>
          </p:cNvSpPr>
          <p:nvPr>
            <p:ph idx="1"/>
          </p:nvPr>
        </p:nvSpPr>
        <p:spPr/>
        <p:txBody>
          <a:bodyPr/>
          <a:lstStyle/>
          <a:p>
            <a:r>
              <a:rPr lang="en-GB" dirty="0"/>
              <a:t>Ayaz Rathod</a:t>
            </a:r>
          </a:p>
          <a:p>
            <a:r>
              <a:rPr lang="en-GB" dirty="0"/>
              <a:t>Devam Patel</a:t>
            </a:r>
          </a:p>
          <a:p>
            <a:r>
              <a:rPr lang="en-GB" dirty="0"/>
              <a:t>Junaid Asim</a:t>
            </a:r>
          </a:p>
          <a:p>
            <a:r>
              <a:rPr lang="en-GB" dirty="0"/>
              <a:t>Parth Patel</a:t>
            </a:r>
          </a:p>
          <a:p>
            <a:r>
              <a:rPr lang="en-GB"/>
              <a:t>SM Pantho</a:t>
            </a:r>
            <a:endParaRPr lang="en-KE" dirty="0"/>
          </a:p>
        </p:txBody>
      </p:sp>
    </p:spTree>
    <p:extLst>
      <p:ext uri="{BB962C8B-B14F-4D97-AF65-F5344CB8AC3E}">
        <p14:creationId xmlns:p14="http://schemas.microsoft.com/office/powerpoint/2010/main" val="144500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766B-B1A9-40DD-91C3-813C4376A374}"/>
              </a:ext>
            </a:extLst>
          </p:cNvPr>
          <p:cNvSpPr>
            <a:spLocks noGrp="1"/>
          </p:cNvSpPr>
          <p:nvPr>
            <p:ph type="title"/>
          </p:nvPr>
        </p:nvSpPr>
        <p:spPr/>
        <p:txBody>
          <a:bodyPr/>
          <a:lstStyle/>
          <a:p>
            <a:r>
              <a:rPr lang="en-US" b="1" dirty="0"/>
              <a:t>References</a:t>
            </a:r>
            <a:endParaRPr lang="en-KE" dirty="0"/>
          </a:p>
        </p:txBody>
      </p:sp>
      <p:sp>
        <p:nvSpPr>
          <p:cNvPr id="3" name="Content Placeholder 2">
            <a:extLst>
              <a:ext uri="{FF2B5EF4-FFF2-40B4-BE49-F238E27FC236}">
                <a16:creationId xmlns:a16="http://schemas.microsoft.com/office/drawing/2014/main" id="{11D75185-AB12-4369-B0F2-6DFB24A3C40D}"/>
              </a:ext>
            </a:extLst>
          </p:cNvPr>
          <p:cNvSpPr>
            <a:spLocks noGrp="1"/>
          </p:cNvSpPr>
          <p:nvPr>
            <p:ph idx="1"/>
          </p:nvPr>
        </p:nvSpPr>
        <p:spPr>
          <a:xfrm>
            <a:off x="677334" y="1463041"/>
            <a:ext cx="8596668" cy="4578322"/>
          </a:xfrm>
        </p:spPr>
        <p:txBody>
          <a:bodyPr>
            <a:normAutofit fontScale="85000" lnSpcReduction="10000"/>
          </a:bodyPr>
          <a:lstStyle/>
          <a:p>
            <a:r>
              <a:rPr lang="en-US" dirty="0"/>
              <a:t>Cios, K. J., &amp; Moore, G. W. (2002). The uniqueness of medical data mining. </a:t>
            </a:r>
            <a:r>
              <a:rPr lang="en-US" i="1" dirty="0"/>
              <a:t>Artificial intelligence in medicine</a:t>
            </a:r>
            <a:r>
              <a:rPr lang="en-US" dirty="0"/>
              <a:t>, </a:t>
            </a:r>
            <a:r>
              <a:rPr lang="en-US" i="1" dirty="0"/>
              <a:t>26</a:t>
            </a:r>
            <a:r>
              <a:rPr lang="en-US" dirty="0"/>
              <a:t>(1-2), 1-24. </a:t>
            </a:r>
            <a:r>
              <a:rPr lang="en-US" u="sng" dirty="0">
                <a:hlinkClick r:id="rId2"/>
              </a:rPr>
              <a:t>https://www.sciencedirect.com/science/article/pii/S0933365702000490</a:t>
            </a:r>
            <a:endParaRPr lang="en-KE" dirty="0"/>
          </a:p>
          <a:p>
            <a:r>
              <a:rPr lang="en-US" dirty="0"/>
              <a:t>Lin, A. X., Ho, A. F. W., Cheong, K. H., Li, Z., Cai, W., Chee, M. L., ... &amp; Ong, M. E. H. (2020). Leveraging machine learning techniques and engineering of multi-nature features for national daily regional ambulance demand prediction. </a:t>
            </a:r>
            <a:r>
              <a:rPr lang="en-US" i="1" dirty="0"/>
              <a:t>International journal of environmental research and public health</a:t>
            </a:r>
            <a:r>
              <a:rPr lang="en-US" dirty="0"/>
              <a:t>, </a:t>
            </a:r>
            <a:r>
              <a:rPr lang="en-US" i="1" dirty="0"/>
              <a:t>17</a:t>
            </a:r>
            <a:r>
              <a:rPr lang="en-US" dirty="0"/>
              <a:t>(11), 4179. https://www.mdpi.com/1660-4601/17/11/4179</a:t>
            </a:r>
            <a:endParaRPr lang="en-KE" dirty="0"/>
          </a:p>
          <a:p>
            <a:r>
              <a:rPr lang="en-US" dirty="0"/>
              <a:t>Milovic, B., &amp; Milovic, M. (2012). Prediction and decision making in health care using data mining. </a:t>
            </a:r>
            <a:r>
              <a:rPr lang="en-US" i="1" dirty="0"/>
              <a:t>International Journal of Public Health Science (IJPHS)</a:t>
            </a:r>
            <a:r>
              <a:rPr lang="en-US" dirty="0"/>
              <a:t>, </a:t>
            </a:r>
            <a:r>
              <a:rPr lang="en-US" i="1" dirty="0"/>
              <a:t>1</a:t>
            </a:r>
            <a:r>
              <a:rPr lang="en-US" dirty="0"/>
              <a:t>(2), 69-78. </a:t>
            </a:r>
            <a:r>
              <a:rPr lang="en-US" u="sng" dirty="0">
                <a:hlinkClick r:id="rId3"/>
              </a:rPr>
              <a:t>https://www.academia.edu/download/33572666/1380-4163-1-PB_(1).pdf</a:t>
            </a:r>
            <a:endParaRPr lang="en-KE" dirty="0"/>
          </a:p>
          <a:p>
            <a:r>
              <a:rPr lang="en-US" dirty="0"/>
              <a:t>Moro Visconti, R., &amp; Morea, D. (2019). Big data for the sustainability of healthcare project financing. </a:t>
            </a:r>
            <a:r>
              <a:rPr lang="en-US" i="1" dirty="0"/>
              <a:t>Sustainability</a:t>
            </a:r>
            <a:r>
              <a:rPr lang="en-US" dirty="0"/>
              <a:t>, </a:t>
            </a:r>
            <a:r>
              <a:rPr lang="en-US" i="1" dirty="0"/>
              <a:t>11</a:t>
            </a:r>
            <a:r>
              <a:rPr lang="en-US" dirty="0"/>
              <a:t>(13), 3748.</a:t>
            </a:r>
            <a:endParaRPr lang="en-KE" dirty="0"/>
          </a:p>
          <a:p>
            <a:r>
              <a:rPr lang="en-US" u="sng" dirty="0">
                <a:hlinkClick r:id="rId4"/>
              </a:rPr>
              <a:t>https://www.mdpi.com/2071-1050/11/13/3748</a:t>
            </a:r>
            <a:r>
              <a:rPr lang="en-US" dirty="0"/>
              <a:t>	</a:t>
            </a:r>
            <a:endParaRPr lang="en-KE" dirty="0"/>
          </a:p>
          <a:p>
            <a:r>
              <a:rPr lang="en-US" dirty="0"/>
              <a:t>Sun, W., Cai, Z., Liu, F., Fang, S., &amp; Wang, G. (2017, October). A survey of data mining technology on electronic medical records. In </a:t>
            </a:r>
            <a:r>
              <a:rPr lang="en-US" i="1" dirty="0"/>
              <a:t>2017 IEEE 19th International Conference on e-Health Networking, Applications and Services (Healthcom)</a:t>
            </a:r>
            <a:r>
              <a:rPr lang="en-US" dirty="0"/>
              <a:t> (pp. 1-6). IEEE. </a:t>
            </a:r>
            <a:r>
              <a:rPr lang="en-US" u="sng" dirty="0">
                <a:hlinkClick r:id="rId5"/>
              </a:rPr>
              <a:t>https://ieeexplore.ieee.org/abstract/document/8210774/</a:t>
            </a:r>
            <a:endParaRPr lang="en-KE" dirty="0"/>
          </a:p>
          <a:p>
            <a:r>
              <a:rPr lang="en-US" dirty="0"/>
              <a:t> </a:t>
            </a:r>
            <a:endParaRPr lang="en-KE" dirty="0"/>
          </a:p>
          <a:p>
            <a:endParaRPr lang="en-KE" dirty="0"/>
          </a:p>
        </p:txBody>
      </p:sp>
    </p:spTree>
    <p:extLst>
      <p:ext uri="{BB962C8B-B14F-4D97-AF65-F5344CB8AC3E}">
        <p14:creationId xmlns:p14="http://schemas.microsoft.com/office/powerpoint/2010/main" val="420994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AA1D-1A25-4C91-9042-5580BE7E7047}"/>
              </a:ext>
            </a:extLst>
          </p:cNvPr>
          <p:cNvSpPr>
            <a:spLocks noGrp="1"/>
          </p:cNvSpPr>
          <p:nvPr>
            <p:ph type="title"/>
          </p:nvPr>
        </p:nvSpPr>
        <p:spPr/>
        <p:txBody>
          <a:bodyPr/>
          <a:lstStyle/>
          <a:p>
            <a:r>
              <a:rPr lang="en-GB" dirty="0"/>
              <a:t>Introduction </a:t>
            </a:r>
            <a:endParaRPr lang="en-KE" dirty="0"/>
          </a:p>
        </p:txBody>
      </p:sp>
      <p:sp>
        <p:nvSpPr>
          <p:cNvPr id="3" name="Content Placeholder 2">
            <a:extLst>
              <a:ext uri="{FF2B5EF4-FFF2-40B4-BE49-F238E27FC236}">
                <a16:creationId xmlns:a16="http://schemas.microsoft.com/office/drawing/2014/main" id="{CE22194B-ADB4-460B-8852-AC38745015E9}"/>
              </a:ext>
            </a:extLst>
          </p:cNvPr>
          <p:cNvSpPr>
            <a:spLocks noGrp="1"/>
          </p:cNvSpPr>
          <p:nvPr>
            <p:ph idx="1"/>
          </p:nvPr>
        </p:nvSpPr>
        <p:spPr/>
        <p:txBody>
          <a:bodyPr/>
          <a:lstStyle/>
          <a:p>
            <a:r>
              <a:rPr lang="en-GB" dirty="0"/>
              <a:t>Physical and emotional wellness of citizens is the most important aspect of a nation </a:t>
            </a:r>
          </a:p>
          <a:p>
            <a:r>
              <a:rPr lang="en-GB" dirty="0"/>
              <a:t>Health care professionals must make predictions on the market demand for health care services in the coming days </a:t>
            </a:r>
          </a:p>
          <a:p>
            <a:r>
              <a:rPr lang="en-GB" dirty="0"/>
              <a:t>Making these prediction may be quite a challenge for the experts without proper predictive data to aid them</a:t>
            </a:r>
          </a:p>
          <a:p>
            <a:r>
              <a:rPr lang="en-US" dirty="0"/>
              <a:t>Medical companies today generate huge volumes of sophisticated data, including information on patients, hospital resources, illness identification, patient electronic records and medical devices which may aid in predicting the market demand of health care services especially in private hospitals</a:t>
            </a:r>
            <a:endParaRPr lang="en-GB" dirty="0"/>
          </a:p>
          <a:p>
            <a:endParaRPr lang="en-KE" dirty="0"/>
          </a:p>
        </p:txBody>
      </p:sp>
    </p:spTree>
    <p:extLst>
      <p:ext uri="{BB962C8B-B14F-4D97-AF65-F5344CB8AC3E}">
        <p14:creationId xmlns:p14="http://schemas.microsoft.com/office/powerpoint/2010/main" val="173290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8603-52C8-40EB-B001-068C9C77DE55}"/>
              </a:ext>
            </a:extLst>
          </p:cNvPr>
          <p:cNvSpPr>
            <a:spLocks noGrp="1"/>
          </p:cNvSpPr>
          <p:nvPr>
            <p:ph type="title"/>
          </p:nvPr>
        </p:nvSpPr>
        <p:spPr/>
        <p:txBody>
          <a:bodyPr/>
          <a:lstStyle/>
          <a:p>
            <a:r>
              <a:rPr lang="en-GB"/>
              <a:t>Con’t</a:t>
            </a:r>
            <a:endParaRPr lang="en-KE" dirty="0"/>
          </a:p>
        </p:txBody>
      </p:sp>
      <p:sp>
        <p:nvSpPr>
          <p:cNvPr id="3" name="Content Placeholder 2">
            <a:extLst>
              <a:ext uri="{FF2B5EF4-FFF2-40B4-BE49-F238E27FC236}">
                <a16:creationId xmlns:a16="http://schemas.microsoft.com/office/drawing/2014/main" id="{0E3015FF-F577-4DBB-9124-327CFA8791F0}"/>
              </a:ext>
            </a:extLst>
          </p:cNvPr>
          <p:cNvSpPr>
            <a:spLocks noGrp="1"/>
          </p:cNvSpPr>
          <p:nvPr>
            <p:ph idx="1"/>
          </p:nvPr>
        </p:nvSpPr>
        <p:spPr/>
        <p:txBody>
          <a:bodyPr/>
          <a:lstStyle/>
          <a:p>
            <a:r>
              <a:rPr lang="en-US" dirty="0"/>
              <a:t>Data mining is an automated way to detect or to infer from vast quantities of data obscure significant patterns.</a:t>
            </a:r>
          </a:p>
          <a:p>
            <a:r>
              <a:rPr lang="en-US" dirty="0"/>
              <a:t>This technology offers various methodologies for decision making, troubleshooting, research, integration, mitigation, studying, planning, diagnosis, detection, creativity, forecasts and estimates</a:t>
            </a:r>
          </a:p>
          <a:p>
            <a:r>
              <a:rPr lang="en-US" dirty="0"/>
              <a:t>Insights into data mining will impact prices, sales and operating performance while ensuring a high degree of service</a:t>
            </a:r>
            <a:endParaRPr lang="en-KE" dirty="0"/>
          </a:p>
        </p:txBody>
      </p:sp>
    </p:spTree>
    <p:extLst>
      <p:ext uri="{BB962C8B-B14F-4D97-AF65-F5344CB8AC3E}">
        <p14:creationId xmlns:p14="http://schemas.microsoft.com/office/powerpoint/2010/main" val="1261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E27B-E208-45C7-AD1A-A58A873EFBA8}"/>
              </a:ext>
            </a:extLst>
          </p:cNvPr>
          <p:cNvSpPr>
            <a:spLocks noGrp="1"/>
          </p:cNvSpPr>
          <p:nvPr>
            <p:ph type="title"/>
          </p:nvPr>
        </p:nvSpPr>
        <p:spPr/>
        <p:txBody>
          <a:bodyPr/>
          <a:lstStyle/>
          <a:p>
            <a:r>
              <a:rPr lang="en-US" b="1" dirty="0"/>
              <a:t>Data mining process</a:t>
            </a:r>
            <a:br>
              <a:rPr lang="en-KE" dirty="0"/>
            </a:br>
            <a:endParaRPr lang="en-KE" dirty="0"/>
          </a:p>
        </p:txBody>
      </p:sp>
      <p:sp>
        <p:nvSpPr>
          <p:cNvPr id="3" name="Content Placeholder 2">
            <a:extLst>
              <a:ext uri="{FF2B5EF4-FFF2-40B4-BE49-F238E27FC236}">
                <a16:creationId xmlns:a16="http://schemas.microsoft.com/office/drawing/2014/main" id="{CA2B1864-A6A3-45B2-B0AF-B6110EA353ED}"/>
              </a:ext>
            </a:extLst>
          </p:cNvPr>
          <p:cNvSpPr>
            <a:spLocks noGrp="1"/>
          </p:cNvSpPr>
          <p:nvPr>
            <p:ph idx="1"/>
          </p:nvPr>
        </p:nvSpPr>
        <p:spPr/>
        <p:txBody>
          <a:bodyPr/>
          <a:lstStyle/>
          <a:p>
            <a:r>
              <a:rPr lang="en-US" dirty="0"/>
              <a:t>Data mining is a task for pre-treatment, real data mining and post-treatment</a:t>
            </a:r>
          </a:p>
          <a:p>
            <a:r>
              <a:rPr lang="en-US" dirty="0"/>
              <a:t>During preprocessing, the data mining problems and all data sources are defined and a subset of data are generated from the accumulated data</a:t>
            </a:r>
          </a:p>
          <a:p>
            <a:r>
              <a:rPr lang="en-US" dirty="0"/>
              <a:t>The data collection is analyzed to ensure that the noise is eliminated, handled and transformed properly</a:t>
            </a:r>
          </a:p>
          <a:p>
            <a:r>
              <a:rPr lang="en-US" dirty="0"/>
              <a:t>The extracted data collection employs a methodology for data mining or a mixture of techniques appropriate for the form of information to be sought.</a:t>
            </a:r>
          </a:p>
          <a:p>
            <a:r>
              <a:rPr lang="en-US" dirty="0"/>
              <a:t>The final stage of the processing is the evaluation and analysis of the information found</a:t>
            </a:r>
            <a:endParaRPr lang="en-KE" dirty="0"/>
          </a:p>
        </p:txBody>
      </p:sp>
    </p:spTree>
    <p:extLst>
      <p:ext uri="{BB962C8B-B14F-4D97-AF65-F5344CB8AC3E}">
        <p14:creationId xmlns:p14="http://schemas.microsoft.com/office/powerpoint/2010/main" val="142712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3693-8AB9-4D91-8209-24707898E1FB}"/>
              </a:ext>
            </a:extLst>
          </p:cNvPr>
          <p:cNvSpPr>
            <a:spLocks noGrp="1"/>
          </p:cNvSpPr>
          <p:nvPr>
            <p:ph type="title"/>
          </p:nvPr>
        </p:nvSpPr>
        <p:spPr/>
        <p:txBody>
          <a:bodyPr/>
          <a:lstStyle/>
          <a:p>
            <a:r>
              <a:rPr lang="en-US" b="1" dirty="0"/>
              <a:t>DATA MINING STRATEGIES</a:t>
            </a:r>
            <a:br>
              <a:rPr lang="en-KE" dirty="0"/>
            </a:br>
            <a:endParaRPr lang="en-KE" dirty="0"/>
          </a:p>
        </p:txBody>
      </p:sp>
      <p:sp>
        <p:nvSpPr>
          <p:cNvPr id="3" name="Content Placeholder 2">
            <a:extLst>
              <a:ext uri="{FF2B5EF4-FFF2-40B4-BE49-F238E27FC236}">
                <a16:creationId xmlns:a16="http://schemas.microsoft.com/office/drawing/2014/main" id="{F2151753-F9D7-4F34-AA9B-AAD0F8B777F1}"/>
              </a:ext>
            </a:extLst>
          </p:cNvPr>
          <p:cNvSpPr>
            <a:spLocks noGrp="1"/>
          </p:cNvSpPr>
          <p:nvPr>
            <p:ph idx="1"/>
          </p:nvPr>
        </p:nvSpPr>
        <p:spPr/>
        <p:txBody>
          <a:bodyPr/>
          <a:lstStyle/>
          <a:p>
            <a:r>
              <a:rPr lang="en-US" b="1" dirty="0"/>
              <a:t>Judgmental Forecasts</a:t>
            </a:r>
          </a:p>
          <a:p>
            <a:pPr marL="0" indent="0">
              <a:buNone/>
            </a:pPr>
            <a:r>
              <a:rPr lang="en-US" dirty="0"/>
              <a:t>The forecasts for judgments are based on executive decisions, contracts/insurance/POS industry numbers, consumer settings, mental market projections, insights, outside (consultant) opinions and managers and staff opinion</a:t>
            </a:r>
          </a:p>
          <a:p>
            <a:pPr marL="0" indent="0">
              <a:buNone/>
            </a:pPr>
            <a:endParaRPr lang="en-US" dirty="0"/>
          </a:p>
          <a:p>
            <a:r>
              <a:rPr lang="en-US" b="1" dirty="0"/>
              <a:t>Segmentation</a:t>
            </a:r>
          </a:p>
          <a:p>
            <a:pPr marL="0" indent="0">
              <a:buNone/>
            </a:pPr>
            <a:r>
              <a:rPr lang="en-US" dirty="0"/>
              <a:t>Involves breaking down a problem into individual components, predicting each component by using knowledge and data and combining component forecasts.</a:t>
            </a:r>
            <a:endParaRPr lang="en-KE" dirty="0"/>
          </a:p>
        </p:txBody>
      </p:sp>
    </p:spTree>
    <p:extLst>
      <p:ext uri="{BB962C8B-B14F-4D97-AF65-F5344CB8AC3E}">
        <p14:creationId xmlns:p14="http://schemas.microsoft.com/office/powerpoint/2010/main" val="125286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51C1-D274-4AB7-A6BD-74210B0754C7}"/>
              </a:ext>
            </a:extLst>
          </p:cNvPr>
          <p:cNvSpPr>
            <a:spLocks noGrp="1"/>
          </p:cNvSpPr>
          <p:nvPr>
            <p:ph type="title"/>
          </p:nvPr>
        </p:nvSpPr>
        <p:spPr/>
        <p:txBody>
          <a:bodyPr/>
          <a:lstStyle/>
          <a:p>
            <a:r>
              <a:rPr lang="en-GB" dirty="0" err="1"/>
              <a:t>Con’t</a:t>
            </a:r>
            <a:endParaRPr lang="en-KE" dirty="0"/>
          </a:p>
        </p:txBody>
      </p:sp>
      <p:sp>
        <p:nvSpPr>
          <p:cNvPr id="3" name="Content Placeholder 2">
            <a:extLst>
              <a:ext uri="{FF2B5EF4-FFF2-40B4-BE49-F238E27FC236}">
                <a16:creationId xmlns:a16="http://schemas.microsoft.com/office/drawing/2014/main" id="{64FFEB16-296F-4E3A-B39E-18B210E90E3B}"/>
              </a:ext>
            </a:extLst>
          </p:cNvPr>
          <p:cNvSpPr>
            <a:spLocks noGrp="1"/>
          </p:cNvSpPr>
          <p:nvPr>
            <p:ph idx="1"/>
          </p:nvPr>
        </p:nvSpPr>
        <p:spPr/>
        <p:txBody>
          <a:bodyPr/>
          <a:lstStyle/>
          <a:p>
            <a:r>
              <a:rPr lang="en-US" b="1" dirty="0"/>
              <a:t>Time-Series Approach</a:t>
            </a:r>
            <a:endParaRPr lang="en-KE" dirty="0"/>
          </a:p>
          <a:p>
            <a:pPr marL="0" indent="0">
              <a:buNone/>
            </a:pPr>
            <a:r>
              <a:rPr lang="en-US" dirty="0"/>
              <a:t>A time series is a set of measurement over a consistently spaced timeframe at regular intervals (such as daily, hourly, weekly, monthly, or yearly).</a:t>
            </a:r>
          </a:p>
          <a:p>
            <a:r>
              <a:rPr lang="en-US" b="1" dirty="0"/>
              <a:t>Moving Averages</a:t>
            </a:r>
          </a:p>
          <a:p>
            <a:pPr marL="0" indent="0">
              <a:buNone/>
            </a:pPr>
            <a:r>
              <a:rPr lang="en-US" dirty="0"/>
              <a:t>A rolling average forecast uses various the most recent real data values, whereas a naive forecast uses data from the last time. The following equation is used to calculate the moving average projection.</a:t>
            </a:r>
          </a:p>
          <a:p>
            <a:pPr marL="0" indent="0">
              <a:buNone/>
            </a:pPr>
            <a:endParaRPr lang="en-KE" dirty="0"/>
          </a:p>
        </p:txBody>
      </p:sp>
      <p:pic>
        <p:nvPicPr>
          <p:cNvPr id="4" name="Picture 3">
            <a:extLst>
              <a:ext uri="{FF2B5EF4-FFF2-40B4-BE49-F238E27FC236}">
                <a16:creationId xmlns:a16="http://schemas.microsoft.com/office/drawing/2014/main" id="{5F5E3792-CB45-462B-8D1C-00E60C6AE7E8}"/>
              </a:ext>
            </a:extLst>
          </p:cNvPr>
          <p:cNvPicPr/>
          <p:nvPr/>
        </p:nvPicPr>
        <p:blipFill>
          <a:blip r:embed="rId2"/>
          <a:stretch>
            <a:fillRect/>
          </a:stretch>
        </p:blipFill>
        <p:spPr>
          <a:xfrm>
            <a:off x="1700212" y="4476750"/>
            <a:ext cx="6662738" cy="1794801"/>
          </a:xfrm>
          <a:prstGeom prst="rect">
            <a:avLst/>
          </a:prstGeom>
        </p:spPr>
      </p:pic>
    </p:spTree>
    <p:extLst>
      <p:ext uri="{BB962C8B-B14F-4D97-AF65-F5344CB8AC3E}">
        <p14:creationId xmlns:p14="http://schemas.microsoft.com/office/powerpoint/2010/main" val="415195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F372-162D-4FD4-8037-AFC021CBBB97}"/>
              </a:ext>
            </a:extLst>
          </p:cNvPr>
          <p:cNvSpPr>
            <a:spLocks noGrp="1"/>
          </p:cNvSpPr>
          <p:nvPr>
            <p:ph type="title"/>
          </p:nvPr>
        </p:nvSpPr>
        <p:spPr/>
        <p:txBody>
          <a:bodyPr/>
          <a:lstStyle/>
          <a:p>
            <a:r>
              <a:rPr lang="en-US" b="1" dirty="0"/>
              <a:t>METHODOLOGY</a:t>
            </a:r>
            <a:endParaRPr lang="en-KE" dirty="0"/>
          </a:p>
        </p:txBody>
      </p:sp>
      <p:sp>
        <p:nvSpPr>
          <p:cNvPr id="3" name="Content Placeholder 2">
            <a:extLst>
              <a:ext uri="{FF2B5EF4-FFF2-40B4-BE49-F238E27FC236}">
                <a16:creationId xmlns:a16="http://schemas.microsoft.com/office/drawing/2014/main" id="{E5B6E3F2-D8B2-4747-908F-1D9155D3BCAD}"/>
              </a:ext>
            </a:extLst>
          </p:cNvPr>
          <p:cNvSpPr>
            <a:spLocks noGrp="1"/>
          </p:cNvSpPr>
          <p:nvPr>
            <p:ph idx="1"/>
          </p:nvPr>
        </p:nvSpPr>
        <p:spPr/>
        <p:txBody>
          <a:bodyPr/>
          <a:lstStyle/>
          <a:p>
            <a:r>
              <a:rPr lang="en-US" b="1" dirty="0"/>
              <a:t>Research Site</a:t>
            </a:r>
            <a:endParaRPr lang="en-KE" dirty="0"/>
          </a:p>
          <a:p>
            <a:pPr marL="0" indent="0">
              <a:buNone/>
            </a:pPr>
            <a:r>
              <a:rPr lang="en-US" dirty="0"/>
              <a:t>Ghana is a western African nation located on the Gulf of Guinea's coast. Despite its limited size and population, Ghana is one of Africa's most powerful nations, partly due to its vast natural resources and partly because it was the first black African nation south of the Sahara to gain independence from colonial rule.</a:t>
            </a:r>
            <a:endParaRPr lang="en-KE" dirty="0"/>
          </a:p>
          <a:p>
            <a:pPr marL="0" indent="0">
              <a:buNone/>
            </a:pPr>
            <a:r>
              <a:rPr lang="en-US" dirty="0"/>
              <a:t>Different factors were taken into account when selecting this country as the study site, including access to information on health demand and health resources offered in the healthcare facilities. In addition, all planning issues raised in this country are relevant to the hospitals of the country.</a:t>
            </a:r>
            <a:endParaRPr lang="en-KE" dirty="0"/>
          </a:p>
          <a:p>
            <a:pPr marL="0" indent="0">
              <a:buNone/>
            </a:pPr>
            <a:endParaRPr lang="en-KE" dirty="0"/>
          </a:p>
        </p:txBody>
      </p:sp>
    </p:spTree>
    <p:extLst>
      <p:ext uri="{BB962C8B-B14F-4D97-AF65-F5344CB8AC3E}">
        <p14:creationId xmlns:p14="http://schemas.microsoft.com/office/powerpoint/2010/main" val="193971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251-9362-4F00-80C4-4DDFBFCA6D93}"/>
              </a:ext>
            </a:extLst>
          </p:cNvPr>
          <p:cNvSpPr>
            <a:spLocks noGrp="1"/>
          </p:cNvSpPr>
          <p:nvPr>
            <p:ph type="title"/>
          </p:nvPr>
        </p:nvSpPr>
        <p:spPr/>
        <p:txBody>
          <a:bodyPr/>
          <a:lstStyle/>
          <a:p>
            <a:r>
              <a:rPr lang="en-US" b="1" dirty="0"/>
              <a:t>Research Design</a:t>
            </a:r>
            <a:br>
              <a:rPr lang="en-KE" dirty="0"/>
            </a:br>
            <a:endParaRPr lang="en-KE" dirty="0"/>
          </a:p>
        </p:txBody>
      </p:sp>
      <p:sp>
        <p:nvSpPr>
          <p:cNvPr id="3" name="Content Placeholder 2">
            <a:extLst>
              <a:ext uri="{FF2B5EF4-FFF2-40B4-BE49-F238E27FC236}">
                <a16:creationId xmlns:a16="http://schemas.microsoft.com/office/drawing/2014/main" id="{D54104AF-B091-49EB-B3D7-ED40F20A15BF}"/>
              </a:ext>
            </a:extLst>
          </p:cNvPr>
          <p:cNvSpPr>
            <a:spLocks noGrp="1"/>
          </p:cNvSpPr>
          <p:nvPr>
            <p:ph idx="1"/>
          </p:nvPr>
        </p:nvSpPr>
        <p:spPr/>
        <p:txBody>
          <a:bodyPr>
            <a:normAutofit lnSpcReduction="10000"/>
          </a:bodyPr>
          <a:lstStyle/>
          <a:p>
            <a:r>
              <a:rPr lang="en-US" b="1" dirty="0"/>
              <a:t>Data Understanding</a:t>
            </a:r>
          </a:p>
          <a:p>
            <a:pPr marL="0" indent="0">
              <a:buNone/>
            </a:pPr>
            <a:r>
              <a:rPr lang="en-US" dirty="0"/>
              <a:t>The data sensitization process starts with the compilation of data. It works to familiarize itself with the data, find problems of data consistency, gain early insights into the data or recognize interesting sub-sets to form hidden intelligence theories</a:t>
            </a:r>
          </a:p>
          <a:p>
            <a:r>
              <a:rPr lang="en-US" b="1" dirty="0"/>
              <a:t>Data Preparation</a:t>
            </a:r>
            <a:endParaRPr lang="en-KE" dirty="0"/>
          </a:p>
          <a:p>
            <a:pPr marL="0" indent="0">
              <a:buNone/>
            </a:pPr>
            <a:r>
              <a:rPr lang="en-US" dirty="0"/>
              <a:t>The data collection includes all activities leading to the final data set (data being fed to the simulation tool(s)) being built from the raw data.</a:t>
            </a:r>
          </a:p>
          <a:p>
            <a:r>
              <a:rPr lang="en-US" b="1" dirty="0"/>
              <a:t>Modeling</a:t>
            </a:r>
          </a:p>
          <a:p>
            <a:pPr marL="0" indent="0">
              <a:buNone/>
            </a:pPr>
            <a:r>
              <a:rPr lang="en-US" dirty="0"/>
              <a:t>modelling techniques are selected and applied and their parameters are optimized. There are typically several strategies for the same form of data mining query. Any approach requires the use of dynamic data formats</a:t>
            </a:r>
            <a:endParaRPr lang="en-KE" dirty="0"/>
          </a:p>
        </p:txBody>
      </p:sp>
    </p:spTree>
    <p:extLst>
      <p:ext uri="{BB962C8B-B14F-4D97-AF65-F5344CB8AC3E}">
        <p14:creationId xmlns:p14="http://schemas.microsoft.com/office/powerpoint/2010/main" val="4048625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1745</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Data Mining for market prediction for private health services</vt:lpstr>
      <vt:lpstr>Team Members</vt:lpstr>
      <vt:lpstr>Introduction </vt:lpstr>
      <vt:lpstr>Con’t</vt:lpstr>
      <vt:lpstr>Data mining process </vt:lpstr>
      <vt:lpstr>DATA MINING STRATEGIES </vt:lpstr>
      <vt:lpstr>Con’t</vt:lpstr>
      <vt:lpstr>METHODOLOGY</vt:lpstr>
      <vt:lpstr>Research Design </vt:lpstr>
      <vt:lpstr>Con’t</vt:lpstr>
      <vt:lpstr>Tools:WEKA</vt:lpstr>
      <vt:lpstr>Data Collection Methods </vt:lpstr>
      <vt:lpstr>System Evaluation</vt:lpstr>
      <vt:lpstr>System testing </vt:lpstr>
      <vt:lpstr>Deployment</vt:lpstr>
      <vt:lpstr>Factors affecting the forecast results </vt:lpstr>
      <vt:lpstr>CONCLUSIONS &amp; RECOMMENDATIONS </vt:lpstr>
      <vt:lpstr>Con’t</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market prediction for private health services</dc:title>
  <dc:creator>Mwangi Muthui</dc:creator>
  <cp:lastModifiedBy>Patel,Devam</cp:lastModifiedBy>
  <cp:revision>15</cp:revision>
  <dcterms:created xsi:type="dcterms:W3CDTF">2021-03-06T16:07:53Z</dcterms:created>
  <dcterms:modified xsi:type="dcterms:W3CDTF">2021-03-23T02:32:08Z</dcterms:modified>
</cp:coreProperties>
</file>