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</p:sldMasterIdLst>
  <p:notesMasterIdLst>
    <p:notesMasterId r:id="rId24"/>
  </p:notesMasterIdLst>
  <p:sldIdLst>
    <p:sldId id="278" r:id="rId4"/>
    <p:sldId id="257" r:id="rId5"/>
    <p:sldId id="282" r:id="rId6"/>
    <p:sldId id="258" r:id="rId7"/>
    <p:sldId id="259" r:id="rId8"/>
    <p:sldId id="279" r:id="rId9"/>
    <p:sldId id="260" r:id="rId10"/>
    <p:sldId id="261" r:id="rId11"/>
    <p:sldId id="287" r:id="rId12"/>
    <p:sldId id="285" r:id="rId13"/>
    <p:sldId id="286" r:id="rId14"/>
    <p:sldId id="280" r:id="rId15"/>
    <p:sldId id="283" r:id="rId16"/>
    <p:sldId id="284" r:id="rId17"/>
    <p:sldId id="262" r:id="rId18"/>
    <p:sldId id="263" r:id="rId19"/>
    <p:sldId id="281" r:id="rId20"/>
    <p:sldId id="264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4"/>
    <p:restoredTop sz="93933" autoAdjust="0"/>
  </p:normalViewPr>
  <p:slideViewPr>
    <p:cSldViewPr snapToGrid="0">
      <p:cViewPr varScale="1">
        <p:scale>
          <a:sx n="89" d="100"/>
          <a:sy n="89" d="100"/>
        </p:scale>
        <p:origin x="1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4A60-A51B-4305-A79C-7A16BEDDBAC8}" type="datetimeFigureOut"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536F-A5C6-4AA1-B742-A48AF96D8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3931" t="29788" r="-674" b="13288"/>
          <a:stretch/>
        </p:blipFill>
        <p:spPr>
          <a:xfrm>
            <a:off x="0" y="0"/>
            <a:ext cx="822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949452" y="4095948"/>
            <a:ext cx="6403848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754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1249-AD74-A0EC-A507-15F9E17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E6A3-6B90-33EE-9B0A-4E78621E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106-BEAE-B17D-6E6F-C4CF0F3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46-F146-9742-8928-D4CD58DBED33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3B7C-FDD8-B890-6010-871CBB1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F26E-0461-5E86-AD8F-E4F1192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7F6D-1D22-0D71-16FF-E87BC5C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4518-0A31-0F61-BFBA-D1A47E18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2184-D934-C23F-2730-CA1F31F0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F8A4-979F-A446-9C9D-E701C4DEEFD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F6F-7AC6-8949-C2AD-CDC97CF4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669-80F9-4D7A-D25B-0C23911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524B-4DBE-444B-8C12-A89C3AFEB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914400" y="1344113"/>
            <a:ext cx="112776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365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178784" y="0"/>
            <a:ext cx="4013215" cy="60073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6492368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914400" y="1344113"/>
            <a:ext cx="7239000" cy="0"/>
          </a:xfrm>
          <a:prstGeom prst="straightConnector1">
            <a:avLst/>
          </a:prstGeom>
          <a:noFill/>
          <a:ln w="38100" cap="flat" cmpd="sng">
            <a:solidFill>
              <a:srgbClr val="C2C3C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154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preserve="1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59CB-3DC0-7CF7-DC0E-10EA71E9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FFA7-33E5-0730-365A-8631C9387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72BB-A6EB-F281-E160-2A91740F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2EB3-7342-5640-B279-F5380EAB975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483B-4241-ADBC-E291-FE70F98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F4D1-88F1-D1A7-9DFA-E1973D9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11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0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10800000" flipH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452" y="6236499"/>
            <a:ext cx="2095137" cy="4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207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8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710000"/>
            </a:gs>
            <a:gs pos="23000">
              <a:srgbClr val="710000"/>
            </a:gs>
            <a:gs pos="69000">
              <a:srgbClr val="600000"/>
            </a:gs>
            <a:gs pos="97000">
              <a:srgbClr val="590000"/>
            </a:gs>
            <a:gs pos="100000">
              <a:srgbClr val="59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200" y="1477264"/>
            <a:ext cx="3073600" cy="3903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6367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atel77/CocktailRecommenderSyste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chang.github.io/CocktailViz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Using Machine Learning to Suggest Cocktails</a:t>
            </a:r>
          </a:p>
          <a:p>
            <a:r>
              <a:rPr dirty="0"/>
              <a:t>Presented By: </a:t>
            </a:r>
            <a:r>
              <a:rPr lang="en-US" dirty="0"/>
              <a:t>Dharti Seagraves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May 22, 2024</a:t>
            </a:r>
          </a:p>
          <a:p>
            <a:r>
              <a:rPr lang="en-US" dirty="0" err="1">
                <a:hlinkClick r:id="rId2"/>
              </a:rPr>
              <a:t>Github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B23C-5ABA-F115-1DF4-5CD2E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3040-284E-42D7-A50C-B73C229FB03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Filtering (Item-Based)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B6238-1A91-A898-E42E-526E08D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87" y="1745856"/>
            <a:ext cx="3087647" cy="33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Content-Based recommender system tries to guess the features or behavior of a user given the item’s features, he/she reacts positively to.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B6523-C11C-25CF-B55C-DF27092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9" y="1971160"/>
            <a:ext cx="7772400" cy="2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5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synthetic dataset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20,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0.02} </a:t>
            </a:r>
          </a:p>
          <a:p>
            <a:pPr lvl="1"/>
            <a:r>
              <a:rPr lang="en-US" dirty="0"/>
              <a:t>Validation RMSE: 0.9853372223313915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69F11-BC30-6942-2087-325822E0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92" y="3657601"/>
            <a:ext cx="3790734" cy="2274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D9F664-6E30-A1D0-225F-A5DC6813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63" y="3657601"/>
            <a:ext cx="3752623" cy="2251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CC2CEE-6E48-1F02-EFF4-E721D7B9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86" y="3560009"/>
            <a:ext cx="3877166" cy="23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survey data (100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 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100, '</a:t>
            </a:r>
            <a:r>
              <a:rPr lang="en-US" dirty="0" err="1"/>
              <a:t>n_epochs</a:t>
            </a:r>
            <a:r>
              <a:rPr lang="en-US" dirty="0"/>
              <a:t>': 20, '</a:t>
            </a:r>
            <a:r>
              <a:rPr lang="en-US" dirty="0" err="1"/>
              <a:t>lr_all</a:t>
            </a:r>
            <a:r>
              <a:rPr lang="en-US" dirty="0"/>
              <a:t>': 0.005,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1.276437999626136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9" name="Picture 1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687D77E-1EA0-231C-017F-273E8D92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61" y="3559157"/>
            <a:ext cx="3963269" cy="2377962"/>
          </a:xfrm>
          <a:prstGeom prst="rect">
            <a:avLst/>
          </a:prstGeom>
        </p:spPr>
      </p:pic>
      <p:pic>
        <p:nvPicPr>
          <p:cNvPr id="21" name="Picture 2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B810B57-5B7F-EB5D-9997-B52D6808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94" y="3493464"/>
            <a:ext cx="3864428" cy="2318657"/>
          </a:xfrm>
          <a:prstGeom prst="rect">
            <a:avLst/>
          </a:prstGeom>
        </p:spPr>
      </p:pic>
      <p:pic>
        <p:nvPicPr>
          <p:cNvPr id="23" name="Picture 22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5EDDA17-6575-1105-D067-DDDF9827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3493464"/>
            <a:ext cx="4040777" cy="24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179825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Checks for overfitting and underfitting</a:t>
            </a:r>
            <a:r>
              <a:rPr lang="en-US" dirty="0"/>
              <a:t> (SVD w/ Random Search) on original synthetic dataset applied to CTGAN (100k records)</a:t>
            </a:r>
          </a:p>
          <a:p>
            <a:pPr lvl="1"/>
            <a:r>
              <a:rPr lang="en-US" dirty="0"/>
              <a:t>Training RMSE steadily decreases as we reach 20 epochs, indicating that the model continues to improve. However, since the validation RMSE is relatively constant/slightly increasing this shows the model is overfitting, it is learning the training set.</a:t>
            </a:r>
          </a:p>
          <a:p>
            <a:pPr lvl="1"/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0.1} </a:t>
            </a:r>
          </a:p>
          <a:p>
            <a:pPr lvl="1"/>
            <a:r>
              <a:rPr lang="en-US" dirty="0"/>
              <a:t>Validation RMSE: 1.5233890473123166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29F5B9-E5ED-6E68-88CA-E618CAD0CB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0DB80E-B7E8-7154-74AE-F31A4672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4" y="3794760"/>
            <a:ext cx="3213463" cy="1928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9E914-C967-BB92-8798-C08E47A4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93" y="3681178"/>
            <a:ext cx="3402766" cy="2041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814752-34D3-73C8-212C-AF86FEF6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487" y="3794760"/>
            <a:ext cx="3577389" cy="21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Chosen: SVD</a:t>
            </a:r>
          </a:p>
          <a:p>
            <a:pPr lvl="1"/>
            <a:r>
              <a:rPr lang="en-US" dirty="0"/>
              <a:t>Captures latent factors</a:t>
            </a:r>
          </a:p>
          <a:p>
            <a:pPr lvl="1"/>
            <a:r>
              <a:rPr lang="en-US" dirty="0"/>
              <a:t>Reduces dimensionality, effective for smaller datasets</a:t>
            </a:r>
          </a:p>
          <a:p>
            <a:pPr lvl="1"/>
            <a:r>
              <a:rPr lang="en-US" dirty="0"/>
              <a:t>Handles sparsity when user ratings are missing or items have not yet been rated</a:t>
            </a:r>
          </a:p>
          <a:p>
            <a:pPr lvl="1"/>
            <a:r>
              <a:rPr lang="en-US" dirty="0"/>
              <a:t>Requires lower computational requirements, easier to train and deploy</a:t>
            </a:r>
          </a:p>
          <a:p>
            <a:r>
              <a:rPr lang="en-US" dirty="0"/>
              <a:t>Hyperparameter</a:t>
            </a:r>
            <a:r>
              <a:rPr dirty="0"/>
              <a:t> techniques applied</a:t>
            </a:r>
            <a:r>
              <a:rPr lang="en-US" dirty="0"/>
              <a:t>: Random Search</a:t>
            </a:r>
            <a:endParaRPr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Computationally 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Increases likelihood of finding optimal settings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ED15A-BBB9-E6B2-BCAC-EB6F69E5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873" y="1434900"/>
            <a:ext cx="2032000" cy="62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83050-D373-A9AE-53B3-EC3E454B5B97}"/>
              </a:ext>
            </a:extLst>
          </p:cNvPr>
          <p:cNvSpPr txBox="1"/>
          <p:nvPr/>
        </p:nvSpPr>
        <p:spPr>
          <a:xfrm>
            <a:off x="9103622" y="2057200"/>
            <a:ext cx="3152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User Ratings</a:t>
            </a:r>
            <a:br>
              <a:rPr lang="en-US" dirty="0"/>
            </a:br>
            <a:r>
              <a:rPr lang="en-US" dirty="0" err="1"/>
              <a:t>Σ</a:t>
            </a:r>
            <a:r>
              <a:rPr lang="en-US" dirty="0"/>
              <a:t> = diagonal matrix of singular value</a:t>
            </a:r>
          </a:p>
          <a:p>
            <a:r>
              <a:rPr lang="en-US" dirty="0"/>
              <a:t>U = User “features” matrix</a:t>
            </a:r>
            <a:br>
              <a:rPr lang="en-US" dirty="0"/>
            </a:br>
            <a:r>
              <a:rPr lang="en-US" dirty="0"/>
              <a:t>V</a:t>
            </a:r>
            <a:r>
              <a:rPr lang="en-US" baseline="30000" dirty="0"/>
              <a:t>T</a:t>
            </a:r>
            <a:r>
              <a:rPr lang="en-US" dirty="0"/>
              <a:t>= Cocktail “features” matrix</a:t>
            </a:r>
            <a:endParaRPr lang="en-US" baseline="30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73EB60-2C58-2AFC-AFF2-E4D2706B3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6D024-23C6-A1F9-02C5-0C8107549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4"/>
          <a:stretch/>
        </p:blipFill>
        <p:spPr>
          <a:xfrm>
            <a:off x="8372159" y="4900682"/>
            <a:ext cx="3323714" cy="1044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 on the validation set: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- Validation RMSE: 1.04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SVD w/ Random Search – Validation RMSE: 0.99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parameters: {'</a:t>
            </a:r>
            <a:r>
              <a:rPr lang="en-US" dirty="0" err="1"/>
              <a:t>n_factors</a:t>
            </a:r>
            <a:r>
              <a:rPr lang="en-US" dirty="0"/>
              <a:t>': 150, '</a:t>
            </a:r>
            <a:r>
              <a:rPr lang="en-US" dirty="0" err="1"/>
              <a:t>n_epochs</a:t>
            </a:r>
            <a:r>
              <a:rPr lang="en-US" dirty="0"/>
              <a:t>': 10, '</a:t>
            </a:r>
            <a:r>
              <a:rPr lang="en-US" dirty="0" err="1"/>
              <a:t>lr_all</a:t>
            </a:r>
            <a:r>
              <a:rPr lang="en-US" dirty="0"/>
              <a:t>': 0.002, '</a:t>
            </a:r>
            <a:r>
              <a:rPr lang="en-US" dirty="0" err="1"/>
              <a:t>reg_all</a:t>
            </a:r>
            <a:r>
              <a:rPr lang="en-US" dirty="0"/>
              <a:t>': 0.2}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/>
              <a:t>With Random Search the model improved by 0.05 points</a:t>
            </a:r>
          </a:p>
          <a:p>
            <a:r>
              <a:rPr lang="en-US" dirty="0"/>
              <a:t>With the training RMSE decreasing from 0.99 to ~0.68 by the 20</a:t>
            </a:r>
            <a:r>
              <a:rPr lang="en-US" baseline="30000" dirty="0"/>
              <a:t>th</a:t>
            </a:r>
            <a:r>
              <a:rPr lang="en-US" dirty="0"/>
              <a:t> epoch and the validation error increasing, it shows the model is learning the training set (overfitting)</a:t>
            </a:r>
          </a:p>
          <a:p>
            <a:r>
              <a:rPr lang="en-US" dirty="0"/>
              <a:t>However, even with data balancing and hyperparameter tuning the above is common</a:t>
            </a:r>
          </a:p>
          <a:p>
            <a:pPr lvl="1"/>
            <a:r>
              <a:rPr lang="en-US" dirty="0"/>
              <a:t>To optimize the number of latent factors by minimizing the training RMSE, eventually the validation RMSE will start increasing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Provide visualizations of the model's predictions compared to the actual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Highlight key learnings from the project, such as the impact of different features on the recommendations or challenges faced during the project.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4C1C9-FFED-64F3-52B4-EDB59DD0BF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EF307-191C-A342-44E2-D7BF0767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2915093" cy="4157428"/>
          </a:xfrm>
        </p:spPr>
        <p:txBody>
          <a:bodyPr/>
          <a:lstStyle/>
          <a:p>
            <a:r>
              <a:rPr lang="en-US" dirty="0"/>
              <a:t>This is with the ~100 </a:t>
            </a:r>
            <a:r>
              <a:rPr lang="en-US" dirty="0" err="1"/>
              <a:t>user_ratings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B6D54-B4B4-92F6-5D7E-6D5DE1CE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33" y="1775173"/>
            <a:ext cx="3784600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79E25-664D-5204-D76C-A8A3BA47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35" y="3999560"/>
            <a:ext cx="4305300" cy="149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F06D3-3596-9D25-7A58-B79C8C39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20" y="4034438"/>
            <a:ext cx="4356100" cy="147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71F45-BEF5-775D-15FC-25D14384FAC5}"/>
              </a:ext>
            </a:extLst>
          </p:cNvPr>
          <p:cNvSpPr txBox="1"/>
          <p:nvPr/>
        </p:nvSpPr>
        <p:spPr>
          <a:xfrm>
            <a:off x="9611833" y="378519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Best_svd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0F957-2BB4-1935-A5AF-EA395422C02F}"/>
              </a:ext>
            </a:extLst>
          </p:cNvPr>
          <p:cNvSpPr txBox="1"/>
          <p:nvPr/>
        </p:nvSpPr>
        <p:spPr>
          <a:xfrm>
            <a:off x="4582633" y="37851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407880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Potential improvements</a:t>
            </a:r>
            <a:endParaRPr lang="en-US" dirty="0"/>
          </a:p>
          <a:p>
            <a:pPr lvl="1"/>
            <a:r>
              <a:rPr lang="en-US" dirty="0"/>
              <a:t>Further hyperparameter tuning</a:t>
            </a:r>
          </a:p>
          <a:p>
            <a:pPr lvl="2"/>
            <a:r>
              <a:rPr lang="en-US" dirty="0"/>
              <a:t>Adjusting the hyperparameters even more may give better results</a:t>
            </a:r>
          </a:p>
          <a:p>
            <a:pPr lvl="1"/>
            <a:r>
              <a:rPr lang="en-US" dirty="0"/>
              <a:t>Model ensemble</a:t>
            </a:r>
          </a:p>
          <a:p>
            <a:pPr lvl="2"/>
            <a:r>
              <a:rPr lang="en-US" dirty="0"/>
              <a:t>Combining multiple models can potentially improve performance</a:t>
            </a:r>
          </a:p>
          <a:p>
            <a:pPr lvl="1"/>
            <a:r>
              <a:rPr lang="en-US" dirty="0"/>
              <a:t>Additional real user ratings data (cold start)</a:t>
            </a:r>
          </a:p>
          <a:p>
            <a:pPr lvl="2"/>
            <a:r>
              <a:rPr lang="en-US" dirty="0"/>
              <a:t>Evaluating this with real user data will be the most beneficial in finding a good recommender model</a:t>
            </a:r>
          </a:p>
          <a:p>
            <a:pPr lvl="1"/>
            <a:r>
              <a:rPr lang="en-US" dirty="0"/>
              <a:t>Cold item problem</a:t>
            </a:r>
          </a:p>
          <a:p>
            <a:pPr lvl="2"/>
            <a:r>
              <a:rPr lang="en-US" dirty="0"/>
              <a:t>When new cocktails are added use similar cocktails by ingredients and categories to know which users would like this cocktail</a:t>
            </a:r>
            <a:endParaRPr dirty="0"/>
          </a:p>
          <a:p>
            <a:r>
              <a:rPr dirty="0"/>
              <a:t>Other models or techniques to explore</a:t>
            </a:r>
            <a:endParaRPr lang="en-US" dirty="0"/>
          </a:p>
          <a:p>
            <a:pPr lvl="1"/>
            <a:r>
              <a:rPr lang="en-US" dirty="0"/>
              <a:t>There is more work on CTGAN and Gaussian </a:t>
            </a:r>
            <a:r>
              <a:rPr lang="en-US" dirty="0" err="1"/>
              <a:t>Coupula</a:t>
            </a:r>
            <a:r>
              <a:rPr lang="en-US" dirty="0"/>
              <a:t> that can be used to generate user ratings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Shuffling survey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EF64-8A40-B939-1D14-48A7FA9ED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12BC-4A83-E21E-D5D0-FE4880B4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restaurant owner just hired an inexperienced bartender to keep costs down. </a:t>
            </a:r>
          </a:p>
          <a:p>
            <a:r>
              <a:rPr lang="en-US" dirty="0"/>
              <a:t>As an inexperienced bartender he is not great at recommending cocktails with the same enthusiasm and charm as an experienced bartender.</a:t>
            </a:r>
          </a:p>
          <a:p>
            <a:r>
              <a:rPr lang="en-US" dirty="0"/>
              <a:t>The owner has hired (me) the Data Scientist to create an algorithm to aide the bartender in finding the customer’s next favorite drink!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522C-D9DC-9929-C3F2-EFB7976EC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20D4-2C77-D9C2-C23B-6012567CD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10778544" cy="4157428"/>
          </a:xfrm>
        </p:spPr>
        <p:txBody>
          <a:bodyPr>
            <a:normAutofit/>
          </a:bodyPr>
          <a:lstStyle/>
          <a:p>
            <a:r>
              <a:rPr lang="en-US" dirty="0"/>
              <a:t>Dataset web-scrapped from: </a:t>
            </a:r>
            <a:r>
              <a:rPr lang="en-US" dirty="0">
                <a:hlinkClick r:id="rId2"/>
              </a:rPr>
              <a:t>https://dachang.github.io/CocktailViz/</a:t>
            </a:r>
            <a:r>
              <a:rPr lang="en-US" dirty="0"/>
              <a:t> </a:t>
            </a:r>
          </a:p>
          <a:p>
            <a:r>
              <a:rPr lang="en-US" dirty="0"/>
              <a:t>Cocktails, their ingredients, and their flavor profile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Dataset, </a:t>
            </a:r>
            <a:r>
              <a:rPr dirty="0"/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6119949" cy="4157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cocktail ratings</a:t>
            </a:r>
          </a:p>
          <a:p>
            <a:pPr lvl="1"/>
            <a:r>
              <a:rPr lang="en-US" dirty="0"/>
              <a:t>Survey bias</a:t>
            </a:r>
          </a:p>
          <a:p>
            <a:pPr lvl="2"/>
            <a:r>
              <a:rPr lang="en-US" dirty="0"/>
              <a:t>Synthetic Dataset: Neutral Responding – shows a normally distributed curve</a:t>
            </a:r>
          </a:p>
          <a:p>
            <a:pPr lvl="2"/>
            <a:r>
              <a:rPr lang="en-US" dirty="0"/>
              <a:t>CTGAN Dataset: Extreme Response Bias – strongly agree </a:t>
            </a:r>
          </a:p>
          <a:p>
            <a:r>
              <a:rPr lang="en-US" dirty="0"/>
              <a:t>It is predicted that features such as alcohol content, type of liquor (Base Wine) would be of high importance.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0DC24-0D32-5A5C-6A86-7FCDEA13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0" y="2244162"/>
            <a:ext cx="4673600" cy="213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A13C-A24C-FA70-2AA8-A60F8A2DD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48 cocktails with 22 features (117 after feature engineering)</a:t>
            </a:r>
          </a:p>
          <a:p>
            <a:pPr lvl="1"/>
            <a:r>
              <a:rPr lang="en-US" dirty="0"/>
              <a:t>Unique ‘Base Wine’: 'Tequila', 'Vodka', 'Brandy', 'Rum', 'Whiskey', 'Gin’</a:t>
            </a:r>
          </a:p>
          <a:p>
            <a:pPr lvl="1"/>
            <a:r>
              <a:rPr lang="en-US" dirty="0"/>
              <a:t>Numerical correlation matrix (right)</a:t>
            </a:r>
          </a:p>
          <a:p>
            <a:pPr lvl="2"/>
            <a:r>
              <a:rPr lang="en-US" dirty="0"/>
              <a:t>No multi-collinearity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C1B2-A53F-4AF1-3988-C209FCA5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3" y="2868213"/>
            <a:ext cx="4648200" cy="305096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696-87A1-BC15-92CC-171E71E8BA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34336"/>
            <a:ext cx="10515600" cy="188534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Unbalanced synthetically generated user ratings:</a:t>
            </a:r>
          </a:p>
          <a:p>
            <a:pPr lvl="1"/>
            <a:r>
              <a:rPr lang="en-US" dirty="0"/>
              <a:t>Train/validation/test: 80000, 10000, 10000</a:t>
            </a:r>
          </a:p>
          <a:p>
            <a:pPr lvl="1"/>
            <a:r>
              <a:rPr lang="en-US" dirty="0"/>
              <a:t>Unique Users = 10k</a:t>
            </a:r>
          </a:p>
          <a:p>
            <a:r>
              <a:rPr lang="en-US" dirty="0"/>
              <a:t>SMOTE</a:t>
            </a:r>
          </a:p>
          <a:p>
            <a:pPr lvl="1"/>
            <a:r>
              <a:rPr lang="en-US" dirty="0"/>
              <a:t>Train/validation/test: 136420, 10000, 10000</a:t>
            </a:r>
          </a:p>
          <a:p>
            <a:r>
              <a:rPr lang="en-US" dirty="0"/>
              <a:t>RUS</a:t>
            </a:r>
          </a:p>
          <a:p>
            <a:pPr lvl="1"/>
            <a:r>
              <a:rPr lang="en-US" dirty="0"/>
              <a:t>Train/validation/test: 9185, 10000, 10000</a:t>
            </a:r>
          </a:p>
          <a:p>
            <a:pPr lvl="1"/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992E-9225-A51C-1E84-341107D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3647092"/>
            <a:ext cx="2723463" cy="239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02544-A961-77E4-CF61-8383E02E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82" y="3647092"/>
            <a:ext cx="2723463" cy="239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40F2D-2F9A-6024-BBC7-D4E81E0E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950" y="3517711"/>
            <a:ext cx="2870709" cy="25224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7337-F989-462B-BB38-AE2DF8BB8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(cocktails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Scaling numerical values</a:t>
            </a:r>
          </a:p>
          <a:p>
            <a:pPr lvl="2"/>
            <a:r>
              <a:rPr lang="en-US" dirty="0"/>
              <a:t>['Alcohol', 'Base Wine Amount', 'Salty', 'Savory', 'Sour', 'Bitter', 'Sweet', 'Spicy']</a:t>
            </a:r>
          </a:p>
          <a:p>
            <a:pPr lvl="1"/>
            <a:r>
              <a:rPr lang="en-US" dirty="0"/>
              <a:t>One-hot encoding categorical values</a:t>
            </a:r>
          </a:p>
          <a:p>
            <a:pPr lvl="2"/>
            <a:r>
              <a:rPr lang="en-US" dirty="0"/>
              <a:t>['Category', 'Making', 'Base Wine', 'Liquor', 'Liquor Amount', 'Juice', 'Juice Amount', 'Spice', 'Spice Amount', 'Soda', 'Soda Amount', 'Others', 'Taste', 'Type of Glass']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D5D6-BE8B-4713-C185-DFA2BF8BC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Content-based filtering</a:t>
            </a:r>
          </a:p>
          <a:p>
            <a:pPr lvl="1"/>
            <a:r>
              <a:rPr lang="en-US" dirty="0"/>
              <a:t>Finding cocktails based on cosine similarity</a:t>
            </a:r>
          </a:p>
          <a:p>
            <a:pPr lvl="1"/>
            <a:r>
              <a:rPr lang="en-US" dirty="0"/>
              <a:t>Recommended cocktails similar to a </a:t>
            </a:r>
            <a:r>
              <a:rPr lang="en-US" b="1" dirty="0"/>
              <a:t>Margarita</a:t>
            </a:r>
            <a:r>
              <a:rPr lang="en-US" dirty="0"/>
              <a:t> : </a:t>
            </a:r>
          </a:p>
          <a:p>
            <a:pPr lvl="2"/>
            <a:r>
              <a:rPr lang="en-US" b="1" dirty="0"/>
              <a:t>['Sidecar', 'New York', 'Cosmopolitan', 'Stinger', 'Havana Beach']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User-based</a:t>
            </a:r>
          </a:p>
          <a:p>
            <a:pPr lvl="1"/>
            <a:r>
              <a:rPr lang="en-US" dirty="0"/>
              <a:t>Item-based</a:t>
            </a:r>
          </a:p>
          <a:p>
            <a:pPr lvl="1"/>
            <a:r>
              <a:rPr lang="en-US" dirty="0"/>
              <a:t>SVD (Singular Value Decomposition) – matrix factorization technique</a:t>
            </a:r>
          </a:p>
          <a:p>
            <a:pPr lvl="1"/>
            <a:r>
              <a:rPr lang="en-US" dirty="0"/>
              <a:t>NCF (Neural Collaborative Filtering) – voted against because high computational power required</a:t>
            </a:r>
          </a:p>
          <a:p>
            <a:r>
              <a:rPr dirty="0"/>
              <a:t>Cross-validation techniques used</a:t>
            </a:r>
            <a:endParaRPr lang="en-US" dirty="0"/>
          </a:p>
          <a:p>
            <a:pPr lvl="1"/>
            <a:r>
              <a:rPr lang="en-US" dirty="0"/>
              <a:t>tested 3, 5, 10 folds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B69BD-8434-EE3A-4BDA-87FE0106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2598"/>
              </p:ext>
            </p:extLst>
          </p:nvPr>
        </p:nvGraphicFramePr>
        <p:xfrm>
          <a:off x="838199" y="2509851"/>
          <a:ext cx="45535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51">
                  <a:extLst>
                    <a:ext uri="{9D8B030D-6E8A-4147-A177-3AD203B41FA5}">
                      <a16:colId xmlns:a16="http://schemas.microsoft.com/office/drawing/2014/main" val="106624175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1165909669"/>
                    </a:ext>
                  </a:extLst>
                </a:gridCol>
                <a:gridCol w="1517851">
                  <a:extLst>
                    <a:ext uri="{9D8B030D-6E8A-4147-A177-3AD203B41FA5}">
                      <a16:colId xmlns:a16="http://schemas.microsoft.com/office/drawing/2014/main" val="7705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Cocktail Name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Similarity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35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French Connection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Godfather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0.85179458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4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Tequila Martini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0.66374954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96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Dirty Mother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0.62852109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41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Russian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Brave Bull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0.60777374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91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Margarita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Sidecar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0.582504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60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Collaborative Filtering (User-Based)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533" y="1543657"/>
            <a:ext cx="5978893" cy="415742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E283-9C54-BFF4-1AC1-4FA6CBE01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2E718-ED15-7149-6831-243D12F6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36" y="1690439"/>
            <a:ext cx="3264081" cy="34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69815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6B1EC680-E96A-4D8D-9841-519834A6E7A4}" vid="{06C1C266-7E27-497B-8A97-A01617BE1436}"/>
    </a:ext>
  </a:extLst>
</a:theme>
</file>

<file path=ppt/theme/theme2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uchicago</Template>
  <TotalTime>2225</TotalTime>
  <Words>1152</Words>
  <Application>Microsoft Macintosh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 Narrow</vt:lpstr>
      <vt:lpstr>Arial</vt:lpstr>
      <vt:lpstr>Calibri</vt:lpstr>
      <vt:lpstr>Söhne</vt:lpstr>
      <vt:lpstr>source-serif-pro</vt:lpstr>
      <vt:lpstr>uchicago</vt:lpstr>
      <vt:lpstr>Office Theme</vt:lpstr>
      <vt:lpstr>1_Office Theme</vt:lpstr>
      <vt:lpstr>Cocktails Recommendation System</vt:lpstr>
      <vt:lpstr>Problem Statement</vt:lpstr>
      <vt:lpstr>Dataset</vt:lpstr>
      <vt:lpstr>Dataset, Assumptions and Hypotheses</vt:lpstr>
      <vt:lpstr>Exploratory Data Analysis</vt:lpstr>
      <vt:lpstr>Exploratory Data Analysis</vt:lpstr>
      <vt:lpstr>Feature Engineering &amp; Transformations</vt:lpstr>
      <vt:lpstr>Proposed Approaches (Model)</vt:lpstr>
      <vt:lpstr>Collaborative Filtering (User-Based)</vt:lpstr>
      <vt:lpstr>Collaborative Filtering (Item-Based)</vt:lpstr>
      <vt:lpstr>Content-Based Filtering</vt:lpstr>
      <vt:lpstr>Proposed Approaches (Model)</vt:lpstr>
      <vt:lpstr>Proposed Approaches (Model)</vt:lpstr>
      <vt:lpstr>Proposed Approaches (Model)</vt:lpstr>
      <vt:lpstr>Model Selection</vt:lpstr>
      <vt:lpstr>Results and Learnings</vt:lpstr>
      <vt:lpstr>Results and Learnings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</dc:title>
  <dc:creator>Michael Goodman</dc:creator>
  <cp:lastModifiedBy>Dharti Seagraves</cp:lastModifiedBy>
  <cp:revision>38</cp:revision>
  <dcterms:created xsi:type="dcterms:W3CDTF">2024-02-09T18:25:21Z</dcterms:created>
  <dcterms:modified xsi:type="dcterms:W3CDTF">2024-05-21T19:54:42Z</dcterms:modified>
</cp:coreProperties>
</file>