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17"/>
  </p:notesMasterIdLst>
  <p:sldIdLst>
    <p:sldId id="278" r:id="rId4"/>
    <p:sldId id="257" r:id="rId5"/>
    <p:sldId id="258" r:id="rId6"/>
    <p:sldId id="259" r:id="rId7"/>
    <p:sldId id="279" r:id="rId8"/>
    <p:sldId id="260" r:id="rId9"/>
    <p:sldId id="261" r:id="rId10"/>
    <p:sldId id="280" r:id="rId11"/>
    <p:sldId id="262" r:id="rId12"/>
    <p:sldId id="263" r:id="rId13"/>
    <p:sldId id="264" r:id="rId14"/>
    <p:sldId id="276" r:id="rId15"/>
    <p:sldId id="27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3933" autoAdjust="0"/>
  </p:normalViewPr>
  <p:slideViewPr>
    <p:cSldViewPr snapToGrid="0">
      <p:cViewPr varScale="1">
        <p:scale>
          <a:sx n="147" d="100"/>
          <a:sy n="14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Machine Learning to Suggest Cocktails</a:t>
            </a:r>
          </a:p>
          <a:p>
            <a:r>
              <a:rPr dirty="0"/>
              <a:t>Presented By: </a:t>
            </a:r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Accuracy metrics (RMSE, MAE, etc.).</a:t>
            </a:r>
          </a:p>
          <a:p>
            <a:r>
              <a:rPr dirty="0"/>
              <a:t>- Learning curves.</a:t>
            </a:r>
          </a:p>
          <a:p>
            <a:r>
              <a:rPr dirty="0"/>
              <a:t>- Key findings and learnings from the project.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Summarize the performance of the recommendation model using metrics like RMSE, Mean Absolute Error (MAE), or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Precision@K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Potential improvements.</a:t>
            </a:r>
          </a:p>
          <a:p>
            <a:r>
              <a:rPr dirty="0"/>
              <a:t>- Future directions for the project.</a:t>
            </a:r>
          </a:p>
          <a:p>
            <a:r>
              <a:rPr dirty="0"/>
              <a:t>- Other models or techniques to explore.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Suggest potential improvements or extensions to the project, such as incorporating additional data sources, exploring advanced recommendation algorithms (e.g., deep learning), or improving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how to handle new users (cold start problem) and new items (cold item problem).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</a:t>
            </a:r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6119949" cy="4157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Cocktails, their ingredients, and their flavor profile</a:t>
            </a:r>
          </a:p>
          <a:p>
            <a:r>
              <a:rPr lang="en-US" dirty="0"/>
              <a:t>User cocktail ratings</a:t>
            </a:r>
          </a:p>
          <a:p>
            <a:pPr lvl="1"/>
            <a:r>
              <a:rPr lang="en-US" dirty="0"/>
              <a:t>Survey bias</a:t>
            </a:r>
          </a:p>
          <a:p>
            <a:pPr lvl="2"/>
            <a:r>
              <a:rPr lang="en-US" dirty="0"/>
              <a:t>Synthetic Dataset: Neutral Responding – shows a normally distributed curve</a:t>
            </a:r>
          </a:p>
          <a:p>
            <a:pPr lvl="2"/>
            <a:r>
              <a:rPr lang="en-US" dirty="0"/>
              <a:t>CTGAN Dataset: Extreme Response Bias – strongly agree </a:t>
            </a:r>
          </a:p>
          <a:p>
            <a:r>
              <a:rPr lang="en-US" dirty="0"/>
              <a:t>It is predicted that features such as alcohol content, type of liquor (Base Wine) would be of high importance.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DC24-0D32-5A5C-6A86-7FCDEA13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2244162"/>
            <a:ext cx="4673600" cy="213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48 cocktails with 22 features (117 after feature engineering)</a:t>
            </a:r>
          </a:p>
          <a:p>
            <a:pPr lvl="1"/>
            <a:r>
              <a:rPr lang="en-US" dirty="0"/>
              <a:t>Unique ‘Base Wine’: 'Tequila', 'Vodka', 'Brandy', 'Rum', 'Whiskey', 'Gin’</a:t>
            </a:r>
          </a:p>
          <a:p>
            <a:pPr lvl="1"/>
            <a:r>
              <a:rPr lang="en-US" dirty="0"/>
              <a:t>Numerical correlation matrix (right)</a:t>
            </a:r>
          </a:p>
          <a:p>
            <a:pPr lvl="2"/>
            <a:r>
              <a:rPr lang="en-US" dirty="0"/>
              <a:t>No multi-collinearity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C1B2-A53F-4AF1-3988-C209FCA5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3" y="2868213"/>
            <a:ext cx="4648200" cy="30509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Train/validation/test: 80000, 10000, 10000</a:t>
            </a:r>
          </a:p>
          <a:p>
            <a:pPr lvl="1"/>
            <a:r>
              <a:rPr lang="en-US" dirty="0"/>
              <a:t>Unique Users = 10k</a:t>
            </a:r>
          </a:p>
          <a:p>
            <a:r>
              <a:rPr lang="en-US" dirty="0"/>
              <a:t>SMOTE</a:t>
            </a:r>
          </a:p>
          <a:p>
            <a:pPr lvl="1"/>
            <a:r>
              <a:rPr lang="en-US" dirty="0"/>
              <a:t>Train/validation/test: 136420, 10000, 10000</a:t>
            </a:r>
          </a:p>
          <a:p>
            <a:r>
              <a:rPr lang="en-US" dirty="0"/>
              <a:t>RUS</a:t>
            </a:r>
          </a:p>
          <a:p>
            <a:pPr lvl="1"/>
            <a:r>
              <a:rPr lang="en-US" dirty="0"/>
              <a:t>Train/validation/test: 9185, 10000, 10000</a:t>
            </a:r>
          </a:p>
          <a:p>
            <a:pPr lvl="1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992E-9225-A51C-1E84-341107D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3647092"/>
            <a:ext cx="2723463" cy="239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02544-A961-77E4-CF61-8383E02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82" y="3647092"/>
            <a:ext cx="2723463" cy="239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40F2D-2F9A-6024-BBC7-D4E81E0E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950" y="3517711"/>
            <a:ext cx="2870709" cy="25224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(cocktails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Glass']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EFB6-6D1C-ED07-BCAA-E53184F5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32" y="511328"/>
            <a:ext cx="4101160" cy="20646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FD4F-0E42-3304-5708-3CFBDB8C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2294"/>
            <a:ext cx="3764171" cy="239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37FBB-E61A-C1DE-43EC-AAE9A75F0B5C}"/>
              </a:ext>
            </a:extLst>
          </p:cNvPr>
          <p:cNvSpPr txBox="1"/>
          <p:nvPr/>
        </p:nvSpPr>
        <p:spPr>
          <a:xfrm>
            <a:off x="224854" y="3311041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=0.005, </a:t>
            </a:r>
            <a:r>
              <a:rPr lang="en-US" dirty="0" err="1"/>
              <a:t>reg_all</a:t>
            </a:r>
            <a:r>
              <a:rPr lang="en-US" dirty="0"/>
              <a:t>=0.02)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48C2-1C45-6135-39A8-7EAA8CE7EE0F}"/>
              </a:ext>
            </a:extLst>
          </p:cNvPr>
          <p:cNvSpPr txBox="1"/>
          <p:nvPr/>
        </p:nvSpPr>
        <p:spPr>
          <a:xfrm>
            <a:off x="3974893" y="3311040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0EA12-C6CE-F264-7AAA-E7E155577468}"/>
              </a:ext>
            </a:extLst>
          </p:cNvPr>
          <p:cNvSpPr txBox="1"/>
          <p:nvPr/>
        </p:nvSpPr>
        <p:spPr>
          <a:xfrm>
            <a:off x="8217110" y="3340416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7632-5703-257D-C639-83FE5E2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1" y="3642294"/>
            <a:ext cx="3655100" cy="232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03E17-D03D-AC82-8BFE-97D3788E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94" y="3732741"/>
            <a:ext cx="3519982" cy="221838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</a:t>
            </a:r>
          </a:p>
          <a:p>
            <a:pPr lvl="1"/>
            <a:r>
              <a:rPr lang="en-US" dirty="0"/>
              <a:t>Handles sparsity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Include hyperparameter tuning results and the impact of regularization on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485" y="1391188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8569234" y="2013488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119</TotalTime>
  <Words>751</Words>
  <Application>Microsoft Macintosh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uchicago</vt:lpstr>
      <vt:lpstr>Office Theme</vt:lpstr>
      <vt:lpstr>1_Office Theme</vt:lpstr>
      <vt:lpstr>Cocktails Recommendation System</vt:lpstr>
      <vt:lpstr>Problem Statement</vt:lpstr>
      <vt:lpstr>Dataset, Assumptions and Hypotheses</vt:lpstr>
      <vt:lpstr>Exploratory Data Analysis</vt:lpstr>
      <vt:lpstr>Exploratory Data Analysis</vt:lpstr>
      <vt:lpstr>Feature Engineering &amp; Transformations</vt:lpstr>
      <vt:lpstr>Proposed Approaches (Model)</vt:lpstr>
      <vt:lpstr>Proposed Approaches (Model)</vt:lpstr>
      <vt:lpstr>Model Selection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22</cp:revision>
  <dcterms:created xsi:type="dcterms:W3CDTF">2024-02-09T18:25:21Z</dcterms:created>
  <dcterms:modified xsi:type="dcterms:W3CDTF">2024-05-20T05:33:50Z</dcterms:modified>
</cp:coreProperties>
</file>