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68" r:id="rId3"/>
  </p:sldMasterIdLst>
  <p:notesMasterIdLst>
    <p:notesMasterId r:id="rId19"/>
  </p:notesMasterIdLst>
  <p:sldIdLst>
    <p:sldId id="278" r:id="rId4"/>
    <p:sldId id="257" r:id="rId5"/>
    <p:sldId id="282" r:id="rId6"/>
    <p:sldId id="258" r:id="rId7"/>
    <p:sldId id="259" r:id="rId8"/>
    <p:sldId id="279" r:id="rId9"/>
    <p:sldId id="260" r:id="rId10"/>
    <p:sldId id="261" r:id="rId11"/>
    <p:sldId id="280" r:id="rId12"/>
    <p:sldId id="262" r:id="rId13"/>
    <p:sldId id="263" r:id="rId14"/>
    <p:sldId id="281" r:id="rId15"/>
    <p:sldId id="264" r:id="rId16"/>
    <p:sldId id="276" r:id="rId17"/>
    <p:sldId id="277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/>
    <p:restoredTop sz="93933" autoAdjust="0"/>
  </p:normalViewPr>
  <p:slideViewPr>
    <p:cSldViewPr snapToGrid="0">
      <p:cViewPr varScale="1">
        <p:scale>
          <a:sx n="99" d="100"/>
          <a:sy n="99" d="100"/>
        </p:scale>
        <p:origin x="192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54A60-A51B-4305-A79C-7A16BEDDBAC8}" type="datetimeFigureOut">
              <a:t>5/20/24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D536F-A5C6-4AA1-B742-A48AF96D86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33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l="13931" t="29788" r="-674" b="13288"/>
          <a:stretch/>
        </p:blipFill>
        <p:spPr>
          <a:xfrm>
            <a:off x="0" y="0"/>
            <a:ext cx="8229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 rot="10800000" flipH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65EE524B-4DBE-444B-8C12-A89C3AFEB4FC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9452" y="6236499"/>
            <a:ext cx="2095137" cy="4206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2"/>
          <p:cNvCxnSpPr/>
          <p:nvPr/>
        </p:nvCxnSpPr>
        <p:spPr>
          <a:xfrm>
            <a:off x="949452" y="4095948"/>
            <a:ext cx="6403848" cy="0"/>
          </a:xfrm>
          <a:prstGeom prst="straightConnector1">
            <a:avLst/>
          </a:prstGeom>
          <a:noFill/>
          <a:ln w="38100" cap="flat" cmpd="sng">
            <a:solidFill>
              <a:srgbClr val="C2C3C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775429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1249-AD74-A0EC-A507-15F9E17D9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CE6A3-6B90-33EE-9B0A-4E78621EB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87106-BEAE-B17D-6E6F-C4CF0F315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8246-F146-9742-8928-D4CD58DBED33}" type="datetime1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83B7C-FDD8-B890-6010-871CBB1D2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FF26E-0461-5E86-AD8F-E4F11928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524B-4DBE-444B-8C12-A89C3AFEB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4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7F6D-1D22-0D71-16FF-E87BC5CE0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24518-0A31-0F61-BFBA-D1A47E186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52184-D934-C23F-2730-CA1F31F0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F8A4-979F-A446-9C9D-E701C4DEEFD2}" type="datetime1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80F6F-7AC6-8949-C2AD-CDC97CF4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2F669-80F9-4D7A-D25B-0C2391178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524B-4DBE-444B-8C12-A89C3AFEB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0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4"/>
          <p:cNvCxnSpPr/>
          <p:nvPr/>
        </p:nvCxnSpPr>
        <p:spPr>
          <a:xfrm>
            <a:off x="914400" y="1344113"/>
            <a:ext cx="11277600" cy="0"/>
          </a:xfrm>
          <a:prstGeom prst="straightConnector1">
            <a:avLst/>
          </a:prstGeom>
          <a:noFill/>
          <a:ln w="38100" cap="flat" cmpd="sng">
            <a:solidFill>
              <a:srgbClr val="C2C3C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2365330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 preserve="1">
  <p:cSld name="2_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>
            <a:spLocks noGrp="1"/>
          </p:cNvSpPr>
          <p:nvPr>
            <p:ph type="pic" idx="2"/>
          </p:nvPr>
        </p:nvSpPr>
        <p:spPr>
          <a:xfrm>
            <a:off x="8178784" y="0"/>
            <a:ext cx="4013215" cy="6007381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543657"/>
            <a:ext cx="6492368" cy="415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5"/>
          <p:cNvCxnSpPr/>
          <p:nvPr/>
        </p:nvCxnSpPr>
        <p:spPr>
          <a:xfrm>
            <a:off x="914400" y="1344113"/>
            <a:ext cx="7239000" cy="0"/>
          </a:xfrm>
          <a:prstGeom prst="straightConnector1">
            <a:avLst/>
          </a:prstGeom>
          <a:noFill/>
          <a:ln w="38100" cap="flat" cmpd="sng">
            <a:solidFill>
              <a:srgbClr val="C2C3C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71545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preserve="1">
  <p:cSld name="1_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92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59CB-3DC0-7CF7-DC0E-10EA71E97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FFFA7-33E5-0730-365A-8631C9387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772BB-A6EB-F281-E160-2A91740F7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2EB3-7342-5640-B279-F5380EAB9754}" type="datetime1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9483B-4241-ADBC-E291-FE70F98E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2F4D1-88F1-D1A7-9DFA-E1973D90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3040-284E-42D7-A50C-B73C229FB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8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211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84047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 rot="10800000" flipH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9452" y="6236499"/>
            <a:ext cx="2095137" cy="420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82078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8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710000"/>
            </a:gs>
            <a:gs pos="23000">
              <a:srgbClr val="710000"/>
            </a:gs>
            <a:gs pos="69000">
              <a:srgbClr val="600000"/>
            </a:gs>
            <a:gs pos="97000">
              <a:srgbClr val="590000"/>
            </a:gs>
            <a:gs pos="100000">
              <a:srgbClr val="59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9200" y="1477264"/>
            <a:ext cx="3073600" cy="3903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96367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patel77/CocktailRecommenderSystem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Cocktails Recommendation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Using Machine Learning to Suggest Cocktails</a:t>
            </a:r>
          </a:p>
          <a:p>
            <a:r>
              <a:rPr dirty="0"/>
              <a:t>Presented By: </a:t>
            </a:r>
            <a:r>
              <a:rPr lang="en-US" dirty="0"/>
              <a:t>Dharti Seagraves</a:t>
            </a:r>
            <a:endParaRPr dirty="0"/>
          </a:p>
          <a:p>
            <a:r>
              <a:rPr dirty="0"/>
              <a:t>Date: </a:t>
            </a:r>
            <a:r>
              <a:rPr lang="en-US" dirty="0"/>
              <a:t>May 22, 2024</a:t>
            </a:r>
          </a:p>
          <a:p>
            <a:r>
              <a:rPr lang="en-US" dirty="0" err="1">
                <a:hlinkClick r:id="rId2"/>
              </a:rPr>
              <a:t>Github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DB23C-5ABA-F115-1DF4-5CD2E4E6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3040-284E-42D7-A50C-B73C229FB03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Chosen: SVD</a:t>
            </a:r>
          </a:p>
          <a:p>
            <a:pPr lvl="1"/>
            <a:r>
              <a:rPr lang="en-US" dirty="0"/>
              <a:t>Captures latent factors</a:t>
            </a:r>
          </a:p>
          <a:p>
            <a:pPr lvl="1"/>
            <a:r>
              <a:rPr lang="en-US" dirty="0"/>
              <a:t>Reduces dimensionality</a:t>
            </a:r>
          </a:p>
          <a:p>
            <a:pPr lvl="1"/>
            <a:r>
              <a:rPr lang="en-US" dirty="0"/>
              <a:t>Handles sparsity</a:t>
            </a:r>
          </a:p>
          <a:p>
            <a:pPr lvl="1"/>
            <a:r>
              <a:rPr lang="en-US" dirty="0"/>
              <a:t>Scalable</a:t>
            </a:r>
          </a:p>
          <a:p>
            <a:r>
              <a:rPr lang="en-US" dirty="0"/>
              <a:t>Hyperparameter</a:t>
            </a:r>
            <a:r>
              <a:rPr dirty="0"/>
              <a:t> techniques applied</a:t>
            </a:r>
            <a:r>
              <a:rPr lang="en-US" dirty="0"/>
              <a:t>: Random Search</a:t>
            </a:r>
            <a:endParaRPr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Computationally efficient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Increases likelihood of finding optimal settings</a:t>
            </a:r>
          </a:p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4ED15A-BBB9-E6B2-BCAC-EB6F69E53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064" y="1488617"/>
            <a:ext cx="2032000" cy="622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983050-D373-A9AE-53B3-EC3E454B5B97}"/>
              </a:ext>
            </a:extLst>
          </p:cNvPr>
          <p:cNvSpPr txBox="1"/>
          <p:nvPr/>
        </p:nvSpPr>
        <p:spPr>
          <a:xfrm>
            <a:off x="4904813" y="2110917"/>
            <a:ext cx="31525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User Ratings</a:t>
            </a:r>
            <a:br>
              <a:rPr lang="en-US" dirty="0"/>
            </a:br>
            <a:r>
              <a:rPr lang="en-US" dirty="0" err="1"/>
              <a:t>Σ</a:t>
            </a:r>
            <a:r>
              <a:rPr lang="en-US" dirty="0"/>
              <a:t> = diagonal matrix of singular value</a:t>
            </a:r>
          </a:p>
          <a:p>
            <a:r>
              <a:rPr lang="en-US" dirty="0"/>
              <a:t>U = User “features” matrix</a:t>
            </a:r>
            <a:br>
              <a:rPr lang="en-US" dirty="0"/>
            </a:br>
            <a:r>
              <a:rPr lang="en-US" dirty="0"/>
              <a:t>V</a:t>
            </a:r>
            <a:r>
              <a:rPr lang="en-US" baseline="30000" dirty="0"/>
              <a:t>T</a:t>
            </a:r>
            <a:r>
              <a:rPr lang="en-US" dirty="0"/>
              <a:t>= Cocktail “features” matrix</a:t>
            </a:r>
            <a:endParaRPr lang="en-US" baseline="300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73EB60-2C58-2AFC-AFF2-E4D2706B39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46D024-23C6-A1F9-02C5-0C81075490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14"/>
          <a:stretch/>
        </p:blipFill>
        <p:spPr>
          <a:xfrm>
            <a:off x="8372159" y="3742943"/>
            <a:ext cx="3323714" cy="10448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Root Mean Squared Error (RMSE) on the validation set: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SVD - Validation RMSE: 1.04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SVD w/ Random Search – Validation RMSE: 0.99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Best parameters: {'</a:t>
            </a:r>
            <a:r>
              <a:rPr lang="en-US" dirty="0" err="1"/>
              <a:t>n_factors</a:t>
            </a:r>
            <a:r>
              <a:rPr lang="en-US" dirty="0"/>
              <a:t>': 150, '</a:t>
            </a:r>
            <a:r>
              <a:rPr lang="en-US" dirty="0" err="1"/>
              <a:t>n_epochs</a:t>
            </a:r>
            <a:r>
              <a:rPr lang="en-US" dirty="0"/>
              <a:t>': 10, '</a:t>
            </a:r>
            <a:r>
              <a:rPr lang="en-US" dirty="0" err="1"/>
              <a:t>lr_all</a:t>
            </a:r>
            <a:r>
              <a:rPr lang="en-US" dirty="0"/>
              <a:t>': 0.002, '</a:t>
            </a:r>
            <a:r>
              <a:rPr lang="en-US" dirty="0" err="1"/>
              <a:t>reg_all</a:t>
            </a:r>
            <a:r>
              <a:rPr lang="en-US" dirty="0"/>
              <a:t>': 0.2}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US" dirty="0"/>
              <a:t>With Random Search the model improved by 0.05 points</a:t>
            </a:r>
          </a:p>
          <a:p>
            <a:r>
              <a:rPr lang="en-US" dirty="0"/>
              <a:t>With the training RMSE decreasing from 0.99 to ~0.68 by the 20</a:t>
            </a:r>
            <a:r>
              <a:rPr lang="en-US" baseline="30000" dirty="0"/>
              <a:t>th</a:t>
            </a:r>
            <a:r>
              <a:rPr lang="en-US" dirty="0"/>
              <a:t> epoch and the validation error increasing, it shows the model is learning the training set (overfitting)</a:t>
            </a:r>
          </a:p>
          <a:p>
            <a:r>
              <a:rPr lang="en-US" dirty="0"/>
              <a:t>However, even with data balancing and hyperparameter tuning the above is common</a:t>
            </a:r>
          </a:p>
          <a:p>
            <a:pPr lvl="1"/>
            <a:r>
              <a:rPr lang="en-US" dirty="0"/>
              <a:t>To optimize the number of latent factors by minimizing the training RMSE, eventually the validation RMSE will start increasing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Provide visualizations of the model's predictions compared to the actual ratings.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Highlight key learnings from the project, such as the impact of different features on the recommendations or challenges faced during the project.</a:t>
            </a:r>
          </a:p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4C1C9-FFED-64F3-52B4-EDB59DD0BF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Learnings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5A353C-1EFB-F629-14FA-2E05B12AC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068" y="1790700"/>
            <a:ext cx="3479800" cy="15621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4C1C9-FFED-64F3-52B4-EDB59DD0BF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A2A333-8483-DBD9-7622-463C44375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068" y="3596640"/>
            <a:ext cx="3429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01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Potential improvements</a:t>
            </a:r>
            <a:endParaRPr lang="en-US" dirty="0"/>
          </a:p>
          <a:p>
            <a:pPr lvl="1"/>
            <a:r>
              <a:rPr lang="en-US" dirty="0"/>
              <a:t>Further hyperparameter tuning</a:t>
            </a:r>
          </a:p>
          <a:p>
            <a:pPr lvl="2"/>
            <a:r>
              <a:rPr lang="en-US" dirty="0"/>
              <a:t>Adjusting the hyperparameters even more may give better results</a:t>
            </a:r>
          </a:p>
          <a:p>
            <a:pPr lvl="1"/>
            <a:r>
              <a:rPr lang="en-US" dirty="0"/>
              <a:t>Model ensemble</a:t>
            </a:r>
          </a:p>
          <a:p>
            <a:pPr lvl="2"/>
            <a:r>
              <a:rPr lang="en-US" dirty="0"/>
              <a:t>Combining multiple models can potentially improve performance</a:t>
            </a:r>
          </a:p>
          <a:p>
            <a:pPr lvl="1"/>
            <a:r>
              <a:rPr lang="en-US" dirty="0"/>
              <a:t>Additional real user ratings data (cold start)</a:t>
            </a:r>
          </a:p>
          <a:p>
            <a:pPr lvl="2"/>
            <a:r>
              <a:rPr lang="en-US" dirty="0"/>
              <a:t>Evaluating this with real user data will be the most beneficial in finding a good recommender model</a:t>
            </a:r>
          </a:p>
          <a:p>
            <a:pPr lvl="1"/>
            <a:r>
              <a:rPr lang="en-US" dirty="0"/>
              <a:t>Cold item problem</a:t>
            </a:r>
          </a:p>
          <a:p>
            <a:pPr lvl="2"/>
            <a:r>
              <a:rPr lang="en-US" dirty="0"/>
              <a:t>When new cocktails are added use similar cocktails by ingredients and categories to know which users would like </a:t>
            </a:r>
            <a:r>
              <a:rPr lang="en-US"/>
              <a:t>this cocktail</a:t>
            </a:r>
            <a:endParaRPr dirty="0"/>
          </a:p>
          <a:p>
            <a:r>
              <a:rPr dirty="0"/>
              <a:t>Other models or techniques to explore</a:t>
            </a:r>
            <a:endParaRPr lang="en-US" dirty="0"/>
          </a:p>
          <a:p>
            <a:pPr lvl="1"/>
            <a:r>
              <a:rPr lang="en-US" dirty="0"/>
              <a:t>There is more work on CTGAN and Gaussian </a:t>
            </a:r>
            <a:r>
              <a:rPr lang="en-US" dirty="0" err="1"/>
              <a:t>Coupula</a:t>
            </a:r>
            <a:r>
              <a:rPr lang="en-US" dirty="0"/>
              <a:t> that can be used to generate user ratings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CEF64-8A40-B939-1D14-48A7FA9EDB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4A12BC-4A83-E21E-D5D0-FE4880B46F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27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20D4-2C77-D9C2-C23B-6012567CD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4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new restaurant owner just hired an inexperienced bartender to keep costs down. </a:t>
            </a:r>
          </a:p>
          <a:p>
            <a:r>
              <a:rPr lang="en-US" dirty="0"/>
              <a:t>As an inexperienced bartender he is not great at recommending cocktails with the same enthusiasm and charm as an experienced bartender.</a:t>
            </a:r>
          </a:p>
          <a:p>
            <a:r>
              <a:rPr lang="en-US" dirty="0"/>
              <a:t>The owner has hired (me) the Data Scientist to create an algorithm to aide the bartender in finding the customer’s next favorite drink!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2522C-D9DC-9929-C3F2-EFB7976EC1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657"/>
            <a:ext cx="10778544" cy="4157428"/>
          </a:xfrm>
        </p:spPr>
        <p:txBody>
          <a:bodyPr>
            <a:normAutofit/>
          </a:bodyPr>
          <a:lstStyle/>
          <a:p>
            <a:r>
              <a:rPr lang="en-US" dirty="0"/>
              <a:t>Cocktails, their ingredients, and their flavor profile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6A13C-A24C-FA70-2AA8-A60F8A2DDD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4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Dataset, </a:t>
            </a:r>
            <a:r>
              <a:rPr dirty="0"/>
              <a:t>Assumptions and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657"/>
            <a:ext cx="6119949" cy="41574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User cocktail ratings</a:t>
            </a:r>
          </a:p>
          <a:p>
            <a:pPr lvl="1"/>
            <a:r>
              <a:rPr lang="en-US" dirty="0"/>
              <a:t>Survey bias</a:t>
            </a:r>
          </a:p>
          <a:p>
            <a:pPr lvl="2"/>
            <a:r>
              <a:rPr lang="en-US" dirty="0"/>
              <a:t>Synthetic Dataset: Neutral Responding – shows a normally distributed curve</a:t>
            </a:r>
          </a:p>
          <a:p>
            <a:pPr lvl="2"/>
            <a:r>
              <a:rPr lang="en-US" dirty="0"/>
              <a:t>CTGAN Dataset: Extreme Response Bias – strongly agree </a:t>
            </a:r>
          </a:p>
          <a:p>
            <a:r>
              <a:rPr lang="en-US" dirty="0"/>
              <a:t>It is predicted that features such as alcohol content, type of liquor (Base Wine) would be of high importance.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D0DC24-0D32-5A5C-6A86-7FCDEA134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380" y="2244162"/>
            <a:ext cx="4673600" cy="21336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6A13C-A24C-FA70-2AA8-A60F8A2DDD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48 cocktails with 22 features (117 after feature engineering)</a:t>
            </a:r>
          </a:p>
          <a:p>
            <a:pPr lvl="1"/>
            <a:r>
              <a:rPr lang="en-US" dirty="0"/>
              <a:t>Unique ‘Base Wine’: 'Tequila', 'Vodka', 'Brandy', 'Rum', 'Whiskey', 'Gin’</a:t>
            </a:r>
          </a:p>
          <a:p>
            <a:pPr lvl="1"/>
            <a:r>
              <a:rPr lang="en-US" dirty="0"/>
              <a:t>Numerical correlation matrix (right)</a:t>
            </a:r>
          </a:p>
          <a:p>
            <a:pPr lvl="2"/>
            <a:r>
              <a:rPr lang="en-US" dirty="0"/>
              <a:t>No multi-collinearity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B7C1B2-A53F-4AF1-3988-C209FCA5C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543" y="2868213"/>
            <a:ext cx="4648200" cy="305096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4B696-87A1-BC15-92CC-171E71E8BA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34336"/>
            <a:ext cx="10515600" cy="1885342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Unbalanced synthetically generated user ratings:</a:t>
            </a:r>
          </a:p>
          <a:p>
            <a:pPr lvl="1"/>
            <a:r>
              <a:rPr lang="en-US" dirty="0"/>
              <a:t>Train/validation/test: 80000, 10000, 10000</a:t>
            </a:r>
          </a:p>
          <a:p>
            <a:pPr lvl="1"/>
            <a:r>
              <a:rPr lang="en-US" dirty="0"/>
              <a:t>Unique Users = 10k</a:t>
            </a:r>
          </a:p>
          <a:p>
            <a:r>
              <a:rPr lang="en-US" dirty="0"/>
              <a:t>SMOTE</a:t>
            </a:r>
          </a:p>
          <a:p>
            <a:pPr lvl="1"/>
            <a:r>
              <a:rPr lang="en-US" dirty="0"/>
              <a:t>Train/validation/test: 136420, 10000, 10000</a:t>
            </a:r>
          </a:p>
          <a:p>
            <a:r>
              <a:rPr lang="en-US" dirty="0"/>
              <a:t>RUS</a:t>
            </a:r>
          </a:p>
          <a:p>
            <a:pPr lvl="1"/>
            <a:r>
              <a:rPr lang="en-US" dirty="0"/>
              <a:t>Train/validation/test: 9185, 10000, 10000</a:t>
            </a:r>
          </a:p>
          <a:p>
            <a:pPr lvl="1"/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D992E-9225-A51C-1E84-341107DDD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46" y="3647092"/>
            <a:ext cx="2723463" cy="2393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402544-A961-77E4-CF61-8383E02E7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382" y="3647092"/>
            <a:ext cx="2723463" cy="23930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140F2D-2F9A-6024-BBC7-D4E81E0EE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1950" y="3517711"/>
            <a:ext cx="2870709" cy="252242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B517337-F989-462B-BB38-AE2DF8BB87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9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 &amp;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Scaling (cocktails data)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Standard Scaling numerical values</a:t>
            </a:r>
          </a:p>
          <a:p>
            <a:pPr lvl="2"/>
            <a:r>
              <a:rPr lang="en-US" dirty="0"/>
              <a:t>['Alcohol', 'Base Wine Amount', 'Salty', 'Savory', 'Sour', 'Bitter', 'Sweet', 'Spicy']</a:t>
            </a:r>
          </a:p>
          <a:p>
            <a:pPr lvl="1"/>
            <a:r>
              <a:rPr lang="en-US" dirty="0"/>
              <a:t>One-hot encoding categorical values</a:t>
            </a:r>
          </a:p>
          <a:p>
            <a:pPr lvl="2"/>
            <a:r>
              <a:rPr lang="en-US" dirty="0"/>
              <a:t>['Category', 'Making', 'Base Wine', 'Liquor', 'Liquor Amount', 'Juice', 'Juice Amount', 'Spice', 'Spice Amount', 'Soda', 'Soda Amount', 'Others', 'Taste', 'Type of Glass']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ED5D6-BE8B-4713-C185-DFA2BF8BC5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Approaches (Model)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Content-based filtering</a:t>
            </a:r>
          </a:p>
          <a:p>
            <a:pPr lvl="1"/>
            <a:r>
              <a:rPr lang="en-US" dirty="0"/>
              <a:t>Finding cocktails based on cosine similarity</a:t>
            </a:r>
          </a:p>
          <a:p>
            <a:pPr lvl="1"/>
            <a:r>
              <a:rPr lang="en-US" dirty="0"/>
              <a:t>Recommended cocktails similar to a </a:t>
            </a:r>
            <a:r>
              <a:rPr lang="en-US" b="1" dirty="0"/>
              <a:t>Margarita</a:t>
            </a:r>
            <a:r>
              <a:rPr lang="en-US" dirty="0"/>
              <a:t> : </a:t>
            </a:r>
          </a:p>
          <a:p>
            <a:pPr lvl="2"/>
            <a:r>
              <a:rPr lang="en-US" b="1" dirty="0"/>
              <a:t>['Sidecar', 'New York', 'Cosmopolitan', 'Stinger', 'Havana Beach']</a:t>
            </a:r>
          </a:p>
          <a:p>
            <a:r>
              <a:rPr lang="en-US" dirty="0"/>
              <a:t>Collaborative filtering</a:t>
            </a:r>
          </a:p>
          <a:p>
            <a:pPr lvl="1"/>
            <a:r>
              <a:rPr lang="en-US" dirty="0"/>
              <a:t>User-based</a:t>
            </a:r>
          </a:p>
          <a:p>
            <a:pPr lvl="1"/>
            <a:r>
              <a:rPr lang="en-US" dirty="0"/>
              <a:t>Item-based</a:t>
            </a:r>
          </a:p>
          <a:p>
            <a:pPr lvl="1"/>
            <a:r>
              <a:rPr lang="en-US" dirty="0"/>
              <a:t>SVD</a:t>
            </a:r>
          </a:p>
          <a:p>
            <a:r>
              <a:rPr dirty="0"/>
              <a:t>Cross-validation techniques used</a:t>
            </a:r>
            <a:endParaRPr lang="en-US" dirty="0"/>
          </a:p>
          <a:p>
            <a:pPr lvl="1"/>
            <a:r>
              <a:rPr lang="en-US" dirty="0"/>
              <a:t>tested 3, 5, 10 folds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0EFB6-6D1C-ED07-BCAA-E53184F56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332" y="511328"/>
            <a:ext cx="4101160" cy="206465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5E283-9C54-BFF4-1AC1-4FA6CBE01A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Approaches (Model)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1798257"/>
          </a:xfrm>
        </p:spPr>
        <p:txBody>
          <a:bodyPr>
            <a:normAutofit fontScale="77500" lnSpcReduction="20000"/>
          </a:bodyPr>
          <a:lstStyle/>
          <a:p>
            <a:r>
              <a:rPr dirty="0"/>
              <a:t>Checks for overfitting and underfitting</a:t>
            </a:r>
            <a:r>
              <a:rPr lang="en-US" dirty="0"/>
              <a:t> (SVD w/ Random Search) on original synthetic dataset</a:t>
            </a:r>
          </a:p>
          <a:p>
            <a:pPr lvl="1"/>
            <a:r>
              <a:rPr lang="en-US" dirty="0"/>
              <a:t>Training RMSE steadily decreases as we reach 20 epochs, indicating that the model continues to improve. However, since the validation RMSE is relatively constant/slightly increasing this shows the model is overfitting, it is learning the training set.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EFD4F-0E42-3304-5708-3CFBDB8C5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42294"/>
            <a:ext cx="3764171" cy="23992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337FBB-E61A-C1DE-43EC-AAE9A75F0B5C}"/>
              </a:ext>
            </a:extLst>
          </p:cNvPr>
          <p:cNvSpPr txBox="1"/>
          <p:nvPr/>
        </p:nvSpPr>
        <p:spPr>
          <a:xfrm>
            <a:off x="224854" y="3311041"/>
            <a:ext cx="3402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(Best SVD </a:t>
            </a:r>
            <a:r>
              <a:rPr lang="en-US" dirty="0" err="1"/>
              <a:t>lr_all</a:t>
            </a:r>
            <a:r>
              <a:rPr lang="en-US" dirty="0"/>
              <a:t>=0.005, </a:t>
            </a:r>
            <a:r>
              <a:rPr lang="en-US" dirty="0" err="1"/>
              <a:t>reg_all</a:t>
            </a:r>
            <a:r>
              <a:rPr lang="en-US" dirty="0"/>
              <a:t>=0.02)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548C2-1C45-6135-39A8-7EAA8CE7EE0F}"/>
              </a:ext>
            </a:extLst>
          </p:cNvPr>
          <p:cNvSpPr txBox="1"/>
          <p:nvPr/>
        </p:nvSpPr>
        <p:spPr>
          <a:xfrm>
            <a:off x="3974893" y="3311040"/>
            <a:ext cx="3402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(Best SVD </a:t>
            </a:r>
            <a:r>
              <a:rPr lang="en-US" dirty="0" err="1"/>
              <a:t>lr_all</a:t>
            </a:r>
            <a:r>
              <a:rPr lang="en-US" dirty="0"/>
              <a:t>=0.002, </a:t>
            </a:r>
            <a:r>
              <a:rPr lang="en-US" dirty="0" err="1"/>
              <a:t>reg_all</a:t>
            </a:r>
            <a:r>
              <a:rPr lang="en-US" dirty="0"/>
              <a:t>=0.05)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0EA12-C6CE-F264-7AAA-E7E155577468}"/>
              </a:ext>
            </a:extLst>
          </p:cNvPr>
          <p:cNvSpPr txBox="1"/>
          <p:nvPr/>
        </p:nvSpPr>
        <p:spPr>
          <a:xfrm>
            <a:off x="8217110" y="3340416"/>
            <a:ext cx="3402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(Best SVD </a:t>
            </a:r>
            <a:r>
              <a:rPr lang="en-US" dirty="0" err="1"/>
              <a:t>lr_all</a:t>
            </a:r>
            <a:r>
              <a:rPr lang="en-US" dirty="0"/>
              <a:t>=0.002, </a:t>
            </a:r>
            <a:r>
              <a:rPr lang="en-US" dirty="0" err="1"/>
              <a:t>reg_all</a:t>
            </a:r>
            <a:r>
              <a:rPr lang="en-US" dirty="0"/>
              <a:t>=0.1)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0E7632-5703-257D-C639-83FE5E27A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891" y="3642294"/>
            <a:ext cx="3655100" cy="23297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603E17-D03D-AC82-8BFE-97D3788E1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894" y="3732741"/>
            <a:ext cx="3519982" cy="2218381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A29F5B9-E5ED-6E68-88CA-E618CAD0CB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8522"/>
      </p:ext>
    </p:extLst>
  </p:cSld>
  <p:clrMapOvr>
    <a:masterClrMapping/>
  </p:clrMapOvr>
</p:sld>
</file>

<file path=ppt/theme/theme1.xml><?xml version="1.0" encoding="utf-8"?>
<a:theme xmlns:a="http://schemas.openxmlformats.org/drawingml/2006/main" name="uchicago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hicago" id="{6B1EC680-E96A-4D8D-9841-519834A6E7A4}" vid="{06C1C266-7E27-497B-8A97-A01617BE1436}"/>
    </a:ext>
  </a:extLst>
</a:theme>
</file>

<file path=ppt/theme/theme2.xml><?xml version="1.0" encoding="utf-8"?>
<a:theme xmlns:a="http://schemas.openxmlformats.org/drawingml/2006/main" name="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uchicago</Template>
  <TotalTime>806</TotalTime>
  <Words>806</Words>
  <Application>Microsoft Macintosh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Söhne</vt:lpstr>
      <vt:lpstr>uchicago</vt:lpstr>
      <vt:lpstr>Office Theme</vt:lpstr>
      <vt:lpstr>1_Office Theme</vt:lpstr>
      <vt:lpstr>Cocktails Recommendation System</vt:lpstr>
      <vt:lpstr>Problem Statement</vt:lpstr>
      <vt:lpstr>Dataset</vt:lpstr>
      <vt:lpstr>Dataset, Assumptions and Hypotheses</vt:lpstr>
      <vt:lpstr>Exploratory Data Analysis</vt:lpstr>
      <vt:lpstr>Exploratory Data Analysis</vt:lpstr>
      <vt:lpstr>Feature Engineering &amp; Transformations</vt:lpstr>
      <vt:lpstr>Proposed Approaches (Model)</vt:lpstr>
      <vt:lpstr>Proposed Approaches (Model)</vt:lpstr>
      <vt:lpstr>Model Selection</vt:lpstr>
      <vt:lpstr>Results and Learnings</vt:lpstr>
      <vt:lpstr>Results and Learnings</vt:lpstr>
      <vt:lpstr>Future 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Paper</dc:title>
  <dc:creator>Michael Goodman</dc:creator>
  <cp:lastModifiedBy>Dharti Seagraves</cp:lastModifiedBy>
  <cp:revision>28</cp:revision>
  <dcterms:created xsi:type="dcterms:W3CDTF">2024-02-09T18:25:21Z</dcterms:created>
  <dcterms:modified xsi:type="dcterms:W3CDTF">2024-05-20T17:06:39Z</dcterms:modified>
</cp:coreProperties>
</file>