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68" r:id="rId3"/>
  </p:sldMasterIdLst>
  <p:notesMasterIdLst>
    <p:notesMasterId r:id="rId35"/>
  </p:notesMasterIdLst>
  <p:sldIdLst>
    <p:sldId id="278" r:id="rId4"/>
    <p:sldId id="257" r:id="rId5"/>
    <p:sldId id="282" r:id="rId6"/>
    <p:sldId id="258" r:id="rId7"/>
    <p:sldId id="259" r:id="rId8"/>
    <p:sldId id="260" r:id="rId9"/>
    <p:sldId id="288" r:id="rId10"/>
    <p:sldId id="293" r:id="rId11"/>
    <p:sldId id="296" r:id="rId12"/>
    <p:sldId id="297" r:id="rId13"/>
    <p:sldId id="298" r:id="rId14"/>
    <p:sldId id="289" r:id="rId15"/>
    <p:sldId id="290" r:id="rId16"/>
    <p:sldId id="291" r:id="rId17"/>
    <p:sldId id="292" r:id="rId18"/>
    <p:sldId id="261" r:id="rId19"/>
    <p:sldId id="279" r:id="rId20"/>
    <p:sldId id="294" r:id="rId21"/>
    <p:sldId id="295" r:id="rId22"/>
    <p:sldId id="287" r:id="rId23"/>
    <p:sldId id="285" r:id="rId24"/>
    <p:sldId id="286" r:id="rId25"/>
    <p:sldId id="280" r:id="rId26"/>
    <p:sldId id="283" r:id="rId27"/>
    <p:sldId id="284" r:id="rId28"/>
    <p:sldId id="262" r:id="rId29"/>
    <p:sldId id="263" r:id="rId30"/>
    <p:sldId id="281" r:id="rId31"/>
    <p:sldId id="264" r:id="rId32"/>
    <p:sldId id="276" r:id="rId33"/>
    <p:sldId id="277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3"/>
    <p:restoredTop sz="93933" autoAdjust="0"/>
  </p:normalViewPr>
  <p:slideViewPr>
    <p:cSldViewPr snapToGrid="0">
      <p:cViewPr varScale="1">
        <p:scale>
          <a:sx n="134" d="100"/>
          <a:sy n="134" d="100"/>
        </p:scale>
        <p:origin x="2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54A60-A51B-4305-A79C-7A16BEDDBAC8}" type="datetimeFigureOut">
              <a:t>5/21/24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D536F-A5C6-4AA1-B742-A48AF96D86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33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new restaurant owner just hired an inexperienced bartender to keep costs down. </a:t>
            </a:r>
          </a:p>
          <a:p>
            <a:r>
              <a:rPr lang="en-US" dirty="0"/>
              <a:t>As an inexperienced bartender he is not great at recommending cocktails with the same enthusiasm and charm as an experienced bartender.</a:t>
            </a:r>
          </a:p>
          <a:p>
            <a:r>
              <a:rPr lang="en-US" dirty="0"/>
              <a:t>The owner has hired (me) the Data Scientist to create an algorithm to aide the bartender in finding the customer’s next favorite drink!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D536F-A5C6-4AA1-B742-A48AF96D86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11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l="13931" t="29788" r="-674" b="13288"/>
          <a:stretch/>
        </p:blipFill>
        <p:spPr>
          <a:xfrm>
            <a:off x="0" y="0"/>
            <a:ext cx="8229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 rot="10800000" flipH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65EE524B-4DBE-444B-8C12-A89C3AFEB4FC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9452" y="6236499"/>
            <a:ext cx="2095137" cy="4206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2"/>
          <p:cNvCxnSpPr/>
          <p:nvPr/>
        </p:nvCxnSpPr>
        <p:spPr>
          <a:xfrm>
            <a:off x="949452" y="4095948"/>
            <a:ext cx="6403848" cy="0"/>
          </a:xfrm>
          <a:prstGeom prst="straightConnector1">
            <a:avLst/>
          </a:prstGeom>
          <a:noFill/>
          <a:ln w="38100" cap="flat" cmpd="sng">
            <a:solidFill>
              <a:srgbClr val="C2C3C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775429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1249-AD74-A0EC-A507-15F9E17D9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CE6A3-6B90-33EE-9B0A-4E78621EB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87106-BEAE-B17D-6E6F-C4CF0F315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8246-F146-9742-8928-D4CD58DBED33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83B7C-FDD8-B890-6010-871CBB1D2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FF26E-0461-5E86-AD8F-E4F11928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524B-4DBE-444B-8C12-A89C3AFEB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4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7F6D-1D22-0D71-16FF-E87BC5CE0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24518-0A31-0F61-BFBA-D1A47E186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52184-D934-C23F-2730-CA1F31F0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F8A4-979F-A446-9C9D-E701C4DEEFD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80F6F-7AC6-8949-C2AD-CDC97CF4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2F669-80F9-4D7A-D25B-0C2391178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524B-4DBE-444B-8C12-A89C3AFEB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0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4"/>
          <p:cNvCxnSpPr/>
          <p:nvPr/>
        </p:nvCxnSpPr>
        <p:spPr>
          <a:xfrm>
            <a:off x="914400" y="1344113"/>
            <a:ext cx="11277600" cy="0"/>
          </a:xfrm>
          <a:prstGeom prst="straightConnector1">
            <a:avLst/>
          </a:prstGeom>
          <a:noFill/>
          <a:ln w="38100" cap="flat" cmpd="sng">
            <a:solidFill>
              <a:srgbClr val="C2C3C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2365330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 preserve="1">
  <p:cSld name="2_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>
            <a:spLocks noGrp="1"/>
          </p:cNvSpPr>
          <p:nvPr>
            <p:ph type="pic" idx="2"/>
          </p:nvPr>
        </p:nvSpPr>
        <p:spPr>
          <a:xfrm>
            <a:off x="8178784" y="0"/>
            <a:ext cx="4013215" cy="6007381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543657"/>
            <a:ext cx="6492368" cy="415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5"/>
          <p:cNvCxnSpPr/>
          <p:nvPr/>
        </p:nvCxnSpPr>
        <p:spPr>
          <a:xfrm>
            <a:off x="914400" y="1344113"/>
            <a:ext cx="7239000" cy="0"/>
          </a:xfrm>
          <a:prstGeom prst="straightConnector1">
            <a:avLst/>
          </a:prstGeom>
          <a:noFill/>
          <a:ln w="38100" cap="flat" cmpd="sng">
            <a:solidFill>
              <a:srgbClr val="C2C3C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71545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preserve="1">
  <p:cSld name="1_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92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59CB-3DC0-7CF7-DC0E-10EA71E97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FFFA7-33E5-0730-365A-8631C9387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772BB-A6EB-F281-E160-2A91740F7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2EB3-7342-5640-B279-F5380EAB9754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9483B-4241-ADBC-E291-FE70F98E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2F4D1-88F1-D1A7-9DFA-E1973D90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3040-284E-42D7-A50C-B73C229FB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8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211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84047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 rot="10800000" flipH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9452" y="6236499"/>
            <a:ext cx="2095137" cy="420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82078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8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710000"/>
            </a:gs>
            <a:gs pos="23000">
              <a:srgbClr val="710000"/>
            </a:gs>
            <a:gs pos="69000">
              <a:srgbClr val="600000"/>
            </a:gs>
            <a:gs pos="97000">
              <a:srgbClr val="590000"/>
            </a:gs>
            <a:gs pos="100000">
              <a:srgbClr val="59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9200" y="1477264"/>
            <a:ext cx="3073600" cy="3903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96367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patel77/CocktailRecommenderSystem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1ky7oeSJrYQY6xeOJbRIBb4WvZZtIx6qcmK1dO1AfXno/edit#responses" TargetMode="External"/><Relationship Id="rId2" Type="http://schemas.openxmlformats.org/officeDocument/2006/relationships/hyperlink" Target="https://dachang.github.io/CocktailViz/cocktailWheel.JSON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Cocktail Recommend</a:t>
            </a:r>
            <a:r>
              <a:rPr lang="en-US" dirty="0"/>
              <a:t>er</a:t>
            </a:r>
            <a:r>
              <a:rPr dirty="0"/>
              <a:t> System</a:t>
            </a:r>
            <a:br>
              <a:rPr lang="en-US" dirty="0"/>
            </a:br>
            <a:r>
              <a:rPr lang="en-US" sz="2200" dirty="0">
                <a:solidFill>
                  <a:schemeClr val="tx1"/>
                </a:solidFill>
              </a:rPr>
              <a:t>Using Real &amp; Synthetic Data for Recommendations Evaluation</a:t>
            </a:r>
            <a:endParaRPr sz="22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Using Machine Learning to Suggest Cocktails</a:t>
            </a:r>
          </a:p>
          <a:p>
            <a:r>
              <a:rPr lang="en-US" dirty="0"/>
              <a:t>Dharti Seagraves</a:t>
            </a:r>
            <a:endParaRPr dirty="0"/>
          </a:p>
          <a:p>
            <a:r>
              <a:rPr dirty="0"/>
              <a:t>Date: </a:t>
            </a:r>
            <a:r>
              <a:rPr lang="en-US" dirty="0"/>
              <a:t>May 22, 2024</a:t>
            </a:r>
          </a:p>
          <a:p>
            <a:r>
              <a:rPr lang="en-US" dirty="0" err="1">
                <a:hlinkClick r:id="rId2"/>
              </a:rPr>
              <a:t>Github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DB23C-5ABA-F115-1DF4-5CD2E4E6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3040-284E-42D7-A50C-B73C229FB03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Profiles (Content-Based)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ED5D6-BE8B-4713-C185-DFA2BF8BC5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B203DC9-D09F-C8B2-8B72-9FD01851F065}"/>
              </a:ext>
            </a:extLst>
          </p:cNvPr>
          <p:cNvGraphicFramePr>
            <a:graphicFrameLocks noGrp="1"/>
          </p:cNvGraphicFramePr>
          <p:nvPr/>
        </p:nvGraphicFramePr>
        <p:xfrm>
          <a:off x="5456237" y="1409700"/>
          <a:ext cx="6308726" cy="101600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288232">
                  <a:extLst>
                    <a:ext uri="{9D8B030D-6E8A-4147-A177-3AD203B41FA5}">
                      <a16:colId xmlns:a16="http://schemas.microsoft.com/office/drawing/2014/main" val="2067634818"/>
                    </a:ext>
                  </a:extLst>
                </a:gridCol>
                <a:gridCol w="1673498">
                  <a:extLst>
                    <a:ext uri="{9D8B030D-6E8A-4147-A177-3AD203B41FA5}">
                      <a16:colId xmlns:a16="http://schemas.microsoft.com/office/drawing/2014/main" val="4045526881"/>
                    </a:ext>
                  </a:extLst>
                </a:gridCol>
                <a:gridCol w="1673498">
                  <a:extLst>
                    <a:ext uri="{9D8B030D-6E8A-4147-A177-3AD203B41FA5}">
                      <a16:colId xmlns:a16="http://schemas.microsoft.com/office/drawing/2014/main" val="1896430762"/>
                    </a:ext>
                  </a:extLst>
                </a:gridCol>
                <a:gridCol w="1673498">
                  <a:extLst>
                    <a:ext uri="{9D8B030D-6E8A-4147-A177-3AD203B41FA5}">
                      <a16:colId xmlns:a16="http://schemas.microsoft.com/office/drawing/2014/main" val="190479149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User  A (2)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Recommendation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Recommendation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Recommendation 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67632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Item Based CF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Blue Hawaii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Vodka &amp; Tonic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Martini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58664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User Based CF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Martini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Aptos Narrow" panose="020B0004020202020204" pitchFamily="34" charset="0"/>
                        </a:rPr>
                        <a:t>Moscow Mule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Long Island Ice Tea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94482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Content Based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Horse’s Neck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Aptos Narrow" panose="020B0004020202020204" pitchFamily="34" charset="0"/>
                        </a:rPr>
                        <a:t>Moscow Mule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Vodka &amp; Tonic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4752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SVD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Margarita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Old Fashioned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Aptos Narrow" panose="020B0004020202020204" pitchFamily="34" charset="0"/>
                        </a:rPr>
                        <a:t>Moscow Mule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061944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007413A-35C7-4FCB-97E4-D8194FE34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626477"/>
              </p:ext>
            </p:extLst>
          </p:nvPr>
        </p:nvGraphicFramePr>
        <p:xfrm>
          <a:off x="504826" y="3635728"/>
          <a:ext cx="11049003" cy="225036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753932">
                  <a:extLst>
                    <a:ext uri="{9D8B030D-6E8A-4147-A177-3AD203B41FA5}">
                      <a16:colId xmlns:a16="http://schemas.microsoft.com/office/drawing/2014/main" val="300146001"/>
                    </a:ext>
                  </a:extLst>
                </a:gridCol>
                <a:gridCol w="753932">
                  <a:extLst>
                    <a:ext uri="{9D8B030D-6E8A-4147-A177-3AD203B41FA5}">
                      <a16:colId xmlns:a16="http://schemas.microsoft.com/office/drawing/2014/main" val="2612746007"/>
                    </a:ext>
                  </a:extLst>
                </a:gridCol>
                <a:gridCol w="1247887">
                  <a:extLst>
                    <a:ext uri="{9D8B030D-6E8A-4147-A177-3AD203B41FA5}">
                      <a16:colId xmlns:a16="http://schemas.microsoft.com/office/drawing/2014/main" val="3661139618"/>
                    </a:ext>
                  </a:extLst>
                </a:gridCol>
                <a:gridCol w="753932">
                  <a:extLst>
                    <a:ext uri="{9D8B030D-6E8A-4147-A177-3AD203B41FA5}">
                      <a16:colId xmlns:a16="http://schemas.microsoft.com/office/drawing/2014/main" val="3605821953"/>
                    </a:ext>
                  </a:extLst>
                </a:gridCol>
                <a:gridCol w="753932">
                  <a:extLst>
                    <a:ext uri="{9D8B030D-6E8A-4147-A177-3AD203B41FA5}">
                      <a16:colId xmlns:a16="http://schemas.microsoft.com/office/drawing/2014/main" val="2523891587"/>
                    </a:ext>
                  </a:extLst>
                </a:gridCol>
                <a:gridCol w="753932">
                  <a:extLst>
                    <a:ext uri="{9D8B030D-6E8A-4147-A177-3AD203B41FA5}">
                      <a16:colId xmlns:a16="http://schemas.microsoft.com/office/drawing/2014/main" val="3962437819"/>
                    </a:ext>
                  </a:extLst>
                </a:gridCol>
                <a:gridCol w="753932">
                  <a:extLst>
                    <a:ext uri="{9D8B030D-6E8A-4147-A177-3AD203B41FA5}">
                      <a16:colId xmlns:a16="http://schemas.microsoft.com/office/drawing/2014/main" val="951425495"/>
                    </a:ext>
                  </a:extLst>
                </a:gridCol>
                <a:gridCol w="753932">
                  <a:extLst>
                    <a:ext uri="{9D8B030D-6E8A-4147-A177-3AD203B41FA5}">
                      <a16:colId xmlns:a16="http://schemas.microsoft.com/office/drawing/2014/main" val="861775773"/>
                    </a:ext>
                  </a:extLst>
                </a:gridCol>
                <a:gridCol w="753932">
                  <a:extLst>
                    <a:ext uri="{9D8B030D-6E8A-4147-A177-3AD203B41FA5}">
                      <a16:colId xmlns:a16="http://schemas.microsoft.com/office/drawing/2014/main" val="2183749422"/>
                    </a:ext>
                  </a:extLst>
                </a:gridCol>
                <a:gridCol w="753932">
                  <a:extLst>
                    <a:ext uri="{9D8B030D-6E8A-4147-A177-3AD203B41FA5}">
                      <a16:colId xmlns:a16="http://schemas.microsoft.com/office/drawing/2014/main" val="157994550"/>
                    </a:ext>
                  </a:extLst>
                </a:gridCol>
                <a:gridCol w="753932">
                  <a:extLst>
                    <a:ext uri="{9D8B030D-6E8A-4147-A177-3AD203B41FA5}">
                      <a16:colId xmlns:a16="http://schemas.microsoft.com/office/drawing/2014/main" val="3909773048"/>
                    </a:ext>
                  </a:extLst>
                </a:gridCol>
                <a:gridCol w="753932">
                  <a:extLst>
                    <a:ext uri="{9D8B030D-6E8A-4147-A177-3AD203B41FA5}">
                      <a16:colId xmlns:a16="http://schemas.microsoft.com/office/drawing/2014/main" val="2415678985"/>
                    </a:ext>
                  </a:extLst>
                </a:gridCol>
                <a:gridCol w="753932">
                  <a:extLst>
                    <a:ext uri="{9D8B030D-6E8A-4147-A177-3AD203B41FA5}">
                      <a16:colId xmlns:a16="http://schemas.microsoft.com/office/drawing/2014/main" val="2652775785"/>
                    </a:ext>
                  </a:extLst>
                </a:gridCol>
                <a:gridCol w="753932">
                  <a:extLst>
                    <a:ext uri="{9D8B030D-6E8A-4147-A177-3AD203B41FA5}">
                      <a16:colId xmlns:a16="http://schemas.microsoft.com/office/drawing/2014/main" val="1742027469"/>
                    </a:ext>
                  </a:extLst>
                </a:gridCol>
              </a:tblGrid>
              <a:tr h="3109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User Rating</a:t>
                      </a:r>
                    </a:p>
                  </a:txBody>
                  <a:tcPr marL="8881" marR="8881" marT="888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Alcohol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Category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Making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Base Wine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Base Wine Amount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Soda Amount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Others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Taste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Type of Glass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Salty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Sour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Sweet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217511"/>
                  </a:ext>
                </a:extLst>
              </a:tr>
              <a:tr h="3109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accent1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Tom Collins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Long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Shake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Gin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45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Lemon Piece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Mild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Highball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17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17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extLst>
                  <a:ext uri="{0D108BD9-81ED-4DB2-BD59-A6C34878D82A}">
                    <a16:rowId xmlns:a16="http://schemas.microsoft.com/office/drawing/2014/main" val="4062409516"/>
                  </a:ext>
                </a:extLst>
              </a:tr>
              <a:tr h="3109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accent1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Gin &amp; Tonic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Long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Build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Gin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45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240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Lemon Piece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Mild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Highball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17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83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extLst>
                  <a:ext uri="{0D108BD9-81ED-4DB2-BD59-A6C34878D82A}">
                    <a16:rowId xmlns:a16="http://schemas.microsoft.com/office/drawing/2014/main" val="2931287884"/>
                  </a:ext>
                </a:extLst>
              </a:tr>
              <a:tr h="1594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accent1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Mojito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Long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Build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Rum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Lime/Mint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Mild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Highball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17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33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extLst>
                  <a:ext uri="{0D108BD9-81ED-4DB2-BD59-A6C34878D82A}">
                    <a16:rowId xmlns:a16="http://schemas.microsoft.com/office/drawing/2014/main" val="517931603"/>
                  </a:ext>
                </a:extLst>
              </a:tr>
              <a:tr h="1594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accent1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32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Black Russian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Long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Build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Vodka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Mild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Rock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extLst>
                  <a:ext uri="{0D108BD9-81ED-4DB2-BD59-A6C34878D82A}">
                    <a16:rowId xmlns:a16="http://schemas.microsoft.com/office/drawing/2014/main" val="2726534768"/>
                  </a:ext>
                </a:extLst>
              </a:tr>
              <a:tr h="3109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Horse‚Äôs</a:t>
                      </a:r>
                      <a:r>
                        <a:rPr lang="en-US" sz="11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Neck</a:t>
                      </a:r>
                      <a:endParaRPr lang="en-US" sz="1100" b="1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Long</a:t>
                      </a:r>
                      <a:endParaRPr lang="en-US" sz="1100" b="1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Build</a:t>
                      </a:r>
                      <a:endParaRPr lang="en-US" sz="1100" b="1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Brandy</a:t>
                      </a:r>
                      <a:endParaRPr lang="en-US" sz="1100" b="1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45</a:t>
                      </a:r>
                      <a:endParaRPr lang="en-US" sz="1100" b="1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200</a:t>
                      </a:r>
                      <a:endParaRPr lang="en-US" sz="1100" b="1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Lemon Piece</a:t>
                      </a:r>
                      <a:endParaRPr lang="en-US" sz="1100" b="1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Mild</a:t>
                      </a:r>
                      <a:endParaRPr lang="en-US" sz="1100" b="1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Old Fashioned</a:t>
                      </a:r>
                      <a:endParaRPr lang="en-US" sz="1100" b="1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17</a:t>
                      </a:r>
                      <a:endParaRPr lang="en-US" sz="1100" b="1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83</a:t>
                      </a:r>
                      <a:endParaRPr lang="en-US" sz="1100" b="1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17</a:t>
                      </a:r>
                      <a:endParaRPr lang="en-US" sz="1100" b="1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extLst>
                  <a:ext uri="{0D108BD9-81ED-4DB2-BD59-A6C34878D82A}">
                    <a16:rowId xmlns:a16="http://schemas.microsoft.com/office/drawing/2014/main" val="3968610562"/>
                  </a:ext>
                </a:extLst>
              </a:tr>
              <a:tr h="1594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accent1"/>
                          </a:solidFill>
                          <a:effectLst/>
                        </a:rPr>
                        <a:t>12</a:t>
                      </a:r>
                      <a:endParaRPr lang="en-US" sz="1100" b="1" i="0" u="none" strike="noStrike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accent1"/>
                          </a:solidFill>
                          <a:effectLst/>
                        </a:rPr>
                        <a:t>Moscow Mule</a:t>
                      </a:r>
                      <a:endParaRPr lang="en-US" sz="1100" b="1" i="0" u="none" strike="noStrike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accent1"/>
                          </a:solidFill>
                          <a:effectLst/>
                        </a:rPr>
                        <a:t>Long</a:t>
                      </a:r>
                      <a:endParaRPr lang="en-US" sz="1100" b="1" i="0" u="none" strike="noStrike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accent1"/>
                          </a:solidFill>
                          <a:effectLst/>
                        </a:rPr>
                        <a:t>Build</a:t>
                      </a:r>
                      <a:endParaRPr lang="en-US" sz="1100" b="1" i="0" u="none" strike="noStrike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Vodka</a:t>
                      </a:r>
                      <a:endParaRPr lang="en-US" sz="1100" b="1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45</a:t>
                      </a:r>
                      <a:endParaRPr lang="en-US" sz="1100" b="1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accent1"/>
                          </a:solidFill>
                          <a:effectLst/>
                        </a:rPr>
                        <a:t>220</a:t>
                      </a:r>
                      <a:endParaRPr lang="en-US" sz="1100" b="1" i="0" u="none" strike="noStrike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accent1"/>
                          </a:solidFill>
                          <a:effectLst/>
                        </a:rPr>
                        <a:t>Lime Piece</a:t>
                      </a:r>
                      <a:endParaRPr lang="en-US" sz="1100" b="1" i="0" u="none" strike="noStrike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accent1"/>
                          </a:solidFill>
                          <a:effectLst/>
                        </a:rPr>
                        <a:t>Mild</a:t>
                      </a:r>
                      <a:endParaRPr lang="en-US" sz="1100" b="1" i="0" u="none" strike="noStrike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accent1"/>
                          </a:solidFill>
                          <a:effectLst/>
                        </a:rPr>
                        <a:t>Highball</a:t>
                      </a:r>
                      <a:endParaRPr lang="en-US" sz="1100" b="1" i="0" u="none" strike="noStrike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</a:t>
                      </a:r>
                      <a:endParaRPr lang="en-US" sz="1100" b="1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83</a:t>
                      </a:r>
                      <a:endParaRPr lang="en-US" sz="1100" b="1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17</a:t>
                      </a:r>
                      <a:endParaRPr lang="en-US" sz="1100" b="1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extLst>
                  <a:ext uri="{0D108BD9-81ED-4DB2-BD59-A6C34878D82A}">
                    <a16:rowId xmlns:a16="http://schemas.microsoft.com/office/drawing/2014/main" val="2394089287"/>
                  </a:ext>
                </a:extLst>
              </a:tr>
              <a:tr h="3109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accent1"/>
                          </a:solidFill>
                          <a:effectLst/>
                        </a:rPr>
                        <a:t>14</a:t>
                      </a:r>
                      <a:endParaRPr lang="en-US" sz="1100" b="1" i="0" u="none" strike="noStrike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accent1"/>
                          </a:solidFill>
                          <a:effectLst/>
                        </a:rPr>
                        <a:t>Vodka &amp; Tonic</a:t>
                      </a:r>
                      <a:endParaRPr lang="en-US" sz="1100" b="1" i="0" u="none" strike="noStrike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accent1"/>
                          </a:solidFill>
                          <a:effectLst/>
                        </a:rPr>
                        <a:t>Long</a:t>
                      </a:r>
                      <a:endParaRPr lang="en-US" sz="1100" b="1" i="0" u="none" strike="noStrike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accent1"/>
                          </a:solidFill>
                          <a:effectLst/>
                        </a:rPr>
                        <a:t>Build</a:t>
                      </a:r>
                      <a:endParaRPr lang="en-US" sz="1100" b="1" i="0" u="none" strike="noStrike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accent1"/>
                          </a:solidFill>
                          <a:effectLst/>
                        </a:rPr>
                        <a:t>Vodka</a:t>
                      </a:r>
                      <a:endParaRPr lang="en-US" sz="1100" b="1" i="0" u="none" strike="noStrike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accent1"/>
                          </a:solidFill>
                          <a:effectLst/>
                        </a:rPr>
                        <a:t>45</a:t>
                      </a:r>
                      <a:endParaRPr lang="en-US" sz="1100" b="1" i="0" u="none" strike="noStrike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200</a:t>
                      </a:r>
                      <a:endParaRPr lang="en-US" sz="1100" b="1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-</a:t>
                      </a:r>
                      <a:endParaRPr lang="en-US" sz="1100" b="1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Mild</a:t>
                      </a:r>
                      <a:endParaRPr lang="en-US" sz="1100" b="1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Old Fashioned</a:t>
                      </a:r>
                      <a:endParaRPr lang="en-US" sz="1100" b="1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</a:t>
                      </a:r>
                      <a:endParaRPr lang="en-US" sz="1100" b="1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83</a:t>
                      </a:r>
                      <a:endParaRPr lang="en-US" sz="1100" b="1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33</a:t>
                      </a:r>
                      <a:endParaRPr lang="en-US" sz="1100" b="1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81" marR="8881" marT="8881" marB="0" anchor="ctr"/>
                </a:tc>
                <a:extLst>
                  <a:ext uri="{0D108BD9-81ED-4DB2-BD59-A6C34878D82A}">
                    <a16:rowId xmlns:a16="http://schemas.microsoft.com/office/drawing/2014/main" val="2333601371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D01604-6301-4A6C-9613-77483886C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4505326" cy="18853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Here we can see the similarities between User 2’s highly rated drinks and the recommended drinks (Category, Making, Taste)</a:t>
            </a:r>
          </a:p>
        </p:txBody>
      </p:sp>
    </p:spTree>
    <p:extLst>
      <p:ext uri="{BB962C8B-B14F-4D97-AF65-F5344CB8AC3E}">
        <p14:creationId xmlns:p14="http://schemas.microsoft.com/office/powerpoint/2010/main" val="2709728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Profiles (SVD)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ED5D6-BE8B-4713-C185-DFA2BF8BC5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B203DC9-D09F-C8B2-8B72-9FD01851F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981460"/>
              </p:ext>
            </p:extLst>
          </p:nvPr>
        </p:nvGraphicFramePr>
        <p:xfrm>
          <a:off x="5343526" y="2210092"/>
          <a:ext cx="6308726" cy="101600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288232">
                  <a:extLst>
                    <a:ext uri="{9D8B030D-6E8A-4147-A177-3AD203B41FA5}">
                      <a16:colId xmlns:a16="http://schemas.microsoft.com/office/drawing/2014/main" val="2067634818"/>
                    </a:ext>
                  </a:extLst>
                </a:gridCol>
                <a:gridCol w="1673498">
                  <a:extLst>
                    <a:ext uri="{9D8B030D-6E8A-4147-A177-3AD203B41FA5}">
                      <a16:colId xmlns:a16="http://schemas.microsoft.com/office/drawing/2014/main" val="4045526881"/>
                    </a:ext>
                  </a:extLst>
                </a:gridCol>
                <a:gridCol w="1673498">
                  <a:extLst>
                    <a:ext uri="{9D8B030D-6E8A-4147-A177-3AD203B41FA5}">
                      <a16:colId xmlns:a16="http://schemas.microsoft.com/office/drawing/2014/main" val="1896430762"/>
                    </a:ext>
                  </a:extLst>
                </a:gridCol>
                <a:gridCol w="1673498">
                  <a:extLst>
                    <a:ext uri="{9D8B030D-6E8A-4147-A177-3AD203B41FA5}">
                      <a16:colId xmlns:a16="http://schemas.microsoft.com/office/drawing/2014/main" val="190479149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User  A (2)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Recommendation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Recommendation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Recommendation 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67632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Item Based CF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Blue Hawaii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Vodka &amp; Tonic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Martini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58664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User Based CF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Martini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Aptos Narrow" panose="020B0004020202020204" pitchFamily="34" charset="0"/>
                        </a:rPr>
                        <a:t>Moscow Mule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Long Island Ice Tea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94482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Content Based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Horse’s Neck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Aptos Narrow" panose="020B0004020202020204" pitchFamily="34" charset="0"/>
                        </a:rPr>
                        <a:t>Moscow Mule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Vodka &amp; Tonic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4752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SVD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Margarita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Old Fashioned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Aptos Narrow" panose="020B0004020202020204" pitchFamily="34" charset="0"/>
                        </a:rPr>
                        <a:t>Moscow Mule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0619446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D01604-6301-4A6C-9613-77483886C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3449" y="3631909"/>
            <a:ext cx="10713075" cy="188534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SVD-based collaborative filtering leverages matrix factorization to reveal the latent relationships between users and items other than ratings.</a:t>
            </a:r>
          </a:p>
          <a:p>
            <a:r>
              <a:rPr lang="en-US" dirty="0"/>
              <a:t>Margaritas usually have a sweet, sour, and salty flavor profile, similar to User 2’s preferences which is why it was highly recommended.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51462-22DD-ED11-CC41-88161C65F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4273" y="415591"/>
            <a:ext cx="2032000" cy="62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0D4C0E-7C07-F78B-BFCA-4D3C801ED62D}"/>
              </a:ext>
            </a:extLst>
          </p:cNvPr>
          <p:cNvSpPr txBox="1"/>
          <p:nvPr/>
        </p:nvSpPr>
        <p:spPr>
          <a:xfrm>
            <a:off x="8494022" y="1037891"/>
            <a:ext cx="3152503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 = User Ratings</a:t>
            </a:r>
            <a:br>
              <a:rPr lang="en-US" dirty="0"/>
            </a:br>
            <a:r>
              <a:rPr lang="en-US" dirty="0" err="1"/>
              <a:t>Σ</a:t>
            </a:r>
            <a:r>
              <a:rPr lang="en-US" dirty="0"/>
              <a:t> = diagonal matrix of singular value</a:t>
            </a:r>
          </a:p>
          <a:p>
            <a:r>
              <a:rPr lang="en-US" dirty="0"/>
              <a:t>U = User “features” matrix</a:t>
            </a:r>
            <a:br>
              <a:rPr lang="en-US" dirty="0"/>
            </a:br>
            <a:r>
              <a:rPr lang="en-US" dirty="0"/>
              <a:t>V</a:t>
            </a:r>
            <a:r>
              <a:rPr lang="en-US" baseline="30000" dirty="0"/>
              <a:t>T</a:t>
            </a:r>
            <a:r>
              <a:rPr lang="en-US" dirty="0"/>
              <a:t>= Cocktail “features” matrix</a:t>
            </a:r>
            <a:endParaRPr lang="en-US" baseline="30000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5053D22-7E2F-423F-E4AC-A7C2C54036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6260802"/>
              </p:ext>
            </p:extLst>
          </p:nvPr>
        </p:nvGraphicFramePr>
        <p:xfrm>
          <a:off x="838199" y="1610917"/>
          <a:ext cx="3448051" cy="192405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57087">
                  <a:extLst>
                    <a:ext uri="{9D8B030D-6E8A-4147-A177-3AD203B41FA5}">
                      <a16:colId xmlns:a16="http://schemas.microsoft.com/office/drawing/2014/main" val="3990754921"/>
                    </a:ext>
                  </a:extLst>
                </a:gridCol>
                <a:gridCol w="1733877">
                  <a:extLst>
                    <a:ext uri="{9D8B030D-6E8A-4147-A177-3AD203B41FA5}">
                      <a16:colId xmlns:a16="http://schemas.microsoft.com/office/drawing/2014/main" val="3511258895"/>
                    </a:ext>
                  </a:extLst>
                </a:gridCol>
                <a:gridCol w="857087">
                  <a:extLst>
                    <a:ext uri="{9D8B030D-6E8A-4147-A177-3AD203B41FA5}">
                      <a16:colId xmlns:a16="http://schemas.microsoft.com/office/drawing/2014/main" val="491835881"/>
                    </a:ext>
                  </a:extLst>
                </a:gridCol>
              </a:tblGrid>
              <a:tr h="176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user_id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Cocktail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user_rating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0609862"/>
                  </a:ext>
                </a:extLst>
              </a:tr>
              <a:tr h="176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Tom Collins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7065333"/>
                  </a:ext>
                </a:extLst>
              </a:tr>
              <a:tr h="176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Gin &amp; Tonic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849716"/>
                  </a:ext>
                </a:extLst>
              </a:tr>
              <a:tr h="176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Mojito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355129"/>
                  </a:ext>
                </a:extLst>
              </a:tr>
              <a:tr h="176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 Russian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3190845"/>
                  </a:ext>
                </a:extLst>
              </a:tr>
              <a:tr h="176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Manhattan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66385"/>
                  </a:ext>
                </a:extLst>
              </a:tr>
              <a:tr h="176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Screwdriver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6423428"/>
                  </a:ext>
                </a:extLst>
              </a:tr>
              <a:tr h="176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Cosmopolitan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1068766"/>
                  </a:ext>
                </a:extLst>
              </a:tr>
              <a:tr h="176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Bloody Mary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497826"/>
                  </a:ext>
                </a:extLst>
              </a:tr>
              <a:tr h="176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Tequila Martini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140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275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76361"/>
            <a:ext cx="10515600" cy="1885343"/>
          </a:xfrm>
        </p:spPr>
        <p:txBody>
          <a:bodyPr>
            <a:normAutofit fontScale="4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Visualization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Below are the learning curves for the SVD model on both the real and synthetic datasets for 20 epochs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Metrics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RMSE for training and testing sets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Real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data -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 RMSE: 1.31 Test RMSE: 1.17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Synthetic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data -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 RMSE: 0.97 Test RMSE: 0.97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Observations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Real: The training RMSE is steadily decreasing over epochs indicating the model is learning the data set. The testing RMSE remains fairly stable with a slight increase towards the end indicating the data is starting to overfit.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Synthetic: Compared to the real data the synthetic data train and test RMSE start at about the same point, due to the nature of less noise/variability in the synthetic data. The test RMSE has a steeper curve indicating the model is learning quicker than with the real data. The test data shows very good generalization with </a:t>
            </a: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 steady curve. 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ED5D6-BE8B-4713-C185-DFA2BF8BC5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6F23EA6D-A325-7F5B-BE80-C987B3951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54" y="3261704"/>
            <a:ext cx="4572000" cy="2743200"/>
          </a:xfrm>
          <a:prstGeom prst="rect">
            <a:avLst/>
          </a:prstGeom>
        </p:spPr>
      </p:pic>
      <p:pic>
        <p:nvPicPr>
          <p:cNvPr id="8" name="Picture 7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3725FB2F-D19D-59E2-2A58-7B8D88AB2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07879"/>
            <a:ext cx="4328376" cy="259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68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Performance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Summary of accuracy and key performance metrics.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Visualization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3D visualizations of real and synthetic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Include images: 3D Visualization of Real Test </a:t>
            </a:r>
            <a:r>
              <a:rPr lang="en-US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Data.png</a:t>
            </a:r>
            <a: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3D Visualization of Real Training </a:t>
            </a:r>
            <a:r>
              <a:rPr lang="en-US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Data.png</a:t>
            </a:r>
            <a: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3D Visualization of Synthetic Test </a:t>
            </a:r>
            <a:r>
              <a:rPr lang="en-US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Data.png</a:t>
            </a:r>
            <a: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3D Visualization of Synthetic Training </a:t>
            </a:r>
            <a:r>
              <a:rPr lang="en-US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Data.png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Key Learnings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Insights gained from the methodology and analysis.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ED5D6-BE8B-4713-C185-DFA2BF8BC5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6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Improvements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Incorporating more diverse features.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Using advanced algorithms for better accuracy.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Collecting more user data for enhanced recommendations.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Further Research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Explore deep learning techniques and hybrid recommendation systems.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ED5D6-BE8B-4713-C185-DFA2BF8BC5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21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Summary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Recap the project's objectives, methods, and findings.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Impact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How the recommender system can benefit users.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Acknowledgments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Thanking contributors and sources.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ED5D6-BE8B-4713-C185-DFA2BF8BC5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Approaches (Model)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5533" y="1543657"/>
            <a:ext cx="5978893" cy="41574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Content-based filtering</a:t>
            </a:r>
          </a:p>
          <a:p>
            <a:pPr lvl="1"/>
            <a:r>
              <a:rPr lang="en-US" dirty="0"/>
              <a:t>Finding cocktails based on cosine similarity</a:t>
            </a:r>
          </a:p>
          <a:p>
            <a:pPr lvl="1"/>
            <a:r>
              <a:rPr lang="en-US" dirty="0"/>
              <a:t>Recommended cocktails similar to a </a:t>
            </a:r>
            <a:r>
              <a:rPr lang="en-US" b="1" dirty="0"/>
              <a:t>Margarita</a:t>
            </a:r>
            <a:r>
              <a:rPr lang="en-US" dirty="0"/>
              <a:t> : </a:t>
            </a:r>
          </a:p>
          <a:p>
            <a:pPr lvl="2"/>
            <a:r>
              <a:rPr lang="en-US" b="1" dirty="0"/>
              <a:t>['Sidecar', 'New York', 'Cosmopolitan', 'Stinger', 'Havana Beach']</a:t>
            </a:r>
          </a:p>
          <a:p>
            <a:r>
              <a:rPr lang="en-US" dirty="0"/>
              <a:t>Collaborative filtering</a:t>
            </a:r>
          </a:p>
          <a:p>
            <a:pPr lvl="1"/>
            <a:r>
              <a:rPr lang="en-US" dirty="0"/>
              <a:t>User-based</a:t>
            </a:r>
          </a:p>
          <a:p>
            <a:pPr lvl="1"/>
            <a:r>
              <a:rPr lang="en-US" dirty="0"/>
              <a:t>Item-based</a:t>
            </a:r>
          </a:p>
          <a:p>
            <a:pPr lvl="1"/>
            <a:r>
              <a:rPr lang="en-US" dirty="0"/>
              <a:t>SVD (Singular Value Decomposition) – matrix factorization technique</a:t>
            </a:r>
          </a:p>
          <a:p>
            <a:pPr lvl="1"/>
            <a:r>
              <a:rPr lang="en-US" dirty="0"/>
              <a:t>NCF (Neural Collaborative Filtering) – voted against because high computational power required</a:t>
            </a:r>
          </a:p>
          <a:p>
            <a:r>
              <a:rPr dirty="0"/>
              <a:t>Cross-validation techniques used</a:t>
            </a:r>
            <a:endParaRPr lang="en-US" dirty="0"/>
          </a:p>
          <a:p>
            <a:pPr lvl="1"/>
            <a:r>
              <a:rPr lang="en-US" dirty="0"/>
              <a:t>tested 3, 5, 10 folds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5E283-9C54-BFF4-1AC1-4FA6CBE01A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6B69BD-8434-EE3A-4BDA-87FE01064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542598"/>
              </p:ext>
            </p:extLst>
          </p:nvPr>
        </p:nvGraphicFramePr>
        <p:xfrm>
          <a:off x="838199" y="2509851"/>
          <a:ext cx="455355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851">
                  <a:extLst>
                    <a:ext uri="{9D8B030D-6E8A-4147-A177-3AD203B41FA5}">
                      <a16:colId xmlns:a16="http://schemas.microsoft.com/office/drawing/2014/main" val="106624175"/>
                    </a:ext>
                  </a:extLst>
                </a:gridCol>
                <a:gridCol w="1517851">
                  <a:extLst>
                    <a:ext uri="{9D8B030D-6E8A-4147-A177-3AD203B41FA5}">
                      <a16:colId xmlns:a16="http://schemas.microsoft.com/office/drawing/2014/main" val="1165909669"/>
                    </a:ext>
                  </a:extLst>
                </a:gridCol>
                <a:gridCol w="1517851">
                  <a:extLst>
                    <a:ext uri="{9D8B030D-6E8A-4147-A177-3AD203B41FA5}">
                      <a16:colId xmlns:a16="http://schemas.microsoft.com/office/drawing/2014/main" val="7705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Cocktail Name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Cocktail Name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Similarity Score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358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French Connection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Godfather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0.85179458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640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Martini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Tequila Martini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0.66374954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9617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 Russian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Dirty Mother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0.62852109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2415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 Russian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Brave Bull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0.60777374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191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Margarita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Sidecar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0.582504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1605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34336"/>
            <a:ext cx="10515600" cy="1885342"/>
          </a:xfrm>
        </p:spPr>
        <p:txBody>
          <a:bodyPr>
            <a:normAutofit/>
          </a:bodyPr>
          <a:lstStyle/>
          <a:p>
            <a:r>
              <a:rPr lang="en-US" dirty="0"/>
              <a:t>Unbalanced synthetically generated user ratings:</a:t>
            </a:r>
          </a:p>
          <a:p>
            <a:pPr lvl="1"/>
            <a:r>
              <a:rPr lang="en-US" dirty="0"/>
              <a:t>Train/test: 7500, 2500</a:t>
            </a:r>
          </a:p>
          <a:p>
            <a:pPr lvl="1"/>
            <a:r>
              <a:rPr lang="en-US" dirty="0"/>
              <a:t>Unique Users = 2k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B517337-F989-462B-BB38-AE2DF8BB87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9" name="Picture 8" descr="A diagram of a training data&#10;&#10;Description automatically generated">
            <a:extLst>
              <a:ext uri="{FF2B5EF4-FFF2-40B4-BE49-F238E27FC236}">
                <a16:creationId xmlns:a16="http://schemas.microsoft.com/office/drawing/2014/main" id="{F80ADC33-E44E-82AF-6CD2-24CB6BCFD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82" y="3211794"/>
            <a:ext cx="3187253" cy="2549803"/>
          </a:xfrm>
          <a:prstGeom prst="rect">
            <a:avLst/>
          </a:prstGeom>
        </p:spPr>
      </p:pic>
      <p:pic>
        <p:nvPicPr>
          <p:cNvPr id="11" name="Picture 10" descr="A graph of data with colored dots&#10;&#10;Description automatically generated with medium confidence">
            <a:extLst>
              <a:ext uri="{FF2B5EF4-FFF2-40B4-BE49-F238E27FC236}">
                <a16:creationId xmlns:a16="http://schemas.microsoft.com/office/drawing/2014/main" id="{F003EFEE-2467-F9F3-C05B-2C37EB3AB1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6" t="6664" r="9264" b="5870"/>
          <a:stretch/>
        </p:blipFill>
        <p:spPr>
          <a:xfrm>
            <a:off x="685799" y="3429000"/>
            <a:ext cx="2375081" cy="2149089"/>
          </a:xfrm>
          <a:prstGeom prst="rect">
            <a:avLst/>
          </a:prstGeom>
        </p:spPr>
      </p:pic>
      <p:pic>
        <p:nvPicPr>
          <p:cNvPr id="13" name="Picture 12" descr="A graph of data with colored dots&#10;&#10;Description automatically generated with medium confidence">
            <a:extLst>
              <a:ext uri="{FF2B5EF4-FFF2-40B4-BE49-F238E27FC236}">
                <a16:creationId xmlns:a16="http://schemas.microsoft.com/office/drawing/2014/main" id="{8C30C294-2BC4-B15E-6C9D-3C0A53E7E8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2" t="7080" r="10172" b="5471"/>
          <a:stretch/>
        </p:blipFill>
        <p:spPr>
          <a:xfrm>
            <a:off x="3457575" y="3501121"/>
            <a:ext cx="2200276" cy="2022543"/>
          </a:xfrm>
          <a:prstGeom prst="rect">
            <a:avLst/>
          </a:prstGeom>
        </p:spPr>
      </p:pic>
      <p:pic>
        <p:nvPicPr>
          <p:cNvPr id="17" name="Picture 16" descr="A diagram of a data analysis&#10;&#10;Description automatically generated with medium confidence">
            <a:extLst>
              <a:ext uri="{FF2B5EF4-FFF2-40B4-BE49-F238E27FC236}">
                <a16:creationId xmlns:a16="http://schemas.microsoft.com/office/drawing/2014/main" id="{59EBA175-51B2-BB1C-8296-293AF1DC03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149" y="3429000"/>
            <a:ext cx="2718711" cy="217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98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Profiles </a:t>
            </a:r>
            <a:endParaRPr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632E336-4A57-84ED-F4DD-D6FD8B473C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872781"/>
              </p:ext>
            </p:extLst>
          </p:nvPr>
        </p:nvGraphicFramePr>
        <p:xfrm>
          <a:off x="1047749" y="1409700"/>
          <a:ext cx="3448051" cy="23088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57087">
                  <a:extLst>
                    <a:ext uri="{9D8B030D-6E8A-4147-A177-3AD203B41FA5}">
                      <a16:colId xmlns:a16="http://schemas.microsoft.com/office/drawing/2014/main" val="3990754921"/>
                    </a:ext>
                  </a:extLst>
                </a:gridCol>
                <a:gridCol w="1733877">
                  <a:extLst>
                    <a:ext uri="{9D8B030D-6E8A-4147-A177-3AD203B41FA5}">
                      <a16:colId xmlns:a16="http://schemas.microsoft.com/office/drawing/2014/main" val="3511258895"/>
                    </a:ext>
                  </a:extLst>
                </a:gridCol>
                <a:gridCol w="857087">
                  <a:extLst>
                    <a:ext uri="{9D8B030D-6E8A-4147-A177-3AD203B41FA5}">
                      <a16:colId xmlns:a16="http://schemas.microsoft.com/office/drawing/2014/main" val="491835881"/>
                    </a:ext>
                  </a:extLst>
                </a:gridCol>
              </a:tblGrid>
              <a:tr h="176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user_id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Cocktail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user_rating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0609862"/>
                  </a:ext>
                </a:extLst>
              </a:tr>
              <a:tr h="176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Gin &amp; Tonic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1390164"/>
                  </a:ext>
                </a:extLst>
              </a:tr>
              <a:tr h="176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Moscow Mule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370993"/>
                  </a:ext>
                </a:extLst>
              </a:tr>
              <a:tr h="176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Bloody Mary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8071975"/>
                  </a:ext>
                </a:extLst>
              </a:tr>
              <a:tr h="176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Margarita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0383157"/>
                  </a:ext>
                </a:extLst>
              </a:tr>
              <a:tr h="176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Blue Hawaii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952573"/>
                  </a:ext>
                </a:extLst>
              </a:tr>
              <a:tr h="176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Tom Collins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4930809"/>
                  </a:ext>
                </a:extLst>
              </a:tr>
              <a:tr h="176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Long Island Ice Tea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4684605"/>
                  </a:ext>
                </a:extLst>
              </a:tr>
              <a:tr h="176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Manhattan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0424253"/>
                  </a:ext>
                </a:extLst>
              </a:tr>
              <a:tr h="176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Tequila Sunset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8514840"/>
                  </a:ext>
                </a:extLst>
              </a:tr>
              <a:tr h="176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Vodka &amp; Tonic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1649055"/>
                  </a:ext>
                </a:extLst>
              </a:tr>
              <a:tr h="176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Screwdriver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681657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ED5D6-BE8B-4713-C185-DFA2BF8BC5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0E828E3-E6FB-B2DC-00B1-BC49B517A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340836"/>
              </p:ext>
            </p:extLst>
          </p:nvPr>
        </p:nvGraphicFramePr>
        <p:xfrm>
          <a:off x="5360987" y="1409700"/>
          <a:ext cx="6308726" cy="101600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288232">
                  <a:extLst>
                    <a:ext uri="{9D8B030D-6E8A-4147-A177-3AD203B41FA5}">
                      <a16:colId xmlns:a16="http://schemas.microsoft.com/office/drawing/2014/main" val="2067634818"/>
                    </a:ext>
                  </a:extLst>
                </a:gridCol>
                <a:gridCol w="1673498">
                  <a:extLst>
                    <a:ext uri="{9D8B030D-6E8A-4147-A177-3AD203B41FA5}">
                      <a16:colId xmlns:a16="http://schemas.microsoft.com/office/drawing/2014/main" val="4045526881"/>
                    </a:ext>
                  </a:extLst>
                </a:gridCol>
                <a:gridCol w="1673498">
                  <a:extLst>
                    <a:ext uri="{9D8B030D-6E8A-4147-A177-3AD203B41FA5}">
                      <a16:colId xmlns:a16="http://schemas.microsoft.com/office/drawing/2014/main" val="1896430762"/>
                    </a:ext>
                  </a:extLst>
                </a:gridCol>
                <a:gridCol w="1673498">
                  <a:extLst>
                    <a:ext uri="{9D8B030D-6E8A-4147-A177-3AD203B41FA5}">
                      <a16:colId xmlns:a16="http://schemas.microsoft.com/office/drawing/2014/main" val="190479149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User B (38)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Recommendation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Recommendation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Recommendation 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67632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Item Based CF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Gin Fizz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2CEEF"/>
                          </a:highlight>
                          <a:latin typeface="Aptos Narrow" panose="020B0004020202020204" pitchFamily="34" charset="0"/>
                        </a:rPr>
                        <a:t>Black Russian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AEDFB"/>
                          </a:highlight>
                          <a:latin typeface="Aptos Narrow" panose="020B0004020202020204" pitchFamily="34" charset="0"/>
                        </a:rPr>
                        <a:t>Tequila Martini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58664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User Based CF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Mojito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ptos Narrow" panose="020B0004020202020204" pitchFamily="34" charset="0"/>
                        </a:rPr>
                        <a:t>Old Fashioned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2CEEF"/>
                          </a:highlight>
                          <a:latin typeface="Aptos Narrow" panose="020B0004020202020204" pitchFamily="34" charset="0"/>
                        </a:rPr>
                        <a:t>Black Russian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94482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Content Based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AEDFB"/>
                          </a:highlight>
                          <a:latin typeface="Aptos Narrow" panose="020B0004020202020204" pitchFamily="34" charset="0"/>
                        </a:rPr>
                        <a:t>Tequila Sunrise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Horse’s Neck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Harvard Cooler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4752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SVD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2CEEF"/>
                          </a:highlight>
                          <a:latin typeface="Aptos Narrow" panose="020B0004020202020204" pitchFamily="34" charset="0"/>
                        </a:rPr>
                        <a:t>Black Russian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ptos Narrow" panose="020B0004020202020204" pitchFamily="34" charset="0"/>
                        </a:rPr>
                        <a:t>Old Fashioned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Godfather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0619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041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Profiles</a:t>
            </a:r>
            <a:endParaRPr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632E336-4A57-84ED-F4DD-D6FD8B473C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086107"/>
              </p:ext>
            </p:extLst>
          </p:nvPr>
        </p:nvGraphicFramePr>
        <p:xfrm>
          <a:off x="1047749" y="1409700"/>
          <a:ext cx="3448051" cy="7696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57087">
                  <a:extLst>
                    <a:ext uri="{9D8B030D-6E8A-4147-A177-3AD203B41FA5}">
                      <a16:colId xmlns:a16="http://schemas.microsoft.com/office/drawing/2014/main" val="3990754921"/>
                    </a:ext>
                  </a:extLst>
                </a:gridCol>
                <a:gridCol w="1733877">
                  <a:extLst>
                    <a:ext uri="{9D8B030D-6E8A-4147-A177-3AD203B41FA5}">
                      <a16:colId xmlns:a16="http://schemas.microsoft.com/office/drawing/2014/main" val="3511258895"/>
                    </a:ext>
                  </a:extLst>
                </a:gridCol>
                <a:gridCol w="857087">
                  <a:extLst>
                    <a:ext uri="{9D8B030D-6E8A-4147-A177-3AD203B41FA5}">
                      <a16:colId xmlns:a16="http://schemas.microsoft.com/office/drawing/2014/main" val="491835881"/>
                    </a:ext>
                  </a:extLst>
                </a:gridCol>
              </a:tblGrid>
              <a:tr h="176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user_id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Cocktail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user_rating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0609862"/>
                  </a:ext>
                </a:extLst>
              </a:tr>
              <a:tr h="176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Mojito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7872467"/>
                  </a:ext>
                </a:extLst>
              </a:tr>
              <a:tr h="176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Long Island Ice Tea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2178779"/>
                  </a:ext>
                </a:extLst>
              </a:tr>
              <a:tr h="176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Bloody Mary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164522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ED5D6-BE8B-4713-C185-DFA2BF8BC5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2A526A-4741-6471-2AA7-8BD95F7F4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271999"/>
              </p:ext>
            </p:extLst>
          </p:nvPr>
        </p:nvGraphicFramePr>
        <p:xfrm>
          <a:off x="5227637" y="1409700"/>
          <a:ext cx="6308726" cy="101600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288232">
                  <a:extLst>
                    <a:ext uri="{9D8B030D-6E8A-4147-A177-3AD203B41FA5}">
                      <a16:colId xmlns:a16="http://schemas.microsoft.com/office/drawing/2014/main" val="2067634818"/>
                    </a:ext>
                  </a:extLst>
                </a:gridCol>
                <a:gridCol w="1673498">
                  <a:extLst>
                    <a:ext uri="{9D8B030D-6E8A-4147-A177-3AD203B41FA5}">
                      <a16:colId xmlns:a16="http://schemas.microsoft.com/office/drawing/2014/main" val="4045526881"/>
                    </a:ext>
                  </a:extLst>
                </a:gridCol>
                <a:gridCol w="1673498">
                  <a:extLst>
                    <a:ext uri="{9D8B030D-6E8A-4147-A177-3AD203B41FA5}">
                      <a16:colId xmlns:a16="http://schemas.microsoft.com/office/drawing/2014/main" val="1896430762"/>
                    </a:ext>
                  </a:extLst>
                </a:gridCol>
                <a:gridCol w="1673498">
                  <a:extLst>
                    <a:ext uri="{9D8B030D-6E8A-4147-A177-3AD203B41FA5}">
                      <a16:colId xmlns:a16="http://schemas.microsoft.com/office/drawing/2014/main" val="190479149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User C (47)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Recommendation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Recommendation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Recommendation 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67632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Item Based CF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Havana Beach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Cuba Libre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Mai-Tai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58664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User Based CF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Aptos Narrow" panose="020B0004020202020204" pitchFamily="34" charset="0"/>
                        </a:rPr>
                        <a:t>Old Fashioned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Gin &amp; Tonic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Martini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94482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Content Based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Horse’s Neck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Earthquake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2CEEF"/>
                          </a:highlight>
                          <a:latin typeface="Aptos Narrow" panose="020B0004020202020204" pitchFamily="34" charset="0"/>
                        </a:rPr>
                        <a:t>Moscow Mule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4752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SVD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2CEEF"/>
                          </a:highlight>
                          <a:latin typeface="Aptos Narrow" panose="020B0004020202020204" pitchFamily="34" charset="0"/>
                        </a:rPr>
                        <a:t>Moscow Mule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Aptos Narrow" panose="020B0004020202020204" pitchFamily="34" charset="0"/>
                        </a:rPr>
                        <a:t>Old Fashioned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Margarita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0619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83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Objective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Create a cocktail recommender system using cocktail features and user ratings data.</a:t>
            </a:r>
          </a:p>
          <a:p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Importance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Personalized recommendations can enhance user experience and satisfaction in cocktail selection.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Helps users discover new cocktails tailored to their tastes.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Motivation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Improve customer engagement and satisfaction in the beverage industry.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2522C-D9DC-9929-C3F2-EFB7976EC1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Collaborative Filtering (User-Based)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5533" y="1543657"/>
            <a:ext cx="5978893" cy="4157428"/>
          </a:xfrm>
        </p:spPr>
        <p:txBody>
          <a:bodyPr>
            <a:normAutofit/>
          </a:bodyPr>
          <a:lstStyle/>
          <a:p>
            <a:r>
              <a:rPr lang="en-US" dirty="0"/>
              <a:t>X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5E283-9C54-BFF4-1AC1-4FA6CBE01A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62E718-ED15-7149-6831-243D12F63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36" y="1690439"/>
            <a:ext cx="3264081" cy="347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69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Collaborative Filtering (Item-Based)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5533" y="1543657"/>
            <a:ext cx="5978893" cy="4157428"/>
          </a:xfrm>
        </p:spPr>
        <p:txBody>
          <a:bodyPr>
            <a:normAutofit/>
          </a:bodyPr>
          <a:lstStyle/>
          <a:p>
            <a:r>
              <a:rPr lang="en-US" dirty="0"/>
              <a:t>X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5E283-9C54-BFF4-1AC1-4FA6CBE01A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B6238-1A91-A898-E42E-526E08D35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387" y="1745856"/>
            <a:ext cx="3087647" cy="336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32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Content-Based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5533" y="1543657"/>
            <a:ext cx="5978893" cy="415742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Content-Based recommender system tries to guess the features or behavior of a user given the item’s features, he/she reacts positively to.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5E283-9C54-BFF4-1AC1-4FA6CBE01A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7B6523-C11C-25CF-B55C-DF2709266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49" y="1971160"/>
            <a:ext cx="7772400" cy="235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54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Proposed Approaches (Model)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1798257"/>
          </a:xfrm>
        </p:spPr>
        <p:txBody>
          <a:bodyPr>
            <a:normAutofit fontScale="62500" lnSpcReduction="20000"/>
          </a:bodyPr>
          <a:lstStyle/>
          <a:p>
            <a:r>
              <a:rPr dirty="0"/>
              <a:t>Checks for overfitting and underfitting</a:t>
            </a:r>
            <a:r>
              <a:rPr lang="en-US" dirty="0"/>
              <a:t> (SVD w/ Random Search) on synthetic dataset (100k records)</a:t>
            </a:r>
          </a:p>
          <a:p>
            <a:pPr lvl="1"/>
            <a:r>
              <a:rPr lang="en-US" dirty="0"/>
              <a:t>Training RMSE steadily decreases as we reach 20 epochs, indicating that the model continues to improve. However, since the validation RMSE is relatively constant/slightly increasing this shows the model is overfitting, it is learning the training set. </a:t>
            </a:r>
          </a:p>
          <a:p>
            <a:pPr lvl="1"/>
            <a:r>
              <a:rPr lang="en-US" dirty="0"/>
              <a:t>Best parameters: {'</a:t>
            </a:r>
            <a:r>
              <a:rPr lang="en-US" dirty="0" err="1"/>
              <a:t>n_factors</a:t>
            </a:r>
            <a:r>
              <a:rPr lang="en-US" dirty="0"/>
              <a:t>': 20, '</a:t>
            </a:r>
            <a:r>
              <a:rPr lang="en-US" dirty="0" err="1"/>
              <a:t>n_epochs</a:t>
            </a:r>
            <a:r>
              <a:rPr lang="en-US" dirty="0"/>
              <a:t>': 10, '</a:t>
            </a:r>
            <a:r>
              <a:rPr lang="en-US" dirty="0" err="1"/>
              <a:t>lr_all</a:t>
            </a:r>
            <a:r>
              <a:rPr lang="en-US" dirty="0"/>
              <a:t>': 0.002, '</a:t>
            </a:r>
            <a:r>
              <a:rPr lang="en-US" dirty="0" err="1"/>
              <a:t>reg_all</a:t>
            </a:r>
            <a:r>
              <a:rPr lang="en-US" dirty="0"/>
              <a:t>': 0.02} </a:t>
            </a:r>
          </a:p>
          <a:p>
            <a:pPr lvl="1"/>
            <a:r>
              <a:rPr lang="en-US" dirty="0"/>
              <a:t>Validation RMSE: 0.9853372223313915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A29F5B9-E5ED-6E68-88CA-E618CAD0CB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D69F11-BC30-6942-2087-325822E0D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292" y="3657601"/>
            <a:ext cx="3790734" cy="22744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D9F664-6E30-A1D0-225F-A5DC6813A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163" y="3657601"/>
            <a:ext cx="3752623" cy="22515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CC2CEE-6E48-1F02-EFF4-E721D7B97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86" y="3560009"/>
            <a:ext cx="3877166" cy="232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8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Approaches (Model)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1798257"/>
          </a:xfrm>
        </p:spPr>
        <p:txBody>
          <a:bodyPr>
            <a:normAutofit fontScale="62500" lnSpcReduction="20000"/>
          </a:bodyPr>
          <a:lstStyle/>
          <a:p>
            <a:r>
              <a:rPr dirty="0"/>
              <a:t>Checks for overfitting and underfitting</a:t>
            </a:r>
            <a:r>
              <a:rPr lang="en-US" dirty="0"/>
              <a:t> (SVD w/ Random Search) on original survey data (100 records)</a:t>
            </a:r>
          </a:p>
          <a:p>
            <a:pPr lvl="1"/>
            <a:r>
              <a:rPr lang="en-US" dirty="0"/>
              <a:t>Training RMSE steadily decreases as we reach 20 epochs, indicating that the model continues to improve. However, since the validation RMSE is relatively constant/slightly increasing this shows the model is overfitting, it is learning the training set. </a:t>
            </a:r>
          </a:p>
          <a:p>
            <a:pPr lvl="1"/>
            <a:r>
              <a:rPr lang="en-US" dirty="0"/>
              <a:t>Best parameters: {'</a:t>
            </a:r>
            <a:r>
              <a:rPr lang="en-US" dirty="0" err="1"/>
              <a:t>n_factors</a:t>
            </a:r>
            <a:r>
              <a:rPr lang="en-US" dirty="0"/>
              <a:t>': 100, '</a:t>
            </a:r>
            <a:r>
              <a:rPr lang="en-US" dirty="0" err="1"/>
              <a:t>n_epochs</a:t>
            </a:r>
            <a:r>
              <a:rPr lang="en-US" dirty="0"/>
              <a:t>': 20, '</a:t>
            </a:r>
            <a:r>
              <a:rPr lang="en-US" dirty="0" err="1"/>
              <a:t>lr_all</a:t>
            </a:r>
            <a:r>
              <a:rPr lang="en-US" dirty="0"/>
              <a:t>': 0.005, '</a:t>
            </a:r>
            <a:r>
              <a:rPr lang="en-US" dirty="0" err="1"/>
              <a:t>reg_all</a:t>
            </a:r>
            <a:r>
              <a:rPr lang="en-US" dirty="0"/>
              <a:t>': 0.1} </a:t>
            </a:r>
          </a:p>
          <a:p>
            <a:pPr lvl="1"/>
            <a:r>
              <a:rPr lang="en-US" dirty="0"/>
              <a:t>Validation RMSE: 1.276437999626136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A29F5B9-E5ED-6E68-88CA-E618CAD0CB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pic>
        <p:nvPicPr>
          <p:cNvPr id="19" name="Picture 1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4687D77E-1EA0-231C-017F-273E8D923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461" y="3559157"/>
            <a:ext cx="3963269" cy="2377962"/>
          </a:xfrm>
          <a:prstGeom prst="rect">
            <a:avLst/>
          </a:prstGeom>
        </p:spPr>
      </p:pic>
      <p:pic>
        <p:nvPicPr>
          <p:cNvPr id="21" name="Picture 20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CB810B57-5B7F-EB5D-9997-B52D68082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194" y="3493464"/>
            <a:ext cx="3864428" cy="2318657"/>
          </a:xfrm>
          <a:prstGeom prst="rect">
            <a:avLst/>
          </a:prstGeom>
        </p:spPr>
      </p:pic>
      <p:pic>
        <p:nvPicPr>
          <p:cNvPr id="23" name="Picture 22" descr="A graph with orange and blue lines&#10;&#10;Description automatically generated">
            <a:extLst>
              <a:ext uri="{FF2B5EF4-FFF2-40B4-BE49-F238E27FC236}">
                <a16:creationId xmlns:a16="http://schemas.microsoft.com/office/drawing/2014/main" id="{45EDDA17-6575-1105-D067-DDDF98272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6" y="3493464"/>
            <a:ext cx="4040777" cy="242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60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Approaches (Model)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1798257"/>
          </a:xfrm>
        </p:spPr>
        <p:txBody>
          <a:bodyPr>
            <a:normAutofit fontScale="62500" lnSpcReduction="20000"/>
          </a:bodyPr>
          <a:lstStyle/>
          <a:p>
            <a:r>
              <a:rPr dirty="0"/>
              <a:t>Checks for overfitting and underfitting</a:t>
            </a:r>
            <a:r>
              <a:rPr lang="en-US" dirty="0"/>
              <a:t> (SVD w/ Random Search) on original synthetic dataset applied to CTGAN (100k records)</a:t>
            </a:r>
          </a:p>
          <a:p>
            <a:pPr lvl="1"/>
            <a:r>
              <a:rPr lang="en-US" dirty="0"/>
              <a:t>Training RMSE steadily decreases as we reach 20 epochs, indicating that the model continues to improve. However, since the validation RMSE is relatively constant/slightly increasing this shows the model is overfitting, it is learning the training set.</a:t>
            </a:r>
          </a:p>
          <a:p>
            <a:pPr lvl="1"/>
            <a:r>
              <a:rPr lang="en-US" dirty="0"/>
              <a:t>Best parameters: {'</a:t>
            </a:r>
            <a:r>
              <a:rPr lang="en-US" dirty="0" err="1"/>
              <a:t>n_factors</a:t>
            </a:r>
            <a:r>
              <a:rPr lang="en-US" dirty="0"/>
              <a:t>': 150, '</a:t>
            </a:r>
            <a:r>
              <a:rPr lang="en-US" dirty="0" err="1"/>
              <a:t>n_epochs</a:t>
            </a:r>
            <a:r>
              <a:rPr lang="en-US" dirty="0"/>
              <a:t>': 10, '</a:t>
            </a:r>
            <a:r>
              <a:rPr lang="en-US" dirty="0" err="1"/>
              <a:t>lr_all</a:t>
            </a:r>
            <a:r>
              <a:rPr lang="en-US" dirty="0"/>
              <a:t>': 0.002, '</a:t>
            </a:r>
            <a:r>
              <a:rPr lang="en-US" dirty="0" err="1"/>
              <a:t>reg_all</a:t>
            </a:r>
            <a:r>
              <a:rPr lang="en-US" dirty="0"/>
              <a:t>': 0.1} </a:t>
            </a:r>
          </a:p>
          <a:p>
            <a:pPr lvl="1"/>
            <a:r>
              <a:rPr lang="en-US" dirty="0"/>
              <a:t>Validation RMSE: 1.5233890473123166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A29F5B9-E5ED-6E68-88CA-E618CAD0CB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0DB80E-B7E8-7154-74AE-F31A46725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54" y="3794760"/>
            <a:ext cx="3213463" cy="19280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69E914-C967-BB92-8798-C08E47A4B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893" y="3681178"/>
            <a:ext cx="3402766" cy="20416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3814752-34D3-73C8-212C-AF86FEF60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487" y="3794760"/>
            <a:ext cx="3577389" cy="214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74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Model Chosen: SVD</a:t>
            </a:r>
          </a:p>
          <a:p>
            <a:pPr lvl="1"/>
            <a:r>
              <a:rPr lang="en-US" dirty="0"/>
              <a:t>Captures latent factors</a:t>
            </a:r>
          </a:p>
          <a:p>
            <a:pPr lvl="1"/>
            <a:r>
              <a:rPr lang="en-US" dirty="0"/>
              <a:t>Reduces dimensionality, effective for smaller datasets</a:t>
            </a:r>
          </a:p>
          <a:p>
            <a:pPr lvl="1"/>
            <a:r>
              <a:rPr lang="en-US" dirty="0"/>
              <a:t>Handles sparsity when user ratings are missing or items have not yet been rated</a:t>
            </a:r>
          </a:p>
          <a:p>
            <a:pPr lvl="1"/>
            <a:r>
              <a:rPr lang="en-US" dirty="0"/>
              <a:t>Requires lower computational requirements, easier to train and deploy</a:t>
            </a:r>
          </a:p>
          <a:p>
            <a:r>
              <a:rPr lang="en-US" dirty="0"/>
              <a:t>Hyperparameter</a:t>
            </a:r>
            <a:r>
              <a:rPr dirty="0"/>
              <a:t> techniques applied</a:t>
            </a:r>
            <a:r>
              <a:rPr lang="en-US" dirty="0"/>
              <a:t>: Random Search</a:t>
            </a:r>
            <a:endParaRPr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Computationally efficient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Increases likelihood of finding optimal settings</a:t>
            </a:r>
          </a:p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4ED15A-BBB9-E6B2-BCAC-EB6F69E53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873" y="1434900"/>
            <a:ext cx="2032000" cy="622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983050-D373-A9AE-53B3-EC3E454B5B97}"/>
              </a:ext>
            </a:extLst>
          </p:cNvPr>
          <p:cNvSpPr txBox="1"/>
          <p:nvPr/>
        </p:nvSpPr>
        <p:spPr>
          <a:xfrm>
            <a:off x="9103622" y="2057200"/>
            <a:ext cx="31525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User Ratings</a:t>
            </a:r>
            <a:br>
              <a:rPr lang="en-US" dirty="0"/>
            </a:br>
            <a:r>
              <a:rPr lang="en-US" dirty="0" err="1"/>
              <a:t>Σ</a:t>
            </a:r>
            <a:r>
              <a:rPr lang="en-US" dirty="0"/>
              <a:t> = diagonal matrix of singular value</a:t>
            </a:r>
          </a:p>
          <a:p>
            <a:r>
              <a:rPr lang="en-US" dirty="0"/>
              <a:t>U = User “features” matrix</a:t>
            </a:r>
            <a:br>
              <a:rPr lang="en-US" dirty="0"/>
            </a:br>
            <a:r>
              <a:rPr lang="en-US" dirty="0"/>
              <a:t>V</a:t>
            </a:r>
            <a:r>
              <a:rPr lang="en-US" baseline="30000" dirty="0"/>
              <a:t>T</a:t>
            </a:r>
            <a:r>
              <a:rPr lang="en-US" dirty="0"/>
              <a:t>= Cocktail “features” matrix</a:t>
            </a:r>
            <a:endParaRPr lang="en-US" baseline="300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73EB60-2C58-2AFC-AFF2-E4D2706B39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46D024-23C6-A1F9-02C5-0C81075490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14"/>
          <a:stretch/>
        </p:blipFill>
        <p:spPr>
          <a:xfrm>
            <a:off x="8372159" y="4900682"/>
            <a:ext cx="3323714" cy="104483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Root Mean Squared Error (RMSE) on the validation set: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SVD - Validation RMSE: 1.04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SVD w/ Random Search – Validation RMSE: 0.99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Best parameters: {'</a:t>
            </a:r>
            <a:r>
              <a:rPr lang="en-US" dirty="0" err="1"/>
              <a:t>n_factors</a:t>
            </a:r>
            <a:r>
              <a:rPr lang="en-US" dirty="0"/>
              <a:t>': 150, '</a:t>
            </a:r>
            <a:r>
              <a:rPr lang="en-US" dirty="0" err="1"/>
              <a:t>n_epochs</a:t>
            </a:r>
            <a:r>
              <a:rPr lang="en-US" dirty="0"/>
              <a:t>': 10, '</a:t>
            </a:r>
            <a:r>
              <a:rPr lang="en-US" dirty="0" err="1"/>
              <a:t>lr_all</a:t>
            </a:r>
            <a:r>
              <a:rPr lang="en-US" dirty="0"/>
              <a:t>': 0.002, '</a:t>
            </a:r>
            <a:r>
              <a:rPr lang="en-US" dirty="0" err="1"/>
              <a:t>reg_all</a:t>
            </a:r>
            <a:r>
              <a:rPr lang="en-US" dirty="0"/>
              <a:t>': 0.2}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US" dirty="0"/>
              <a:t>With Random Search the model improved by 0.05 points</a:t>
            </a:r>
          </a:p>
          <a:p>
            <a:r>
              <a:rPr lang="en-US" dirty="0"/>
              <a:t>With the training RMSE decreasing from 0.99 to ~0.68 by the 20</a:t>
            </a:r>
            <a:r>
              <a:rPr lang="en-US" baseline="30000" dirty="0"/>
              <a:t>th</a:t>
            </a:r>
            <a:r>
              <a:rPr lang="en-US" dirty="0"/>
              <a:t> epoch and the validation error increasing, it shows the model is learning the training set (overfitting)</a:t>
            </a:r>
          </a:p>
          <a:p>
            <a:r>
              <a:rPr lang="en-US" dirty="0"/>
              <a:t>However, even with data balancing and hyperparameter tuning the above is common</a:t>
            </a:r>
          </a:p>
          <a:p>
            <a:pPr lvl="1"/>
            <a:r>
              <a:rPr lang="en-US" dirty="0"/>
              <a:t>To optimize the number of latent factors by minimizing the training RMSE, eventually the validation RMSE will start increasing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Provide visualizations of the model's predictions compared to the actual ratings.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Highlight key learnings from the project, such as the impact of different features on the recommendations or challenges faced during the project.</a:t>
            </a:r>
          </a:p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4C1C9-FFED-64F3-52B4-EDB59DD0BF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Learnings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4C1C9-FFED-64F3-52B4-EDB59DD0BF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8EF307-191C-A342-44E2-D7BF0767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2915093" cy="4157428"/>
          </a:xfrm>
        </p:spPr>
        <p:txBody>
          <a:bodyPr/>
          <a:lstStyle/>
          <a:p>
            <a:r>
              <a:rPr lang="en-US" dirty="0"/>
              <a:t>This is with the ~100 </a:t>
            </a:r>
            <a:r>
              <a:rPr lang="en-US" dirty="0" err="1"/>
              <a:t>user_ratings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FB6D54-B4B4-92F6-5D7E-6D5DE1CE4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233" y="1775173"/>
            <a:ext cx="3784600" cy="173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F79E25-664D-5204-D76C-A8A3BA47C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735" y="3999560"/>
            <a:ext cx="4305300" cy="149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8F06D3-3596-9D25-7A58-B79C8C39F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3020" y="4034438"/>
            <a:ext cx="4356100" cy="1473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A71F45-BEF5-775D-15FC-25D14384FAC5}"/>
              </a:ext>
            </a:extLst>
          </p:cNvPr>
          <p:cNvSpPr txBox="1"/>
          <p:nvPr/>
        </p:nvSpPr>
        <p:spPr>
          <a:xfrm>
            <a:off x="9611833" y="3785191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Best_svd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10F957-2BB4-1935-A5AF-EA395422C02F}"/>
              </a:ext>
            </a:extLst>
          </p:cNvPr>
          <p:cNvSpPr txBox="1"/>
          <p:nvPr/>
        </p:nvSpPr>
        <p:spPr>
          <a:xfrm>
            <a:off x="4582633" y="3785191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SVD</a:t>
            </a:r>
          </a:p>
        </p:txBody>
      </p:sp>
    </p:spTree>
    <p:extLst>
      <p:ext uri="{BB962C8B-B14F-4D97-AF65-F5344CB8AC3E}">
        <p14:creationId xmlns:p14="http://schemas.microsoft.com/office/powerpoint/2010/main" val="4078801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Potential improvements</a:t>
            </a:r>
            <a:endParaRPr lang="en-US" dirty="0"/>
          </a:p>
          <a:p>
            <a:pPr lvl="1"/>
            <a:r>
              <a:rPr lang="en-US" dirty="0"/>
              <a:t>Further hyperparameter tuning</a:t>
            </a:r>
          </a:p>
          <a:p>
            <a:pPr lvl="2"/>
            <a:r>
              <a:rPr lang="en-US" dirty="0"/>
              <a:t>Adjusting the hyperparameters even more may give better results</a:t>
            </a:r>
          </a:p>
          <a:p>
            <a:pPr lvl="1"/>
            <a:r>
              <a:rPr lang="en-US" dirty="0"/>
              <a:t>Model ensemble</a:t>
            </a:r>
          </a:p>
          <a:p>
            <a:pPr lvl="2"/>
            <a:r>
              <a:rPr lang="en-US" dirty="0"/>
              <a:t>Combining multiple models can potentially improve performance</a:t>
            </a:r>
          </a:p>
          <a:p>
            <a:pPr lvl="1"/>
            <a:r>
              <a:rPr lang="en-US" dirty="0"/>
              <a:t>Additional real user ratings data (cold start)</a:t>
            </a:r>
          </a:p>
          <a:p>
            <a:pPr lvl="2"/>
            <a:r>
              <a:rPr lang="en-US" dirty="0"/>
              <a:t>Evaluating this with real user data will be the most beneficial in finding a good recommender model</a:t>
            </a:r>
          </a:p>
          <a:p>
            <a:pPr lvl="1"/>
            <a:r>
              <a:rPr lang="en-US" dirty="0"/>
              <a:t>Cold item problem</a:t>
            </a:r>
          </a:p>
          <a:p>
            <a:pPr lvl="2"/>
            <a:r>
              <a:rPr lang="en-US" dirty="0"/>
              <a:t>When new cocktails are added use similar cocktails by ingredients and categories to know which users would like this cocktail</a:t>
            </a:r>
            <a:endParaRPr dirty="0"/>
          </a:p>
          <a:p>
            <a:r>
              <a:rPr dirty="0"/>
              <a:t>Other models or techniques to explore</a:t>
            </a:r>
            <a:endParaRPr lang="en-US" dirty="0"/>
          </a:p>
          <a:p>
            <a:pPr lvl="1"/>
            <a:r>
              <a:rPr lang="en-US" dirty="0"/>
              <a:t>There is more work on CTGAN and Gaussian </a:t>
            </a:r>
            <a:r>
              <a:rPr lang="en-US" dirty="0" err="1"/>
              <a:t>Coupula</a:t>
            </a:r>
            <a:r>
              <a:rPr lang="en-US" dirty="0"/>
              <a:t> that can be used to generate user ratings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Shuffling survey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CEF64-8A40-B939-1D14-48A7FA9EDB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657"/>
            <a:ext cx="10778544" cy="415742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Cocktail Data Source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Web scraped from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hlinkClick r:id="rId2"/>
              </a:rPr>
              <a:t>CocktailViz</a:t>
            </a:r>
            <a:endParaRPr lang="en-US" b="0" i="0" u="none" strike="noStrike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48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cocktails,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22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Details on ingredients, alcohol content, and flavor profiles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 Ratings Data Source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Collected via a Google Form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hlinkClick r:id="rId3"/>
              </a:rPr>
              <a:t>survey</a:t>
            </a:r>
            <a:endParaRPr lang="en-US" b="0" i="0" u="none" strike="noStrike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Included user preferences and ratings on various cocktails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Dataset Size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Real Data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115 records (actual user ratings)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Synthetic Data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10,000 records (generated to compare with a larger dataset)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6A13C-A24C-FA70-2AA8-A60F8A2DDD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42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4A12BC-4A83-E21E-D5D0-FE4880B46F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27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20D4-2C77-D9C2-C23B-6012567CD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4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Assumptions and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543657"/>
            <a:ext cx="5856986" cy="415742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User preferences are consistent over time</a:t>
            </a:r>
          </a:p>
          <a:p>
            <a:pPr lvl="1"/>
            <a:r>
              <a:rPr lang="en-US" dirty="0"/>
              <a:t>Survey bias does not exist</a:t>
            </a:r>
          </a:p>
          <a:p>
            <a:pPr lvl="1"/>
            <a:r>
              <a:rPr lang="en-US" dirty="0"/>
              <a:t>Synthetic data is a reliable approximation of real user behavior</a:t>
            </a:r>
          </a:p>
          <a:p>
            <a:r>
              <a:rPr lang="en-US" dirty="0"/>
              <a:t>Hypotheses</a:t>
            </a:r>
          </a:p>
          <a:p>
            <a:pPr lvl="1"/>
            <a:r>
              <a:rPr lang="en-US" dirty="0"/>
              <a:t>Feature importance aligns with user preferences</a:t>
            </a:r>
          </a:p>
          <a:p>
            <a:pPr lvl="1"/>
            <a:r>
              <a:rPr lang="en-US" dirty="0"/>
              <a:t>Synthetic data will not replicate real user data because it lacks real-world patterns (used primarily for the quantity of records)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6A13C-A24C-FA70-2AA8-A60F8A2DDD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13" name="Picture 12" descr="A graph of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53508FAF-B4A7-2532-BB03-669DA24FA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190" y="1445424"/>
            <a:ext cx="5348123" cy="2228385"/>
          </a:xfrm>
          <a:prstGeom prst="rect">
            <a:avLst/>
          </a:prstGeom>
        </p:spPr>
      </p:pic>
      <p:pic>
        <p:nvPicPr>
          <p:cNvPr id="15" name="Picture 14" descr="A graph of a number of blue and green bars&#10;&#10;Description automatically generated">
            <a:extLst>
              <a:ext uri="{FF2B5EF4-FFF2-40B4-BE49-F238E27FC236}">
                <a16:creationId xmlns:a16="http://schemas.microsoft.com/office/drawing/2014/main" id="{9A6DD7D0-CA86-5A19-043C-5A06018DB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191" y="3674327"/>
            <a:ext cx="5348125" cy="22283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2232" y="2396133"/>
            <a:ext cx="7211568" cy="330495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Correlation Matrix </a:t>
            </a:r>
            <a:r>
              <a:rPr lang="en-US" dirty="0"/>
              <a:t>(left top)</a:t>
            </a:r>
          </a:p>
          <a:p>
            <a:pPr lvl="1"/>
            <a:r>
              <a:rPr lang="en-US" dirty="0"/>
              <a:t>No multi-collinearity</a:t>
            </a:r>
          </a:p>
          <a:p>
            <a:r>
              <a:rPr lang="en-US" dirty="0"/>
              <a:t>117 features after </a:t>
            </a:r>
            <a:r>
              <a:rPr lang="en-US" b="1" dirty="0"/>
              <a:t>Feature Scaling</a:t>
            </a:r>
          </a:p>
          <a:p>
            <a:pPr lvl="1"/>
            <a:r>
              <a:rPr lang="en-US" dirty="0"/>
              <a:t>Even distribution of liquors and alcohol content (left bottom)</a:t>
            </a:r>
          </a:p>
          <a:p>
            <a:r>
              <a:rPr lang="en-US" b="1" dirty="0"/>
              <a:t>3D</a:t>
            </a:r>
            <a:r>
              <a:rPr lang="en-US" dirty="0"/>
              <a:t> </a:t>
            </a:r>
            <a:r>
              <a:rPr lang="en-US" b="1" dirty="0"/>
              <a:t>distribution</a:t>
            </a:r>
            <a:r>
              <a:rPr lang="en-US" dirty="0"/>
              <a:t> of users, cocktails, and ratings (top right)</a:t>
            </a:r>
          </a:p>
          <a:p>
            <a:r>
              <a:rPr lang="en-US" dirty="0"/>
              <a:t>Unbalanced synthetically generated user ratings:</a:t>
            </a:r>
          </a:p>
          <a:p>
            <a:pPr lvl="1"/>
            <a:r>
              <a:rPr lang="en-US" dirty="0"/>
              <a:t>Train/test: 7500, 2500</a:t>
            </a:r>
          </a:p>
          <a:p>
            <a:pPr lvl="1"/>
            <a:r>
              <a:rPr lang="en-US" dirty="0"/>
              <a:t>Unique Users = 2k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4B696-87A1-BC15-92CC-171E71E8BA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A diagram of a number of red squares&#10;&#10;Description automatically generated with medium confidence">
            <a:extLst>
              <a:ext uri="{FF2B5EF4-FFF2-40B4-BE49-F238E27FC236}">
                <a16:creationId xmlns:a16="http://schemas.microsoft.com/office/drawing/2014/main" id="{52EA98E2-BD12-783A-4D86-BDC77E6512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0" r="13282"/>
          <a:stretch/>
        </p:blipFill>
        <p:spPr>
          <a:xfrm>
            <a:off x="0" y="1426464"/>
            <a:ext cx="3191256" cy="2287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5C3699-3F88-DD85-A034-A3E09B125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51" y="3714214"/>
            <a:ext cx="3191256" cy="1900410"/>
          </a:xfrm>
          <a:prstGeom prst="rect">
            <a:avLst/>
          </a:prstGeom>
        </p:spPr>
      </p:pic>
      <p:pic>
        <p:nvPicPr>
          <p:cNvPr id="12" name="Picture 11" descr="A graph of data with colored dots&#10;&#10;Description automatically generated with medium confidence">
            <a:extLst>
              <a:ext uri="{FF2B5EF4-FFF2-40B4-BE49-F238E27FC236}">
                <a16:creationId xmlns:a16="http://schemas.microsoft.com/office/drawing/2014/main" id="{1E45C34E-F649-3516-CF57-6B7C110D52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6" t="6664" r="9264" b="5870"/>
          <a:stretch/>
        </p:blipFill>
        <p:spPr>
          <a:xfrm>
            <a:off x="7067549" y="301469"/>
            <a:ext cx="2375081" cy="2149089"/>
          </a:xfrm>
          <a:prstGeom prst="rect">
            <a:avLst/>
          </a:prstGeom>
        </p:spPr>
      </p:pic>
      <p:pic>
        <p:nvPicPr>
          <p:cNvPr id="13" name="Picture 12" descr="A graph of data with colored dots&#10;&#10;Description automatically generated with medium confidence">
            <a:extLst>
              <a:ext uri="{FF2B5EF4-FFF2-40B4-BE49-F238E27FC236}">
                <a16:creationId xmlns:a16="http://schemas.microsoft.com/office/drawing/2014/main" id="{89CF45E7-0A94-148F-075F-C436C6F1F74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2" t="7080" r="10172" b="5471"/>
          <a:stretch/>
        </p:blipFill>
        <p:spPr>
          <a:xfrm>
            <a:off x="9839325" y="373590"/>
            <a:ext cx="2200276" cy="20225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 &amp;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Feature Engineering: </a:t>
            </a: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None conducted</a:t>
            </a:r>
            <a:endParaRPr 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Transformations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Normalization, encoding, and scaling techniques applied to improve model performance</a:t>
            </a:r>
          </a:p>
          <a:p>
            <a:pPr lvl="1"/>
            <a:r>
              <a:rPr lang="en-US" dirty="0"/>
              <a:t>Standard Scaling numerical values</a:t>
            </a:r>
          </a:p>
          <a:p>
            <a:pPr lvl="2"/>
            <a:r>
              <a:rPr lang="en-US" dirty="0"/>
              <a:t>['Alcohol', 'Base Wine Amount', 'Salty', 'Savory', 'Sour', 'Bitter', 'Sweet', 'Spicy']</a:t>
            </a:r>
          </a:p>
          <a:p>
            <a:pPr lvl="1"/>
            <a:r>
              <a:rPr lang="en-US" dirty="0"/>
              <a:t>One-hot encoding categorical values</a:t>
            </a:r>
          </a:p>
          <a:p>
            <a:pPr lvl="2"/>
            <a:r>
              <a:rPr lang="en-US" dirty="0"/>
              <a:t>['Category', 'Making', 'Base Wine', 'Liquor', 'Liquor Amount', 'Juice', 'Juice Amount', 'Spice', 'Spice Amount', 'Soda', 'Soda Amount', 'Others', 'Taste', 'Type of Glass’]</a:t>
            </a:r>
          </a:p>
          <a:p>
            <a:pPr lvl="2"/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Feature Importance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Sweet: 0.000569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Juice_Pineapple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0.000374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Alcohol: 0.000354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Liquor_Green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Mint: 0.000147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Base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Wine_Rum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0.000140</a:t>
            </a:r>
          </a:p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ED5D6-BE8B-4713-C185-DFA2BF8BC5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Approaches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Item-based Collaborative Filtering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Recommends items similar to those the user liked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User-based Collaborative Filtering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Recommends items liked by similar users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Content-based Filtering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Recommends items similar to those the user has liked based on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SVD-based Collaborative Filtering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Uses matrix factorization to predict user preferences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Overfitting and Underfitting Checks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Learning Curves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Analyzed to determine if models are learning effectively.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ED5D6-BE8B-4713-C185-DFA2BF8BC5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6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Profiles (Item-Based)</a:t>
            </a:r>
            <a:endParaRPr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632E336-4A57-84ED-F4DD-D6FD8B473C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736646"/>
              </p:ext>
            </p:extLst>
          </p:nvPr>
        </p:nvGraphicFramePr>
        <p:xfrm>
          <a:off x="1047749" y="1409700"/>
          <a:ext cx="3448051" cy="192405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57087">
                  <a:extLst>
                    <a:ext uri="{9D8B030D-6E8A-4147-A177-3AD203B41FA5}">
                      <a16:colId xmlns:a16="http://schemas.microsoft.com/office/drawing/2014/main" val="3990754921"/>
                    </a:ext>
                  </a:extLst>
                </a:gridCol>
                <a:gridCol w="1733877">
                  <a:extLst>
                    <a:ext uri="{9D8B030D-6E8A-4147-A177-3AD203B41FA5}">
                      <a16:colId xmlns:a16="http://schemas.microsoft.com/office/drawing/2014/main" val="3511258895"/>
                    </a:ext>
                  </a:extLst>
                </a:gridCol>
                <a:gridCol w="857087">
                  <a:extLst>
                    <a:ext uri="{9D8B030D-6E8A-4147-A177-3AD203B41FA5}">
                      <a16:colId xmlns:a16="http://schemas.microsoft.com/office/drawing/2014/main" val="491835881"/>
                    </a:ext>
                  </a:extLst>
                </a:gridCol>
              </a:tblGrid>
              <a:tr h="176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user_id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Cocktail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user_rating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0609862"/>
                  </a:ext>
                </a:extLst>
              </a:tr>
              <a:tr h="176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Tom Collins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7065333"/>
                  </a:ext>
                </a:extLst>
              </a:tr>
              <a:tr h="176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Gin &amp; Tonic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849716"/>
                  </a:ext>
                </a:extLst>
              </a:tr>
              <a:tr h="176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Mojito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355129"/>
                  </a:ext>
                </a:extLst>
              </a:tr>
              <a:tr h="176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 Russian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3190845"/>
                  </a:ext>
                </a:extLst>
              </a:tr>
              <a:tr h="176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Manhattan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66385"/>
                  </a:ext>
                </a:extLst>
              </a:tr>
              <a:tr h="176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Screwdriver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6423428"/>
                  </a:ext>
                </a:extLst>
              </a:tr>
              <a:tr h="176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Cosmopolitan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1068766"/>
                  </a:ext>
                </a:extLst>
              </a:tr>
              <a:tr h="176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Bloody Mary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497826"/>
                  </a:ext>
                </a:extLst>
              </a:tr>
              <a:tr h="176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Tequila Martini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14035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ED5D6-BE8B-4713-C185-DFA2BF8BC5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B203DC9-D09F-C8B2-8B72-9FD01851F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957397"/>
              </p:ext>
            </p:extLst>
          </p:nvPr>
        </p:nvGraphicFramePr>
        <p:xfrm>
          <a:off x="5456237" y="1409700"/>
          <a:ext cx="6308726" cy="101600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288232">
                  <a:extLst>
                    <a:ext uri="{9D8B030D-6E8A-4147-A177-3AD203B41FA5}">
                      <a16:colId xmlns:a16="http://schemas.microsoft.com/office/drawing/2014/main" val="2067634818"/>
                    </a:ext>
                  </a:extLst>
                </a:gridCol>
                <a:gridCol w="1673498">
                  <a:extLst>
                    <a:ext uri="{9D8B030D-6E8A-4147-A177-3AD203B41FA5}">
                      <a16:colId xmlns:a16="http://schemas.microsoft.com/office/drawing/2014/main" val="4045526881"/>
                    </a:ext>
                  </a:extLst>
                </a:gridCol>
                <a:gridCol w="1673498">
                  <a:extLst>
                    <a:ext uri="{9D8B030D-6E8A-4147-A177-3AD203B41FA5}">
                      <a16:colId xmlns:a16="http://schemas.microsoft.com/office/drawing/2014/main" val="1896430762"/>
                    </a:ext>
                  </a:extLst>
                </a:gridCol>
                <a:gridCol w="1673498">
                  <a:extLst>
                    <a:ext uri="{9D8B030D-6E8A-4147-A177-3AD203B41FA5}">
                      <a16:colId xmlns:a16="http://schemas.microsoft.com/office/drawing/2014/main" val="190479149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User  A (2)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Recommendation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Recommendation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Recommendation 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67632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Item Based CF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Blue Hawaii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Vodka &amp; Tonic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Martini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58664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User Based CF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Martini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Aptos Narrow" panose="020B0004020202020204" pitchFamily="34" charset="0"/>
                        </a:rPr>
                        <a:t>Moscow Mule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Long Island Ice Tea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94482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Content Based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Horse’s Neck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Aptos Narrow" panose="020B0004020202020204" pitchFamily="34" charset="0"/>
                        </a:rPr>
                        <a:t>Moscow Mule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Vodka &amp; Tonic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4752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SVD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Margarita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Old Fashioned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Aptos Narrow" panose="020B0004020202020204" pitchFamily="34" charset="0"/>
                        </a:rPr>
                        <a:t>Moscow Mule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0619446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387F10-6F23-E553-5FEC-4D62C2AB476D}"/>
              </a:ext>
            </a:extLst>
          </p:cNvPr>
          <p:cNvSpPr txBox="1">
            <a:spLocks/>
          </p:cNvSpPr>
          <p:nvPr/>
        </p:nvSpPr>
        <p:spPr>
          <a:xfrm>
            <a:off x="7324724" y="2752725"/>
            <a:ext cx="4029075" cy="294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 ea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 ea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 ea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 ea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 ea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Blue Hawaii: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This cocktail is very similar to the Tom Collins rated highly by user 2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Vodka &amp; Tonic: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This drink is similar to Gin &amp; Tonic in the simplicity, base spirit, and carbonation.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User-similarities: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Item-based also considers how other users rated their drinks; user 38 rated both Tom Collins and Blue Hawaii highly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29ABB00-B728-3B29-FE4B-942EBFAB2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546417"/>
              </p:ext>
            </p:extLst>
          </p:nvPr>
        </p:nvGraphicFramePr>
        <p:xfrm>
          <a:off x="454023" y="3524251"/>
          <a:ext cx="6508755" cy="1083144"/>
        </p:xfrm>
        <a:graphic>
          <a:graphicData uri="http://schemas.openxmlformats.org/drawingml/2006/table">
            <a:tbl>
              <a:tblPr/>
              <a:tblGrid>
                <a:gridCol w="752008">
                  <a:extLst>
                    <a:ext uri="{9D8B030D-6E8A-4147-A177-3AD203B41FA5}">
                      <a16:colId xmlns:a16="http://schemas.microsoft.com/office/drawing/2014/main" val="610018866"/>
                    </a:ext>
                  </a:extLst>
                </a:gridCol>
                <a:gridCol w="1244699">
                  <a:extLst>
                    <a:ext uri="{9D8B030D-6E8A-4147-A177-3AD203B41FA5}">
                      <a16:colId xmlns:a16="http://schemas.microsoft.com/office/drawing/2014/main" val="2439136737"/>
                    </a:ext>
                  </a:extLst>
                </a:gridCol>
                <a:gridCol w="752008">
                  <a:extLst>
                    <a:ext uri="{9D8B030D-6E8A-4147-A177-3AD203B41FA5}">
                      <a16:colId xmlns:a16="http://schemas.microsoft.com/office/drawing/2014/main" val="2004260045"/>
                    </a:ext>
                  </a:extLst>
                </a:gridCol>
                <a:gridCol w="752008">
                  <a:extLst>
                    <a:ext uri="{9D8B030D-6E8A-4147-A177-3AD203B41FA5}">
                      <a16:colId xmlns:a16="http://schemas.microsoft.com/office/drawing/2014/main" val="1953438382"/>
                    </a:ext>
                  </a:extLst>
                </a:gridCol>
                <a:gridCol w="752008">
                  <a:extLst>
                    <a:ext uri="{9D8B030D-6E8A-4147-A177-3AD203B41FA5}">
                      <a16:colId xmlns:a16="http://schemas.microsoft.com/office/drawing/2014/main" val="3224048061"/>
                    </a:ext>
                  </a:extLst>
                </a:gridCol>
                <a:gridCol w="752008">
                  <a:extLst>
                    <a:ext uri="{9D8B030D-6E8A-4147-A177-3AD203B41FA5}">
                      <a16:colId xmlns:a16="http://schemas.microsoft.com/office/drawing/2014/main" val="1946904065"/>
                    </a:ext>
                  </a:extLst>
                </a:gridCol>
                <a:gridCol w="752008">
                  <a:extLst>
                    <a:ext uri="{9D8B030D-6E8A-4147-A177-3AD203B41FA5}">
                      <a16:colId xmlns:a16="http://schemas.microsoft.com/office/drawing/2014/main" val="241828310"/>
                    </a:ext>
                  </a:extLst>
                </a:gridCol>
                <a:gridCol w="752008">
                  <a:extLst>
                    <a:ext uri="{9D8B030D-6E8A-4147-A177-3AD203B41FA5}">
                      <a16:colId xmlns:a16="http://schemas.microsoft.com/office/drawing/2014/main" val="1588747382"/>
                    </a:ext>
                  </a:extLst>
                </a:gridCol>
              </a:tblGrid>
              <a:tr h="361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Alcohol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Category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Making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Taste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Sweet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Spicy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6674167"/>
                  </a:ext>
                </a:extLst>
              </a:tr>
              <a:tr h="361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Tom Collins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Shake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Mild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418655"/>
                  </a:ext>
                </a:extLst>
              </a:tr>
              <a:tr h="361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Blue Hawaii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Shake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Mild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88724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D7AC938-5B79-C46B-4F8B-B9FC13512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656368"/>
              </p:ext>
            </p:extLst>
          </p:nvPr>
        </p:nvGraphicFramePr>
        <p:xfrm>
          <a:off x="1539876" y="5091485"/>
          <a:ext cx="3327401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097">
                  <a:extLst>
                    <a:ext uri="{9D8B030D-6E8A-4147-A177-3AD203B41FA5}">
                      <a16:colId xmlns:a16="http://schemas.microsoft.com/office/drawing/2014/main" val="1996824606"/>
                    </a:ext>
                  </a:extLst>
                </a:gridCol>
                <a:gridCol w="1673207">
                  <a:extLst>
                    <a:ext uri="{9D8B030D-6E8A-4147-A177-3AD203B41FA5}">
                      <a16:colId xmlns:a16="http://schemas.microsoft.com/office/drawing/2014/main" val="1737054703"/>
                    </a:ext>
                  </a:extLst>
                </a:gridCol>
                <a:gridCol w="827097">
                  <a:extLst>
                    <a:ext uri="{9D8B030D-6E8A-4147-A177-3AD203B41FA5}">
                      <a16:colId xmlns:a16="http://schemas.microsoft.com/office/drawing/2014/main" val="22180821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user_id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Cocktail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user_rating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14884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Blue Hawaii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89573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Tom Collins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675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257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Profiles (User-Based)</a:t>
            </a:r>
            <a:endParaRPr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632E336-4A57-84ED-F4DD-D6FD8B473C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686462"/>
              </p:ext>
            </p:extLst>
          </p:nvPr>
        </p:nvGraphicFramePr>
        <p:xfrm>
          <a:off x="1047749" y="1409700"/>
          <a:ext cx="3448051" cy="192405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57087">
                  <a:extLst>
                    <a:ext uri="{9D8B030D-6E8A-4147-A177-3AD203B41FA5}">
                      <a16:colId xmlns:a16="http://schemas.microsoft.com/office/drawing/2014/main" val="3990754921"/>
                    </a:ext>
                  </a:extLst>
                </a:gridCol>
                <a:gridCol w="1733877">
                  <a:extLst>
                    <a:ext uri="{9D8B030D-6E8A-4147-A177-3AD203B41FA5}">
                      <a16:colId xmlns:a16="http://schemas.microsoft.com/office/drawing/2014/main" val="3511258895"/>
                    </a:ext>
                  </a:extLst>
                </a:gridCol>
                <a:gridCol w="857087">
                  <a:extLst>
                    <a:ext uri="{9D8B030D-6E8A-4147-A177-3AD203B41FA5}">
                      <a16:colId xmlns:a16="http://schemas.microsoft.com/office/drawing/2014/main" val="491835881"/>
                    </a:ext>
                  </a:extLst>
                </a:gridCol>
              </a:tblGrid>
              <a:tr h="176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user_id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Cocktail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user_rating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0609862"/>
                  </a:ext>
                </a:extLst>
              </a:tr>
              <a:tr h="176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Tom Collins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7065333"/>
                  </a:ext>
                </a:extLst>
              </a:tr>
              <a:tr h="176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Gin &amp; Tonic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849716"/>
                  </a:ext>
                </a:extLst>
              </a:tr>
              <a:tr h="176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Mojito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355129"/>
                  </a:ext>
                </a:extLst>
              </a:tr>
              <a:tr h="176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 Russian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3190845"/>
                  </a:ext>
                </a:extLst>
              </a:tr>
              <a:tr h="176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Manhattan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66385"/>
                  </a:ext>
                </a:extLst>
              </a:tr>
              <a:tr h="176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Screwdriver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6423428"/>
                  </a:ext>
                </a:extLst>
              </a:tr>
              <a:tr h="176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Cosmopolitan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1068766"/>
                  </a:ext>
                </a:extLst>
              </a:tr>
              <a:tr h="176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Bloody Mary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497826"/>
                  </a:ext>
                </a:extLst>
              </a:tr>
              <a:tr h="176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Tequila Martini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14035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ED5D6-BE8B-4713-C185-DFA2BF8BC5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B203DC9-D09F-C8B2-8B72-9FD01851F065}"/>
              </a:ext>
            </a:extLst>
          </p:cNvPr>
          <p:cNvGraphicFramePr>
            <a:graphicFrameLocks noGrp="1"/>
          </p:cNvGraphicFramePr>
          <p:nvPr/>
        </p:nvGraphicFramePr>
        <p:xfrm>
          <a:off x="5456237" y="1409700"/>
          <a:ext cx="6308726" cy="101600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288232">
                  <a:extLst>
                    <a:ext uri="{9D8B030D-6E8A-4147-A177-3AD203B41FA5}">
                      <a16:colId xmlns:a16="http://schemas.microsoft.com/office/drawing/2014/main" val="2067634818"/>
                    </a:ext>
                  </a:extLst>
                </a:gridCol>
                <a:gridCol w="1673498">
                  <a:extLst>
                    <a:ext uri="{9D8B030D-6E8A-4147-A177-3AD203B41FA5}">
                      <a16:colId xmlns:a16="http://schemas.microsoft.com/office/drawing/2014/main" val="4045526881"/>
                    </a:ext>
                  </a:extLst>
                </a:gridCol>
                <a:gridCol w="1673498">
                  <a:extLst>
                    <a:ext uri="{9D8B030D-6E8A-4147-A177-3AD203B41FA5}">
                      <a16:colId xmlns:a16="http://schemas.microsoft.com/office/drawing/2014/main" val="1896430762"/>
                    </a:ext>
                  </a:extLst>
                </a:gridCol>
                <a:gridCol w="1673498">
                  <a:extLst>
                    <a:ext uri="{9D8B030D-6E8A-4147-A177-3AD203B41FA5}">
                      <a16:colId xmlns:a16="http://schemas.microsoft.com/office/drawing/2014/main" val="190479149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User  A (2)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Recommendation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Recommendation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Recommendation 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67632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Item Based CF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Blue Hawaii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Vodka &amp; Tonic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Martini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58664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User Based CF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Martini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Aptos Narrow" panose="020B0004020202020204" pitchFamily="34" charset="0"/>
                        </a:rPr>
                        <a:t>Moscow Mule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Long Island Ice Tea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94482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Content Based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Horse’s Neck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Aptos Narrow" panose="020B0004020202020204" pitchFamily="34" charset="0"/>
                        </a:rPr>
                        <a:t>Moscow Mule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Vodka &amp; Tonic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4752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SVD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Margarita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Old Fashioned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Aptos Narrow" panose="020B0004020202020204" pitchFamily="34" charset="0"/>
                        </a:rPr>
                        <a:t>Moscow Mule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0619446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387F10-6F23-E553-5FEC-4D62C2AB476D}"/>
              </a:ext>
            </a:extLst>
          </p:cNvPr>
          <p:cNvSpPr txBox="1">
            <a:spLocks/>
          </p:cNvSpPr>
          <p:nvPr/>
        </p:nvSpPr>
        <p:spPr>
          <a:xfrm>
            <a:off x="5343526" y="2752725"/>
            <a:ext cx="6010274" cy="294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 ea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 ea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 ea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 ea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 ea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User 2 is most similar to </a:t>
            </a: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User 38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based on the similarity matrix.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 2 and User 38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both have highly rated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Tom Collins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and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Gin &amp; Tonic.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Moscow Mule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and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Long Island Ice Tea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are recommended because User 38 enjoys these drinks and they share similar preferences with User 2.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E08FA6-F037-AB28-6E6C-A8D6745EB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935230"/>
              </p:ext>
            </p:extLst>
          </p:nvPr>
        </p:nvGraphicFramePr>
        <p:xfrm>
          <a:off x="1047749" y="3524251"/>
          <a:ext cx="3327401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097">
                  <a:extLst>
                    <a:ext uri="{9D8B030D-6E8A-4147-A177-3AD203B41FA5}">
                      <a16:colId xmlns:a16="http://schemas.microsoft.com/office/drawing/2014/main" val="3819430430"/>
                    </a:ext>
                  </a:extLst>
                </a:gridCol>
                <a:gridCol w="1673207">
                  <a:extLst>
                    <a:ext uri="{9D8B030D-6E8A-4147-A177-3AD203B41FA5}">
                      <a16:colId xmlns:a16="http://schemas.microsoft.com/office/drawing/2014/main" val="132505912"/>
                    </a:ext>
                  </a:extLst>
                </a:gridCol>
                <a:gridCol w="827097">
                  <a:extLst>
                    <a:ext uri="{9D8B030D-6E8A-4147-A177-3AD203B41FA5}">
                      <a16:colId xmlns:a16="http://schemas.microsoft.com/office/drawing/2014/main" val="329598773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R="0" algn="ctr" rtl="0" eaLnBrk="1" fontAlgn="b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i="0" u="none" strike="noStrike" cap="non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  <a:sym typeface="Arial"/>
                        </a:rPr>
                        <a:t>user_id</a:t>
                      </a:r>
                      <a:endParaRPr lang="en-US" sz="1200" b="1" i="0" u="none" strike="noStrike" cap="non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eaLnBrk="1" fontAlgn="b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  <a:sym typeface="Arial"/>
                        </a:rPr>
                        <a:t>Cocktail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eaLnBrk="1" fontAlgn="b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i="0" u="none" strike="noStrike" cap="non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  <a:sym typeface="Arial"/>
                        </a:rPr>
                        <a:t>user_rating</a:t>
                      </a:r>
                      <a:endParaRPr lang="en-US" sz="1200" b="1" i="0" u="none" strike="noStrike" cap="non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4361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R="0" algn="ctr" rtl="0" eaLnBrk="1" fontAlgn="b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  <a:sym typeface="Arial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rtl="0" eaLnBrk="1" fontAlgn="b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  <a:sym typeface="Arial"/>
                        </a:rPr>
                        <a:t>Gin &amp; Tonic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rtl="0" eaLnBrk="1" fontAlgn="b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  <a:sym typeface="Arial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27052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R="0" algn="ctr" rtl="0" eaLnBrk="1" fontAlgn="b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  <a:sym typeface="Arial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rtl="0" eaLnBrk="1" fontAlgn="b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  <a:sym typeface="Arial"/>
                        </a:rPr>
                        <a:t>Moscow Mule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rtl="0" eaLnBrk="1" fontAlgn="b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  <a:sym typeface="Arial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15783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R="0" algn="ctr" rtl="0" eaLnBrk="1" fontAlgn="b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  <a:sym typeface="Arial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rtl="0" eaLnBrk="1" fontAlgn="b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  <a:sym typeface="Arial"/>
                        </a:rPr>
                        <a:t>Bloody Mary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rtl="0" eaLnBrk="1" fontAlgn="b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  <a:sym typeface="Arial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07896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R="0" algn="ctr" rtl="0" eaLnBrk="1" fontAlgn="b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  <a:sym typeface="Arial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rtl="0" eaLnBrk="1" fontAlgn="b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  <a:sym typeface="Arial"/>
                        </a:rPr>
                        <a:t>Margarita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rtl="0" eaLnBrk="1" fontAlgn="b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  <a:sym typeface="Arial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17978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R="0" algn="ctr" rtl="0" eaLnBrk="1" fontAlgn="b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  <a:sym typeface="Arial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rtl="0" eaLnBrk="1" fontAlgn="b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  <a:sym typeface="Arial"/>
                        </a:rPr>
                        <a:t>Blue Hawaii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rtl="0" eaLnBrk="1" fontAlgn="b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  <a:sym typeface="Arial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24482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R="0" algn="ctr" rtl="0" eaLnBrk="1" fontAlgn="b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  <a:sym typeface="Arial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rtl="0" eaLnBrk="1" fontAlgn="b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  <a:sym typeface="Arial"/>
                        </a:rPr>
                        <a:t>Tom Collins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rtl="0" eaLnBrk="1" fontAlgn="b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  <a:sym typeface="Arial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89172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R="0" algn="ctr" rtl="0" eaLnBrk="1" fontAlgn="b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  <a:sym typeface="Arial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rtl="0" eaLnBrk="1" fontAlgn="b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  <a:sym typeface="Arial"/>
                        </a:rPr>
                        <a:t>Long Island Ice Tea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rtl="0" eaLnBrk="1" fontAlgn="b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  <a:sym typeface="Arial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10643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R="0" algn="ctr" rtl="0" eaLnBrk="1" fontAlgn="b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  <a:sym typeface="Arial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rtl="0" eaLnBrk="1" fontAlgn="b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  <a:sym typeface="Arial"/>
                        </a:rPr>
                        <a:t>Manhattan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rtl="0" eaLnBrk="1" fontAlgn="b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  <a:sym typeface="Arial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68223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R="0" algn="ctr" rtl="0" eaLnBrk="1" fontAlgn="b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  <a:sym typeface="Arial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rtl="0" eaLnBrk="1" fontAlgn="b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  <a:sym typeface="Arial"/>
                        </a:rPr>
                        <a:t>Tequila Sunset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rtl="0" eaLnBrk="1" fontAlgn="b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  <a:sym typeface="Arial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68251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R="0" algn="ctr" rtl="0" eaLnBrk="1" fontAlgn="b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  <a:sym typeface="Arial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rtl="0" eaLnBrk="1" fontAlgn="b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  <a:sym typeface="Arial"/>
                        </a:rPr>
                        <a:t>Vodka &amp; Tonic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rtl="0" eaLnBrk="1" fontAlgn="b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  <a:sym typeface="Arial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45217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R="0" algn="ctr" rtl="0" eaLnBrk="1" fontAlgn="b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  <a:sym typeface="Arial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rtl="0" eaLnBrk="1" fontAlgn="b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  <a:sym typeface="Arial"/>
                        </a:rPr>
                        <a:t>Screwdriver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rtl="0" eaLnBrk="1" fontAlgn="b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0444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967886"/>
      </p:ext>
    </p:extLst>
  </p:cSld>
  <p:clrMapOvr>
    <a:masterClrMapping/>
  </p:clrMapOvr>
</p:sld>
</file>

<file path=ppt/theme/theme1.xml><?xml version="1.0" encoding="utf-8"?>
<a:theme xmlns:a="http://schemas.openxmlformats.org/drawingml/2006/main" name="uchicago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hicago" id="{6B1EC680-E96A-4D8D-9841-519834A6E7A4}" vid="{06C1C266-7E27-497B-8A97-A01617BE1436}"/>
    </a:ext>
  </a:extLst>
</a:theme>
</file>

<file path=ppt/theme/theme2.xml><?xml version="1.0" encoding="utf-8"?>
<a:theme xmlns:a="http://schemas.openxmlformats.org/drawingml/2006/main" name="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uchicago</Template>
  <TotalTime>2639</TotalTime>
  <Words>2584</Words>
  <Application>Microsoft Macintosh PowerPoint</Application>
  <PresentationFormat>Widescreen</PresentationFormat>
  <Paragraphs>669</Paragraphs>
  <Slides>31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Aptos Narrow</vt:lpstr>
      <vt:lpstr>Arial</vt:lpstr>
      <vt:lpstr>Calibri</vt:lpstr>
      <vt:lpstr>Söhne</vt:lpstr>
      <vt:lpstr>source-serif-pro</vt:lpstr>
      <vt:lpstr>uchicago</vt:lpstr>
      <vt:lpstr>Office Theme</vt:lpstr>
      <vt:lpstr>1_Office Theme</vt:lpstr>
      <vt:lpstr>Cocktail Recommender System Using Real &amp; Synthetic Data for Recommendations Evaluation</vt:lpstr>
      <vt:lpstr>Problem Statement</vt:lpstr>
      <vt:lpstr>Dataset</vt:lpstr>
      <vt:lpstr>Assumptions and Hypotheses</vt:lpstr>
      <vt:lpstr>Exploratory Data Analysis</vt:lpstr>
      <vt:lpstr>Feature Engineering &amp; Transformations</vt:lpstr>
      <vt:lpstr>Model Development</vt:lpstr>
      <vt:lpstr>User Profiles (Item-Based)</vt:lpstr>
      <vt:lpstr>User Profiles (User-Based)</vt:lpstr>
      <vt:lpstr>User Profiles (Content-Based)</vt:lpstr>
      <vt:lpstr>User Profiles (SVD)</vt:lpstr>
      <vt:lpstr>Model Evaluation</vt:lpstr>
      <vt:lpstr>Results &amp; Learnings</vt:lpstr>
      <vt:lpstr>Future Work</vt:lpstr>
      <vt:lpstr>Conclusion</vt:lpstr>
      <vt:lpstr>Proposed Approaches (Model)</vt:lpstr>
      <vt:lpstr>Exploratory Data Analysis</vt:lpstr>
      <vt:lpstr>User Profiles </vt:lpstr>
      <vt:lpstr>User Profiles</vt:lpstr>
      <vt:lpstr>Collaborative Filtering (User-Based)</vt:lpstr>
      <vt:lpstr>Collaborative Filtering (Item-Based)</vt:lpstr>
      <vt:lpstr>Content-Based Filtering</vt:lpstr>
      <vt:lpstr>Proposed Approaches (Model)</vt:lpstr>
      <vt:lpstr>Proposed Approaches (Model)</vt:lpstr>
      <vt:lpstr>Proposed Approaches (Model)</vt:lpstr>
      <vt:lpstr>Model Selection</vt:lpstr>
      <vt:lpstr>Results and Learnings</vt:lpstr>
      <vt:lpstr>Results and Learnings</vt:lpstr>
      <vt:lpstr>Future 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Paper</dc:title>
  <dc:creator>Michael Goodman</dc:creator>
  <cp:lastModifiedBy>Dharti Seagraves</cp:lastModifiedBy>
  <cp:revision>72</cp:revision>
  <dcterms:created xsi:type="dcterms:W3CDTF">2024-02-09T18:25:21Z</dcterms:created>
  <dcterms:modified xsi:type="dcterms:W3CDTF">2024-05-22T03:30:59Z</dcterms:modified>
</cp:coreProperties>
</file>