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18"/>
  </p:notesMasterIdLst>
  <p:sldIdLst>
    <p:sldId id="278" r:id="rId4"/>
    <p:sldId id="257" r:id="rId5"/>
    <p:sldId id="258" r:id="rId6"/>
    <p:sldId id="259" r:id="rId7"/>
    <p:sldId id="279" r:id="rId8"/>
    <p:sldId id="260" r:id="rId9"/>
    <p:sldId id="261" r:id="rId10"/>
    <p:sldId id="280" r:id="rId11"/>
    <p:sldId id="262" r:id="rId12"/>
    <p:sldId id="263" r:id="rId13"/>
    <p:sldId id="281" r:id="rId14"/>
    <p:sldId id="264" r:id="rId15"/>
    <p:sldId id="276" r:id="rId16"/>
    <p:sldId id="27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4"/>
    <p:restoredTop sz="93933" autoAdjust="0"/>
  </p:normalViewPr>
  <p:slideViewPr>
    <p:cSldViewPr snapToGrid="0">
      <p:cViewPr varScale="1">
        <p:scale>
          <a:sx n="105" d="100"/>
          <a:sy n="105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4A60-A51B-4305-A79C-7A16BEDDBAC8}" type="datetimeFigureOut"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536F-A5C6-4AA1-B742-A48AF96D8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3931" t="29788" r="-674" b="13288"/>
          <a:stretch/>
        </p:blipFill>
        <p:spPr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949452" y="4095948"/>
            <a:ext cx="6403848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754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1249-AD74-A0EC-A507-15F9E17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E6A3-6B90-33EE-9B0A-4E78621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106-BEAE-B17D-6E6F-C4CF0F3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46-F146-9742-8928-D4CD58DBED33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3B7C-FDD8-B890-6010-871CBB1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F26E-0461-5E86-AD8F-E4F1192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F6D-1D22-0D71-16FF-E87BC5C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4518-0A31-0F61-BFBA-D1A47E18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184-D934-C23F-2730-CA1F31F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8A4-979F-A446-9C9D-E701C4DEEFD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F6F-7AC6-8949-C2AD-CDC97CF4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669-80F9-4D7A-D25B-0C23911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914400" y="1344113"/>
            <a:ext cx="112776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365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78784" y="0"/>
            <a:ext cx="4013215" cy="60073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6492368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914400" y="1344113"/>
            <a:ext cx="72390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154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9CB-3DC0-7CF7-DC0E-10EA71E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FFA7-33E5-0730-365A-8631C938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BB-A6EB-F281-E160-2A91740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2EB3-7342-5640-B279-F5380EAB9754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483B-4241-ADBC-E291-FE70F98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4D1-88F1-D1A7-9DFA-E1973D9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1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0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207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10000"/>
            </a:gs>
            <a:gs pos="23000">
              <a:srgbClr val="710000"/>
            </a:gs>
            <a:gs pos="69000">
              <a:srgbClr val="600000"/>
            </a:gs>
            <a:gs pos="97000">
              <a:srgbClr val="590000"/>
            </a:gs>
            <a:gs pos="100000">
              <a:srgbClr val="59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200" y="1477264"/>
            <a:ext cx="3073600" cy="390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636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Cocktails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Machine Learning to Suggest Cocktails</a:t>
            </a:r>
          </a:p>
          <a:p>
            <a:r>
              <a:rPr dirty="0"/>
              <a:t>Presented By: </a:t>
            </a:r>
            <a:r>
              <a:rPr lang="en-US" dirty="0"/>
              <a:t>Dharti Seagraves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May 22, 2024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B23C-5ABA-F115-1DF4-5CD2E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 on the validation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- Validation RMSE: 1.04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w/ Random Search – Validation RMSE: 0.99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0.2}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With Random Search the model improved by 0.05 points</a:t>
            </a:r>
          </a:p>
          <a:p>
            <a:r>
              <a:rPr lang="en-US" dirty="0"/>
              <a:t>With the training RMSE decreasing from 0.99 to ~0.68 by the 20</a:t>
            </a:r>
            <a:r>
              <a:rPr lang="en-US" baseline="30000" dirty="0"/>
              <a:t>th</a:t>
            </a:r>
            <a:r>
              <a:rPr lang="en-US" dirty="0"/>
              <a:t> epoch and the validation error increasing, it shows the model is learning the training set (overfitting)</a:t>
            </a:r>
          </a:p>
          <a:p>
            <a:r>
              <a:rPr lang="en-US" dirty="0"/>
              <a:t>However, even with data balancing and hyperparameter tuning the above is common</a:t>
            </a:r>
          </a:p>
          <a:p>
            <a:pPr lvl="1"/>
            <a:r>
              <a:rPr lang="en-US" dirty="0"/>
              <a:t>To optimize the number of latent factors by minimizing the training RMSE, eventually the validation RMSE will start increasing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Provide visualizations of the model's predictions compared to the actual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Highlight key learnings from the project, such as the impact of different features on the recommendations or challenges faced during the project.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A353C-1EFB-F629-14FA-2E05B12AC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68" y="1790700"/>
            <a:ext cx="3479800" cy="1562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2A333-8483-DBD9-7622-463C4437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68" y="3596640"/>
            <a:ext cx="342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Potential improvements</a:t>
            </a:r>
            <a:endParaRPr lang="en-US" dirty="0"/>
          </a:p>
          <a:p>
            <a:pPr lvl="1"/>
            <a:r>
              <a:rPr lang="en-US" dirty="0"/>
              <a:t>Further hyperparameter tuning</a:t>
            </a:r>
          </a:p>
          <a:p>
            <a:pPr lvl="2"/>
            <a:r>
              <a:rPr lang="en-US" dirty="0"/>
              <a:t>Adjusting the hyperparameters even more may give better results</a:t>
            </a:r>
          </a:p>
          <a:p>
            <a:pPr lvl="1"/>
            <a:r>
              <a:rPr lang="en-US" dirty="0"/>
              <a:t>Model ensemble</a:t>
            </a:r>
          </a:p>
          <a:p>
            <a:pPr lvl="2"/>
            <a:r>
              <a:rPr lang="en-US" dirty="0"/>
              <a:t>Combining multiple models can potentially improve performance</a:t>
            </a:r>
          </a:p>
          <a:p>
            <a:pPr lvl="1"/>
            <a:r>
              <a:rPr lang="en-US" dirty="0"/>
              <a:t>Additional real user ratings data (cold start)</a:t>
            </a:r>
          </a:p>
          <a:p>
            <a:pPr lvl="2"/>
            <a:r>
              <a:rPr lang="en-US" dirty="0"/>
              <a:t>Evaluating this with real user data will be the most beneficial in finding a good recommender model</a:t>
            </a:r>
          </a:p>
          <a:p>
            <a:pPr lvl="1"/>
            <a:r>
              <a:rPr lang="en-US" dirty="0"/>
              <a:t>Cold item problem</a:t>
            </a:r>
          </a:p>
          <a:p>
            <a:pPr lvl="2"/>
            <a:r>
              <a:rPr lang="en-US" dirty="0"/>
              <a:t>When new cocktails are added use similar cocktails by ingredients and categories to know which users would like </a:t>
            </a:r>
            <a:r>
              <a:rPr lang="en-US"/>
              <a:t>this cocktail</a:t>
            </a:r>
            <a:endParaRPr dirty="0"/>
          </a:p>
          <a:p>
            <a:r>
              <a:rPr dirty="0"/>
              <a:t>Other models or techniques to explore</a:t>
            </a:r>
            <a:endParaRPr lang="en-US" dirty="0"/>
          </a:p>
          <a:p>
            <a:pPr lvl="1"/>
            <a:r>
              <a:rPr lang="en-US" dirty="0"/>
              <a:t>There is more work on CTGAN and Gaussian </a:t>
            </a:r>
            <a:r>
              <a:rPr lang="en-US" dirty="0" err="1"/>
              <a:t>Coupula</a:t>
            </a:r>
            <a:r>
              <a:rPr lang="en-US" dirty="0"/>
              <a:t> that can be used to generate user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EF64-8A40-B939-1D14-48A7FA9ED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12BC-4A83-E21E-D5D0-FE4880B4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0D4-2C77-D9C2-C23B-6012567CD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restaurant owner just hired an inexperienced bartender to keep costs down. </a:t>
            </a:r>
          </a:p>
          <a:p>
            <a:r>
              <a:rPr lang="en-US" dirty="0"/>
              <a:t>As an inexperienced bartender he is not great at recommending cocktails with the same enthusiasm and charm as an experienced bartender.</a:t>
            </a:r>
          </a:p>
          <a:p>
            <a:r>
              <a:rPr lang="en-US" dirty="0"/>
              <a:t>The owner has hired (me) the Data Scientist to create an algorithm to aide the bartender in finding the customer’s next favorite drink!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522C-D9DC-9929-C3F2-EFB7976EC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Dataset, </a:t>
            </a:r>
            <a:r>
              <a:rPr dirty="0"/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6119949" cy="4157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Cocktails, their ingredients, and their flavor profile</a:t>
            </a:r>
          </a:p>
          <a:p>
            <a:r>
              <a:rPr lang="en-US" dirty="0"/>
              <a:t>User cocktail ratings</a:t>
            </a:r>
          </a:p>
          <a:p>
            <a:pPr lvl="1"/>
            <a:r>
              <a:rPr lang="en-US" dirty="0"/>
              <a:t>Survey bias</a:t>
            </a:r>
          </a:p>
          <a:p>
            <a:pPr lvl="2"/>
            <a:r>
              <a:rPr lang="en-US" dirty="0"/>
              <a:t>Synthetic Dataset: Neutral Responding – shows a normally distributed curve</a:t>
            </a:r>
          </a:p>
          <a:p>
            <a:pPr lvl="2"/>
            <a:r>
              <a:rPr lang="en-US" dirty="0"/>
              <a:t>CTGAN Dataset: Extreme Response Bias – strongly agree </a:t>
            </a:r>
          </a:p>
          <a:p>
            <a:r>
              <a:rPr lang="en-US" dirty="0"/>
              <a:t>It is predicted that features such as alcohol content, type of liquor (Base Wine) would be of high importance.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DC24-0D32-5A5C-6A86-7FCDEA13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0" y="2244162"/>
            <a:ext cx="4673600" cy="213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48 cocktails with 22 features (117 after feature engineering)</a:t>
            </a:r>
          </a:p>
          <a:p>
            <a:pPr lvl="1"/>
            <a:r>
              <a:rPr lang="en-US" dirty="0"/>
              <a:t>Unique ‘Base Wine’: 'Tequila', 'Vodka', 'Brandy', 'Rum', 'Whiskey', 'Gin’</a:t>
            </a:r>
          </a:p>
          <a:p>
            <a:pPr lvl="1"/>
            <a:r>
              <a:rPr lang="en-US" dirty="0"/>
              <a:t>Numerical correlation matrix (right)</a:t>
            </a:r>
          </a:p>
          <a:p>
            <a:pPr lvl="2"/>
            <a:r>
              <a:rPr lang="en-US" dirty="0"/>
              <a:t>No multi-collinearity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C1B2-A53F-4AF1-3988-C209FCA5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3" y="2868213"/>
            <a:ext cx="4648200" cy="30509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696-87A1-BC15-92CC-171E71E8B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336"/>
            <a:ext cx="10515600" cy="188534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Train/validation/test: 80000, 10000, 10000</a:t>
            </a:r>
          </a:p>
          <a:p>
            <a:pPr lvl="1"/>
            <a:r>
              <a:rPr lang="en-US" dirty="0"/>
              <a:t>Unique Users = 10k</a:t>
            </a:r>
          </a:p>
          <a:p>
            <a:r>
              <a:rPr lang="en-US" dirty="0"/>
              <a:t>SMOTE</a:t>
            </a:r>
          </a:p>
          <a:p>
            <a:pPr lvl="1"/>
            <a:r>
              <a:rPr lang="en-US" dirty="0"/>
              <a:t>Train/validation/test: 136420, 10000, 10000</a:t>
            </a:r>
          </a:p>
          <a:p>
            <a:r>
              <a:rPr lang="en-US" dirty="0"/>
              <a:t>RUS</a:t>
            </a:r>
          </a:p>
          <a:p>
            <a:pPr lvl="1"/>
            <a:r>
              <a:rPr lang="en-US" dirty="0"/>
              <a:t>Train/validation/test: 9185, 10000, 10000</a:t>
            </a:r>
          </a:p>
          <a:p>
            <a:pPr lvl="1"/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992E-9225-A51C-1E84-341107DD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3647092"/>
            <a:ext cx="2723463" cy="239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02544-A961-77E4-CF61-8383E02E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82" y="3647092"/>
            <a:ext cx="2723463" cy="239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40F2D-2F9A-6024-BBC7-D4E81E0E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950" y="3517711"/>
            <a:ext cx="2870709" cy="25224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7337-F989-462B-BB38-AE2DF8BB8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(cocktails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Scaling numerical values</a:t>
            </a:r>
          </a:p>
          <a:p>
            <a:pPr lvl="2"/>
            <a:r>
              <a:rPr lang="en-US" dirty="0"/>
              <a:t>['Alcohol', 'Base Wine Amount', 'Salty', 'Savory', 'Sour', 'Bitter', 'Sweet', 'Spicy']</a:t>
            </a:r>
          </a:p>
          <a:p>
            <a:pPr lvl="1"/>
            <a:r>
              <a:rPr lang="en-US" dirty="0"/>
              <a:t>One-hot encoding categorical values</a:t>
            </a:r>
          </a:p>
          <a:p>
            <a:pPr lvl="2"/>
            <a:r>
              <a:rPr lang="en-US" dirty="0"/>
              <a:t>['Category', 'Making', 'Base Wine', 'Liquor', 'Liquor Amount', 'Juice', 'Juice Amount', 'Spice', 'Spice Amount', 'Soda', 'Soda Amount', 'Others', 'Taste', 'Type of Glass']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Finding cocktails based on cosine similarity</a:t>
            </a:r>
          </a:p>
          <a:p>
            <a:pPr lvl="1"/>
            <a:r>
              <a:rPr lang="en-US" dirty="0"/>
              <a:t>Recommended cocktails similar to a </a:t>
            </a:r>
            <a:r>
              <a:rPr lang="en-US" b="1" dirty="0"/>
              <a:t>Margarita</a:t>
            </a:r>
            <a:r>
              <a:rPr lang="en-US" dirty="0"/>
              <a:t> : </a:t>
            </a:r>
          </a:p>
          <a:p>
            <a:pPr lvl="2"/>
            <a:r>
              <a:rPr lang="en-US" b="1" dirty="0"/>
              <a:t>['Sidecar', 'New York', 'Cosmopolitan', 'Stinger', 'Havana Beach']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User-based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r>
              <a:rPr lang="en-US" dirty="0"/>
              <a:t>SVD</a:t>
            </a:r>
          </a:p>
          <a:p>
            <a:r>
              <a:rPr dirty="0"/>
              <a:t>Cross-validation techniques used</a:t>
            </a:r>
            <a:endParaRPr lang="en-US" dirty="0"/>
          </a:p>
          <a:p>
            <a:pPr lvl="1"/>
            <a:r>
              <a:rPr lang="en-US" dirty="0"/>
              <a:t>tested 3, 5, 10 folds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0EFB6-6D1C-ED07-BCAA-E53184F5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32" y="511328"/>
            <a:ext cx="4101160" cy="20646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synthetic dataset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FD4F-0E42-3304-5708-3CFBDB8C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2294"/>
            <a:ext cx="3764171" cy="2399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37FBB-E61A-C1DE-43EC-AAE9A75F0B5C}"/>
              </a:ext>
            </a:extLst>
          </p:cNvPr>
          <p:cNvSpPr txBox="1"/>
          <p:nvPr/>
        </p:nvSpPr>
        <p:spPr>
          <a:xfrm>
            <a:off x="224854" y="3311041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=0.005, </a:t>
            </a:r>
            <a:r>
              <a:rPr lang="en-US" dirty="0" err="1"/>
              <a:t>reg_all</a:t>
            </a:r>
            <a:r>
              <a:rPr lang="en-US" dirty="0"/>
              <a:t>=0.02)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48C2-1C45-6135-39A8-7EAA8CE7EE0F}"/>
              </a:ext>
            </a:extLst>
          </p:cNvPr>
          <p:cNvSpPr txBox="1"/>
          <p:nvPr/>
        </p:nvSpPr>
        <p:spPr>
          <a:xfrm>
            <a:off x="3974893" y="3311040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=0.002, </a:t>
            </a:r>
            <a:r>
              <a:rPr lang="en-US" dirty="0" err="1"/>
              <a:t>reg_all</a:t>
            </a:r>
            <a:r>
              <a:rPr lang="en-US" dirty="0"/>
              <a:t>=0.05)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0EA12-C6CE-F264-7AAA-E7E155577468}"/>
              </a:ext>
            </a:extLst>
          </p:cNvPr>
          <p:cNvSpPr txBox="1"/>
          <p:nvPr/>
        </p:nvSpPr>
        <p:spPr>
          <a:xfrm>
            <a:off x="8217110" y="3340416"/>
            <a:ext cx="340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(Best SVD </a:t>
            </a:r>
            <a:r>
              <a:rPr lang="en-US" dirty="0" err="1"/>
              <a:t>lr_all</a:t>
            </a:r>
            <a:r>
              <a:rPr lang="en-US" dirty="0"/>
              <a:t>=0.002, </a:t>
            </a:r>
            <a:r>
              <a:rPr lang="en-US" dirty="0" err="1"/>
              <a:t>reg_all</a:t>
            </a:r>
            <a:r>
              <a:rPr lang="en-US" dirty="0"/>
              <a:t>=0.1)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E7632-5703-257D-C639-83FE5E27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1" y="3642294"/>
            <a:ext cx="3655100" cy="232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03E17-D03D-AC82-8BFE-97D3788E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94" y="3732741"/>
            <a:ext cx="3519982" cy="221838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Chosen: SVD</a:t>
            </a:r>
          </a:p>
          <a:p>
            <a:pPr lvl="1"/>
            <a:r>
              <a:rPr lang="en-US" dirty="0"/>
              <a:t>Captures latent factors</a:t>
            </a:r>
          </a:p>
          <a:p>
            <a:pPr lvl="1"/>
            <a:r>
              <a:rPr lang="en-US" dirty="0"/>
              <a:t>Reduces dimensionality</a:t>
            </a:r>
          </a:p>
          <a:p>
            <a:pPr lvl="1"/>
            <a:r>
              <a:rPr lang="en-US" dirty="0"/>
              <a:t>Handles sparsity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Hyperparameter</a:t>
            </a:r>
            <a:r>
              <a:rPr dirty="0"/>
              <a:t> techniques applied</a:t>
            </a:r>
            <a:r>
              <a:rPr lang="en-US" dirty="0"/>
              <a:t>: Random Search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Increases likelihood of finding optimal settings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15A-BBB9-E6B2-BCAC-EB6F69E5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64" y="1488617"/>
            <a:ext cx="20320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83050-D373-A9AE-53B3-EC3E454B5B97}"/>
              </a:ext>
            </a:extLst>
          </p:cNvPr>
          <p:cNvSpPr txBox="1"/>
          <p:nvPr/>
        </p:nvSpPr>
        <p:spPr>
          <a:xfrm>
            <a:off x="4904813" y="2110917"/>
            <a:ext cx="315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73EB60-2C58-2AFC-AFF2-E4D2706B3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6D024-23C6-A1F9-02C5-0C8107549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"/>
          <a:stretch/>
        </p:blipFill>
        <p:spPr>
          <a:xfrm>
            <a:off x="8372159" y="3742943"/>
            <a:ext cx="3323714" cy="104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6B1EC680-E96A-4D8D-9841-519834A6E7A4}" vid="{06C1C266-7E27-497B-8A97-A01617BE1436}"/>
    </a:ext>
  </a:extLst>
</a:theme>
</file>

<file path=ppt/theme/theme2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152</TotalTime>
  <Words>803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Söhne</vt:lpstr>
      <vt:lpstr>uchicago</vt:lpstr>
      <vt:lpstr>Office Theme</vt:lpstr>
      <vt:lpstr>1_Office Theme</vt:lpstr>
      <vt:lpstr>Cocktails Recommendation System</vt:lpstr>
      <vt:lpstr>Problem Statement</vt:lpstr>
      <vt:lpstr>Dataset, Assumptions and Hypotheses</vt:lpstr>
      <vt:lpstr>Exploratory Data Analysis</vt:lpstr>
      <vt:lpstr>Exploratory Data Analysis</vt:lpstr>
      <vt:lpstr>Feature Engineering &amp; Transformations</vt:lpstr>
      <vt:lpstr>Proposed Approaches (Model)</vt:lpstr>
      <vt:lpstr>Proposed Approaches (Model)</vt:lpstr>
      <vt:lpstr>Model Selection</vt:lpstr>
      <vt:lpstr>Results and Learnings</vt:lpstr>
      <vt:lpstr>Results and Learnings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Michael Goodman</dc:creator>
  <cp:lastModifiedBy>Dharti Seagraves</cp:lastModifiedBy>
  <cp:revision>26</cp:revision>
  <dcterms:created xsi:type="dcterms:W3CDTF">2024-02-09T18:25:21Z</dcterms:created>
  <dcterms:modified xsi:type="dcterms:W3CDTF">2024-05-20T06:07:17Z</dcterms:modified>
</cp:coreProperties>
</file>