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10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6640b1be77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6640b1be7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6640b1be7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6640b1be7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6640b1be7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6640b1be7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6640b1be77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6640b1be7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6640b1be7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6640b1be7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6640b1be7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6640b1be7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6640b1be77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6640b1be7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6640b1be77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6640b1be7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6640b1be77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6640b1be7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436151" y="0"/>
            <a:ext cx="8271704" cy="5143500"/>
          </a:xfrm>
          <a:prstGeom prst="rect">
            <a:avLst/>
          </a:prstGeom>
          <a:noFill/>
          <a:ln>
            <a:noFill/>
          </a:ln>
        </p:spPr>
      </p:pic>
      <p:sp>
        <p:nvSpPr>
          <p:cNvPr id="55" name="Google Shape;55;p13"/>
          <p:cNvSpPr txBox="1">
            <a:spLocks noGrp="1"/>
          </p:cNvSpPr>
          <p:nvPr>
            <p:ph type="ctrTitle"/>
          </p:nvPr>
        </p:nvSpPr>
        <p:spPr>
          <a:xfrm>
            <a:off x="359958" y="-74615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600" b="1">
                <a:solidFill>
                  <a:srgbClr val="073763"/>
                </a:solidFill>
              </a:rPr>
              <a:t>Big Mountain Resort Pricing</a:t>
            </a:r>
            <a:endParaRPr sz="4600" b="1">
              <a:solidFill>
                <a:srgbClr val="07376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Conclusion</a:t>
            </a:r>
            <a:endParaRPr b="1"/>
          </a:p>
        </p:txBody>
      </p:sp>
      <p:sp>
        <p:nvSpPr>
          <p:cNvPr id="114" name="Google Shape;11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Big Mountain Resort is not charging as much as the resorts with similar amenities and could offset the cost of the new lift with an $0.88 price increase. </a:t>
            </a:r>
            <a:endParaRPr>
              <a:solidFill>
                <a:schemeClr val="dk1"/>
              </a:solidFill>
            </a:endParaRPr>
          </a:p>
          <a:p>
            <a:pPr marL="0" lvl="0" indent="0" algn="l" rtl="0">
              <a:spcBef>
                <a:spcPts val="1200"/>
              </a:spcBef>
              <a:spcAft>
                <a:spcPts val="1200"/>
              </a:spcAft>
              <a:buNone/>
            </a:pPr>
            <a:r>
              <a:rPr lang="en">
                <a:solidFill>
                  <a:schemeClr val="dk1"/>
                </a:solidFill>
              </a:rPr>
              <a:t>The rest of the price increase would be greater revenues and more profits as a result.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Question to be Answered</a:t>
            </a:r>
            <a:endParaRPr b="1"/>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400"/>
              <a:buFont typeface="Arial"/>
              <a:buNone/>
            </a:pPr>
            <a:r>
              <a:rPr lang="en" sz="2400">
                <a:solidFill>
                  <a:schemeClr val="dk1"/>
                </a:solidFill>
              </a:rPr>
              <a:t>What is the optimal pricing model for Big Mountain Resort to capitalize on the amenities of their resort to adjust prices before the upcoming ski season?  </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Problem Identification</a:t>
            </a:r>
            <a:endParaRPr b="1"/>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1"/>
              </a:buClr>
              <a:buSzPts val="1600"/>
              <a:buChar char="●"/>
            </a:pPr>
            <a:r>
              <a:rPr lang="en" sz="1600">
                <a:solidFill>
                  <a:schemeClr val="dk1"/>
                </a:solidFill>
              </a:rPr>
              <a:t>Criteria for Success</a:t>
            </a:r>
            <a:endParaRPr sz="1600">
              <a:solidFill>
                <a:schemeClr val="dk1"/>
              </a:solidFill>
            </a:endParaRPr>
          </a:p>
          <a:p>
            <a:pPr marL="914400" lvl="1" indent="-330200" algn="l" rtl="0">
              <a:lnSpc>
                <a:spcPct val="100000"/>
              </a:lnSpc>
              <a:spcBef>
                <a:spcPts val="0"/>
              </a:spcBef>
              <a:spcAft>
                <a:spcPts val="0"/>
              </a:spcAft>
              <a:buClr>
                <a:schemeClr val="dk1"/>
              </a:buClr>
              <a:buSzPts val="1600"/>
              <a:buChar char="○"/>
            </a:pPr>
            <a:r>
              <a:rPr lang="en" sz="1071">
                <a:solidFill>
                  <a:schemeClr val="dk1"/>
                </a:solidFill>
              </a:rPr>
              <a:t>This project will end with a presentation to stakeholders that outlines the optimal pricing model for the upcoming ski season based on numerous factors as opposed to a singular factor (average price now). </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Scope of Solution Space</a:t>
            </a:r>
            <a:endParaRPr sz="1600">
              <a:solidFill>
                <a:schemeClr val="dk1"/>
              </a:solidFill>
            </a:endParaRPr>
          </a:p>
          <a:p>
            <a:pPr marL="914400" lvl="1" indent="-296608" algn="l" rtl="0">
              <a:lnSpc>
                <a:spcPct val="100000"/>
              </a:lnSpc>
              <a:spcBef>
                <a:spcPts val="0"/>
              </a:spcBef>
              <a:spcAft>
                <a:spcPts val="0"/>
              </a:spcAft>
              <a:buClr>
                <a:schemeClr val="dk1"/>
              </a:buClr>
              <a:buSzPts val="1071"/>
              <a:buChar char="○"/>
            </a:pPr>
            <a:r>
              <a:rPr lang="en" sz="1071">
                <a:solidFill>
                  <a:schemeClr val="dk1"/>
                </a:solidFill>
              </a:rPr>
              <a:t>Subset the current list of parks to peer parks with similar amenities (runs, lifts, night skiing, terrain parks) and season lengths (from projectedDaysOpen)</a:t>
            </a:r>
            <a:endParaRPr sz="1071">
              <a:solidFill>
                <a:schemeClr val="dk1"/>
              </a:solidFill>
            </a:endParaRPr>
          </a:p>
          <a:p>
            <a:pPr marL="914400" lvl="1" indent="-296608" algn="l" rtl="0">
              <a:lnSpc>
                <a:spcPct val="100000"/>
              </a:lnSpc>
              <a:spcBef>
                <a:spcPts val="0"/>
              </a:spcBef>
              <a:spcAft>
                <a:spcPts val="0"/>
              </a:spcAft>
              <a:buClr>
                <a:schemeClr val="dk1"/>
              </a:buClr>
              <a:buSzPts val="1071"/>
              <a:buChar char="○"/>
            </a:pPr>
            <a:r>
              <a:rPr lang="en" sz="1071">
                <a:solidFill>
                  <a:schemeClr val="dk1"/>
                </a:solidFill>
              </a:rPr>
              <a:t>Use this subset of peer parks to present the appropriate pricing for Big Mountain Resort. </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Possible Constraints</a:t>
            </a:r>
            <a:endParaRPr sz="1600">
              <a:solidFill>
                <a:schemeClr val="dk1"/>
              </a:solidFill>
            </a:endParaRPr>
          </a:p>
          <a:p>
            <a:pPr marL="914400" lvl="1" indent="-295275" algn="l" rtl="0">
              <a:lnSpc>
                <a:spcPct val="100000"/>
              </a:lnSpc>
              <a:spcBef>
                <a:spcPts val="0"/>
              </a:spcBef>
              <a:spcAft>
                <a:spcPts val="0"/>
              </a:spcAft>
              <a:buClr>
                <a:schemeClr val="dk1"/>
              </a:buClr>
              <a:buSzPts val="1050"/>
              <a:buChar char="○"/>
            </a:pPr>
            <a:r>
              <a:rPr lang="en" sz="1050">
                <a:solidFill>
                  <a:schemeClr val="dk1"/>
                </a:solidFill>
              </a:rPr>
              <a:t>Any increase in ticket price could change the number of visitors to the park.</a:t>
            </a:r>
            <a:endParaRPr sz="1050">
              <a:solidFill>
                <a:schemeClr val="dk1"/>
              </a:solidFill>
            </a:endParaRPr>
          </a:p>
          <a:p>
            <a:pPr marL="914400" lvl="1" indent="-295275" algn="l" rtl="0">
              <a:lnSpc>
                <a:spcPct val="100000"/>
              </a:lnSpc>
              <a:spcBef>
                <a:spcPts val="0"/>
              </a:spcBef>
              <a:spcAft>
                <a:spcPts val="0"/>
              </a:spcAft>
              <a:buClr>
                <a:schemeClr val="dk1"/>
              </a:buClr>
              <a:buSzPts val="1050"/>
              <a:buChar char="○"/>
            </a:pPr>
            <a:r>
              <a:rPr lang="en" sz="1050">
                <a:solidFill>
                  <a:schemeClr val="dk1"/>
                </a:solidFill>
              </a:rPr>
              <a:t>Any decrease in ticket price could change the profitability of the resort if not met with rise in customers.</a:t>
            </a:r>
            <a:endParaRPr sz="1050">
              <a:solidFill>
                <a:schemeClr val="dk1"/>
              </a:solidFill>
            </a:endParaRPr>
          </a:p>
          <a:p>
            <a:pPr marL="914400" lvl="1" indent="-295275" algn="l" rtl="0">
              <a:lnSpc>
                <a:spcPct val="100000"/>
              </a:lnSpc>
              <a:spcBef>
                <a:spcPts val="0"/>
              </a:spcBef>
              <a:spcAft>
                <a:spcPts val="0"/>
              </a:spcAft>
              <a:buClr>
                <a:schemeClr val="dk1"/>
              </a:buClr>
              <a:buSzPts val="1050"/>
              <a:buChar char="○"/>
            </a:pPr>
            <a:r>
              <a:rPr lang="en" sz="1050">
                <a:solidFill>
                  <a:schemeClr val="dk1"/>
                </a:solidFill>
              </a:rPr>
              <a:t>The data doesn’t provide information about subjective information (like views from the mountain, the resort’s non-skiing amenities, etc.) which also plays a role in pricing. </a:t>
            </a:r>
            <a:endParaRPr sz="1050">
              <a:solidFill>
                <a:schemeClr val="dk1"/>
              </a:solidFill>
            </a:endParaRPr>
          </a:p>
          <a:p>
            <a:pPr marL="914400" lvl="1" indent="-295275" algn="l" rtl="0">
              <a:lnSpc>
                <a:spcPct val="100000"/>
              </a:lnSpc>
              <a:spcBef>
                <a:spcPts val="0"/>
              </a:spcBef>
              <a:spcAft>
                <a:spcPts val="0"/>
              </a:spcAft>
              <a:buClr>
                <a:schemeClr val="dk1"/>
              </a:buClr>
              <a:buSzPts val="1050"/>
              <a:buChar char="○"/>
            </a:pPr>
            <a:r>
              <a:rPr lang="en" sz="1050">
                <a:solidFill>
                  <a:schemeClr val="dk1"/>
                </a:solidFill>
              </a:rPr>
              <a:t>Big Mountain resort has an increased operating costs $1,540,000 this year. </a:t>
            </a:r>
            <a:endParaRPr sz="105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Data Source</a:t>
            </a:r>
            <a:endParaRPr sz="1600">
              <a:solidFill>
                <a:schemeClr val="dk1"/>
              </a:solidFill>
            </a:endParaRPr>
          </a:p>
          <a:p>
            <a:pPr marL="914400" lvl="1" indent="-295275" algn="l" rtl="0">
              <a:spcBef>
                <a:spcPts val="0"/>
              </a:spcBef>
              <a:spcAft>
                <a:spcPts val="0"/>
              </a:spcAft>
              <a:buClr>
                <a:schemeClr val="dk1"/>
              </a:buClr>
              <a:buSzPts val="1050"/>
              <a:buChar char="○"/>
            </a:pPr>
            <a:r>
              <a:rPr lang="en" sz="1050">
                <a:solidFill>
                  <a:schemeClr val="dk1"/>
                </a:solidFill>
              </a:rPr>
              <a:t>CSV from the database manager with 26 data points on 330 resorts in the same market share as Big Mountain Resort</a:t>
            </a:r>
            <a:endParaRPr sz="105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Recommendations &amp; Key Findings</a:t>
            </a:r>
            <a:endParaRPr b="1"/>
          </a:p>
        </p:txBody>
      </p:sp>
      <p:sp>
        <p:nvSpPr>
          <p:cNvPr id="73" name="Google Shape;73;p16"/>
          <p:cNvSpPr txBox="1">
            <a:spLocks noGrp="1"/>
          </p:cNvSpPr>
          <p:nvPr>
            <p:ph type="body" idx="1"/>
          </p:nvPr>
        </p:nvSpPr>
        <p:spPr>
          <a:xfrm>
            <a:off x="311700" y="1152475"/>
            <a:ext cx="46533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Model shows a best ticket price of $95.87 for Big Mountain Resort with expected modeling error of $10.39.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 price for Big Mountain should like somewhere between $85 and $105 per adult ticket</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 model shows the most important resort amenities as Fast Quads, Runs, Snow Making Acres &amp; Vertical Drop</a:t>
            </a:r>
            <a:endParaRPr>
              <a:solidFill>
                <a:schemeClr val="dk1"/>
              </a:solidFill>
            </a:endParaRPr>
          </a:p>
        </p:txBody>
      </p:sp>
      <p:pic>
        <p:nvPicPr>
          <p:cNvPr id="74" name="Google Shape;74;p16"/>
          <p:cNvPicPr preferRelativeResize="0"/>
          <p:nvPr/>
        </p:nvPicPr>
        <p:blipFill>
          <a:blip r:embed="rId3">
            <a:alphaModFix/>
          </a:blip>
          <a:stretch>
            <a:fillRect/>
          </a:stretch>
        </p:blipFill>
        <p:spPr>
          <a:xfrm>
            <a:off x="5035175" y="1269350"/>
            <a:ext cx="3912050" cy="3174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Model Creation</a:t>
            </a:r>
            <a:endParaRPr b="1"/>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After studying several algorithms with regard to ticket price, we had two models that outperformed the rest: </a:t>
            </a:r>
            <a:endParaRPr/>
          </a:p>
          <a:p>
            <a:pPr marL="457200" lvl="0" indent="-342900" algn="l" rtl="0">
              <a:spcBef>
                <a:spcPts val="1200"/>
              </a:spcBef>
              <a:spcAft>
                <a:spcPts val="0"/>
              </a:spcAft>
              <a:buSzPts val="1800"/>
              <a:buAutoNum type="arabicPeriod"/>
            </a:pPr>
            <a:r>
              <a:rPr lang="en"/>
              <a:t>A Linear Regression</a:t>
            </a:r>
            <a:endParaRPr/>
          </a:p>
          <a:p>
            <a:pPr marL="457200" lvl="0" indent="-342900" algn="l" rtl="0">
              <a:spcBef>
                <a:spcPts val="0"/>
              </a:spcBef>
              <a:spcAft>
                <a:spcPts val="0"/>
              </a:spcAft>
              <a:buSzPts val="1800"/>
              <a:buAutoNum type="arabicPeriod"/>
            </a:pPr>
            <a:r>
              <a:rPr lang="en"/>
              <a:t>A Random Forest generator</a:t>
            </a:r>
            <a:endParaRPr/>
          </a:p>
          <a:p>
            <a:pPr marL="457200" lvl="0" indent="0" algn="l" rtl="0">
              <a:spcBef>
                <a:spcPts val="1200"/>
              </a:spcBef>
              <a:spcAft>
                <a:spcPts val="0"/>
              </a:spcAft>
              <a:buNone/>
            </a:pPr>
            <a:endParaRPr/>
          </a:p>
          <a:p>
            <a:pPr marL="0" lvl="0" indent="0" algn="l" rtl="0">
              <a:spcBef>
                <a:spcPts val="1200"/>
              </a:spcBef>
              <a:spcAft>
                <a:spcPts val="1200"/>
              </a:spcAft>
              <a:buNone/>
            </a:pPr>
            <a:r>
              <a:rPr lang="en"/>
              <a:t>We used 70% of our data set to train a model and the remaining 30% to test the two models. In studying the two models The Random Forest regressor was our most consistent model with almost $1 in ticket price less in variance than the linear regression model when looking at the mean average error for the two models.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Model Results</a:t>
            </a:r>
            <a:endParaRPr b="1"/>
          </a:p>
        </p:txBody>
      </p:sp>
      <p:sp>
        <p:nvSpPr>
          <p:cNvPr id="86" name="Google Shape;86;p18"/>
          <p:cNvSpPr txBox="1">
            <a:spLocks noGrp="1"/>
          </p:cNvSpPr>
          <p:nvPr>
            <p:ph type="body" idx="1"/>
          </p:nvPr>
        </p:nvSpPr>
        <p:spPr>
          <a:xfrm>
            <a:off x="311700" y="1152475"/>
            <a:ext cx="81072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Looking at this Random Forest generator data, the model shows that Big Mountain should be pricing tickets at $95.87, with an error of $10.39.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So, at minimum, Big Mountain should increase prices to at least $85, which would offset the cost of the new lift as the new lift cost would be offset by an increase of $0.88 per ticket.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All price increases beyond that amount would add additional revenue.</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As we examine our model, accounting for error, Big Mountain is still priced lower than the minimum would recommend.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Model Analysis</a:t>
            </a:r>
            <a:endParaRPr b="1"/>
          </a:p>
        </p:txBody>
      </p:sp>
      <p:sp>
        <p:nvSpPr>
          <p:cNvPr id="92" name="Google Shape;92;p19"/>
          <p:cNvSpPr txBox="1">
            <a:spLocks noGrp="1"/>
          </p:cNvSpPr>
          <p:nvPr>
            <p:ph type="body" idx="1"/>
          </p:nvPr>
        </p:nvSpPr>
        <p:spPr>
          <a:xfrm>
            <a:off x="311700" y="1152475"/>
            <a:ext cx="4833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Our model shows that Fast Quads are highly valuable to the ticket pricing for resorts. </a:t>
            </a:r>
            <a:endParaRPr/>
          </a:p>
          <a:p>
            <a:pPr marL="0" lvl="0" indent="0" algn="l" rtl="0">
              <a:spcBef>
                <a:spcPts val="1200"/>
              </a:spcBef>
              <a:spcAft>
                <a:spcPts val="0"/>
              </a:spcAft>
              <a:buNone/>
            </a:pPr>
            <a:r>
              <a:rPr lang="en"/>
              <a:t>Big Mountain Resort boasts Fast Quads and many of our comparison resorts do not have this particularly amenity. </a:t>
            </a:r>
            <a:endParaRPr/>
          </a:p>
          <a:p>
            <a:pPr marL="0" lvl="0" indent="0" algn="l" rtl="0">
              <a:spcBef>
                <a:spcPts val="1200"/>
              </a:spcBef>
              <a:spcAft>
                <a:spcPts val="1200"/>
              </a:spcAft>
              <a:buNone/>
            </a:pPr>
            <a:r>
              <a:rPr lang="en"/>
              <a:t>We need to let our customers know about this advantage and use it to set our price.  </a:t>
            </a:r>
            <a:endParaRPr/>
          </a:p>
        </p:txBody>
      </p:sp>
      <p:pic>
        <p:nvPicPr>
          <p:cNvPr id="93" name="Google Shape;93;p19"/>
          <p:cNvPicPr preferRelativeResize="0"/>
          <p:nvPr/>
        </p:nvPicPr>
        <p:blipFill>
          <a:blip r:embed="rId3">
            <a:alphaModFix/>
          </a:blip>
          <a:stretch>
            <a:fillRect/>
          </a:stretch>
        </p:blipFill>
        <p:spPr>
          <a:xfrm>
            <a:off x="5816975" y="0"/>
            <a:ext cx="2786675" cy="2090000"/>
          </a:xfrm>
          <a:prstGeom prst="rect">
            <a:avLst/>
          </a:prstGeom>
          <a:noFill/>
          <a:ln>
            <a:noFill/>
          </a:ln>
        </p:spPr>
      </p:pic>
      <p:pic>
        <p:nvPicPr>
          <p:cNvPr id="94" name="Google Shape;94;p19"/>
          <p:cNvPicPr preferRelativeResize="0"/>
          <p:nvPr/>
        </p:nvPicPr>
        <p:blipFill>
          <a:blip r:embed="rId4">
            <a:alphaModFix/>
          </a:blip>
          <a:stretch>
            <a:fillRect/>
          </a:stretch>
        </p:blipFill>
        <p:spPr>
          <a:xfrm>
            <a:off x="5285025" y="2294625"/>
            <a:ext cx="3634850" cy="2005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Model Analysis</a:t>
            </a:r>
            <a:endParaRPr b="1"/>
          </a:p>
        </p:txBody>
      </p:sp>
      <p:sp>
        <p:nvSpPr>
          <p:cNvPr id="100" name="Google Shape;100;p20"/>
          <p:cNvSpPr txBox="1">
            <a:spLocks noGrp="1"/>
          </p:cNvSpPr>
          <p:nvPr>
            <p:ph type="body" idx="1"/>
          </p:nvPr>
        </p:nvSpPr>
        <p:spPr>
          <a:xfrm>
            <a:off x="311700" y="1152475"/>
            <a:ext cx="46140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Amongst our market, we boast a large number of runs. Runs are also a big indicator of price for ski resorts. This shows that we should be promoting our number of runs, along with Vertical Drop, as these are two of the biggest indicators of prices amongst our peer resorts. </a:t>
            </a:r>
            <a:endParaRPr/>
          </a:p>
        </p:txBody>
      </p:sp>
      <p:pic>
        <p:nvPicPr>
          <p:cNvPr id="101" name="Google Shape;101;p20"/>
          <p:cNvPicPr preferRelativeResize="0"/>
          <p:nvPr/>
        </p:nvPicPr>
        <p:blipFill>
          <a:blip r:embed="rId3">
            <a:alphaModFix/>
          </a:blip>
          <a:stretch>
            <a:fillRect/>
          </a:stretch>
        </p:blipFill>
        <p:spPr>
          <a:xfrm>
            <a:off x="6463538" y="95413"/>
            <a:ext cx="2619375" cy="1743075"/>
          </a:xfrm>
          <a:prstGeom prst="rect">
            <a:avLst/>
          </a:prstGeom>
          <a:noFill/>
          <a:ln>
            <a:noFill/>
          </a:ln>
        </p:spPr>
      </p:pic>
      <p:pic>
        <p:nvPicPr>
          <p:cNvPr id="102" name="Google Shape;102;p20"/>
          <p:cNvPicPr preferRelativeResize="0"/>
          <p:nvPr/>
        </p:nvPicPr>
        <p:blipFill>
          <a:blip r:embed="rId4">
            <a:alphaModFix/>
          </a:blip>
          <a:stretch>
            <a:fillRect/>
          </a:stretch>
        </p:blipFill>
        <p:spPr>
          <a:xfrm>
            <a:off x="4925675" y="2131475"/>
            <a:ext cx="4109575" cy="2276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Future Analysis Required</a:t>
            </a:r>
            <a:endParaRPr b="1"/>
          </a:p>
        </p:txBody>
      </p:sp>
      <p:sp>
        <p:nvSpPr>
          <p:cNvPr id="108" name="Google Shape;10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Two of the Board Scenarios Require Future Analysis</a:t>
            </a:r>
            <a:endParaRPr>
              <a:solidFill>
                <a:schemeClr val="dk1"/>
              </a:solidFill>
            </a:endParaRPr>
          </a:p>
          <a:p>
            <a:pPr marL="457200" lvl="0" indent="-342900" algn="l" rtl="0">
              <a:spcBef>
                <a:spcPts val="1200"/>
              </a:spcBef>
              <a:spcAft>
                <a:spcPts val="0"/>
              </a:spcAft>
              <a:buClr>
                <a:schemeClr val="dk1"/>
              </a:buClr>
              <a:buSzPts val="1800"/>
              <a:buAutoNum type="arabicPeriod"/>
            </a:pPr>
            <a:r>
              <a:rPr lang="en">
                <a:solidFill>
                  <a:schemeClr val="dk1"/>
                </a:solidFill>
              </a:rPr>
              <a:t>The addition of another run that would increase vertical drop by 150 feet and the number of total runs and chairs by one each. </a:t>
            </a:r>
            <a:endParaRPr>
              <a:solidFill>
                <a:schemeClr val="dk1"/>
              </a:solidFill>
            </a:endParaRPr>
          </a:p>
          <a:p>
            <a:pPr marL="914400" lvl="1" indent="-317500" algn="l" rtl="0">
              <a:spcBef>
                <a:spcPts val="0"/>
              </a:spcBef>
              <a:spcAft>
                <a:spcPts val="0"/>
              </a:spcAft>
              <a:buClr>
                <a:schemeClr val="dk1"/>
              </a:buClr>
              <a:buSzPts val="1400"/>
              <a:buAutoNum type="alphaLcPeriod"/>
            </a:pPr>
            <a:r>
              <a:rPr lang="en">
                <a:solidFill>
                  <a:schemeClr val="dk1"/>
                </a:solidFill>
              </a:rPr>
              <a:t>Would warrant a ticket price increase of $8.60. This addition would be a strong revenue addition to Big Mountain. </a:t>
            </a:r>
            <a:endParaRPr>
              <a:solidFill>
                <a:schemeClr val="dk1"/>
              </a:solidFill>
            </a:endParaRPr>
          </a:p>
          <a:p>
            <a:pPr marL="457200" lvl="0" indent="-342900" algn="l" rtl="0">
              <a:spcBef>
                <a:spcPts val="0"/>
              </a:spcBef>
              <a:spcAft>
                <a:spcPts val="0"/>
              </a:spcAft>
              <a:buClr>
                <a:schemeClr val="dk1"/>
              </a:buClr>
              <a:buSzPts val="1800"/>
              <a:buAutoNum type="arabicPeriod"/>
            </a:pPr>
            <a:r>
              <a:rPr lang="en">
                <a:solidFill>
                  <a:schemeClr val="dk1"/>
                </a:solidFill>
              </a:rPr>
              <a:t>The scenario with closing up to 10 runs needs to be studied in greater detail. </a:t>
            </a:r>
            <a:endParaRPr>
              <a:solidFill>
                <a:schemeClr val="dk1"/>
              </a:solidFill>
            </a:endParaRPr>
          </a:p>
          <a:p>
            <a:pPr marL="914400" lvl="1" indent="-317500" algn="l" rtl="0">
              <a:spcBef>
                <a:spcPts val="0"/>
              </a:spcBef>
              <a:spcAft>
                <a:spcPts val="0"/>
              </a:spcAft>
              <a:buClr>
                <a:schemeClr val="dk1"/>
              </a:buClr>
              <a:buSzPts val="1400"/>
              <a:buAutoNum type="alphaLcPeriod"/>
            </a:pPr>
            <a:r>
              <a:rPr lang="en">
                <a:solidFill>
                  <a:schemeClr val="dk1"/>
                </a:solidFill>
              </a:rPr>
              <a:t>One run closure would not affect projected ticket prices, but 2 runs would show a drop in ticket prices and anything beyond five runs dropped shows a large drop off in the daily ticket price. Any run closures would need to be analyzed via run usage data and survey data of our customers about their usage of runs. </a:t>
            </a:r>
            <a:endParaRPr>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784</Words>
  <Application>Microsoft Office PowerPoint</Application>
  <PresentationFormat>On-screen Show (16:9)</PresentationFormat>
  <Paragraphs>46</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Big Mountain Resort Pricing</vt:lpstr>
      <vt:lpstr>Question to be Answered</vt:lpstr>
      <vt:lpstr>Problem Identification</vt:lpstr>
      <vt:lpstr>Recommendations &amp; Key Findings</vt:lpstr>
      <vt:lpstr>Model Creation</vt:lpstr>
      <vt:lpstr>Model Results</vt:lpstr>
      <vt:lpstr>Model Analysis</vt:lpstr>
      <vt:lpstr>Model Analysis</vt:lpstr>
      <vt:lpstr>Future Analysis Required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Pricing</dc:title>
  <dc:creator>Darryl Patteson</dc:creator>
  <cp:lastModifiedBy>Darryl Patteson</cp:lastModifiedBy>
  <cp:revision>2</cp:revision>
  <dcterms:modified xsi:type="dcterms:W3CDTF">2024-01-21T05:44:44Z</dcterms:modified>
</cp:coreProperties>
</file>