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60" r:id="rId4"/>
    <p:sldId id="264" r:id="rId5"/>
    <p:sldId id="278" r:id="rId6"/>
    <p:sldId id="261" r:id="rId7"/>
    <p:sldId id="263" r:id="rId8"/>
    <p:sldId id="265" r:id="rId9"/>
    <p:sldId id="266" r:id="rId10"/>
    <p:sldId id="269" r:id="rId11"/>
    <p:sldId id="268" r:id="rId12"/>
    <p:sldId id="271" r:id="rId13"/>
    <p:sldId id="270" r:id="rId14"/>
    <p:sldId id="272" r:id="rId15"/>
    <p:sldId id="273" r:id="rId16"/>
    <p:sldId id="274" r:id="rId17"/>
    <p:sldId id="276" r:id="rId18"/>
    <p:sldId id="277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431" autoAdjust="0"/>
  </p:normalViewPr>
  <p:slideViewPr>
    <p:cSldViewPr>
      <p:cViewPr>
        <p:scale>
          <a:sx n="100" d="100"/>
          <a:sy n="100" d="100"/>
        </p:scale>
        <p:origin x="-194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ACEDC-2578-4190-B1BD-9F2D7FD92B81}" type="datetimeFigureOut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76575-5DB5-4D27-A8F0-98912009FDB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6717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76575-5DB5-4D27-A8F0-98912009FDB0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2786050" y="427333"/>
            <a:ext cx="589440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de-DE" sz="1600" dirty="0"/>
              <a:t>Universität Bayreuth</a:t>
            </a:r>
          </a:p>
          <a:p>
            <a:pPr algn="r">
              <a:spcBef>
                <a:spcPct val="0"/>
              </a:spcBef>
              <a:defRPr/>
            </a:pPr>
            <a:r>
              <a:rPr lang="de-DE" sz="1600" dirty="0"/>
              <a:t>Lehrstuhl für Angewandte Informatik IV</a:t>
            </a:r>
          </a:p>
          <a:p>
            <a:pPr algn="r">
              <a:spcBef>
                <a:spcPct val="0"/>
              </a:spcBef>
              <a:defRPr/>
            </a:pPr>
            <a:r>
              <a:rPr lang="de-DE" sz="1600" dirty="0"/>
              <a:t>Datenbanken und Informationssysteme</a:t>
            </a:r>
            <a:endParaRPr lang="de-DE" sz="1200" dirty="0"/>
          </a:p>
          <a:p>
            <a:pPr algn="r">
              <a:spcBef>
                <a:spcPct val="0"/>
              </a:spcBef>
              <a:defRPr/>
            </a:pPr>
            <a:r>
              <a:rPr lang="de-DE" sz="600" dirty="0"/>
              <a:t/>
            </a:r>
            <a:br>
              <a:rPr lang="de-DE" sz="600" dirty="0"/>
            </a:br>
            <a:r>
              <a:rPr lang="de-DE" sz="1600" b="1" dirty="0"/>
              <a:t>Prof. Dr.-Ing</a:t>
            </a:r>
            <a:r>
              <a:rPr lang="de-DE" sz="1600" b="1" dirty="0" smtClean="0"/>
              <a:t>. Stefan </a:t>
            </a:r>
            <a:r>
              <a:rPr lang="de-DE" sz="1600" b="1" dirty="0"/>
              <a:t>Jablonski</a:t>
            </a:r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 flipH="1">
            <a:off x="684213" y="1817688"/>
            <a:ext cx="799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685800" y="2211388"/>
            <a:ext cx="799465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2400" b="1" noProof="0" dirty="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Titelmasterformat durch Klicken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500438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Formatvorlage des Untertitelmasters durch Klicken bearbeiten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 flipH="1">
            <a:off x="685800" y="5886450"/>
            <a:ext cx="799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Text Box 21"/>
          <p:cNvSpPr txBox="1">
            <a:spLocks noChangeArrowheads="1"/>
          </p:cNvSpPr>
          <p:nvPr userDrawn="1"/>
        </p:nvSpPr>
        <p:spPr bwMode="auto">
          <a:xfrm>
            <a:off x="611188" y="5916613"/>
            <a:ext cx="803277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054350" algn="l"/>
                <a:tab pos="3492500" algn="l"/>
              </a:tabLst>
              <a:defRPr/>
            </a:pPr>
            <a:r>
              <a:rPr lang="de-DE" sz="1000" dirty="0" smtClean="0"/>
              <a:t>Lehrstuhl </a:t>
            </a:r>
            <a:r>
              <a:rPr lang="de-DE" sz="1000" dirty="0"/>
              <a:t>für Angewandte Informatik </a:t>
            </a:r>
            <a:r>
              <a:rPr lang="de-DE" sz="1000" dirty="0" smtClean="0"/>
              <a:t>IV				Uli </a:t>
            </a:r>
            <a:r>
              <a:rPr lang="de-DE" sz="1000" baseline="0" dirty="0" smtClean="0"/>
              <a:t>Holtmann</a:t>
            </a:r>
          </a:p>
          <a:p>
            <a:pPr>
              <a:tabLst>
                <a:tab pos="3054350" algn="l"/>
                <a:tab pos="3492500" algn="l"/>
              </a:tabLst>
              <a:defRPr/>
            </a:pPr>
            <a:r>
              <a:rPr lang="de-DE" sz="1000" dirty="0" smtClean="0"/>
              <a:t>Universität Bayreuth				Uliholtmann@gmx.de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Fakultät </a:t>
            </a:r>
            <a:r>
              <a:rPr lang="de-DE" sz="1000" dirty="0"/>
              <a:t>für </a:t>
            </a:r>
            <a:r>
              <a:rPr lang="de-DE" sz="1000" dirty="0" smtClean="0"/>
              <a:t>Mathematik, Physik und Informatik				</a:t>
            </a:r>
          </a:p>
          <a:p>
            <a:pPr>
              <a:tabLst>
                <a:tab pos="3054350" algn="l"/>
                <a:tab pos="3492500" algn="l"/>
              </a:tabLst>
              <a:defRPr/>
            </a:pPr>
            <a:r>
              <a:rPr lang="de-DE" sz="1000" dirty="0" smtClean="0"/>
              <a:t>D-95440 Bayreuth				</a:t>
            </a:r>
            <a:endParaRPr lang="de-DE" sz="1000" dirty="0"/>
          </a:p>
        </p:txBody>
      </p:sp>
      <p:pic>
        <p:nvPicPr>
          <p:cNvPr id="10" name="Picture 2" descr="\\btn4xa.inf.uni-bayreuth.de\ai4\organisation\Lehrstuhl_CI\2010 Logo print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7604"/>
          <a:stretch/>
        </p:blipFill>
        <p:spPr bwMode="auto">
          <a:xfrm>
            <a:off x="695900" y="188640"/>
            <a:ext cx="1390995" cy="15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(Hands-On, 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D4E7-D809-4FDD-953B-90359ADD5252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btn404\AppData\Local\Microsoft\Windows\Temporary Internet Files\Content.IE5\6K03IOFY\MPj04089970000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381189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feld 7"/>
          <p:cNvSpPr txBox="1"/>
          <p:nvPr userDrawn="1"/>
        </p:nvSpPr>
        <p:spPr>
          <a:xfrm>
            <a:off x="642910" y="4969"/>
            <a:ext cx="1285884" cy="352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3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(Personen-Symbol, 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B159-717E-46D6-8202-5F7CEAD30EF2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2910" y="29028"/>
            <a:ext cx="7358114" cy="214314"/>
          </a:xfrm>
        </p:spPr>
        <p:txBody>
          <a:bodyPr anchor="ctr" anchorCtr="0">
            <a:normAutofit/>
          </a:bodyPr>
          <a:lstStyle>
            <a:lvl1pPr algn="l">
              <a:buNone/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Autoren / Quellen hier angeben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4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(Zauberer-Symbol, 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E2E1-3FC3-42AA-B41B-380A2D355988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Bernhard\AppData\Local\Microsoft\Windows\Temporary Internet Files\Content.IE5\G2T3RNUQ\MCj0429837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06" y="42313"/>
            <a:ext cx="714380" cy="529167"/>
          </a:xfrm>
          <a:prstGeom prst="rect">
            <a:avLst/>
          </a:prstGeom>
          <a:noFill/>
        </p:spPr>
      </p:pic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714876" y="857232"/>
            <a:ext cx="4214842" cy="557216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Hands-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CAC5-8A2A-400B-9953-89F5F0E4E815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btn404\AppData\Local\Microsoft\Windows\Temporary Internet Files\Content.IE5\6K03IOFY\MPj04089970000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381189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/>
          <p:cNvSpPr txBox="1"/>
          <p:nvPr userDrawn="1"/>
        </p:nvSpPr>
        <p:spPr>
          <a:xfrm>
            <a:off x="642910" y="4969"/>
            <a:ext cx="1285884" cy="352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Personen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5572-BBA7-419A-A02D-E895A5591CE7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2910" y="29028"/>
            <a:ext cx="7358114" cy="214314"/>
          </a:xfrm>
        </p:spPr>
        <p:txBody>
          <a:bodyPr anchor="ctr" anchorCtr="0">
            <a:normAutofit/>
          </a:bodyPr>
          <a:lstStyle>
            <a:lvl1pPr algn="l">
              <a:buNone/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Autoren / Quellen hier angeben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Zauberer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CC8D-363A-4CE0-A1DD-DA3CE4466194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Bernhard\AppData\Local\Microsoft\Windows\Temporary Internet Files\Content.IE5\G2T3RNUQ\MCj0429837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06" y="42313"/>
            <a:ext cx="714380" cy="52916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FB9D-4EA6-4746-8541-3B6888B2B20A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Hands-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8452-BFD2-4197-8EDD-0D50327F89B9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7" name="Picture 3" descr="C:\Users\btn404\AppData\Local\Microsoft\Windows\Temporary Internet Files\Content.IE5\6K03IOFY\MPj04089970000[1]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381189" cy="571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feld 7"/>
          <p:cNvSpPr txBox="1"/>
          <p:nvPr userDrawn="1"/>
        </p:nvSpPr>
        <p:spPr>
          <a:xfrm>
            <a:off x="642910" y="4969"/>
            <a:ext cx="1285884" cy="352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Personen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6FAE-16D7-4076-8112-F62E2EA2AD9A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71414"/>
            <a:ext cx="457200" cy="45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42910" y="29028"/>
            <a:ext cx="7358114" cy="214314"/>
          </a:xfrm>
        </p:spPr>
        <p:txBody>
          <a:bodyPr anchor="ctr" anchorCtr="0">
            <a:normAutofit/>
          </a:bodyPr>
          <a:lstStyle>
            <a:lvl1pPr algn="l">
              <a:buNone/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 smtClean="0"/>
              <a:t>Autoren / Quellen hier angeben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Zauberer-Symb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7358114" cy="43971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2E54-2E9B-4324-BC27-8D00FB80E8F3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Bernhard\AppData\Local\Microsoft\Windows\Temporary Internet Files\Content.IE5\G2T3RNUQ\MCj0429837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1406" y="42313"/>
            <a:ext cx="714380" cy="52916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7786742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282" y="857232"/>
            <a:ext cx="8715436" cy="5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185842" cy="149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34B8-0655-4CF3-9ABF-DD991799DDA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57356" y="6572272"/>
            <a:ext cx="5429288" cy="149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743876" y="6572272"/>
            <a:ext cx="1185842" cy="149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8C20-E639-4B61-B03E-40DEF80F415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14282" y="719138"/>
            <a:ext cx="89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" name="Picture 2" descr="\\btn4xa.inf.uni-bayreuth.de\ai4\organisation\Lehrstuhl_CI\2010 Logo print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7604"/>
          <a:stretch/>
        </p:blipFill>
        <p:spPr bwMode="auto">
          <a:xfrm>
            <a:off x="8388424" y="44624"/>
            <a:ext cx="5789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60" r:id="rId4"/>
    <p:sldLayoutId id="2147483662" r:id="rId5"/>
    <p:sldLayoutId id="2147483650" r:id="rId6"/>
    <p:sldLayoutId id="2147483657" r:id="rId7"/>
    <p:sldLayoutId id="2147483659" r:id="rId8"/>
    <p:sldLayoutId id="2147483661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▫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▫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i&gt;PM 3D</a:t>
            </a:r>
            <a:br>
              <a:rPr lang="de-DE" dirty="0" smtClean="0"/>
            </a:br>
            <a:r>
              <a:rPr lang="de-DE" dirty="0" smtClean="0"/>
              <a:t>Ein Prozessmodellierungswerkzeug für drei Dimensionen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>
          <a:xfrm>
            <a:off x="684213" y="3500438"/>
            <a:ext cx="7088188" cy="1752600"/>
          </a:xfrm>
        </p:spPr>
        <p:txBody>
          <a:bodyPr/>
          <a:lstStyle/>
          <a:p>
            <a:pPr algn="just"/>
            <a:r>
              <a:rPr lang="de-DE" dirty="0" smtClean="0"/>
              <a:t>Repräsentation von Prozessmodellen im dreidimensionalen Raum  Konzept und Implementierung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Projekt</a:t>
            </a:r>
            <a:r>
              <a:rPr lang="en-US" dirty="0" smtClean="0"/>
              <a:t> I&gt;PM3D auf Basis von Simulator X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038600"/>
            <a:ext cx="6680893" cy="212042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0" y="2971800"/>
            <a:ext cx="273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Sebastian Buchholz (</a:t>
            </a:r>
            <a:r>
              <a:rPr lang="en-US" dirty="0" err="1" smtClean="0"/>
              <a:t>heute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Gerade Verbindung mit Pfeil 11"/>
          <p:cNvCxnSpPr>
            <a:stCxn id="10" idx="2"/>
          </p:cNvCxnSpPr>
          <p:nvPr/>
        </p:nvCxnSpPr>
        <p:spPr>
          <a:xfrm rot="16200000" flipH="1">
            <a:off x="869164" y="3840964"/>
            <a:ext cx="1078468" cy="78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886200" y="266700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Uli</a:t>
            </a:r>
            <a:r>
              <a:rPr lang="en-US" dirty="0" smtClean="0"/>
              <a:t> </a:t>
            </a:r>
            <a:r>
              <a:rPr lang="en-US" dirty="0" err="1" smtClean="0"/>
              <a:t>Holtmann</a:t>
            </a:r>
            <a:endParaRPr lang="en-US" dirty="0"/>
          </a:p>
        </p:txBody>
      </p:sp>
      <p:cxnSp>
        <p:nvCxnSpPr>
          <p:cNvPr id="14" name="Gerade Verbindung mit Pfeil 13"/>
          <p:cNvCxnSpPr>
            <a:stCxn id="13" idx="2"/>
          </p:cNvCxnSpPr>
          <p:nvPr/>
        </p:nvCxnSpPr>
        <p:spPr>
          <a:xfrm rot="5400000">
            <a:off x="4008113" y="3524020"/>
            <a:ext cx="1078470" cy="10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467600" y="3581400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Stenzel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18" idx="2"/>
          </p:cNvCxnSpPr>
          <p:nvPr/>
        </p:nvCxnSpPr>
        <p:spPr>
          <a:xfrm rot="5400000">
            <a:off x="7316132" y="3416401"/>
            <a:ext cx="392670" cy="1461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8" idx="2"/>
          </p:cNvCxnSpPr>
          <p:nvPr/>
        </p:nvCxnSpPr>
        <p:spPr>
          <a:xfrm rot="5400000">
            <a:off x="7163732" y="4559401"/>
            <a:ext cx="1688070" cy="470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52800"/>
            <a:ext cx="6172200" cy="300914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Modellhierarchie</a:t>
            </a:r>
            <a:r>
              <a:rPr lang="en-US" dirty="0" smtClean="0"/>
              <a:t> in I&gt;PM3D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1962168"/>
          </a:xfrm>
        </p:spPr>
        <p:txBody>
          <a:bodyPr/>
          <a:lstStyle/>
          <a:p>
            <a:r>
              <a:rPr lang="en-US" dirty="0" smtClean="0"/>
              <a:t>Domain-Model-Stack </a:t>
            </a:r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Modellelemente</a:t>
            </a:r>
            <a:r>
              <a:rPr lang="en-US" dirty="0" smtClean="0"/>
              <a:t>, die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Anwendungsdomäne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en-US" dirty="0" smtClean="0"/>
          </a:p>
          <a:p>
            <a:r>
              <a:rPr lang="en-US" dirty="0" smtClean="0"/>
              <a:t>Editor-Model-Stack </a:t>
            </a:r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konkrete</a:t>
            </a:r>
            <a:r>
              <a:rPr lang="en-US" dirty="0" smtClean="0"/>
              <a:t>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Domain-Model-Stack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14800"/>
            <a:ext cx="6172200" cy="1723557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Verbindung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Editor- und Domain-Model-Stack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624918" cy="1962168"/>
          </a:xfrm>
        </p:spPr>
        <p:txBody>
          <a:bodyPr/>
          <a:lstStyle/>
          <a:p>
            <a:r>
              <a:rPr lang="en-US" dirty="0" err="1" smtClean="0"/>
              <a:t>Figur</a:t>
            </a:r>
            <a:r>
              <a:rPr lang="en-US" dirty="0" smtClean="0"/>
              <a:t>-Concept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Editor-Model </a:t>
            </a:r>
            <a:r>
              <a:rPr lang="en-US" dirty="0" err="1" smtClean="0"/>
              <a:t>referenziert</a:t>
            </a:r>
            <a:r>
              <a:rPr lang="en-US" dirty="0" smtClean="0"/>
              <a:t> </a:t>
            </a:r>
            <a:r>
              <a:rPr lang="en-US" dirty="0" err="1" smtClean="0"/>
              <a:t>zugehöriges</a:t>
            </a:r>
            <a:r>
              <a:rPr lang="en-US" dirty="0" smtClean="0"/>
              <a:t> Concept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Domain-Model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dessen</a:t>
            </a:r>
            <a:r>
              <a:rPr lang="en-US" dirty="0" smtClean="0"/>
              <a:t> </a:t>
            </a:r>
            <a:r>
              <a:rPr lang="en-US" dirty="0" err="1" smtClean="0"/>
              <a:t>voll</a:t>
            </a:r>
            <a:r>
              <a:rPr lang="en-US" dirty="0" smtClean="0"/>
              <a:t> </a:t>
            </a:r>
            <a:r>
              <a:rPr lang="en-US" dirty="0" err="1" smtClean="0"/>
              <a:t>qualifizierten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Figur</a:t>
            </a:r>
            <a:r>
              <a:rPr lang="en-US" dirty="0" smtClean="0"/>
              <a:t> auf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rechten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die </a:t>
            </a:r>
            <a:r>
              <a:rPr lang="en-US" dirty="0" err="1" smtClean="0"/>
              <a:t>konkrete</a:t>
            </a:r>
            <a:r>
              <a:rPr lang="en-US" dirty="0" smtClean="0"/>
              <a:t> </a:t>
            </a:r>
            <a:r>
              <a:rPr lang="en-US" dirty="0" err="1" smtClean="0"/>
              <a:t>Repräsentation</a:t>
            </a:r>
            <a:r>
              <a:rPr lang="en-US" dirty="0" smtClean="0"/>
              <a:t> des </a:t>
            </a:r>
            <a:r>
              <a:rPr lang="en-US" dirty="0" err="1" smtClean="0"/>
              <a:t>Modellelements</a:t>
            </a:r>
            <a:endParaRPr lang="en-US" dirty="0" smtClean="0"/>
          </a:p>
          <a:p>
            <a:r>
              <a:rPr lang="en-US" dirty="0" smtClean="0"/>
              <a:t>Dies </a:t>
            </a:r>
            <a:r>
              <a:rPr lang="en-US" dirty="0" err="1" smtClean="0"/>
              <a:t>erfolgt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auf </a:t>
            </a:r>
            <a:r>
              <a:rPr lang="en-US" dirty="0" err="1" smtClean="0"/>
              <a:t>der</a:t>
            </a:r>
            <a:r>
              <a:rPr lang="en-US" dirty="0" smtClean="0"/>
              <a:t> Meta-</a:t>
            </a:r>
            <a:r>
              <a:rPr lang="en-US" dirty="0" err="1" smtClean="0"/>
              <a:t>Ebene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auf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Verwendungen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8001000" cy="3743844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Aufbau</a:t>
            </a:r>
            <a:r>
              <a:rPr lang="en-US" dirty="0" smtClean="0"/>
              <a:t> des Figures-</a:t>
            </a:r>
            <a:r>
              <a:rPr lang="en-US" dirty="0" err="1" smtClean="0"/>
              <a:t>Pakets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Editor-</a:t>
            </a:r>
            <a:r>
              <a:rPr lang="en-US" dirty="0" err="1" smtClean="0"/>
              <a:t>Metamodell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1962168"/>
          </a:xfrm>
        </p:spPr>
        <p:txBody>
          <a:bodyPr/>
          <a:lstStyle/>
          <a:p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Knoten</a:t>
            </a:r>
            <a:r>
              <a:rPr lang="en-US" dirty="0" smtClean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Kanten</a:t>
            </a:r>
            <a:r>
              <a:rPr lang="en-US" dirty="0" smtClean="0"/>
              <a:t> </a:t>
            </a:r>
            <a:r>
              <a:rPr lang="en-US" dirty="0" err="1" smtClean="0"/>
              <a:t>aufgebaut</a:t>
            </a:r>
            <a:r>
              <a:rPr lang="en-US" dirty="0" smtClean="0"/>
              <a:t> (</a:t>
            </a:r>
            <a:r>
              <a:rPr lang="en-US" dirty="0" err="1" smtClean="0"/>
              <a:t>graphbasiert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EditorElement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gemeinsames</a:t>
            </a:r>
            <a:r>
              <a:rPr lang="en-US" dirty="0" smtClean="0"/>
              <a:t> Basis-Concept, </a:t>
            </a:r>
            <a:r>
              <a:rPr lang="en-US" dirty="0" err="1" smtClean="0"/>
              <a:t>welches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Concept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Domain-Meta-Model </a:t>
            </a:r>
            <a:r>
              <a:rPr lang="en-US" dirty="0" err="1" smtClean="0"/>
              <a:t>referenziert</a:t>
            </a:r>
            <a:endParaRPr lang="en-US" dirty="0" smtClean="0"/>
          </a:p>
          <a:p>
            <a:r>
              <a:rPr lang="en-US" dirty="0" err="1" smtClean="0"/>
              <a:t>Szenerieobjekte</a:t>
            </a:r>
            <a:r>
              <a:rPr lang="en-US" dirty="0" smtClean="0"/>
              <a:t> (</a:t>
            </a:r>
            <a:r>
              <a:rPr lang="en-US" dirty="0" err="1" smtClean="0"/>
              <a:t>SceneryObjects</a:t>
            </a:r>
            <a:r>
              <a:rPr lang="en-US" dirty="0" smtClean="0"/>
              <a:t>)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beliebige</a:t>
            </a:r>
            <a:r>
              <a:rPr lang="en-US" dirty="0" smtClean="0"/>
              <a:t> 3D-Objekte, die das </a:t>
            </a:r>
            <a:r>
              <a:rPr lang="en-US" dirty="0" err="1" smtClean="0"/>
              <a:t>Prozessmodell</a:t>
            </a:r>
            <a:r>
              <a:rPr lang="en-US" dirty="0" smtClean="0"/>
              <a:t> </a:t>
            </a:r>
            <a:r>
              <a:rPr lang="en-US" dirty="0" err="1" smtClean="0"/>
              <a:t>ergänzen</a:t>
            </a:r>
            <a:endParaRPr lang="en-US" dirty="0" smtClean="0"/>
          </a:p>
          <a:p>
            <a:pPr lvl="1"/>
            <a:r>
              <a:rPr lang="en-US" dirty="0" smtClean="0"/>
              <a:t>Es </a:t>
            </a:r>
            <a:r>
              <a:rPr lang="en-US" dirty="0" err="1" smtClean="0"/>
              <a:t>werden</a:t>
            </a:r>
            <a:r>
              <a:rPr lang="en-US" dirty="0" smtClean="0"/>
              <a:t> COLLADA-3D-Objekte </a:t>
            </a:r>
            <a:r>
              <a:rPr lang="en-US" dirty="0" err="1" smtClean="0"/>
              <a:t>unterstützt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Anwendungsbeispiele</a:t>
            </a:r>
            <a:r>
              <a:rPr lang="en-US" dirty="0" smtClean="0"/>
              <a:t>: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Werkstücken</a:t>
            </a:r>
            <a:r>
              <a:rPr lang="en-US" dirty="0" smtClean="0"/>
              <a:t>, </a:t>
            </a:r>
            <a:r>
              <a:rPr lang="en-US" dirty="0" err="1" smtClean="0"/>
              <a:t>Maschinen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Gebäuden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71800"/>
            <a:ext cx="4068272" cy="336250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Prozessen</a:t>
            </a:r>
            <a:r>
              <a:rPr lang="en-US" dirty="0" smtClean="0"/>
              <a:t> in I&gt;PM3D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1962168"/>
          </a:xfrm>
        </p:spPr>
        <p:txBody>
          <a:bodyPr/>
          <a:lstStyle/>
          <a:p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frei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3D-Raum </a:t>
            </a:r>
            <a:r>
              <a:rPr lang="en-US" dirty="0" err="1" smtClean="0"/>
              <a:t>platzierbar</a:t>
            </a:r>
            <a:endParaRPr lang="en-US" dirty="0" smtClean="0"/>
          </a:p>
          <a:p>
            <a:r>
              <a:rPr lang="en-US" dirty="0" err="1" smtClean="0"/>
              <a:t>Knoten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einfache</a:t>
            </a:r>
            <a:r>
              <a:rPr lang="en-US" dirty="0" smtClean="0"/>
              <a:t>, </a:t>
            </a:r>
            <a:r>
              <a:rPr lang="en-US" dirty="0" err="1" smtClean="0"/>
              <a:t>symmetrische</a:t>
            </a:r>
            <a:r>
              <a:rPr lang="en-US" dirty="0" smtClean="0"/>
              <a:t> 3D-Objekte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Quader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, auf </a:t>
            </a:r>
            <a:r>
              <a:rPr lang="en-US" dirty="0" err="1" smtClean="0"/>
              <a:t>welchen</a:t>
            </a:r>
            <a:r>
              <a:rPr lang="en-US" dirty="0" smtClean="0"/>
              <a:t> Text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Symbole</a:t>
            </a:r>
            <a:r>
              <a:rPr lang="en-US" dirty="0" smtClean="0"/>
              <a:t> </a:t>
            </a:r>
            <a:r>
              <a:rPr lang="en-US" dirty="0" err="1" smtClean="0"/>
              <a:t>angezeigt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r>
              <a:rPr lang="en-US" dirty="0" err="1" smtClean="0"/>
              <a:t>Gerichtete</a:t>
            </a:r>
            <a:r>
              <a:rPr lang="en-US" dirty="0" smtClean="0"/>
              <a:t> </a:t>
            </a:r>
            <a:r>
              <a:rPr lang="en-US" dirty="0" err="1" smtClean="0"/>
              <a:t>Kanten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3D-Linie </a:t>
            </a:r>
            <a:r>
              <a:rPr lang="en-US" dirty="0" err="1" smtClean="0"/>
              <a:t>visualisiert</a:t>
            </a:r>
            <a:r>
              <a:rPr lang="en-US" dirty="0" smtClean="0"/>
              <a:t>, auf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Dreiecke</a:t>
            </a:r>
            <a:r>
              <a:rPr lang="en-US" dirty="0" smtClean="0"/>
              <a:t> die </a:t>
            </a:r>
            <a:r>
              <a:rPr lang="en-US" dirty="0" err="1" smtClean="0"/>
              <a:t>Richtung</a:t>
            </a:r>
            <a:r>
              <a:rPr lang="en-US" dirty="0" smtClean="0"/>
              <a:t> </a:t>
            </a:r>
            <a:r>
              <a:rPr lang="en-US" dirty="0" err="1" smtClean="0"/>
              <a:t>anzeigen</a:t>
            </a:r>
            <a:endParaRPr lang="en-US" dirty="0" smtClean="0"/>
          </a:p>
        </p:txBody>
      </p:sp>
      <p:pic>
        <p:nvPicPr>
          <p:cNvPr id="8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76299"/>
            <a:ext cx="4068272" cy="29059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Prozessen</a:t>
            </a:r>
            <a:r>
              <a:rPr lang="en-US" dirty="0" smtClean="0"/>
              <a:t> in I&gt;PM3D - </a:t>
            </a:r>
            <a:r>
              <a:rPr lang="en-US" dirty="0" err="1" smtClean="0"/>
              <a:t>Schriftdarstellung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495568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wird</a:t>
            </a:r>
            <a:r>
              <a:rPr lang="en-US" dirty="0" smtClean="0"/>
              <a:t> auf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 </a:t>
            </a:r>
            <a:r>
              <a:rPr lang="en-US" dirty="0" err="1" smtClean="0"/>
              <a:t>angezeigt</a:t>
            </a:r>
            <a:endParaRPr lang="en-US" dirty="0" smtClean="0"/>
          </a:p>
          <a:p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besseren</a:t>
            </a:r>
            <a:r>
              <a:rPr lang="en-US" dirty="0" smtClean="0"/>
              <a:t> </a:t>
            </a:r>
            <a:r>
              <a:rPr lang="en-US" dirty="0" err="1" smtClean="0"/>
              <a:t>Übersichtlichkeit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Text </a:t>
            </a:r>
            <a:r>
              <a:rPr lang="en-US" dirty="0" err="1" smtClean="0"/>
              <a:t>nur</a:t>
            </a:r>
            <a:r>
              <a:rPr lang="en-US" dirty="0" smtClean="0"/>
              <a:t> auf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 </a:t>
            </a:r>
            <a:r>
              <a:rPr lang="en-US" dirty="0" err="1" smtClean="0"/>
              <a:t>deutlich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endParaRPr lang="en-US" dirty="0" smtClean="0"/>
          </a:p>
          <a:p>
            <a:r>
              <a:rPr lang="en-US" dirty="0" err="1" smtClean="0"/>
              <a:t>Automatischer</a:t>
            </a:r>
            <a:r>
              <a:rPr lang="en-US" dirty="0" smtClean="0"/>
              <a:t> </a:t>
            </a:r>
            <a:r>
              <a:rPr lang="en-US" dirty="0" err="1" smtClean="0"/>
              <a:t>Zeilenumbruch</a:t>
            </a:r>
            <a:r>
              <a:rPr lang="en-US" dirty="0" smtClean="0"/>
              <a:t> und </a:t>
            </a:r>
            <a:r>
              <a:rPr lang="en-US" dirty="0" err="1" smtClean="0"/>
              <a:t>Skalierung</a:t>
            </a:r>
            <a:endParaRPr lang="en-US" dirty="0" smtClean="0"/>
          </a:p>
          <a:p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auf Basis von java.awt</a:t>
            </a:r>
            <a:endParaRPr lang="en-US" dirty="0" smtClean="0"/>
          </a:p>
          <a:p>
            <a:pPr lvl="1"/>
            <a:r>
              <a:rPr lang="en-US" dirty="0" smtClean="0"/>
              <a:t>Text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2D-Grafik </a:t>
            </a:r>
            <a:r>
              <a:rPr lang="en-US" dirty="0" err="1" smtClean="0"/>
              <a:t>gezeichnet</a:t>
            </a:r>
            <a:r>
              <a:rPr lang="en-US" dirty="0" smtClean="0"/>
              <a:t> und auf die 3D-Objekte </a:t>
            </a:r>
            <a:r>
              <a:rPr lang="en-US" dirty="0" err="1" smtClean="0"/>
              <a:t>aufgebracht</a:t>
            </a:r>
            <a:r>
              <a:rPr lang="en-US" dirty="0" smtClean="0"/>
              <a:t> (</a:t>
            </a:r>
            <a:r>
              <a:rPr lang="en-US" dirty="0" err="1" smtClean="0"/>
              <a:t>Textur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Ausreichende</a:t>
            </a:r>
            <a:r>
              <a:rPr lang="en-US" dirty="0" smtClean="0"/>
              <a:t> </a:t>
            </a:r>
            <a:r>
              <a:rPr lang="en-US" dirty="0" err="1" smtClean="0"/>
              <a:t>Schriftqualität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,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optimal</a:t>
            </a:r>
          </a:p>
          <a:p>
            <a:pPr lvl="1"/>
            <a:r>
              <a:rPr lang="en-US" dirty="0" err="1" smtClean="0"/>
              <a:t>Textdarstellung</a:t>
            </a:r>
            <a:r>
              <a:rPr lang="en-US" dirty="0" smtClean="0"/>
              <a:t> / </a:t>
            </a:r>
            <a:r>
              <a:rPr lang="en-US" dirty="0" err="1" smtClean="0"/>
              <a:t>lesbarkeit</a:t>
            </a:r>
            <a:r>
              <a:rPr lang="en-US" dirty="0" smtClean="0"/>
              <a:t> </a:t>
            </a:r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problematisch</a:t>
            </a:r>
            <a:r>
              <a:rPr lang="en-US" dirty="0" smtClean="0"/>
              <a:t> in 3D</a:t>
            </a:r>
          </a:p>
          <a:p>
            <a:pPr lvl="1"/>
            <a:r>
              <a:rPr lang="en-US" dirty="0" err="1" smtClean="0"/>
              <a:t>Abhilfe</a:t>
            </a:r>
            <a:r>
              <a:rPr lang="en-US" dirty="0" smtClean="0"/>
              <a:t>: Tooltip (</a:t>
            </a:r>
            <a:r>
              <a:rPr lang="en-US" dirty="0" err="1" smtClean="0"/>
              <a:t>implementiert</a:t>
            </a:r>
            <a:r>
              <a:rPr lang="en-US" dirty="0" smtClean="0"/>
              <a:t>), </a:t>
            </a:r>
            <a:r>
              <a:rPr lang="en-US" dirty="0" err="1" smtClean="0"/>
              <a:t>Abkürzungen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größerer</a:t>
            </a:r>
            <a:r>
              <a:rPr lang="en-US" dirty="0" smtClean="0"/>
              <a:t> </a:t>
            </a:r>
            <a:r>
              <a:rPr lang="en-US" dirty="0" err="1" smtClean="0"/>
              <a:t>Entfernung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endParaRPr lang="en-US" dirty="0" smtClean="0"/>
          </a:p>
        </p:txBody>
      </p:sp>
      <p:pic>
        <p:nvPicPr>
          <p:cNvPr id="8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38600"/>
            <a:ext cx="6495431" cy="22462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24112"/>
            <a:ext cx="4068272" cy="1114488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Interaktionszuständen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28600" y="838200"/>
            <a:ext cx="4357718" cy="55435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Selektion</a:t>
            </a:r>
            <a:endParaRPr lang="en-US" dirty="0" smtClean="0"/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abhängig</a:t>
            </a:r>
            <a:r>
              <a:rPr lang="en-US" dirty="0" smtClean="0"/>
              <a:t> von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Figur</a:t>
            </a:r>
            <a:endParaRPr lang="en-US" dirty="0" smtClean="0"/>
          </a:p>
          <a:p>
            <a:pPr lvl="1"/>
            <a:r>
              <a:rPr lang="en-US" dirty="0" smtClean="0"/>
              <a:t>Rand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Texturkoordinaten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Hervorhebung</a:t>
            </a:r>
            <a:r>
              <a:rPr lang="en-US" dirty="0" smtClean="0"/>
              <a:t> (</a:t>
            </a:r>
            <a:r>
              <a:rPr lang="en-US" dirty="0" err="1" smtClean="0"/>
              <a:t>Überfahren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Mauszeiger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Aufhellung</a:t>
            </a:r>
            <a:r>
              <a:rPr lang="en-US" dirty="0" smtClean="0"/>
              <a:t> / </a:t>
            </a:r>
            <a:r>
              <a:rPr lang="en-US" dirty="0" err="1" smtClean="0"/>
              <a:t>Abdunklung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Deaktivierung</a:t>
            </a:r>
            <a:endParaRPr lang="en-US" dirty="0" smtClean="0"/>
          </a:p>
          <a:p>
            <a:pPr lvl="1"/>
            <a:r>
              <a:rPr lang="en-US" dirty="0" err="1" smtClean="0"/>
              <a:t>Transluzente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endParaRPr lang="en-US" dirty="0" smtClean="0"/>
          </a:p>
          <a:p>
            <a:pPr lvl="1"/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dirty="0" smtClean="0"/>
              <a:t>, den </a:t>
            </a:r>
            <a:r>
              <a:rPr lang="en-US" dirty="0" err="1" smtClean="0"/>
              <a:t>Blick</a:t>
            </a:r>
            <a:r>
              <a:rPr lang="en-US" dirty="0" smtClean="0"/>
              <a:t> auf </a:t>
            </a:r>
            <a:r>
              <a:rPr lang="en-US" dirty="0" err="1" smtClean="0"/>
              <a:t>dahinter</a:t>
            </a:r>
            <a:r>
              <a:rPr lang="en-US" dirty="0" smtClean="0"/>
              <a:t> </a:t>
            </a:r>
            <a:r>
              <a:rPr lang="en-US" dirty="0" err="1" smtClean="0"/>
              <a:t>liegende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</a:t>
            </a:r>
            <a:r>
              <a:rPr lang="en-US" dirty="0" err="1" smtClean="0"/>
              <a:t>freizugeben</a:t>
            </a:r>
            <a:endParaRPr lang="en-US" dirty="0" smtClean="0"/>
          </a:p>
        </p:txBody>
      </p:sp>
      <p:pic>
        <p:nvPicPr>
          <p:cNvPr id="8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28" y="1115135"/>
            <a:ext cx="4068272" cy="1475665"/>
          </a:xfrm>
          <a:prstGeom prst="rect">
            <a:avLst/>
          </a:prstGeom>
        </p:spPr>
      </p:pic>
      <p:pic>
        <p:nvPicPr>
          <p:cNvPr id="9" name="Inhaltsplatzhalter 11" descr="eb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397281"/>
            <a:ext cx="3605441" cy="2003519"/>
          </a:xfrm>
          <a:prstGeom prst="rect">
            <a:avLst/>
          </a:prstGeom>
        </p:spPr>
      </p:pic>
      <p:pic>
        <p:nvPicPr>
          <p:cNvPr id="11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19400"/>
            <a:ext cx="4068272" cy="11144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28600" y="838200"/>
            <a:ext cx="3962400" cy="55435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Wechsel</a:t>
            </a:r>
            <a:r>
              <a:rPr lang="en-US" dirty="0" smtClean="0"/>
              <a:t> des </a:t>
            </a:r>
            <a:r>
              <a:rPr lang="en-US" dirty="0" err="1" smtClean="0"/>
              <a:t>aktuellen</a:t>
            </a:r>
            <a:r>
              <a:rPr lang="en-US" dirty="0" smtClean="0"/>
              <a:t> </a:t>
            </a:r>
            <a:r>
              <a:rPr lang="en-US" dirty="0" err="1" smtClean="0"/>
              <a:t>Modells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Betrachterposition</a:t>
            </a:r>
            <a:r>
              <a:rPr lang="en-US" dirty="0" smtClean="0"/>
              <a:t> (</a:t>
            </a:r>
            <a:r>
              <a:rPr lang="en-US" dirty="0" err="1" smtClean="0"/>
              <a:t>Drehung</a:t>
            </a:r>
            <a:r>
              <a:rPr lang="en-US" dirty="0" smtClean="0"/>
              <a:t> um 180°)</a:t>
            </a:r>
          </a:p>
          <a:p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hinten</a:t>
            </a:r>
            <a:r>
              <a:rPr lang="en-US" dirty="0" smtClean="0"/>
              <a:t> </a:t>
            </a:r>
            <a:r>
              <a:rPr lang="en-US" dirty="0" err="1" smtClean="0"/>
              <a:t>abnehmende</a:t>
            </a:r>
            <a:r>
              <a:rPr lang="en-US" dirty="0" smtClean="0"/>
              <a:t> </a:t>
            </a:r>
            <a:r>
              <a:rPr lang="en-US" dirty="0" err="1" smtClean="0"/>
              <a:t>Beleuchtungsintensität</a:t>
            </a:r>
            <a:r>
              <a:rPr lang="en-US" dirty="0" smtClean="0"/>
              <a:t> </a:t>
            </a:r>
            <a:r>
              <a:rPr lang="en-US" dirty="0" err="1" smtClean="0"/>
              <a:t>verstärkt</a:t>
            </a:r>
            <a:r>
              <a:rPr lang="en-US" dirty="0" smtClean="0"/>
              <a:t> die </a:t>
            </a:r>
            <a:r>
              <a:rPr lang="en-US" dirty="0" err="1" smtClean="0"/>
              <a:t>Tiefenwirkung</a:t>
            </a:r>
            <a:endParaRPr lang="en-US" dirty="0" smtClean="0"/>
          </a:p>
        </p:txBody>
      </p:sp>
      <p:pic>
        <p:nvPicPr>
          <p:cNvPr id="9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657600"/>
            <a:ext cx="4395701" cy="2846260"/>
          </a:xfrm>
          <a:prstGeom prst="rect">
            <a:avLst/>
          </a:prstGeom>
        </p:spPr>
      </p:pic>
      <p:pic>
        <p:nvPicPr>
          <p:cNvPr id="12" name="Inhaltsplatzhalter 11" descr="eb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81" y="838200"/>
            <a:ext cx="4028119" cy="27134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deaktivierten</a:t>
            </a:r>
            <a:r>
              <a:rPr lang="en-US" dirty="0" smtClean="0"/>
              <a:t> </a:t>
            </a:r>
            <a:r>
              <a:rPr lang="en-US" dirty="0" err="1" smtClean="0"/>
              <a:t>Knoten</a:t>
            </a:r>
            <a:r>
              <a:rPr lang="en-US" dirty="0" smtClean="0"/>
              <a:t> und </a:t>
            </a:r>
            <a:r>
              <a:rPr lang="en-US" dirty="0" err="1" smtClean="0"/>
              <a:t>Kanten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9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7257774" cy="55545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05200"/>
            <a:ext cx="8565073" cy="271843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Modellanbindung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1962168"/>
          </a:xfrm>
        </p:spPr>
        <p:txBody>
          <a:bodyPr/>
          <a:lstStyle/>
          <a:p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modellbezogenen</a:t>
            </a:r>
            <a:r>
              <a:rPr lang="en-US" dirty="0" smtClean="0"/>
              <a:t> </a:t>
            </a:r>
            <a:r>
              <a:rPr lang="en-US" dirty="0" err="1" smtClean="0"/>
              <a:t>Funktionalitäten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endParaRPr lang="en-US" dirty="0" smtClean="0"/>
          </a:p>
          <a:p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aktuell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Editor </a:t>
            </a:r>
            <a:r>
              <a:rPr lang="en-US" dirty="0" err="1" smtClean="0"/>
              <a:t>genutzt</a:t>
            </a:r>
            <a:endParaRPr lang="en-US" dirty="0" smtClean="0"/>
          </a:p>
          <a:p>
            <a:r>
              <a:rPr lang="en-US" dirty="0" err="1" smtClean="0"/>
              <a:t>Modellkomponente</a:t>
            </a:r>
            <a:r>
              <a:rPr lang="en-US" dirty="0" smtClean="0"/>
              <a:t>: </a:t>
            </a:r>
            <a:r>
              <a:rPr lang="en-US" dirty="0" err="1" smtClean="0"/>
              <a:t>Erstellen</a:t>
            </a:r>
            <a:r>
              <a:rPr lang="en-US" dirty="0" smtClean="0"/>
              <a:t>, Laden und </a:t>
            </a:r>
            <a:r>
              <a:rPr lang="en-US" dirty="0" err="1" smtClean="0"/>
              <a:t>Speichern</a:t>
            </a:r>
            <a:r>
              <a:rPr lang="en-US" dirty="0" smtClean="0"/>
              <a:t> von </a:t>
            </a:r>
            <a:r>
              <a:rPr lang="en-US" dirty="0" err="1" smtClean="0"/>
              <a:t>Modellen</a:t>
            </a:r>
            <a:r>
              <a:rPr lang="en-US" dirty="0" smtClean="0"/>
              <a:t>, Laden von </a:t>
            </a:r>
            <a:r>
              <a:rPr lang="en-US" dirty="0" err="1" smtClean="0"/>
              <a:t>Metamodellen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Erstellen</a:t>
            </a:r>
            <a:r>
              <a:rPr lang="en-US" dirty="0" smtClean="0"/>
              <a:t> und </a:t>
            </a:r>
            <a:r>
              <a:rPr lang="en-US" dirty="0" err="1" smtClean="0"/>
              <a:t>Löschen</a:t>
            </a:r>
            <a:r>
              <a:rPr lang="en-US" dirty="0" smtClean="0"/>
              <a:t> von </a:t>
            </a:r>
            <a:r>
              <a:rPr lang="en-US" dirty="0" err="1" smtClean="0"/>
              <a:t>Modellelementen</a:t>
            </a:r>
            <a:endParaRPr lang="en-US" dirty="0" smtClean="0"/>
          </a:p>
          <a:p>
            <a:r>
              <a:rPr lang="en-US" dirty="0" err="1" smtClean="0"/>
              <a:t>Modell-Entitäten</a:t>
            </a:r>
            <a:r>
              <a:rPr lang="en-US" dirty="0" smtClean="0"/>
              <a:t>: Manipulation von </a:t>
            </a:r>
            <a:r>
              <a:rPr lang="en-US" dirty="0" err="1" smtClean="0"/>
              <a:t>Modellelementen</a:t>
            </a:r>
            <a:r>
              <a:rPr lang="en-US" dirty="0" smtClean="0"/>
              <a:t> (</a:t>
            </a:r>
            <a:r>
              <a:rPr lang="en-US" dirty="0" err="1" smtClean="0"/>
              <a:t>Setzen</a:t>
            </a:r>
            <a:r>
              <a:rPr lang="en-US" dirty="0" smtClean="0"/>
              <a:t> von </a:t>
            </a:r>
            <a:r>
              <a:rPr lang="en-US" dirty="0" err="1" smtClean="0"/>
              <a:t>Attributen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Projekt</a:t>
            </a:r>
            <a:r>
              <a:rPr lang="en-US" dirty="0" smtClean="0"/>
              <a:t> I&gt;PM3D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52800"/>
            <a:ext cx="5638800" cy="2908369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04800" y="3200400"/>
            <a:ext cx="19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Sebastian Buchholz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Gerade Verbindung mit Pfeil 11"/>
          <p:cNvCxnSpPr>
            <a:stCxn id="10" idx="2"/>
            <a:endCxn id="7" idx="1"/>
          </p:cNvCxnSpPr>
          <p:nvPr/>
        </p:nvCxnSpPr>
        <p:spPr>
          <a:xfrm rot="16200000" flipH="1">
            <a:off x="794548" y="4077532"/>
            <a:ext cx="1237253" cy="22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895600" y="2971800"/>
            <a:ext cx="142539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Uli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Holtmann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Gerade Verbindung mit Pfeil 13"/>
          <p:cNvCxnSpPr>
            <a:stCxn id="13" idx="2"/>
          </p:cNvCxnSpPr>
          <p:nvPr/>
        </p:nvCxnSpPr>
        <p:spPr>
          <a:xfrm rot="16200000" flipH="1">
            <a:off x="3785346" y="3175748"/>
            <a:ext cx="457202" cy="81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467600" y="3200400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Tobias </a:t>
            </a:r>
            <a:r>
              <a:rPr lang="en-US" dirty="0" err="1" smtClean="0"/>
              <a:t>Stenzel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9" name="Gerade Verbindung mit Pfeil 18"/>
          <p:cNvCxnSpPr>
            <a:stCxn id="18" idx="2"/>
          </p:cNvCxnSpPr>
          <p:nvPr/>
        </p:nvCxnSpPr>
        <p:spPr>
          <a:xfrm rot="5400000">
            <a:off x="7201833" y="3454502"/>
            <a:ext cx="926070" cy="1156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8" idx="2"/>
          </p:cNvCxnSpPr>
          <p:nvPr/>
        </p:nvCxnSpPr>
        <p:spPr>
          <a:xfrm rot="5400000">
            <a:off x="6401733" y="4026000"/>
            <a:ext cx="2297668" cy="1385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2114568"/>
          </a:xfrm>
        </p:spPr>
        <p:txBody>
          <a:bodyPr/>
          <a:lstStyle/>
          <a:p>
            <a:r>
              <a:rPr lang="en-US" dirty="0" smtClean="0"/>
              <a:t>I&gt;PM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err="1" smtClean="0"/>
              <a:t>aren</a:t>
            </a:r>
            <a:r>
              <a:rPr lang="en-US" dirty="0" smtClean="0"/>
              <a:t> </a:t>
            </a:r>
            <a:r>
              <a:rPr lang="en-US" dirty="0" smtClean="0"/>
              <a:t>3D-Modellierungswerkzeugs (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smtClean="0"/>
              <a:t>auf </a:t>
            </a:r>
            <a:r>
              <a:rPr lang="en-US" dirty="0" err="1" smtClean="0"/>
              <a:t>Prozessmodelle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Repräsentation</a:t>
            </a:r>
            <a:r>
              <a:rPr lang="en-US" dirty="0" smtClean="0"/>
              <a:t>”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auf:</a:t>
            </a:r>
          </a:p>
          <a:p>
            <a:pPr lvl="1"/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Prozessmodellen</a:t>
            </a:r>
            <a:r>
              <a:rPr lang="en-US" dirty="0" smtClean="0"/>
              <a:t> und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(</a:t>
            </a:r>
            <a:r>
              <a:rPr lang="en-US" dirty="0" err="1" smtClean="0"/>
              <a:t>Modellvisualisierung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Interne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Modellierungswerkzeug</a:t>
            </a:r>
            <a:r>
              <a:rPr lang="en-US" dirty="0" smtClean="0"/>
              <a:t> und </a:t>
            </a:r>
            <a:r>
              <a:rPr lang="en-US" dirty="0" err="1" smtClean="0"/>
              <a:t>Anbindung</a:t>
            </a:r>
            <a:r>
              <a:rPr lang="en-US" dirty="0" smtClean="0"/>
              <a:t> an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(</a:t>
            </a:r>
            <a:r>
              <a:rPr lang="en-US" dirty="0" err="1" smtClean="0"/>
              <a:t>Modellanbindung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6750131" cy="3556636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Modellanbindung</a:t>
            </a:r>
            <a:r>
              <a:rPr lang="en-US" dirty="0" smtClean="0"/>
              <a:t> - </a:t>
            </a:r>
            <a:r>
              <a:rPr lang="en-US" dirty="0" err="1" smtClean="0"/>
              <a:t>ModelComponent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1962168"/>
          </a:xfrm>
        </p:spPr>
        <p:txBody>
          <a:bodyPr/>
          <a:lstStyle/>
          <a:p>
            <a:r>
              <a:rPr lang="en-US" dirty="0" err="1" smtClean="0"/>
              <a:t>Modellkomponente</a:t>
            </a:r>
            <a:r>
              <a:rPr lang="en-US" dirty="0" smtClean="0"/>
              <a:t>: </a:t>
            </a:r>
            <a:r>
              <a:rPr lang="en-US" dirty="0" err="1" smtClean="0"/>
              <a:t>Erstellen</a:t>
            </a:r>
            <a:r>
              <a:rPr lang="en-US" dirty="0" smtClean="0"/>
              <a:t>, Laden und </a:t>
            </a:r>
            <a:r>
              <a:rPr lang="en-US" dirty="0" err="1" smtClean="0"/>
              <a:t>Speichern</a:t>
            </a:r>
            <a:r>
              <a:rPr lang="en-US" dirty="0" smtClean="0"/>
              <a:t> von </a:t>
            </a:r>
            <a:r>
              <a:rPr lang="en-US" dirty="0" err="1" smtClean="0"/>
              <a:t>Modellen</a:t>
            </a:r>
            <a:r>
              <a:rPr lang="en-US" dirty="0" smtClean="0"/>
              <a:t>, Laden von </a:t>
            </a:r>
            <a:r>
              <a:rPr lang="en-US" dirty="0" err="1" smtClean="0"/>
              <a:t>Metamodellen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Erstellen</a:t>
            </a:r>
            <a:r>
              <a:rPr lang="en-US" dirty="0" smtClean="0"/>
              <a:t> und </a:t>
            </a:r>
            <a:r>
              <a:rPr lang="en-US" dirty="0" err="1" smtClean="0"/>
              <a:t>Löschen</a:t>
            </a:r>
            <a:r>
              <a:rPr lang="en-US" dirty="0" smtClean="0"/>
              <a:t> von </a:t>
            </a:r>
            <a:r>
              <a:rPr lang="en-US" dirty="0" err="1" smtClean="0"/>
              <a:t>Modellelementen</a:t>
            </a:r>
            <a:endParaRPr lang="en-US" dirty="0" smtClean="0"/>
          </a:p>
          <a:p>
            <a:r>
              <a:rPr lang="en-US" dirty="0" smtClean="0"/>
              <a:t>Laden von </a:t>
            </a:r>
            <a:r>
              <a:rPr lang="en-US" dirty="0" err="1" smtClean="0"/>
              <a:t>Modellen</a:t>
            </a:r>
            <a:r>
              <a:rPr lang="en-US" dirty="0" smtClean="0"/>
              <a:t> via </a:t>
            </a:r>
            <a:r>
              <a:rPr lang="en-US" dirty="0" err="1" smtClean="0"/>
              <a:t>LMMLightParser</a:t>
            </a:r>
            <a:endParaRPr lang="en-US" dirty="0" smtClean="0"/>
          </a:p>
          <a:p>
            <a:pPr lvl="1"/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Parser-</a:t>
            </a:r>
            <a:r>
              <a:rPr lang="en-US" dirty="0" err="1" smtClean="0"/>
              <a:t>Kombinatoren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Scala-Standardbibliothek</a:t>
            </a:r>
            <a:endParaRPr lang="en-US" dirty="0" smtClean="0"/>
          </a:p>
          <a:p>
            <a:pPr lvl="1"/>
            <a:r>
              <a:rPr lang="en-US" dirty="0" err="1" smtClean="0"/>
              <a:t>Liefert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Speichern</a:t>
            </a:r>
            <a:r>
              <a:rPr lang="en-US" dirty="0" smtClean="0"/>
              <a:t> von </a:t>
            </a:r>
            <a:r>
              <a:rPr lang="en-US" dirty="0" err="1" smtClean="0"/>
              <a:t>Modellen</a:t>
            </a:r>
            <a:r>
              <a:rPr lang="en-US" dirty="0" smtClean="0"/>
              <a:t> in </a:t>
            </a:r>
            <a:r>
              <a:rPr lang="en-US" dirty="0" err="1" smtClean="0"/>
              <a:t>textueller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haltsplatzhalter 11" descr="eb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1000"/>
            <a:ext cx="7620608" cy="2001283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Modellanbindung</a:t>
            </a:r>
            <a:r>
              <a:rPr lang="en-US" dirty="0" smtClean="0"/>
              <a:t> - </a:t>
            </a:r>
            <a:r>
              <a:rPr lang="en-US" dirty="0" err="1" smtClean="0"/>
              <a:t>ModelEntities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2800368"/>
          </a:xfrm>
        </p:spPr>
        <p:txBody>
          <a:bodyPr>
            <a:normAutofit/>
          </a:bodyPr>
          <a:lstStyle/>
          <a:p>
            <a:r>
              <a:rPr lang="en-US" dirty="0" err="1" smtClean="0"/>
              <a:t>ModelEntity-Objekte</a:t>
            </a:r>
            <a:r>
              <a:rPr lang="en-US" dirty="0" smtClean="0"/>
              <a:t> </a:t>
            </a:r>
            <a:r>
              <a:rPr lang="en-US" dirty="0" err="1" smtClean="0"/>
              <a:t>erlauben</a:t>
            </a:r>
            <a:r>
              <a:rPr lang="en-US" dirty="0" smtClean="0"/>
              <a:t> die Manipulation </a:t>
            </a:r>
            <a:r>
              <a:rPr lang="en-US" dirty="0" err="1" smtClean="0"/>
              <a:t>der</a:t>
            </a:r>
            <a:r>
              <a:rPr lang="en-US" dirty="0" smtClean="0"/>
              <a:t> Attribute von </a:t>
            </a:r>
            <a:r>
              <a:rPr lang="en-US" dirty="0" err="1" smtClean="0"/>
              <a:t>Modellelementen</a:t>
            </a:r>
            <a:endParaRPr lang="en-US" dirty="0" smtClean="0"/>
          </a:p>
          <a:p>
            <a:pPr lvl="1"/>
            <a:r>
              <a:rPr lang="en-US" dirty="0" smtClean="0"/>
              <a:t>Attribute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Domain-Model</a:t>
            </a:r>
          </a:p>
          <a:p>
            <a:pPr lvl="2"/>
            <a:r>
              <a:rPr lang="en-US" dirty="0" err="1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Prozesses</a:t>
            </a:r>
            <a:endParaRPr lang="en-US" dirty="0" smtClean="0"/>
          </a:p>
          <a:p>
            <a:pPr lvl="1"/>
            <a:r>
              <a:rPr lang="en-US" dirty="0" smtClean="0"/>
              <a:t>Attribute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Editor-</a:t>
            </a:r>
            <a:r>
              <a:rPr lang="en-US" dirty="0" err="1" smtClean="0"/>
              <a:t>Modell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die (</a:t>
            </a:r>
            <a:r>
              <a:rPr lang="en-US" dirty="0" err="1" smtClean="0"/>
              <a:t>visuelle</a:t>
            </a:r>
            <a:r>
              <a:rPr lang="en-US" dirty="0" smtClean="0"/>
              <a:t>) </a:t>
            </a:r>
            <a:r>
              <a:rPr lang="en-US" dirty="0" err="1" smtClean="0"/>
              <a:t>Repräsentation</a:t>
            </a:r>
            <a:r>
              <a:rPr lang="en-US" dirty="0" smtClean="0"/>
              <a:t> </a:t>
            </a:r>
            <a:r>
              <a:rPr lang="en-US" dirty="0" err="1" smtClean="0"/>
              <a:t>betreffen</a:t>
            </a:r>
            <a:endParaRPr lang="en-US" dirty="0" smtClean="0"/>
          </a:p>
          <a:p>
            <a:pPr lvl="2"/>
            <a:r>
              <a:rPr lang="en-US" dirty="0" err="1" smtClean="0"/>
              <a:t>Farbe</a:t>
            </a:r>
            <a:endParaRPr lang="en-US" dirty="0" smtClean="0"/>
          </a:p>
          <a:p>
            <a:pPr lvl="2"/>
            <a:r>
              <a:rPr lang="en-US" dirty="0" err="1" smtClean="0"/>
              <a:t>Schriftparameter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Position, </a:t>
            </a:r>
            <a:r>
              <a:rPr lang="en-US" dirty="0" err="1" smtClean="0"/>
              <a:t>Ausrichtung</a:t>
            </a:r>
            <a:r>
              <a:rPr lang="en-US" dirty="0" smtClean="0"/>
              <a:t>,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 smtClean="0"/>
              <a:t>indirekt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die </a:t>
            </a:r>
            <a:r>
              <a:rPr lang="en-US" dirty="0" err="1" smtClean="0"/>
              <a:t>Physikkomponente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Temporäre</a:t>
            </a:r>
            <a:r>
              <a:rPr lang="en-US" dirty="0" smtClean="0"/>
              <a:t> Attribute, die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2"/>
            <a:r>
              <a:rPr lang="en-US" dirty="0" err="1" smtClean="0"/>
              <a:t>Selektion</a:t>
            </a:r>
            <a:r>
              <a:rPr lang="en-US" dirty="0" smtClean="0"/>
              <a:t>, </a:t>
            </a:r>
            <a:r>
              <a:rPr lang="en-US" dirty="0" err="1" smtClean="0"/>
              <a:t>Hervorhebung</a:t>
            </a:r>
            <a:r>
              <a:rPr lang="en-US" dirty="0" smtClean="0"/>
              <a:t> und </a:t>
            </a:r>
            <a:r>
              <a:rPr lang="en-US" dirty="0" err="1" smtClean="0"/>
              <a:t>Deaktivierung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err="1" smtClean="0"/>
              <a:t>Codebeispiel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entity.svarSet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domain.function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”)(“Pizza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backen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r>
              <a:rPr lang="en-US" dirty="0" smtClean="0"/>
              <a:t> und </a:t>
            </a:r>
            <a:r>
              <a:rPr lang="en-US" dirty="0" err="1" smtClean="0"/>
              <a:t>Ausblick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D240-9FD0-4AC6-8302-20B9203C1BEF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214282" y="857232"/>
            <a:ext cx="8548718" cy="5467368"/>
          </a:xfrm>
        </p:spPr>
        <p:txBody>
          <a:bodyPr>
            <a:normAutofit/>
          </a:bodyPr>
          <a:lstStyle/>
          <a:p>
            <a:r>
              <a:rPr lang="en-US" dirty="0" err="1" smtClean="0"/>
              <a:t>Verwendbarer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endParaRPr lang="en-US" dirty="0" smtClean="0"/>
          </a:p>
          <a:p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Basis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Versuche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Effizienz</a:t>
            </a:r>
            <a:r>
              <a:rPr lang="en-US" dirty="0" smtClean="0"/>
              <a:t> von 3D-Modellierung </a:t>
            </a:r>
            <a:r>
              <a:rPr lang="en-US" dirty="0" err="1" smtClean="0"/>
              <a:t>dienen</a:t>
            </a:r>
            <a:endParaRPr lang="en-US" dirty="0" smtClean="0"/>
          </a:p>
          <a:p>
            <a:r>
              <a:rPr lang="en-US" dirty="0" err="1" smtClean="0"/>
              <a:t>Renderkomponente</a:t>
            </a:r>
            <a:r>
              <a:rPr lang="en-US" dirty="0" smtClean="0"/>
              <a:t> / </a:t>
            </a:r>
            <a:r>
              <a:rPr lang="en-US" dirty="0" err="1" smtClean="0"/>
              <a:t>bibliothek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von I&gt;PM3D </a:t>
            </a:r>
            <a:r>
              <a:rPr lang="en-US" dirty="0" err="1" smtClean="0"/>
              <a:t>nutzbar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andere</a:t>
            </a:r>
            <a:r>
              <a:rPr lang="en-US" dirty="0" smtClean="0"/>
              <a:t> 3D-Anwendungen auf Basis von Simulator X </a:t>
            </a:r>
            <a:r>
              <a:rPr lang="en-US" dirty="0" err="1" smtClean="0"/>
              <a:t>integrierbar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err="1" smtClean="0">
                <a:latin typeface="+mj-lt"/>
              </a:rPr>
              <a:t>Erweiterungsmöglichkeiten</a:t>
            </a:r>
            <a:endParaRPr lang="en-US" sz="2000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/>
              <a:t>Integration in Eclipse und die </a:t>
            </a:r>
            <a:r>
              <a:rPr lang="en-US" dirty="0" err="1" smtClean="0"/>
              <a:t>Metamodellierungsumgebung</a:t>
            </a:r>
            <a:r>
              <a:rPr lang="en-US" dirty="0" smtClean="0"/>
              <a:t> OMME</a:t>
            </a:r>
          </a:p>
          <a:p>
            <a:r>
              <a:rPr lang="en-US" dirty="0" err="1" smtClean="0"/>
              <a:t>Verbesserung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Textdarstellung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endParaRPr lang="en-US" dirty="0" smtClean="0"/>
          </a:p>
          <a:p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mehreren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endParaRPr lang="en-US" dirty="0" smtClean="0"/>
          </a:p>
          <a:p>
            <a:pPr lvl="1"/>
            <a:r>
              <a:rPr lang="en-US" dirty="0" err="1" smtClean="0"/>
              <a:t>Verbindungen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endParaRPr lang="en-US" dirty="0" smtClean="0"/>
          </a:p>
          <a:p>
            <a:pPr lvl="1"/>
            <a:r>
              <a:rPr lang="en-US" dirty="0" err="1" smtClean="0"/>
              <a:t>Hierarchische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r>
              <a:rPr lang="en-US" dirty="0" smtClean="0"/>
              <a:t> (“</a:t>
            </a:r>
            <a:r>
              <a:rPr lang="en-US" dirty="0" err="1" smtClean="0"/>
              <a:t>aufklappbare</a:t>
            </a:r>
            <a:r>
              <a:rPr lang="en-US" dirty="0" smtClean="0"/>
              <a:t>” </a:t>
            </a:r>
            <a:r>
              <a:rPr lang="en-US" dirty="0" err="1" smtClean="0"/>
              <a:t>komposite</a:t>
            </a:r>
            <a:r>
              <a:rPr lang="en-US" dirty="0" smtClean="0"/>
              <a:t> </a:t>
            </a:r>
            <a:r>
              <a:rPr lang="en-US" dirty="0" err="1" smtClean="0"/>
              <a:t>Prozessknoten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Unterstützung</a:t>
            </a:r>
            <a:r>
              <a:rPr lang="en-US" dirty="0" smtClean="0"/>
              <a:t> des </a:t>
            </a:r>
            <a:r>
              <a:rPr lang="en-US" dirty="0" err="1" smtClean="0"/>
              <a:t>Benutzers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endParaRPr lang="en-US" dirty="0" smtClean="0"/>
          </a:p>
          <a:p>
            <a:pPr lvl="1"/>
            <a:r>
              <a:rPr lang="en-US" dirty="0" err="1" smtClean="0"/>
              <a:t>Automatisches</a:t>
            </a:r>
            <a:r>
              <a:rPr lang="en-US" dirty="0" smtClean="0"/>
              <a:t> Layout</a:t>
            </a:r>
          </a:p>
          <a:p>
            <a:pPr lvl="1"/>
            <a:r>
              <a:rPr lang="en-US" dirty="0" err="1" smtClean="0"/>
              <a:t>Abfragesprache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Selektion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Nutzen der dreidimensionalen Modellierung von Prozessmodellen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3D-Darstellung </a:t>
            </a:r>
            <a:r>
              <a:rPr lang="en-US" dirty="0" err="1" smtClean="0"/>
              <a:t>üblich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endParaRPr lang="en-US" dirty="0" smtClean="0"/>
          </a:p>
          <a:p>
            <a:pPr lvl="1"/>
            <a:r>
              <a:rPr lang="en-US" dirty="0" err="1" smtClean="0"/>
              <a:t>Konstruktion</a:t>
            </a:r>
            <a:r>
              <a:rPr lang="en-US" dirty="0" smtClean="0"/>
              <a:t> (CAD)</a:t>
            </a:r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Biomolekülen</a:t>
            </a:r>
            <a:r>
              <a:rPr lang="en-US" dirty="0" smtClean="0"/>
              <a:t> (</a:t>
            </a:r>
            <a:r>
              <a:rPr lang="en-US" dirty="0" err="1" smtClean="0"/>
              <a:t>Proteine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Computerspiele</a:t>
            </a:r>
            <a:endParaRPr lang="en-US" dirty="0" smtClean="0"/>
          </a:p>
          <a:p>
            <a:pPr lvl="1"/>
            <a:r>
              <a:rPr lang="en-US" dirty="0" err="1" smtClean="0"/>
              <a:t>Nutzen</a:t>
            </a:r>
            <a:r>
              <a:rPr lang="en-US" dirty="0" smtClean="0"/>
              <a:t>:  </a:t>
            </a:r>
            <a:r>
              <a:rPr lang="en-US" dirty="0" err="1" smtClean="0"/>
              <a:t>wirklichkeitsnahe</a:t>
            </a:r>
            <a:r>
              <a:rPr lang="en-US" dirty="0" smtClean="0"/>
              <a:t>, </a:t>
            </a:r>
            <a:r>
              <a:rPr lang="en-US" dirty="0" err="1" smtClean="0"/>
              <a:t>räumliche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: </a:t>
            </a:r>
            <a:r>
              <a:rPr lang="en-US" dirty="0" err="1" smtClean="0"/>
              <a:t>Abbildung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Realität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Übliche</a:t>
            </a:r>
            <a:r>
              <a:rPr lang="en-US" dirty="0" smtClean="0"/>
              <a:t> (</a:t>
            </a:r>
            <a:r>
              <a:rPr lang="en-US" dirty="0" err="1" smtClean="0"/>
              <a:t>Prozess</a:t>
            </a:r>
            <a:r>
              <a:rPr lang="en-US" dirty="0" smtClean="0"/>
              <a:t>-)</a:t>
            </a:r>
            <a:r>
              <a:rPr lang="en-US" dirty="0" err="1" smtClean="0"/>
              <a:t>modellierungswerkzeuge</a:t>
            </a:r>
            <a:r>
              <a:rPr lang="en-US" dirty="0" smtClean="0"/>
              <a:t>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bisher</a:t>
            </a:r>
            <a:r>
              <a:rPr lang="en-US" dirty="0" smtClean="0"/>
              <a:t> </a:t>
            </a:r>
            <a:r>
              <a:rPr lang="en-US" dirty="0" err="1" smtClean="0"/>
              <a:t>reine</a:t>
            </a:r>
            <a:r>
              <a:rPr lang="en-US" dirty="0" smtClean="0"/>
              <a:t> 2D-Darstellungen</a:t>
            </a:r>
          </a:p>
          <a:p>
            <a:pPr lvl="1"/>
            <a:r>
              <a:rPr lang="en-US" dirty="0" smtClean="0"/>
              <a:t>BPMN </a:t>
            </a:r>
            <a:r>
              <a:rPr lang="en-US" dirty="0" err="1" smtClean="0"/>
              <a:t>definiert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Standard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Modellierung</a:t>
            </a:r>
            <a:r>
              <a:rPr lang="en-US" dirty="0" smtClean="0"/>
              <a:t> von </a:t>
            </a:r>
            <a:r>
              <a:rPr lang="en-US" dirty="0" err="1" smtClean="0"/>
              <a:t>Prozessen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2D-Figuren</a:t>
            </a:r>
          </a:p>
          <a:p>
            <a:pPr lvl="1"/>
            <a:r>
              <a:rPr lang="en-US" dirty="0" err="1" smtClean="0"/>
              <a:t>Auch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Softwaremodellierung</a:t>
            </a:r>
            <a:r>
              <a:rPr lang="en-US" dirty="0" smtClean="0"/>
              <a:t>:  UML</a:t>
            </a:r>
          </a:p>
          <a:p>
            <a:pPr lvl="1"/>
            <a:r>
              <a:rPr lang="en-US" dirty="0" err="1" smtClean="0"/>
              <a:t>Nutzen</a:t>
            </a:r>
            <a:r>
              <a:rPr lang="en-US" dirty="0" smtClean="0"/>
              <a:t> von 3D-Visualisierung?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Nutzungsmöglichkeiten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dritten</a:t>
            </a:r>
            <a:r>
              <a:rPr lang="en-US" dirty="0" smtClean="0"/>
              <a:t> Dimension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990600"/>
            <a:ext cx="4052918" cy="5438796"/>
          </a:xfrm>
        </p:spPr>
        <p:txBody>
          <a:bodyPr/>
          <a:lstStyle/>
          <a:p>
            <a:r>
              <a:rPr lang="en-US" dirty="0" err="1" smtClean="0"/>
              <a:t>Dreidimensionale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Möglichkeiten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Platzierung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endParaRPr lang="en-US" dirty="0" smtClean="0"/>
          </a:p>
          <a:p>
            <a:pPr lvl="1"/>
            <a:r>
              <a:rPr lang="en-US" dirty="0" err="1" smtClean="0"/>
              <a:t>Gruppierung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Raum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Aufmerksamkeit</a:t>
            </a:r>
            <a:r>
              <a:rPr lang="en-US" dirty="0" smtClean="0"/>
              <a:t> des </a:t>
            </a:r>
            <a:r>
              <a:rPr lang="en-US" dirty="0" err="1" smtClean="0"/>
              <a:t>Benutzers</a:t>
            </a:r>
            <a:r>
              <a:rPr lang="en-US" dirty="0" smtClean="0"/>
              <a:t> auf </a:t>
            </a:r>
            <a:r>
              <a:rPr lang="en-US" dirty="0" err="1" smtClean="0"/>
              <a:t>besonders</a:t>
            </a:r>
            <a:r>
              <a:rPr lang="en-US" dirty="0" smtClean="0"/>
              <a:t> “</a:t>
            </a:r>
            <a:r>
              <a:rPr lang="en-US" dirty="0" err="1" smtClean="0"/>
              <a:t>wichtige</a:t>
            </a:r>
            <a:r>
              <a:rPr lang="en-US" dirty="0" smtClean="0"/>
              <a:t>” </a:t>
            </a:r>
            <a:r>
              <a:rPr lang="en-US" dirty="0" err="1" smtClean="0"/>
              <a:t>Modellelemente</a:t>
            </a:r>
            <a:r>
              <a:rPr lang="en-US" dirty="0" smtClean="0"/>
              <a:t> </a:t>
            </a:r>
            <a:r>
              <a:rPr lang="en-US" dirty="0" err="1" smtClean="0"/>
              <a:t>lenken</a:t>
            </a:r>
            <a:endParaRPr lang="en-US" dirty="0" smtClean="0"/>
          </a:p>
          <a:p>
            <a:pPr lvl="1"/>
            <a:r>
              <a:rPr lang="en-US" dirty="0" err="1" smtClean="0"/>
              <a:t>Nutzung</a:t>
            </a:r>
            <a:r>
              <a:rPr lang="en-US" dirty="0" smtClean="0"/>
              <a:t> von </a:t>
            </a:r>
            <a:r>
              <a:rPr lang="en-US" dirty="0" err="1" smtClean="0"/>
              <a:t>Animationen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Hervorheben</a:t>
            </a:r>
            <a:r>
              <a:rPr lang="en-US" dirty="0" smtClean="0"/>
              <a:t> von </a:t>
            </a:r>
            <a:r>
              <a:rPr lang="en-US" dirty="0" err="1" smtClean="0"/>
              <a:t>Modellelementen</a:t>
            </a:r>
            <a:endParaRPr lang="en-US" dirty="0" smtClean="0"/>
          </a:p>
          <a:p>
            <a:pPr lvl="1"/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Kriterien</a:t>
            </a:r>
            <a:r>
              <a:rPr lang="en-US" dirty="0" smtClean="0"/>
              <a:t> </a:t>
            </a:r>
            <a:r>
              <a:rPr lang="en-US" dirty="0" err="1" smtClean="0"/>
              <a:t>erfüllen</a:t>
            </a:r>
            <a:r>
              <a:rPr lang="en-US" dirty="0" smtClean="0"/>
              <a:t> </a:t>
            </a:r>
            <a:r>
              <a:rPr lang="en-US" dirty="0" err="1" smtClean="0"/>
              <a:t>näher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r>
              <a:rPr lang="en-US" dirty="0" smtClean="0"/>
              <a:t> </a:t>
            </a:r>
            <a:r>
              <a:rPr lang="en-US" dirty="0" err="1" smtClean="0"/>
              <a:t>platzieren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Abbildung</a:t>
            </a:r>
            <a:r>
              <a:rPr lang="en-US" dirty="0" smtClean="0"/>
              <a:t> von </a:t>
            </a:r>
            <a:r>
              <a:rPr lang="en-US" dirty="0" err="1" smtClean="0"/>
              <a:t>Attributen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auf die </a:t>
            </a:r>
            <a:r>
              <a:rPr lang="en-US" dirty="0" err="1" smtClean="0"/>
              <a:t>Entfernung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90600"/>
            <a:ext cx="4211190" cy="428111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029200" y="5638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3D-UML-Klassendiagramm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aus</a:t>
            </a:r>
            <a:r>
              <a:rPr lang="en-US" dirty="0" smtClean="0"/>
              <a:t> Gil et al: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Nutzungsmöglichkeiten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dritten</a:t>
            </a:r>
            <a:r>
              <a:rPr lang="en-US" dirty="0" smtClean="0"/>
              <a:t> Dimension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990600"/>
            <a:ext cx="4052918" cy="5438796"/>
          </a:xfrm>
        </p:spPr>
        <p:txBody>
          <a:bodyPr/>
          <a:lstStyle/>
          <a:p>
            <a:r>
              <a:rPr lang="en-US" dirty="0" err="1" smtClean="0"/>
              <a:t>Aufmerksamkeit</a:t>
            </a:r>
            <a:r>
              <a:rPr lang="en-US" dirty="0" smtClean="0"/>
              <a:t> des </a:t>
            </a:r>
            <a:r>
              <a:rPr lang="en-US" dirty="0" err="1" smtClean="0"/>
              <a:t>Benutzers</a:t>
            </a:r>
            <a:r>
              <a:rPr lang="en-US" dirty="0" smtClean="0"/>
              <a:t> auf </a:t>
            </a:r>
            <a:r>
              <a:rPr lang="en-US" dirty="0" err="1" smtClean="0"/>
              <a:t>besonders</a:t>
            </a:r>
            <a:r>
              <a:rPr lang="en-US" dirty="0" smtClean="0"/>
              <a:t> “</a:t>
            </a:r>
            <a:r>
              <a:rPr lang="en-US" dirty="0" err="1" smtClean="0"/>
              <a:t>wichtige</a:t>
            </a:r>
            <a:r>
              <a:rPr lang="en-US" dirty="0" smtClean="0"/>
              <a:t>” </a:t>
            </a:r>
            <a:r>
              <a:rPr lang="en-US" dirty="0" err="1" smtClean="0"/>
              <a:t>Modellelemente</a:t>
            </a:r>
            <a:r>
              <a:rPr lang="en-US" dirty="0" smtClean="0"/>
              <a:t> </a:t>
            </a:r>
            <a:r>
              <a:rPr lang="en-US" dirty="0" err="1" smtClean="0"/>
              <a:t>lenken</a:t>
            </a:r>
            <a:endParaRPr lang="en-US" dirty="0" smtClean="0"/>
          </a:p>
          <a:p>
            <a:pPr lvl="1"/>
            <a:r>
              <a:rPr lang="en-US" dirty="0" err="1" smtClean="0"/>
              <a:t>Nutzung</a:t>
            </a:r>
            <a:r>
              <a:rPr lang="en-US" dirty="0" smtClean="0"/>
              <a:t> von </a:t>
            </a:r>
            <a:r>
              <a:rPr lang="en-US" dirty="0" err="1" smtClean="0"/>
              <a:t>Animationen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Hervorheben</a:t>
            </a:r>
            <a:r>
              <a:rPr lang="en-US" dirty="0" smtClean="0"/>
              <a:t> von </a:t>
            </a:r>
            <a:r>
              <a:rPr lang="en-US" dirty="0" err="1" smtClean="0"/>
              <a:t>Modellelementen</a:t>
            </a:r>
            <a:endParaRPr lang="en-US" dirty="0" smtClean="0"/>
          </a:p>
          <a:p>
            <a:pPr lvl="1"/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Kriterien</a:t>
            </a:r>
            <a:r>
              <a:rPr lang="en-US" dirty="0" smtClean="0"/>
              <a:t> </a:t>
            </a:r>
            <a:r>
              <a:rPr lang="en-US" dirty="0" err="1" smtClean="0"/>
              <a:t>erfüllen</a:t>
            </a:r>
            <a:r>
              <a:rPr lang="en-US" dirty="0" smtClean="0"/>
              <a:t> </a:t>
            </a:r>
            <a:r>
              <a:rPr lang="en-US" dirty="0" err="1" smtClean="0"/>
              <a:t>näher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r>
              <a:rPr lang="en-US" dirty="0" smtClean="0"/>
              <a:t> </a:t>
            </a:r>
            <a:r>
              <a:rPr lang="en-US" dirty="0" err="1" smtClean="0"/>
              <a:t>platzieren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Abbildung</a:t>
            </a:r>
            <a:r>
              <a:rPr lang="en-US" dirty="0" smtClean="0"/>
              <a:t> von </a:t>
            </a:r>
            <a:r>
              <a:rPr lang="en-US" dirty="0" err="1" smtClean="0"/>
              <a:t>Attributen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Modellelemente</a:t>
            </a:r>
            <a:r>
              <a:rPr lang="en-US" dirty="0" smtClean="0"/>
              <a:t> auf die </a:t>
            </a:r>
            <a:r>
              <a:rPr lang="en-US" dirty="0" err="1" smtClean="0"/>
              <a:t>Entfernung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Betrachter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990600"/>
            <a:ext cx="4707899" cy="3810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029200" y="5638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3D-UML-Klassendiagramm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aus</a:t>
            </a:r>
            <a:r>
              <a:rPr lang="en-US" dirty="0" smtClean="0"/>
              <a:t> Gil et al: ]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Kombinierte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Modelle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914400"/>
            <a:ext cx="2833718" cy="551499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Beziehungen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Modellen</a:t>
            </a:r>
            <a:r>
              <a:rPr lang="en-US" dirty="0" smtClean="0"/>
              <a:t> / </a:t>
            </a:r>
            <a:r>
              <a:rPr lang="en-US" dirty="0" err="1" smtClean="0"/>
              <a:t>Modelltypen</a:t>
            </a:r>
            <a:endParaRPr lang="en-US" dirty="0" smtClean="0"/>
          </a:p>
          <a:p>
            <a:r>
              <a:rPr lang="en-US" dirty="0" err="1" smtClean="0"/>
              <a:t>Verbindungen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Modellierungsebene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Bedeutung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Verbindungen</a:t>
            </a:r>
            <a:r>
              <a:rPr lang="en-US" dirty="0" smtClean="0"/>
              <a:t>, die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r>
              <a:rPr lang="en-US" dirty="0" smtClean="0"/>
              <a:t> </a:t>
            </a:r>
            <a:r>
              <a:rPr lang="en-US" dirty="0" err="1" smtClean="0"/>
              <a:t>herausragen</a:t>
            </a:r>
            <a:endParaRPr lang="en-US" dirty="0" smtClean="0"/>
          </a:p>
          <a:p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optische</a:t>
            </a:r>
            <a:r>
              <a:rPr lang="en-US" dirty="0" smtClean="0"/>
              <a:t> </a:t>
            </a:r>
            <a:r>
              <a:rPr lang="en-US" dirty="0" err="1" smtClean="0"/>
              <a:t>Trennung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in </a:t>
            </a:r>
            <a:r>
              <a:rPr lang="en-US" dirty="0" err="1" smtClean="0"/>
              <a:t>reinen</a:t>
            </a:r>
            <a:r>
              <a:rPr lang="en-US" dirty="0" smtClean="0"/>
              <a:t> 2D-Ansichten</a:t>
            </a:r>
          </a:p>
          <a:p>
            <a:r>
              <a:rPr lang="en-US" dirty="0" smtClean="0"/>
              <a:t>Navigation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Raum</a:t>
            </a:r>
            <a:r>
              <a:rPr lang="en-US" dirty="0" smtClean="0"/>
              <a:t> </a:t>
            </a:r>
            <a:r>
              <a:rPr lang="en-US" dirty="0" err="1" smtClean="0"/>
              <a:t>ermöglicht</a:t>
            </a:r>
            <a:r>
              <a:rPr lang="en-US" dirty="0" smtClean="0"/>
              <a:t> </a:t>
            </a:r>
            <a:r>
              <a:rPr lang="en-US" dirty="0" err="1" smtClean="0"/>
              <a:t>Betrachtung</a:t>
            </a:r>
            <a:r>
              <a:rPr lang="en-US" dirty="0" smtClean="0"/>
              <a:t> von Details</a:t>
            </a:r>
          </a:p>
          <a:p>
            <a:r>
              <a:rPr lang="en-US" dirty="0" err="1" smtClean="0"/>
              <a:t>Einfacher</a:t>
            </a:r>
            <a:r>
              <a:rPr lang="en-US" dirty="0" smtClean="0"/>
              <a:t> </a:t>
            </a:r>
            <a:r>
              <a:rPr lang="en-US" dirty="0" err="1" smtClean="0"/>
              <a:t>Wechsel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2D-Ansicht</a:t>
            </a:r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2999"/>
            <a:ext cx="5895827" cy="457461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876800" y="6096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 GEF3D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3D-Visualisierung von (</a:t>
            </a:r>
            <a:r>
              <a:rPr lang="en-US" dirty="0" err="1" smtClean="0"/>
              <a:t>Prozess</a:t>
            </a:r>
            <a:r>
              <a:rPr lang="en-US" dirty="0" smtClean="0"/>
              <a:t>-)</a:t>
            </a:r>
            <a:r>
              <a:rPr lang="en-US" dirty="0" err="1" smtClean="0"/>
              <a:t>Modellen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1276368"/>
          </a:xfrm>
        </p:spPr>
        <p:txBody>
          <a:bodyPr/>
          <a:lstStyle/>
          <a:p>
            <a:r>
              <a:rPr lang="en-US" dirty="0" err="1" smtClean="0"/>
              <a:t>Einbettung</a:t>
            </a:r>
            <a:r>
              <a:rPr lang="en-US" dirty="0" smtClean="0"/>
              <a:t> des </a:t>
            </a:r>
            <a:r>
              <a:rPr lang="en-US" dirty="0" err="1" smtClean="0"/>
              <a:t>Prozessmodells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endParaRPr lang="en-US" dirty="0" smtClean="0"/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Ausführungsumgebung</a:t>
            </a:r>
            <a:endParaRPr lang="en-US" dirty="0" smtClean="0"/>
          </a:p>
          <a:p>
            <a:pPr lvl="1"/>
            <a:r>
              <a:rPr lang="en-US" dirty="0" err="1" smtClean="0"/>
              <a:t>Visualisierung</a:t>
            </a:r>
            <a:r>
              <a:rPr lang="en-US" dirty="0" smtClean="0"/>
              <a:t> von “</a:t>
            </a:r>
            <a:r>
              <a:rPr lang="en-US" dirty="0" err="1" smtClean="0"/>
              <a:t>Datenflüssen</a:t>
            </a:r>
            <a:r>
              <a:rPr lang="en-US" dirty="0" smtClean="0"/>
              <a:t>”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Abbildungen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Werkstücke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Einbindung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;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r>
              <a:rPr lang="en-US" dirty="0" smtClean="0"/>
              <a:t> und </a:t>
            </a:r>
            <a:r>
              <a:rPr lang="en-US" dirty="0" err="1" smtClean="0"/>
              <a:t>Betrachten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24179"/>
            <a:ext cx="8001000" cy="349082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2000" y="5943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Bild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Brown: Conceptual </a:t>
            </a:r>
            <a:r>
              <a:rPr lang="en-US" dirty="0" err="1" smtClean="0"/>
              <a:t>Modelling</a:t>
            </a:r>
            <a:r>
              <a:rPr lang="en-US" dirty="0" smtClean="0"/>
              <a:t> …]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3D-Visualisierung von (</a:t>
            </a:r>
            <a:r>
              <a:rPr lang="en-US" dirty="0" err="1" smtClean="0"/>
              <a:t>Prozess</a:t>
            </a:r>
            <a:r>
              <a:rPr lang="en-US" dirty="0" smtClean="0"/>
              <a:t>-)</a:t>
            </a:r>
            <a:r>
              <a:rPr lang="en-US" dirty="0" err="1" smtClean="0"/>
              <a:t>Modellen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1428768"/>
          </a:xfrm>
        </p:spPr>
        <p:txBody>
          <a:bodyPr/>
          <a:lstStyle/>
          <a:p>
            <a:r>
              <a:rPr lang="en-US" dirty="0" err="1" smtClean="0"/>
              <a:t>Einbettung</a:t>
            </a:r>
            <a:r>
              <a:rPr lang="en-US" dirty="0" smtClean="0"/>
              <a:t> des </a:t>
            </a:r>
            <a:r>
              <a:rPr lang="en-US" dirty="0" err="1" smtClean="0"/>
              <a:t>Prozessmodells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endParaRPr lang="en-US" dirty="0" smtClean="0"/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Ausführungsumgebung</a:t>
            </a:r>
            <a:endParaRPr lang="en-US" dirty="0" smtClean="0"/>
          </a:p>
          <a:p>
            <a:pPr lvl="1"/>
            <a:r>
              <a:rPr lang="en-US" dirty="0" err="1" smtClean="0"/>
              <a:t>Visualisierung</a:t>
            </a:r>
            <a:r>
              <a:rPr lang="en-US" dirty="0" smtClean="0"/>
              <a:t> von “</a:t>
            </a:r>
            <a:r>
              <a:rPr lang="en-US" dirty="0" err="1" smtClean="0"/>
              <a:t>Datenflüssen</a:t>
            </a:r>
            <a:r>
              <a:rPr lang="en-US" dirty="0" smtClean="0"/>
              <a:t>”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Abbildungen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Werkstücke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Einbindung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;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r>
              <a:rPr lang="en-US" dirty="0" smtClean="0"/>
              <a:t> und </a:t>
            </a:r>
            <a:r>
              <a:rPr lang="en-US" dirty="0" err="1" smtClean="0"/>
              <a:t>Betrachten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5943600" cy="332878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2000" y="5562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Prozess</a:t>
            </a:r>
            <a:r>
              <a:rPr lang="en-US" dirty="0" smtClean="0"/>
              <a:t> am </a:t>
            </a:r>
            <a:r>
              <a:rPr lang="en-US" dirty="0" err="1" smtClean="0"/>
              <a:t>Flughafenterminal</a:t>
            </a:r>
            <a:r>
              <a:rPr lang="en-US" dirty="0" smtClean="0"/>
              <a:t>  </a:t>
            </a:r>
            <a:r>
              <a:rPr lang="en-US" dirty="0" err="1" smtClean="0"/>
              <a:t>aus</a:t>
            </a:r>
            <a:r>
              <a:rPr lang="en-US" dirty="0" smtClean="0"/>
              <a:t> Brown: Conceptual </a:t>
            </a:r>
            <a:r>
              <a:rPr lang="en-US" dirty="0" err="1" smtClean="0"/>
              <a:t>Modelling</a:t>
            </a:r>
            <a:r>
              <a:rPr lang="en-US" dirty="0" smtClean="0"/>
              <a:t> …]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3D-Visualisierung von (</a:t>
            </a:r>
            <a:r>
              <a:rPr lang="en-US" dirty="0" err="1" smtClean="0"/>
              <a:t>Prozess</a:t>
            </a:r>
            <a:r>
              <a:rPr lang="en-US" dirty="0" smtClean="0"/>
              <a:t>-)</a:t>
            </a:r>
            <a:r>
              <a:rPr lang="en-US" dirty="0" err="1" smtClean="0"/>
              <a:t>Modellen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1428768"/>
          </a:xfrm>
        </p:spPr>
        <p:txBody>
          <a:bodyPr/>
          <a:lstStyle/>
          <a:p>
            <a:r>
              <a:rPr lang="en-US" dirty="0" err="1" smtClean="0"/>
              <a:t>Einbettung</a:t>
            </a:r>
            <a:r>
              <a:rPr lang="en-US" dirty="0" smtClean="0"/>
              <a:t> des </a:t>
            </a:r>
            <a:r>
              <a:rPr lang="en-US" dirty="0" err="1" smtClean="0"/>
              <a:t>Prozessmodells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Umgebung</a:t>
            </a:r>
            <a:endParaRPr lang="en-US" dirty="0" smtClean="0"/>
          </a:p>
          <a:p>
            <a:pPr lvl="1"/>
            <a:r>
              <a:rPr lang="en-US" dirty="0" err="1" smtClean="0"/>
              <a:t>Darstellung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Ausführungsumgebung</a:t>
            </a:r>
            <a:endParaRPr lang="en-US" dirty="0" smtClean="0"/>
          </a:p>
          <a:p>
            <a:pPr lvl="1"/>
            <a:r>
              <a:rPr lang="en-US" dirty="0" err="1" smtClean="0"/>
              <a:t>Visualisierung</a:t>
            </a:r>
            <a:r>
              <a:rPr lang="en-US" dirty="0" smtClean="0"/>
              <a:t> von “</a:t>
            </a:r>
            <a:r>
              <a:rPr lang="en-US" dirty="0" err="1" smtClean="0"/>
              <a:t>Datenflüssen</a:t>
            </a:r>
            <a:r>
              <a:rPr lang="en-US" dirty="0" smtClean="0"/>
              <a:t>”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Abbildungen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realen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Werkstücke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Einbindung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Benutzer</a:t>
            </a:r>
            <a:r>
              <a:rPr lang="en-US" dirty="0" smtClean="0"/>
              <a:t>;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r>
              <a:rPr lang="en-US" dirty="0" smtClean="0"/>
              <a:t> und </a:t>
            </a:r>
            <a:r>
              <a:rPr lang="en-US" dirty="0" err="1" smtClean="0"/>
              <a:t>Betrachten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8B14-3F07-4163-8320-B9F756FF84EB}" type="datetime1">
              <a:rPr lang="de-DE" smtClean="0"/>
              <a:pPr/>
              <a:t>08.06.2012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2012 · Lehrstuhl für Angewandte Informatik IV · Tobias Stenzel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78C20-E639-4B61-B03E-40DEF80F4153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 descr="gogolla_classdiag_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4697884" cy="332878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85800" y="5867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aus</a:t>
            </a:r>
            <a:r>
              <a:rPr lang="en-US" dirty="0" smtClean="0"/>
              <a:t> Brown: Conceptual </a:t>
            </a:r>
            <a:r>
              <a:rPr lang="en-US" dirty="0" err="1" smtClean="0"/>
              <a:t>Modelling</a:t>
            </a:r>
            <a:r>
              <a:rPr lang="en-US" dirty="0" smtClean="0"/>
              <a:t> …]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BT 2011 Student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UBT 2011 Studenten</Template>
  <TotalTime>0</TotalTime>
  <Words>1233</Words>
  <Application>Microsoft Office PowerPoint</Application>
  <PresentationFormat>Bildschirmpräsentation (4:3)</PresentationFormat>
  <Paragraphs>229</Paragraphs>
  <Slides>22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UBT 2011 Studenten</vt:lpstr>
      <vt:lpstr>i&gt;PM 3D Ein Prozessmodellierungswerkzeug für drei Dimensionen</vt:lpstr>
      <vt:lpstr>Das Projekt I&gt;PM3D</vt:lpstr>
      <vt:lpstr>Nutzen der dreidimensionalen Modellierung von Prozessmodellen</vt:lpstr>
      <vt:lpstr>Nutzungsmöglichkeiten der dritten Dimension </vt:lpstr>
      <vt:lpstr>Nutzungsmöglichkeiten der dritten Dimension </vt:lpstr>
      <vt:lpstr>Kombinierte Darstellung mehrerer Modelle</vt:lpstr>
      <vt:lpstr>Nutzen einer 3D-Visualisierung von (Prozess-)Modellen</vt:lpstr>
      <vt:lpstr>Nutzen einer 3D-Visualisierung von (Prozess-)Modellen</vt:lpstr>
      <vt:lpstr>Nutzen einer 3D-Visualisierung von (Prozess-)Modellen</vt:lpstr>
      <vt:lpstr>Das Projekt I&gt;PM3D auf Basis von Simulator X</vt:lpstr>
      <vt:lpstr>Modellhierarchie in I&gt;PM3D</vt:lpstr>
      <vt:lpstr>Verbindung zwischen Editor- und Domain-Model-Stack</vt:lpstr>
      <vt:lpstr>Aufbau des Figures-Pakets im Editor-Metamodell</vt:lpstr>
      <vt:lpstr>Visualisierung von Prozessen in I&gt;PM3D</vt:lpstr>
      <vt:lpstr>Visualisierung von Prozessen in I&gt;PM3D - Schriftdarstellung</vt:lpstr>
      <vt:lpstr>Visualisierung von Interaktionszuständen</vt:lpstr>
      <vt:lpstr>Beispiel: Darstellung von zwei Modellen</vt:lpstr>
      <vt:lpstr>Beispiel: Modell mit deaktivierten Knoten und Kanten</vt:lpstr>
      <vt:lpstr>Modellanbindung</vt:lpstr>
      <vt:lpstr>Modellanbindung - ModelComponent</vt:lpstr>
      <vt:lpstr>Modellanbindung - ModelEntities</vt:lpstr>
      <vt:lpstr>Fazit und Ausblick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i&gt;PM 3D Ein Prozessmodellierungswerkzeug für drei Dimensionen</dc:title>
  <dc:creator>Uli Holtmann</dc:creator>
  <cp:lastModifiedBy>tobixx0</cp:lastModifiedBy>
  <cp:revision>290</cp:revision>
  <dcterms:created xsi:type="dcterms:W3CDTF">2012-04-27T20:30:41Z</dcterms:created>
  <dcterms:modified xsi:type="dcterms:W3CDTF">2012-06-09T02:39:19Z</dcterms:modified>
</cp:coreProperties>
</file>