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260" r:id="rId4"/>
    <p:sldId id="264" r:id="rId5"/>
    <p:sldId id="278" r:id="rId6"/>
    <p:sldId id="261" r:id="rId7"/>
    <p:sldId id="291" r:id="rId8"/>
    <p:sldId id="263" r:id="rId9"/>
    <p:sldId id="265" r:id="rId10"/>
    <p:sldId id="295" r:id="rId11"/>
    <p:sldId id="272" r:id="rId12"/>
    <p:sldId id="273" r:id="rId13"/>
    <p:sldId id="274" r:id="rId14"/>
    <p:sldId id="276" r:id="rId15"/>
    <p:sldId id="277" r:id="rId16"/>
    <p:sldId id="296" r:id="rId17"/>
    <p:sldId id="297" r:id="rId18"/>
    <p:sldId id="286" r:id="rId19"/>
    <p:sldId id="285" r:id="rId20"/>
    <p:sldId id="287" r:id="rId21"/>
    <p:sldId id="270" r:id="rId22"/>
    <p:sldId id="288" r:id="rId23"/>
    <p:sldId id="280" r:id="rId24"/>
    <p:sldId id="281" r:id="rId25"/>
    <p:sldId id="282" r:id="rId26"/>
    <p:sldId id="289" r:id="rId27"/>
    <p:sldId id="290" r:id="rId28"/>
    <p:sldId id="283" r:id="rId29"/>
    <p:sldId id="292" r:id="rId30"/>
    <p:sldId id="293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431" autoAdjust="0"/>
  </p:normalViewPr>
  <p:slideViewPr>
    <p:cSldViewPr>
      <p:cViewPr varScale="1">
        <p:scale>
          <a:sx n="105" d="100"/>
          <a:sy n="105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CEDC-2578-4190-B1BD-9F2D7FD92B81}" type="datetimeFigureOut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76575-5DB5-4D27-A8F0-98912009FDB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671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baseline="0" dirty="0" smtClean="0"/>
              <a:t> stand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technischen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Grundlagen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3D-Modellierungswerkzeug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schaffen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</a:t>
            </a:r>
            <a:endParaRPr lang="en-US" dirty="0" smtClean="0"/>
          </a:p>
          <a:p>
            <a:r>
              <a:rPr lang="en-US" dirty="0" err="1" smtClean="0"/>
              <a:t>Hierarchie</a:t>
            </a:r>
            <a:r>
              <a:rPr lang="en-US" dirty="0" smtClean="0"/>
              <a:t>: Top-Level</a:t>
            </a:r>
            <a:r>
              <a:rPr lang="en-US" baseline="0" dirty="0" smtClean="0"/>
              <a:t>-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Überblick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Möglichkeiten</a:t>
            </a:r>
            <a:r>
              <a:rPr lang="en-US" baseline="0" dirty="0" smtClean="0"/>
              <a:t> in 2D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Wichtiges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Aspekt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grafische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Modellierungssprache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fest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verankert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austauschbaren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Metamodellen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beschrieben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</a:t>
            </a:r>
            <a:r>
              <a:rPr lang="en-US" dirty="0" err="1" smtClean="0"/>
              <a:t>oben</a:t>
            </a:r>
            <a:r>
              <a:rPr lang="en-US" dirty="0" smtClean="0"/>
              <a:t> analog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Vererbung</a:t>
            </a:r>
            <a:r>
              <a:rPr lang="en-US" baseline="0" dirty="0" smtClean="0"/>
              <a:t>, Definition von </a:t>
            </a:r>
            <a:r>
              <a:rPr lang="en-US" baseline="0" dirty="0" err="1" smtClean="0"/>
              <a:t>Attributen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Concept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darunter</a:t>
            </a:r>
            <a:r>
              <a:rPr lang="en-US" baseline="0" dirty="0" smtClean="0"/>
              <a:t>: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Concepts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enthält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Wertzuweisungen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verhält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Instanz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2786050" y="427333"/>
            <a:ext cx="58944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de-DE" sz="1600" dirty="0"/>
              <a:t>Universität Bayreuth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Lehrstuhl für Angewandte Informatik IV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Datenbanken und Informationssysteme</a:t>
            </a:r>
            <a:endParaRPr lang="de-DE" sz="1200" dirty="0"/>
          </a:p>
          <a:p>
            <a:pPr algn="r">
              <a:spcBef>
                <a:spcPct val="0"/>
              </a:spcBef>
              <a:defRPr/>
            </a:pPr>
            <a:r>
              <a:rPr lang="de-DE" sz="600" dirty="0"/>
              <a:t/>
            </a:r>
            <a:br>
              <a:rPr lang="de-DE" sz="600" dirty="0"/>
            </a:br>
            <a:r>
              <a:rPr lang="de-DE" sz="1600" b="1" dirty="0"/>
              <a:t>Prof. Dr.-Ing</a:t>
            </a:r>
            <a:r>
              <a:rPr lang="de-DE" sz="1600" b="1" dirty="0" smtClean="0"/>
              <a:t>. Stefan </a:t>
            </a:r>
            <a:r>
              <a:rPr lang="de-DE" sz="1600" b="1" dirty="0"/>
              <a:t>Jablonski</a:t>
            </a: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 flipH="1">
            <a:off x="684213" y="1817688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685800" y="2211388"/>
            <a:ext cx="799465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2400" b="1" noProof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Titelmasterformat durch Klicken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500438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Formatvorlage des Untertitelmasters durch Klicken bearbeiten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 flipH="1">
            <a:off x="685800" y="5886450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611188" y="5916613"/>
            <a:ext cx="803277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Lehrstuhl </a:t>
            </a:r>
            <a:r>
              <a:rPr lang="de-DE" sz="1000" dirty="0"/>
              <a:t>für Angewandte Informatik </a:t>
            </a:r>
            <a:r>
              <a:rPr lang="de-DE" sz="1000" dirty="0" smtClean="0"/>
              <a:t>IV				Tobias Stenzel</a:t>
            </a:r>
            <a:endParaRPr lang="de-DE" sz="1000" baseline="0" dirty="0" smtClean="0"/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Universität Bayreuth				Tobi.Stenzel@gmx.de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Fakultät </a:t>
            </a:r>
            <a:r>
              <a:rPr lang="de-DE" sz="1000" dirty="0"/>
              <a:t>für </a:t>
            </a:r>
            <a:r>
              <a:rPr lang="de-DE" sz="1000" dirty="0" smtClean="0"/>
              <a:t>Mathematik, Physik und Informatik				</a:t>
            </a:r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D-95440 Bayreuth				</a:t>
            </a:r>
            <a:endParaRPr lang="de-DE" sz="1000" dirty="0"/>
          </a:p>
        </p:txBody>
      </p:sp>
      <p:pic>
        <p:nvPicPr>
          <p:cNvPr id="10" name="Picture 2" descr="\\btn4xa.inf.uni-bayreuth.de\ai4\organisation\Lehrstuhl_CI\2010 Logo prin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7604"/>
          <a:stretch/>
        </p:blipFill>
        <p:spPr bwMode="auto">
          <a:xfrm>
            <a:off x="695900" y="188640"/>
            <a:ext cx="1390995" cy="15570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Hands-On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D4E7-D809-4FDD-953B-90359ADD5252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Personen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B159-717E-46D6-8202-5F7CEAD30EF2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Zauberer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E2E1-3FC3-42AA-B41B-380A2D355988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CAC5-8A2A-400B-9953-89F5F0E4E815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5572-BBA7-419A-A02D-E895A5591CE7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CC8D-363A-4CE0-A1DD-DA3CE4466194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9D-4EA6-4746-8541-3B6888B2B20A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8452-BFD2-4197-8EDD-0D50327F89B9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6FAE-16D7-4076-8112-F62E2EA2AD9A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2E54-2E9B-4324-BC27-8D00FB80E8F3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8674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282" y="857232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34B8-0655-4CF3-9ABF-DD991799DDA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57356" y="6572272"/>
            <a:ext cx="5429288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43876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4282" y="719138"/>
            <a:ext cx="89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" name="Picture 2" descr="\\btn4xa.inf.uni-bayreuth.de\ai4\organisation\Lehrstuhl_CI\2010 Logo prin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7604"/>
          <a:stretch/>
        </p:blipFill>
        <p:spPr bwMode="auto">
          <a:xfrm>
            <a:off x="8388424" y="44624"/>
            <a:ext cx="578961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2" r:id="rId5"/>
    <p:sldLayoutId id="2147483650" r:id="rId6"/>
    <p:sldLayoutId id="2147483657" r:id="rId7"/>
    <p:sldLayoutId id="2147483659" r:id="rId8"/>
    <p:sldLayoutId id="2147483661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▫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▫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1767297.176734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UBmvykDhB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i&gt;PM 3D</a:t>
            </a:r>
            <a:br>
              <a:rPr lang="de-DE" dirty="0" smtClean="0"/>
            </a:br>
            <a:r>
              <a:rPr lang="de-DE" dirty="0" smtClean="0"/>
              <a:t>Ein Prozessmodellierungswerkzeug für drei Dimensionen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684213" y="3500438"/>
            <a:ext cx="7088188" cy="1752600"/>
          </a:xfrm>
        </p:spPr>
        <p:txBody>
          <a:bodyPr/>
          <a:lstStyle/>
          <a:p>
            <a:pPr algn="just"/>
            <a:r>
              <a:rPr lang="de-DE" dirty="0" smtClean="0"/>
              <a:t>Repräsentation von Prozessmodellen im dreidimensionalen Raum  Konzept und 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Herausforderungen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619768"/>
          </a:xfrm>
        </p:spPr>
        <p:txBody>
          <a:bodyPr/>
          <a:lstStyle/>
          <a:p>
            <a:r>
              <a:rPr lang="en-US" dirty="0" err="1" smtClean="0"/>
              <a:t>Ungewohnt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endParaRPr lang="en-US" dirty="0" smtClean="0"/>
          </a:p>
          <a:p>
            <a:pPr lvl="1"/>
            <a:r>
              <a:rPr lang="en-US" dirty="0" err="1" smtClean="0"/>
              <a:t>Betrifft</a:t>
            </a:r>
            <a:r>
              <a:rPr lang="en-US" dirty="0" smtClean="0"/>
              <a:t> </a:t>
            </a:r>
            <a:r>
              <a:rPr lang="en-US" dirty="0" err="1" smtClean="0"/>
              <a:t>besonders</a:t>
            </a:r>
            <a:r>
              <a:rPr lang="en-US" dirty="0" smtClean="0"/>
              <a:t> die Navigation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uneingeschränkten</a:t>
            </a:r>
            <a:r>
              <a:rPr lang="en-US" dirty="0" smtClean="0"/>
              <a:t> 3D-Raum und die </a:t>
            </a:r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Objekten</a:t>
            </a:r>
            <a:endParaRPr lang="en-US" dirty="0" smtClean="0"/>
          </a:p>
          <a:p>
            <a:r>
              <a:rPr lang="en-US" dirty="0" err="1" smtClean="0"/>
              <a:t>Benutzerstudien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: </a:t>
            </a:r>
            <a:r>
              <a:rPr lang="en-US" dirty="0" err="1" smtClean="0"/>
              <a:t>Effizienz</a:t>
            </a:r>
            <a:r>
              <a:rPr lang="en-US" dirty="0" smtClean="0"/>
              <a:t> von 3D-Visualisierung und </a:t>
            </a:r>
            <a:r>
              <a:rPr lang="en-US" dirty="0" err="1" smtClean="0"/>
              <a:t>Modellierungsumgebungen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stark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Probanden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endParaRPr lang="en-US" dirty="0" smtClean="0"/>
          </a:p>
          <a:p>
            <a:pPr lvl="1"/>
            <a:r>
              <a:rPr lang="en-US" dirty="0" err="1" smtClean="0"/>
              <a:t>Erfahrung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3D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Bereichen</a:t>
            </a:r>
            <a:r>
              <a:rPr lang="en-US" dirty="0" smtClean="0"/>
              <a:t> (CAD, </a:t>
            </a:r>
            <a:r>
              <a:rPr lang="en-US" dirty="0" err="1" smtClean="0"/>
              <a:t>Computerspiele</a:t>
            </a:r>
            <a:r>
              <a:rPr lang="en-US" dirty="0" smtClean="0"/>
              <a:t>)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vorteilhaft</a:t>
            </a:r>
            <a:endParaRPr lang="en-US" dirty="0" smtClean="0"/>
          </a:p>
          <a:p>
            <a:r>
              <a:rPr lang="en-US" dirty="0" err="1" smtClean="0"/>
              <a:t>Verdeckung</a:t>
            </a:r>
            <a:r>
              <a:rPr lang="en-US" dirty="0" smtClean="0"/>
              <a:t> von Information </a:t>
            </a:r>
            <a:r>
              <a:rPr lang="en-US" dirty="0" err="1" smtClean="0"/>
              <a:t>problematisch</a:t>
            </a:r>
            <a:r>
              <a:rPr lang="en-US" dirty="0" smtClean="0"/>
              <a:t> (</a:t>
            </a:r>
            <a:r>
              <a:rPr lang="en-US" dirty="0" err="1" smtClean="0"/>
              <a:t>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Betrachterposition</a:t>
            </a:r>
            <a:r>
              <a:rPr lang="en-US" dirty="0" smtClean="0"/>
              <a:t>)	</a:t>
            </a:r>
          </a:p>
          <a:p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an die Hardware</a:t>
            </a:r>
          </a:p>
          <a:p>
            <a:r>
              <a:rPr lang="en-US" dirty="0" err="1" smtClean="0"/>
              <a:t>Höherer</a:t>
            </a:r>
            <a:r>
              <a:rPr lang="en-US" dirty="0" smtClean="0"/>
              <a:t> </a:t>
            </a:r>
            <a:r>
              <a:rPr lang="en-US" dirty="0" err="1" smtClean="0"/>
              <a:t>Aufwand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7296308" cy="3183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88" y="3124200"/>
            <a:ext cx="3883883" cy="3210105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Prozessmodelle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1145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3D-Raum </a:t>
            </a:r>
            <a:r>
              <a:rPr lang="en-US" dirty="0" err="1" smtClean="0"/>
              <a:t>platzierbar</a:t>
            </a:r>
            <a:r>
              <a:rPr lang="en-US" dirty="0" smtClean="0"/>
              <a:t>, </a:t>
            </a:r>
            <a:r>
              <a:rPr lang="en-US" dirty="0" err="1" smtClean="0"/>
              <a:t>drehbar</a:t>
            </a:r>
            <a:r>
              <a:rPr lang="en-US" dirty="0" smtClean="0"/>
              <a:t> und </a:t>
            </a:r>
            <a:r>
              <a:rPr lang="en-US" dirty="0" err="1" smtClean="0"/>
              <a:t>skalierbar</a:t>
            </a:r>
            <a:endParaRPr lang="en-US" dirty="0" smtClean="0"/>
          </a:p>
          <a:p>
            <a:r>
              <a:rPr lang="en-US" dirty="0" err="1" smtClean="0"/>
              <a:t>Betrachterposition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gewählt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, </a:t>
            </a:r>
            <a:r>
              <a:rPr lang="en-US" dirty="0" err="1" smtClean="0"/>
              <a:t>symmetrische</a:t>
            </a:r>
            <a:r>
              <a:rPr lang="en-US" dirty="0" smtClean="0"/>
              <a:t> 3D-Objekte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Quader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auf </a:t>
            </a:r>
            <a:r>
              <a:rPr lang="en-US" dirty="0" err="1" smtClean="0"/>
              <a:t>welchen</a:t>
            </a:r>
            <a:r>
              <a:rPr lang="en-US" dirty="0" smtClean="0"/>
              <a:t> Text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Symbole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 smtClean="0"/>
              <a:t>Gerichtete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3D-Linie </a:t>
            </a:r>
            <a:r>
              <a:rPr lang="en-US" dirty="0" err="1" smtClean="0"/>
              <a:t>visualisiert</a:t>
            </a:r>
            <a:r>
              <a:rPr lang="en-US" dirty="0" smtClean="0"/>
              <a:t>, auf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Dreiecke</a:t>
            </a:r>
            <a:r>
              <a:rPr lang="en-US" dirty="0" smtClean="0"/>
              <a:t> die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  <a:r>
              <a:rPr lang="en-US" dirty="0" err="1" smtClean="0"/>
              <a:t>anzeigen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beliebige</a:t>
            </a:r>
            <a:r>
              <a:rPr lang="en-US" dirty="0" smtClean="0"/>
              <a:t> 3D-Objekte </a:t>
            </a:r>
            <a:r>
              <a:rPr lang="en-US" dirty="0" err="1" smtClean="0"/>
              <a:t>darzustellen</a:t>
            </a:r>
            <a:r>
              <a:rPr lang="en-US" dirty="0" smtClean="0"/>
              <a:t>: </a:t>
            </a:r>
            <a:r>
              <a:rPr lang="en-US" dirty="0" err="1" smtClean="0"/>
              <a:t>Szenerieobjekte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1921"/>
            <a:ext cx="3962400" cy="283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in I&gt;PM3D - </a:t>
            </a:r>
            <a:r>
              <a:rPr lang="en-US" dirty="0" err="1" smtClean="0"/>
              <a:t>Schriftdarstellung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495568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Übersichtlichkeit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Text </a:t>
            </a:r>
            <a:r>
              <a:rPr lang="en-US" dirty="0" err="1" smtClean="0"/>
              <a:t>nur</a:t>
            </a:r>
            <a:r>
              <a:rPr lang="en-US" dirty="0" smtClean="0"/>
              <a:t> auf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 smtClean="0"/>
          </a:p>
          <a:p>
            <a:r>
              <a:rPr lang="en-US" dirty="0" err="1" smtClean="0"/>
              <a:t>Automatischer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endParaRPr lang="en-US" dirty="0" smtClean="0"/>
          </a:p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auf Basis von java.awt</a:t>
            </a:r>
          </a:p>
          <a:p>
            <a:pPr lvl="1"/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2D-Grafik </a:t>
            </a:r>
            <a:r>
              <a:rPr lang="en-US" dirty="0" err="1" smtClean="0"/>
              <a:t>gezeichnet</a:t>
            </a:r>
            <a:r>
              <a:rPr lang="en-US" dirty="0" smtClean="0"/>
              <a:t> und auf die 3D-Objekte </a:t>
            </a:r>
            <a:r>
              <a:rPr lang="en-US" dirty="0" err="1" smtClean="0"/>
              <a:t>aufgebracht</a:t>
            </a:r>
            <a:r>
              <a:rPr lang="en-US" dirty="0" smtClean="0"/>
              <a:t> (</a:t>
            </a:r>
            <a:r>
              <a:rPr lang="en-US" dirty="0" err="1" smtClean="0"/>
              <a:t>Textur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Ausreichende</a:t>
            </a:r>
            <a:r>
              <a:rPr lang="en-US" dirty="0" smtClean="0"/>
              <a:t> </a:t>
            </a:r>
            <a:r>
              <a:rPr lang="en-US" dirty="0" err="1" smtClean="0"/>
              <a:t>Schriftqualität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,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optimal</a:t>
            </a:r>
          </a:p>
          <a:p>
            <a:pPr lvl="1"/>
            <a:r>
              <a:rPr lang="en-US" dirty="0" err="1" smtClean="0"/>
              <a:t>Textdarstellung</a:t>
            </a:r>
            <a:r>
              <a:rPr lang="en-US" dirty="0" smtClean="0"/>
              <a:t> / -</a:t>
            </a:r>
            <a:r>
              <a:rPr lang="en-US" dirty="0" err="1" smtClean="0"/>
              <a:t>lesbarkeit</a:t>
            </a:r>
            <a:r>
              <a:rPr lang="en-US" dirty="0" smtClean="0"/>
              <a:t> </a:t>
            </a: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problematisch</a:t>
            </a:r>
            <a:r>
              <a:rPr lang="en-US" dirty="0" smtClean="0"/>
              <a:t> in 3D</a:t>
            </a:r>
          </a:p>
          <a:p>
            <a:pPr lvl="1"/>
            <a:r>
              <a:rPr lang="en-US" dirty="0" err="1" smtClean="0"/>
              <a:t>Abhilfe</a:t>
            </a:r>
            <a:r>
              <a:rPr lang="en-US" dirty="0" smtClean="0"/>
              <a:t>: Tooltip 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Überfahren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Maus</a:t>
            </a:r>
            <a:r>
              <a:rPr lang="en-US" dirty="0" smtClean="0"/>
              <a:t> (</a:t>
            </a:r>
            <a:r>
              <a:rPr lang="en-US" dirty="0" err="1" smtClean="0"/>
              <a:t>implementiert</a:t>
            </a:r>
            <a:r>
              <a:rPr lang="en-US" dirty="0" smtClean="0"/>
              <a:t>), </a:t>
            </a:r>
            <a:r>
              <a:rPr lang="en-US" dirty="0" err="1" smtClean="0"/>
              <a:t>Abkürzungen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größerer</a:t>
            </a:r>
            <a:r>
              <a:rPr lang="en-US" dirty="0" smtClean="0"/>
              <a:t>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6936126" cy="239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24112"/>
            <a:ext cx="4068272" cy="1114488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Interaktionszuständen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52400" y="838200"/>
            <a:ext cx="4495800" cy="55435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Selektion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endParaRPr lang="en-US" dirty="0" smtClean="0"/>
          </a:p>
          <a:p>
            <a:pPr lvl="1"/>
            <a:r>
              <a:rPr lang="en-US" dirty="0" err="1" smtClean="0"/>
              <a:t>Rahmenfarbe</a:t>
            </a:r>
            <a:r>
              <a:rPr lang="en-US" dirty="0" smtClean="0"/>
              <a:t> </a:t>
            </a:r>
            <a:r>
              <a:rPr lang="en-US" dirty="0" err="1" smtClean="0"/>
              <a:t>passt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Hintergrundfarbe</a:t>
            </a:r>
            <a:r>
              <a:rPr lang="en-US" dirty="0" smtClean="0"/>
              <a:t> 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Hervorhebung</a:t>
            </a:r>
            <a:r>
              <a:rPr lang="en-US" dirty="0" smtClean="0"/>
              <a:t> (</a:t>
            </a:r>
            <a:r>
              <a:rPr lang="en-US" dirty="0" err="1" smtClean="0"/>
              <a:t>Überfahren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Mauszeiger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Aufhellung</a:t>
            </a:r>
            <a:r>
              <a:rPr lang="en-US" dirty="0" smtClean="0"/>
              <a:t> / </a:t>
            </a:r>
            <a:r>
              <a:rPr lang="en-US" dirty="0" err="1" smtClean="0"/>
              <a:t>Abdunklung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Deaktivierung</a:t>
            </a:r>
            <a:endParaRPr lang="en-US" dirty="0" smtClean="0"/>
          </a:p>
          <a:p>
            <a:pPr lvl="1"/>
            <a:r>
              <a:rPr lang="en-US" dirty="0" err="1" smtClean="0"/>
              <a:t>Transluzente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endParaRPr lang="en-US" dirty="0" smtClean="0"/>
          </a:p>
          <a:p>
            <a:pPr lvl="1"/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den </a:t>
            </a:r>
            <a:r>
              <a:rPr lang="en-US" dirty="0" err="1" smtClean="0"/>
              <a:t>Blick</a:t>
            </a:r>
            <a:r>
              <a:rPr lang="en-US" dirty="0" smtClean="0"/>
              <a:t> auf </a:t>
            </a:r>
            <a:r>
              <a:rPr lang="en-US" dirty="0" err="1" smtClean="0"/>
              <a:t>dahinter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freizugeben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28" y="1115135"/>
            <a:ext cx="4068272" cy="1475665"/>
          </a:xfrm>
          <a:prstGeom prst="rect">
            <a:avLst/>
          </a:prstGeom>
        </p:spPr>
      </p:pic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97281"/>
            <a:ext cx="3605441" cy="200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38200"/>
            <a:ext cx="3962400" cy="5543568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unterstützt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Ansicht</a:t>
            </a:r>
            <a:endParaRPr lang="en-US" dirty="0" smtClean="0"/>
          </a:p>
          <a:p>
            <a:pPr lvl="1"/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separaten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darstellbar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Wechsel</a:t>
            </a:r>
            <a:r>
              <a:rPr lang="en-US" dirty="0" smtClean="0"/>
              <a:t> des </a:t>
            </a:r>
            <a:r>
              <a:rPr lang="en-US" dirty="0" err="1" smtClean="0"/>
              <a:t>betrachteten</a:t>
            </a:r>
            <a:r>
              <a:rPr lang="en-US" dirty="0" smtClean="0"/>
              <a:t> </a:t>
            </a:r>
            <a:r>
              <a:rPr lang="en-US" dirty="0" err="1" smtClean="0"/>
              <a:t>Modells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Veränderung</a:t>
            </a:r>
            <a:r>
              <a:rPr lang="en-US" dirty="0" smtClean="0"/>
              <a:t> des “</a:t>
            </a:r>
            <a:r>
              <a:rPr lang="en-US" dirty="0" err="1" smtClean="0"/>
              <a:t>Standpunktes</a:t>
            </a:r>
            <a:r>
              <a:rPr lang="en-US" dirty="0" smtClean="0"/>
              <a:t>” (</a:t>
            </a:r>
            <a:r>
              <a:rPr lang="en-US" dirty="0" err="1" smtClean="0"/>
              <a:t>Drehung</a:t>
            </a:r>
            <a:r>
              <a:rPr lang="en-US" dirty="0" smtClean="0"/>
              <a:t> um 180°)</a:t>
            </a:r>
          </a:p>
          <a:p>
            <a:endParaRPr lang="en-US" dirty="0" smtClean="0"/>
          </a:p>
          <a:p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abnehmende</a:t>
            </a:r>
            <a:r>
              <a:rPr lang="en-US" dirty="0" smtClean="0"/>
              <a:t> </a:t>
            </a:r>
            <a:r>
              <a:rPr lang="en-US" dirty="0" err="1" smtClean="0"/>
              <a:t>Beleuchtungsintensität</a:t>
            </a:r>
            <a:r>
              <a:rPr lang="en-US" dirty="0" smtClean="0"/>
              <a:t> </a:t>
            </a:r>
            <a:r>
              <a:rPr lang="en-US" dirty="0" err="1" smtClean="0"/>
              <a:t>verstärkt</a:t>
            </a:r>
            <a:r>
              <a:rPr lang="en-US" dirty="0" smtClean="0"/>
              <a:t> die </a:t>
            </a:r>
            <a:r>
              <a:rPr lang="en-US" dirty="0" err="1" smtClean="0"/>
              <a:t>Tiefenwirkung</a:t>
            </a:r>
            <a:endParaRPr lang="en-US" dirty="0" smtClean="0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657600"/>
            <a:ext cx="4395701" cy="2846260"/>
          </a:xfrm>
          <a:prstGeom prst="rect">
            <a:avLst/>
          </a:prstGeom>
        </p:spPr>
      </p:pic>
      <p:pic>
        <p:nvPicPr>
          <p:cNvPr id="12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81" y="838200"/>
            <a:ext cx="4028119" cy="2713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deaktivierten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und </a:t>
            </a:r>
            <a:r>
              <a:rPr lang="en-US" dirty="0" err="1" smtClean="0"/>
              <a:t>Kanten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7257774" cy="5554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971800"/>
            <a:ext cx="1997926" cy="327660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Metamodellierung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3748118" cy="5543568"/>
          </a:xfrm>
        </p:spPr>
        <p:txBody>
          <a:bodyPr/>
          <a:lstStyle/>
          <a:p>
            <a:r>
              <a:rPr lang="en-US" dirty="0" err="1" smtClean="0"/>
              <a:t>Metamodell</a:t>
            </a:r>
            <a:r>
              <a:rPr lang="en-US" dirty="0" smtClean="0"/>
              <a:t>: </a:t>
            </a:r>
            <a:r>
              <a:rPr lang="en-US" dirty="0" err="1" smtClean="0"/>
              <a:t>Modell</a:t>
            </a:r>
            <a:r>
              <a:rPr lang="en-US" dirty="0" smtClean="0"/>
              <a:t>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beschreibt</a:t>
            </a:r>
            <a:endParaRPr lang="en-US" dirty="0" smtClean="0"/>
          </a:p>
          <a:p>
            <a:r>
              <a:rPr lang="en-US" dirty="0" err="1" smtClean="0"/>
              <a:t>Modellierungskonzepte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Metamodellierungsumgebung</a:t>
            </a:r>
            <a:r>
              <a:rPr lang="en-US" dirty="0" smtClean="0"/>
              <a:t> OMME (AI4) </a:t>
            </a:r>
            <a:r>
              <a:rPr lang="en-US" dirty="0" err="1" smtClean="0"/>
              <a:t>übernommen</a:t>
            </a:r>
            <a:endParaRPr lang="en-US" dirty="0" smtClean="0"/>
          </a:p>
          <a:p>
            <a:r>
              <a:rPr lang="en-US" dirty="0" err="1" smtClean="0"/>
              <a:t>Objektorientierte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“</a:t>
            </a:r>
            <a:r>
              <a:rPr lang="en-US" dirty="0" err="1" smtClean="0"/>
              <a:t>Typ”mit</a:t>
            </a:r>
            <a:r>
              <a:rPr lang="en-US" dirty="0" smtClean="0"/>
              <a:t> </a:t>
            </a:r>
            <a:r>
              <a:rPr lang="en-US" dirty="0" err="1" smtClean="0"/>
              <a:t>Attributen</a:t>
            </a:r>
            <a:endParaRPr lang="en-US" dirty="0" smtClean="0"/>
          </a:p>
          <a:p>
            <a:pPr lvl="1"/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und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Attributwerte</a:t>
            </a:r>
            <a:endParaRPr lang="en-US" dirty="0" smtClean="0"/>
          </a:p>
          <a:p>
            <a:pPr lvl="1"/>
            <a:r>
              <a:rPr lang="en-US" dirty="0" err="1" smtClean="0"/>
              <a:t>Zwei</a:t>
            </a:r>
            <a:r>
              <a:rPr lang="en-US" dirty="0" smtClean="0"/>
              <a:t> “</a:t>
            </a:r>
            <a:r>
              <a:rPr lang="en-US" dirty="0" err="1" smtClean="0"/>
              <a:t>Modellierungsebenen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40" y="1143000"/>
            <a:ext cx="4592932" cy="5104108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Metamodellierung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3748118" cy="55435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Objektorientierte</a:t>
            </a:r>
            <a:r>
              <a:rPr lang="en-US" dirty="0" smtClean="0"/>
              <a:t> </a:t>
            </a:r>
            <a:r>
              <a:rPr lang="en-US" dirty="0" err="1" smtClean="0"/>
              <a:t>Programmiersprachen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“</a:t>
            </a:r>
            <a:r>
              <a:rPr lang="en-US" dirty="0" err="1" smtClean="0"/>
              <a:t>Typ”mit</a:t>
            </a:r>
            <a:r>
              <a:rPr lang="en-US" dirty="0" smtClean="0"/>
              <a:t> </a:t>
            </a:r>
            <a:r>
              <a:rPr lang="en-US" dirty="0" err="1" smtClean="0"/>
              <a:t>Attributen</a:t>
            </a:r>
            <a:endParaRPr lang="en-US" dirty="0" smtClean="0"/>
          </a:p>
          <a:p>
            <a:pPr lvl="1"/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und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Attributwerte</a:t>
            </a:r>
            <a:endParaRPr lang="en-US" dirty="0" smtClean="0"/>
          </a:p>
          <a:p>
            <a:pPr lvl="1"/>
            <a:r>
              <a:rPr lang="en-US" dirty="0" err="1" smtClean="0"/>
              <a:t>Zwei</a:t>
            </a:r>
            <a:r>
              <a:rPr lang="en-US" dirty="0" smtClean="0"/>
              <a:t> “</a:t>
            </a:r>
            <a:r>
              <a:rPr lang="en-US" dirty="0" err="1" smtClean="0"/>
              <a:t>Modellierungsebenen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Concept </a:t>
            </a:r>
          </a:p>
          <a:p>
            <a:pPr lvl="1"/>
            <a:r>
              <a:rPr lang="en-US" dirty="0" err="1" smtClean="0"/>
              <a:t>Vererbung</a:t>
            </a:r>
            <a:r>
              <a:rPr lang="en-US" dirty="0" smtClean="0"/>
              <a:t> analog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endParaRPr lang="en-US" dirty="0" smtClean="0"/>
          </a:p>
          <a:p>
            <a:pPr lvl="1"/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, die von </a:t>
            </a:r>
            <a:r>
              <a:rPr lang="en-US" dirty="0" err="1" smtClean="0"/>
              <a:t>einem</a:t>
            </a:r>
            <a:r>
              <a:rPr lang="en-US" dirty="0" smtClean="0"/>
              <a:t> Concept auf </a:t>
            </a:r>
            <a:r>
              <a:rPr lang="en-US" dirty="0" err="1" smtClean="0"/>
              <a:t>höherer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definiert</a:t>
            </a:r>
            <a:r>
              <a:rPr lang="en-US" dirty="0" smtClean="0"/>
              <a:t> Attribute </a:t>
            </a:r>
            <a:r>
              <a:rPr lang="en-US" dirty="0" err="1" smtClean="0"/>
              <a:t>für</a:t>
            </a:r>
            <a:r>
              <a:rPr lang="en-US" dirty="0" smtClean="0"/>
              <a:t> Concepts auf </a:t>
            </a:r>
            <a:r>
              <a:rPr lang="en-US" dirty="0" err="1" smtClean="0"/>
              <a:t>darunterliegender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vereint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von </a:t>
            </a:r>
            <a:r>
              <a:rPr lang="en-US" dirty="0" err="1" smtClean="0"/>
              <a:t>Klasse</a:t>
            </a:r>
            <a:r>
              <a:rPr lang="en-US" dirty="0" smtClean="0"/>
              <a:t> und </a:t>
            </a:r>
            <a:r>
              <a:rPr lang="en-US" dirty="0" err="1" smtClean="0"/>
              <a:t>Objekt</a:t>
            </a:r>
            <a:r>
              <a:rPr lang="en-US" dirty="0" smtClean="0"/>
              <a:t> (“</a:t>
            </a:r>
            <a:r>
              <a:rPr lang="en-US" dirty="0" err="1" smtClean="0"/>
              <a:t>Clabject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Metamodellierung</a:t>
            </a:r>
            <a:r>
              <a:rPr lang="en-US" dirty="0" smtClean="0"/>
              <a:t>: </a:t>
            </a:r>
            <a:r>
              <a:rPr lang="en-US" dirty="0" err="1" smtClean="0"/>
              <a:t>Spezialisierung</a:t>
            </a:r>
            <a:r>
              <a:rPr lang="en-US" dirty="0" smtClean="0"/>
              <a:t> von </a:t>
            </a:r>
            <a:r>
              <a:rPr lang="en-US" dirty="0" err="1" smtClean="0"/>
              <a:t>Instanzen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4433918" cy="287656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Verwendungen</a:t>
            </a:r>
            <a:r>
              <a:rPr lang="en-US" dirty="0" smtClean="0"/>
              <a:t>”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Attributwerte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überschreiben</a:t>
            </a:r>
            <a:endParaRPr lang="en-US" dirty="0" smtClean="0"/>
          </a:p>
          <a:p>
            <a:r>
              <a:rPr lang="en-US" dirty="0" err="1" smtClean="0"/>
              <a:t>Praktisch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von “</a:t>
            </a:r>
            <a:r>
              <a:rPr lang="en-US" dirty="0" err="1" smtClean="0"/>
              <a:t>Varianten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err="1" smtClean="0"/>
              <a:t>Typ-Verwendungs-Konzept</a:t>
            </a:r>
            <a:r>
              <a:rPr lang="en-US" dirty="0" smtClean="0"/>
              <a:t>: 	</a:t>
            </a:r>
          </a:p>
          <a:p>
            <a:pPr lvl="1"/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anlegen</a:t>
            </a:r>
            <a:endParaRPr lang="en-US" dirty="0" smtClean="0"/>
          </a:p>
          <a:p>
            <a:pPr lvl="1"/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mehrfach</a:t>
            </a:r>
            <a:r>
              <a:rPr lang="en-US" dirty="0" smtClean="0"/>
              <a:t> in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Kontexten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Inhaltsplatzhalter 7" descr="concreteuseo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8" y="3581400"/>
            <a:ext cx="4979592" cy="2632621"/>
          </a:xfrm>
          <a:prstGeom prst="rect">
            <a:avLst/>
          </a:prstGeom>
        </p:spPr>
      </p:pic>
      <p:pic>
        <p:nvPicPr>
          <p:cNvPr id="12" name="Inhaltsplatzhalter 7" descr="concreteuseo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3733800"/>
            <a:ext cx="4114800" cy="2603764"/>
          </a:xfrm>
          <a:prstGeom prst="rect">
            <a:avLst/>
          </a:prstGeom>
        </p:spPr>
      </p:pic>
      <p:pic>
        <p:nvPicPr>
          <p:cNvPr id="15" name="Inhaltsplatzhalter 7" descr="concreteuseo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322" y="1066800"/>
            <a:ext cx="437507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4611"/>
            <a:ext cx="6172200" cy="2743789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Modellhierarchie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343168"/>
          </a:xfrm>
        </p:spPr>
        <p:txBody>
          <a:bodyPr>
            <a:normAutofit/>
          </a:bodyPr>
          <a:lstStyle/>
          <a:p>
            <a:r>
              <a:rPr lang="en-US" dirty="0" smtClean="0"/>
              <a:t>Domain-Meta-Model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Modellelemente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Beziehungen</a:t>
            </a:r>
            <a:endParaRPr lang="en-US" dirty="0" smtClean="0"/>
          </a:p>
          <a:p>
            <a:pPr lvl="1"/>
            <a:r>
              <a:rPr lang="en-US" dirty="0" err="1" smtClean="0"/>
              <a:t>Stellt</a:t>
            </a:r>
            <a:r>
              <a:rPr lang="en-US" dirty="0" smtClean="0"/>
              <a:t> die </a:t>
            </a:r>
            <a:r>
              <a:rPr lang="en-US" dirty="0" err="1" smtClean="0"/>
              <a:t>abstrakte</a:t>
            </a:r>
            <a:r>
              <a:rPr lang="en-US" dirty="0" smtClean="0"/>
              <a:t> Syntax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endParaRPr lang="en-US" dirty="0" smtClean="0"/>
          </a:p>
          <a:p>
            <a:r>
              <a:rPr lang="en-US" dirty="0" err="1" smtClean="0"/>
              <a:t>Typ-Verwendungs-Konzept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Domain-Model</a:t>
            </a:r>
          </a:p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</a:t>
            </a:r>
            <a:r>
              <a:rPr lang="en-US" dirty="0" err="1" smtClean="0"/>
              <a:t>Typen</a:t>
            </a:r>
            <a:r>
              <a:rPr lang="en-US" dirty="0" smtClean="0"/>
              <a:t> an, die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Prozessdiagramm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Editor-Model-Stack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r>
              <a:rPr lang="en-US" dirty="0" smtClean="0"/>
              <a:t> / </a:t>
            </a:r>
            <a:r>
              <a:rPr lang="en-US" dirty="0" err="1" smtClean="0"/>
              <a:t>Visualisierung</a:t>
            </a:r>
            <a:r>
              <a:rPr lang="en-US" dirty="0" smtClean="0"/>
              <a:t> </a:t>
            </a:r>
            <a:r>
              <a:rPr lang="en-US" dirty="0" err="1" smtClean="0"/>
              <a:t>beschrieben</a:t>
            </a:r>
            <a:endParaRPr lang="en-US" dirty="0" smtClean="0"/>
          </a:p>
          <a:p>
            <a:pPr lvl="1"/>
            <a:r>
              <a:rPr lang="en-US" dirty="0" err="1" smtClean="0"/>
              <a:t>Konkrete</a:t>
            </a:r>
            <a:r>
              <a:rPr lang="en-US" dirty="0" smtClean="0"/>
              <a:t> Syntax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abstrakter</a:t>
            </a:r>
            <a:r>
              <a:rPr lang="en-US" dirty="0" smtClean="0"/>
              <a:t> Syntax</a:t>
            </a:r>
          </a:p>
          <a:p>
            <a:pPr lvl="1"/>
            <a:r>
              <a:rPr lang="en-US" dirty="0" err="1" smtClean="0"/>
              <a:t>Durch</a:t>
            </a:r>
            <a:r>
              <a:rPr lang="en-US" dirty="0" smtClean="0"/>
              <a:t> separate </a:t>
            </a:r>
            <a:r>
              <a:rPr lang="en-US" dirty="0" err="1" smtClean="0"/>
              <a:t>Beschreibung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Repräsentationen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abstrakte</a:t>
            </a:r>
            <a:r>
              <a:rPr lang="en-US" dirty="0" smtClean="0"/>
              <a:t> Syntax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Repräsentation von Prozessmodellen im dreidimensionalen Raum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52800"/>
            <a:ext cx="5638799" cy="290836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7467600" y="3200400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Stenzel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rot="5400000">
            <a:off x="7049432" y="3302101"/>
            <a:ext cx="926070" cy="1461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</p:cNvCxnSpPr>
          <p:nvPr/>
        </p:nvCxnSpPr>
        <p:spPr>
          <a:xfrm rot="5400000">
            <a:off x="6401733" y="4026000"/>
            <a:ext cx="2297668" cy="1385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581168"/>
          </a:xfrm>
        </p:spPr>
        <p:txBody>
          <a:bodyPr/>
          <a:lstStyle/>
          <a:p>
            <a:r>
              <a:rPr lang="en-US" dirty="0" smtClean="0"/>
              <a:t>I&gt;PM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3D-Modellierungswerkzeugs (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Prozessmodelle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Repräsentation</a:t>
            </a:r>
            <a:r>
              <a:rPr lang="en-US" dirty="0" smtClean="0"/>
              <a:t>”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auf:</a:t>
            </a:r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Prozessmodellen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(</a:t>
            </a:r>
            <a:r>
              <a:rPr lang="en-US" dirty="0" err="1" smtClean="0"/>
              <a:t>Modellvisualisierung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Modellierungswerkzeug</a:t>
            </a:r>
            <a:r>
              <a:rPr lang="en-US" dirty="0" smtClean="0"/>
              <a:t> und </a:t>
            </a:r>
            <a:r>
              <a:rPr lang="en-US" dirty="0" err="1" smtClean="0"/>
              <a:t>Anbindung</a:t>
            </a:r>
            <a:r>
              <a:rPr lang="en-US" dirty="0" smtClean="0"/>
              <a:t> an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(</a:t>
            </a:r>
            <a:r>
              <a:rPr lang="en-US" dirty="0" err="1" smtClean="0"/>
              <a:t>Modellanbindung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7287194" cy="3239449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Editor-Model-Stack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809768"/>
          </a:xfrm>
        </p:spPr>
        <p:txBody>
          <a:bodyPr/>
          <a:lstStyle/>
          <a:p>
            <a:r>
              <a:rPr lang="en-US" dirty="0" smtClean="0"/>
              <a:t>Editor-Base-Level </a:t>
            </a:r>
            <a:r>
              <a:rPr lang="en-US" dirty="0" err="1" smtClean="0"/>
              <a:t>definiert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Anwendungsdomäne</a:t>
            </a:r>
            <a:r>
              <a:rPr lang="en-US" dirty="0" smtClean="0"/>
              <a:t> </a:t>
            </a:r>
            <a:r>
              <a:rPr lang="en-US" dirty="0" err="1" smtClean="0"/>
              <a:t>unabhängige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Types-Package: Color, Font, Rotation …</a:t>
            </a:r>
          </a:p>
          <a:p>
            <a:pPr lvl="1"/>
            <a:r>
              <a:rPr lang="en-US" dirty="0" smtClean="0"/>
              <a:t>Figures-Package : </a:t>
            </a:r>
            <a:r>
              <a:rPr lang="en-US" dirty="0" err="1" smtClean="0"/>
              <a:t>verfügbare</a:t>
            </a:r>
            <a:r>
              <a:rPr lang="en-US" dirty="0" smtClean="0"/>
              <a:t> </a:t>
            </a:r>
            <a:r>
              <a:rPr lang="en-US" dirty="0" err="1" smtClean="0"/>
              <a:t>Visualisierungen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(“</a:t>
            </a:r>
            <a:r>
              <a:rPr lang="en-US" dirty="0" err="1" smtClean="0"/>
              <a:t>Figuren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Programming-Language-Mapping </a:t>
            </a:r>
            <a:r>
              <a:rPr lang="en-US" dirty="0" err="1" smtClean="0"/>
              <a:t>definierte</a:t>
            </a:r>
            <a:r>
              <a:rPr lang="en-US" dirty="0" smtClean="0"/>
              <a:t> Attribute </a:t>
            </a:r>
            <a:r>
              <a:rPr lang="en-US" dirty="0" err="1" smtClean="0"/>
              <a:t>legen</a:t>
            </a:r>
            <a:r>
              <a:rPr lang="en-US" dirty="0" smtClean="0"/>
              <a:t> fest, </a:t>
            </a:r>
            <a:r>
              <a:rPr lang="en-US" dirty="0" err="1" smtClean="0"/>
              <a:t>wie</a:t>
            </a:r>
            <a:r>
              <a:rPr lang="en-US" dirty="0" smtClean="0"/>
              <a:t> Concepts auf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Programmiersprache</a:t>
            </a:r>
            <a:r>
              <a:rPr lang="en-US" dirty="0" smtClean="0"/>
              <a:t> </a:t>
            </a:r>
            <a:r>
              <a:rPr lang="en-US" dirty="0" err="1" smtClean="0"/>
              <a:t>abgebildet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8947300" cy="411480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r>
              <a:rPr lang="en-US" dirty="0" smtClean="0"/>
              <a:t> des Figures-</a:t>
            </a:r>
            <a:r>
              <a:rPr lang="en-US" dirty="0" err="1" smtClean="0"/>
              <a:t>Pakets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Editor-Base-Level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57232"/>
            <a:ext cx="8534400" cy="1733568"/>
          </a:xfrm>
        </p:spPr>
        <p:txBody>
          <a:bodyPr/>
          <a:lstStyle/>
          <a:p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und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r>
              <a:rPr lang="en-US" dirty="0" smtClean="0"/>
              <a:t> (</a:t>
            </a:r>
            <a:r>
              <a:rPr lang="en-US" dirty="0" err="1" smtClean="0"/>
              <a:t>graphbasiert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Sub-Concepts von </a:t>
            </a:r>
            <a:r>
              <a:rPr lang="en-US" dirty="0" err="1" smtClean="0"/>
              <a:t>TextLabelNode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String-</a:t>
            </a:r>
            <a:r>
              <a:rPr lang="en-US" dirty="0" err="1" smtClean="0"/>
              <a:t>Attribut</a:t>
            </a:r>
            <a:r>
              <a:rPr lang="en-US" dirty="0" smtClean="0"/>
              <a:t> des </a:t>
            </a:r>
            <a:r>
              <a:rPr lang="en-US" dirty="0" err="1" smtClean="0"/>
              <a:t>Modellelements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Text </a:t>
            </a:r>
            <a:r>
              <a:rPr lang="en-US" dirty="0" err="1" smtClean="0"/>
              <a:t>anzeigen</a:t>
            </a:r>
            <a:endParaRPr lang="en-US" dirty="0" smtClean="0"/>
          </a:p>
          <a:p>
            <a:pPr lvl="1"/>
            <a:r>
              <a:rPr lang="en-US" dirty="0" err="1" smtClean="0"/>
              <a:t>displayAttrib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den </a:t>
            </a:r>
            <a:r>
              <a:rPr lang="en-US" dirty="0" err="1" smtClean="0"/>
              <a:t>Namen</a:t>
            </a:r>
            <a:r>
              <a:rPr lang="en-US" dirty="0" smtClean="0"/>
              <a:t> dieses </a:t>
            </a:r>
            <a:r>
              <a:rPr lang="en-US" dirty="0" err="1" smtClean="0"/>
              <a:t>Attributs</a:t>
            </a:r>
            <a:r>
              <a:rPr lang="en-US" dirty="0" smtClean="0"/>
              <a:t> an</a:t>
            </a:r>
          </a:p>
          <a:p>
            <a:pPr lvl="1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Prozessknoten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r>
              <a:rPr lang="en-US" dirty="0" smtClean="0"/>
              <a:t> das “function”-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Text </a:t>
            </a:r>
            <a:r>
              <a:rPr lang="en-US" dirty="0" err="1" smtClean="0"/>
              <a:t>dar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6645759" cy="2954305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Editor-Model-Stack: Definition-Level und Usage-Model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266968"/>
          </a:xfrm>
        </p:spPr>
        <p:txBody>
          <a:bodyPr/>
          <a:lstStyle/>
          <a:p>
            <a:r>
              <a:rPr lang="en-US" dirty="0" smtClean="0"/>
              <a:t>Editor-Definition-Level </a:t>
            </a:r>
            <a:r>
              <a:rPr lang="en-US" dirty="0" err="1" smtClean="0"/>
              <a:t>spezifiziert</a:t>
            </a:r>
            <a:r>
              <a:rPr lang="en-US" dirty="0" smtClean="0"/>
              <a:t> die Concepts,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endParaRPr lang="en-US" dirty="0" smtClean="0"/>
          </a:p>
          <a:p>
            <a:pPr lvl="1"/>
            <a:r>
              <a:rPr lang="en-US" dirty="0" err="1" smtClean="0"/>
              <a:t>Konkretes</a:t>
            </a:r>
            <a:r>
              <a:rPr lang="en-US" dirty="0" smtClean="0"/>
              <a:t> </a:t>
            </a:r>
            <a:r>
              <a:rPr lang="en-US" dirty="0" err="1" smtClean="0"/>
              <a:t>Aussehen</a:t>
            </a:r>
            <a:r>
              <a:rPr lang="en-US" dirty="0" smtClean="0"/>
              <a:t> des </a:t>
            </a:r>
            <a:r>
              <a:rPr lang="en-US" dirty="0" err="1" smtClean="0"/>
              <a:t>Modellelements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endParaRPr lang="en-US" dirty="0" smtClean="0"/>
          </a:p>
          <a:p>
            <a:pPr lvl="1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Ein</a:t>
            </a:r>
            <a:r>
              <a:rPr lang="en-US" dirty="0" smtClean="0"/>
              <a:t> “</a:t>
            </a:r>
            <a:r>
              <a:rPr lang="en-US" dirty="0" err="1" smtClean="0"/>
              <a:t>ProcessNode</a:t>
            </a:r>
            <a:r>
              <a:rPr lang="en-US" dirty="0" smtClean="0"/>
              <a:t>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Instanz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“</a:t>
            </a:r>
            <a:r>
              <a:rPr lang="en-US" dirty="0" err="1" smtClean="0"/>
              <a:t>TextBox</a:t>
            </a:r>
            <a:r>
              <a:rPr lang="en-US" dirty="0" smtClean="0"/>
              <a:t>”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Figures-</a:t>
            </a:r>
            <a:r>
              <a:rPr lang="en-US" dirty="0" err="1" smtClean="0"/>
              <a:t>Paket</a:t>
            </a:r>
            <a:r>
              <a:rPr lang="en-US" dirty="0" smtClean="0"/>
              <a:t> und </a:t>
            </a:r>
            <a:r>
              <a:rPr lang="en-US" dirty="0" err="1" smtClean="0"/>
              <a:t>repräsentiert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“Process”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Editor-Usage-Model </a:t>
            </a:r>
            <a:r>
              <a:rPr lang="en-US" dirty="0" err="1" smtClean="0"/>
              <a:t>enthält</a:t>
            </a:r>
            <a:r>
              <a:rPr lang="en-US" dirty="0" smtClean="0"/>
              <a:t> die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verwendeten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endParaRPr lang="en-US" dirty="0" smtClean="0"/>
          </a:p>
          <a:p>
            <a:pPr lvl="1"/>
            <a:r>
              <a:rPr lang="en-US" dirty="0" err="1" smtClean="0"/>
              <a:t>Referenzieren</a:t>
            </a:r>
            <a:r>
              <a:rPr lang="en-US" dirty="0" smtClean="0"/>
              <a:t> Concepts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</a:t>
            </a:r>
          </a:p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Verwendung</a:t>
            </a:r>
            <a:r>
              <a:rPr lang="en-US" dirty="0" smtClean="0"/>
              <a:t> : </a:t>
            </a:r>
            <a:r>
              <a:rPr lang="en-US" dirty="0" err="1" smtClean="0"/>
              <a:t>im</a:t>
            </a:r>
            <a:r>
              <a:rPr lang="en-US" dirty="0" smtClean="0"/>
              <a:t> Editor-Usage-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neues</a:t>
            </a:r>
            <a:r>
              <a:rPr lang="en-US" dirty="0" smtClean="0"/>
              <a:t> Concept </a:t>
            </a:r>
            <a:r>
              <a:rPr lang="en-US" dirty="0" err="1" smtClean="0"/>
              <a:t>erstellt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495568"/>
          </a:xfrm>
        </p:spPr>
        <p:txBody>
          <a:bodyPr>
            <a:normAutofit/>
          </a:bodyPr>
          <a:lstStyle/>
          <a:p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Modellanbindung</a:t>
            </a:r>
            <a:r>
              <a:rPr lang="en-US" dirty="0" smtClean="0"/>
              <a:t> </a:t>
            </a:r>
            <a:r>
              <a:rPr lang="en-US" dirty="0" err="1" smtClean="0"/>
              <a:t>gekapselt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Modellfunktionen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endParaRPr lang="en-US" dirty="0" smtClean="0"/>
          </a:p>
          <a:p>
            <a:r>
              <a:rPr lang="en-US" dirty="0" smtClean="0"/>
              <a:t>I&gt;PM3D </a:t>
            </a:r>
            <a:r>
              <a:rPr lang="en-US" dirty="0" err="1" smtClean="0"/>
              <a:t>basiert</a:t>
            </a:r>
            <a:r>
              <a:rPr lang="en-US" dirty="0" smtClean="0"/>
              <a:t> auf Simulator X</a:t>
            </a:r>
          </a:p>
          <a:p>
            <a:pPr lvl="1"/>
            <a:r>
              <a:rPr lang="en-US" dirty="0" smtClean="0"/>
              <a:t>Dies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Plattform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Realisierung</a:t>
            </a:r>
            <a:r>
              <a:rPr lang="en-US" dirty="0" smtClean="0"/>
              <a:t> von </a:t>
            </a:r>
            <a:r>
              <a:rPr lang="en-US" dirty="0" err="1" smtClean="0"/>
              <a:t>komponentenbasierten</a:t>
            </a:r>
            <a:r>
              <a:rPr lang="en-US" dirty="0" smtClean="0"/>
              <a:t> 3D-Grafikanwendungen</a:t>
            </a:r>
          </a:p>
          <a:p>
            <a:pPr lvl="1"/>
            <a:r>
              <a:rPr lang="en-US" dirty="0" err="1" smtClean="0"/>
              <a:t>Grundlegender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Modellanbindung</a:t>
            </a:r>
            <a:r>
              <a:rPr lang="en-US" dirty="0" smtClean="0"/>
              <a:t> </a:t>
            </a:r>
            <a:r>
              <a:rPr lang="en-US" dirty="0" err="1" smtClean="0"/>
              <a:t>richtet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Prinzipien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Entwicklung</a:t>
            </a:r>
            <a:r>
              <a:rPr lang="en-US" dirty="0" smtClean="0"/>
              <a:t> von Simulator-X-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Grafik 7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477000" cy="3340694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flipH="1">
            <a:off x="7696200" y="4038600"/>
            <a:ext cx="12192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ModelComponent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777318" cy="3409968"/>
          </a:xfrm>
        </p:spPr>
        <p:txBody>
          <a:bodyPr>
            <a:normAutofit/>
          </a:bodyPr>
          <a:lstStyle/>
          <a:p>
            <a:r>
              <a:rPr lang="en-US" dirty="0" err="1" smtClean="0"/>
              <a:t>Erstellen</a:t>
            </a:r>
            <a:r>
              <a:rPr lang="en-US" dirty="0" smtClean="0"/>
              <a:t> und </a:t>
            </a:r>
            <a:r>
              <a:rPr lang="en-US" dirty="0" err="1" smtClean="0"/>
              <a:t>Löschen</a:t>
            </a:r>
            <a:r>
              <a:rPr lang="en-US" dirty="0" smtClean="0"/>
              <a:t> von </a:t>
            </a:r>
            <a:r>
              <a:rPr lang="en-US" dirty="0" err="1" smtClean="0"/>
              <a:t>Modellknoten</a:t>
            </a:r>
            <a:r>
              <a:rPr lang="en-US" dirty="0" smtClean="0"/>
              <a:t> und </a:t>
            </a:r>
            <a:r>
              <a:rPr lang="en-US" dirty="0" err="1" smtClean="0"/>
              <a:t>Szenerieobjekten</a:t>
            </a:r>
            <a:endParaRPr lang="en-US" dirty="0" smtClean="0"/>
          </a:p>
          <a:p>
            <a:r>
              <a:rPr lang="en-US" dirty="0" err="1" smtClean="0"/>
              <a:t>Verbinden</a:t>
            </a:r>
            <a:r>
              <a:rPr lang="en-US" dirty="0" smtClean="0"/>
              <a:t> und </a:t>
            </a:r>
            <a:r>
              <a:rPr lang="en-US" dirty="0" err="1" smtClean="0"/>
              <a:t>Trennen</a:t>
            </a:r>
            <a:r>
              <a:rPr lang="en-US" dirty="0" smtClean="0"/>
              <a:t> von </a:t>
            </a:r>
            <a:r>
              <a:rPr lang="en-US" dirty="0" err="1" smtClean="0"/>
              <a:t>Knoten</a:t>
            </a:r>
            <a:endParaRPr lang="en-US" dirty="0" smtClean="0"/>
          </a:p>
          <a:p>
            <a:r>
              <a:rPr lang="en-US" dirty="0" smtClean="0"/>
              <a:t>Laden, </a:t>
            </a:r>
            <a:r>
              <a:rPr lang="en-US" dirty="0" err="1" smtClean="0"/>
              <a:t>Speichern</a:t>
            </a:r>
            <a:r>
              <a:rPr lang="en-US" dirty="0" smtClean="0"/>
              <a:t> und </a:t>
            </a:r>
            <a:r>
              <a:rPr lang="en-US" dirty="0" err="1" smtClean="0"/>
              <a:t>Erstellen</a:t>
            </a:r>
            <a:r>
              <a:rPr lang="en-US" dirty="0" smtClean="0"/>
              <a:t> von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smtClean="0"/>
              <a:t>Parser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Parser-</a:t>
            </a:r>
            <a:r>
              <a:rPr lang="en-US" dirty="0" err="1" smtClean="0"/>
              <a:t>Kombinatoren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Scala-Standardbibliothek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endParaRPr lang="en-US" dirty="0" smtClean="0"/>
          </a:p>
          <a:p>
            <a:pPr lvl="1"/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intern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Objektgraphen</a:t>
            </a:r>
            <a:r>
              <a:rPr lang="en-US" dirty="0" smtClean="0"/>
              <a:t> </a:t>
            </a:r>
            <a:r>
              <a:rPr lang="en-US" dirty="0" err="1" smtClean="0"/>
              <a:t>repräsentiert</a:t>
            </a:r>
            <a:endParaRPr lang="en-US" dirty="0" smtClean="0"/>
          </a:p>
          <a:p>
            <a:pPr lvl="1"/>
            <a:r>
              <a:rPr lang="en-US" dirty="0" err="1" smtClean="0"/>
              <a:t>Speichern</a:t>
            </a:r>
            <a:r>
              <a:rPr lang="en-US" dirty="0" smtClean="0"/>
              <a:t> </a:t>
            </a:r>
            <a:r>
              <a:rPr lang="en-US" dirty="0" err="1" smtClean="0"/>
              <a:t>übersetzt</a:t>
            </a:r>
            <a:r>
              <a:rPr lang="en-US" dirty="0" smtClean="0"/>
              <a:t> interne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textuelle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(</a:t>
            </a:r>
            <a:r>
              <a:rPr lang="en-US" dirty="0" err="1" smtClean="0"/>
              <a:t>ModelToText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Komponenten</a:t>
            </a:r>
            <a:r>
              <a:rPr lang="en-US" dirty="0" smtClean="0"/>
              <a:t> in Simulator X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nebenläufig</a:t>
            </a:r>
            <a:r>
              <a:rPr lang="en-US" dirty="0" smtClean="0"/>
              <a:t> und </a:t>
            </a:r>
            <a:r>
              <a:rPr lang="en-US" dirty="0" err="1" smtClean="0"/>
              <a:t>kommunizieren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endParaRPr lang="en-US" dirty="0" smtClean="0"/>
          </a:p>
          <a:p>
            <a:pPr lvl="1"/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ModelComponent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(Commands) </a:t>
            </a:r>
            <a:r>
              <a:rPr lang="en-US" dirty="0" err="1" smtClean="0"/>
              <a:t>bereitgestellt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ModelEntities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34099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ModelEntities</a:t>
            </a:r>
            <a:r>
              <a:rPr lang="en-US" dirty="0" smtClean="0"/>
              <a:t> </a:t>
            </a:r>
            <a:r>
              <a:rPr lang="en-US" dirty="0" err="1" smtClean="0"/>
              <a:t>erlauben</a:t>
            </a:r>
            <a:r>
              <a:rPr lang="en-US" dirty="0" smtClean="0"/>
              <a:t> die Manipulation </a:t>
            </a:r>
            <a:r>
              <a:rPr lang="en-US" dirty="0" err="1" smtClean="0"/>
              <a:t>der</a:t>
            </a:r>
            <a:r>
              <a:rPr lang="en-US" dirty="0" smtClean="0"/>
              <a:t> Attribute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</a:t>
            </a:r>
          </a:p>
          <a:p>
            <a:pPr lvl="2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Prozesses</a:t>
            </a:r>
            <a:endParaRPr lang="en-US" dirty="0" smtClean="0"/>
          </a:p>
          <a:p>
            <a:pPr lvl="1"/>
            <a:r>
              <a:rPr lang="en-US" dirty="0" smtClean="0"/>
              <a:t>Attribute,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smtClean="0"/>
              <a:t>die (</a:t>
            </a:r>
            <a:r>
              <a:rPr lang="en-US" dirty="0" err="1" smtClean="0"/>
              <a:t>visuelle</a:t>
            </a:r>
            <a:r>
              <a:rPr lang="en-US" dirty="0" smtClean="0"/>
              <a:t>)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betreffen</a:t>
            </a:r>
            <a:endParaRPr lang="en-US" dirty="0" smtClean="0"/>
          </a:p>
          <a:p>
            <a:pPr lvl="2"/>
            <a:r>
              <a:rPr lang="en-US" dirty="0" err="1" smtClean="0"/>
              <a:t>Farbe</a:t>
            </a:r>
            <a:endParaRPr lang="en-US" dirty="0" smtClean="0"/>
          </a:p>
          <a:p>
            <a:pPr lvl="2"/>
            <a:r>
              <a:rPr lang="en-US" dirty="0" err="1" smtClean="0"/>
              <a:t>Schriftparameter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Position, </a:t>
            </a:r>
            <a:r>
              <a:rPr lang="en-US" dirty="0" err="1" smtClean="0"/>
              <a:t>Ausrichtung</a:t>
            </a:r>
            <a:r>
              <a:rPr lang="en-US" dirty="0" smtClean="0"/>
              <a:t>, </a:t>
            </a:r>
            <a:r>
              <a:rPr lang="en-US" dirty="0" err="1" smtClean="0"/>
              <a:t>Größe</a:t>
            </a:r>
            <a:endParaRPr lang="en-US" dirty="0" smtClean="0"/>
          </a:p>
          <a:p>
            <a:pPr lvl="1"/>
            <a:r>
              <a:rPr lang="en-US" dirty="0" err="1" smtClean="0"/>
              <a:t>Temporäre</a:t>
            </a:r>
            <a:r>
              <a:rPr lang="en-US" dirty="0" smtClean="0"/>
              <a:t> </a:t>
            </a:r>
            <a:r>
              <a:rPr lang="en-US" dirty="0" smtClean="0"/>
              <a:t>Attribute, die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r>
              <a:rPr lang="en-US" dirty="0" err="1" smtClean="0"/>
              <a:t>Selektion</a:t>
            </a:r>
            <a:r>
              <a:rPr lang="en-US" dirty="0" smtClean="0"/>
              <a:t>, </a:t>
            </a:r>
            <a:r>
              <a:rPr lang="en-US" dirty="0" err="1" smtClean="0"/>
              <a:t>Hervorhebung</a:t>
            </a:r>
            <a:r>
              <a:rPr lang="en-US" dirty="0" smtClean="0"/>
              <a:t> und </a:t>
            </a:r>
            <a:r>
              <a:rPr lang="en-US" dirty="0" err="1" smtClean="0"/>
              <a:t>Deaktivierung</a:t>
            </a:r>
            <a:endParaRPr lang="en-US" dirty="0" smtClean="0"/>
          </a:p>
          <a:p>
            <a:r>
              <a:rPr lang="en-US" dirty="0" err="1" smtClean="0"/>
              <a:t>Entitäten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Ansammlung</a:t>
            </a:r>
            <a:r>
              <a:rPr lang="en-US" dirty="0" smtClean="0"/>
              <a:t> von </a:t>
            </a:r>
            <a:r>
              <a:rPr lang="en-US" dirty="0" err="1" smtClean="0"/>
              <a:t>Schlüssel</a:t>
            </a:r>
            <a:r>
              <a:rPr lang="en-US" dirty="0" smtClean="0"/>
              <a:t>-Wert-</a:t>
            </a:r>
            <a:r>
              <a:rPr lang="en-US" dirty="0" err="1" smtClean="0"/>
              <a:t>Paaren</a:t>
            </a:r>
            <a:r>
              <a:rPr lang="en-US" dirty="0" smtClean="0"/>
              <a:t> (</a:t>
            </a:r>
            <a:r>
              <a:rPr lang="en-US" dirty="0" err="1" smtClean="0"/>
              <a:t>SVars</a:t>
            </a:r>
            <a:r>
              <a:rPr lang="en-US" dirty="0" smtClean="0"/>
              <a:t>), die von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gelesen</a:t>
            </a:r>
            <a:r>
              <a:rPr lang="en-US" dirty="0" smtClean="0"/>
              <a:t> und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“</a:t>
            </a:r>
            <a:r>
              <a:rPr lang="en-US" dirty="0" err="1" smtClean="0"/>
              <a:t>Besitzer</a:t>
            </a:r>
            <a:r>
              <a:rPr lang="en-US" dirty="0" smtClean="0"/>
              <a:t>”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SVar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Veränderungen</a:t>
            </a:r>
            <a:r>
              <a:rPr lang="en-US" dirty="0" smtClean="0"/>
              <a:t> und </a:t>
            </a:r>
            <a:r>
              <a:rPr lang="en-US" dirty="0" err="1" smtClean="0"/>
              <a:t>Wertabfragen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realisiert</a:t>
            </a:r>
            <a:endParaRPr lang="en-US" dirty="0" smtClean="0"/>
          </a:p>
          <a:p>
            <a:pPr lvl="1"/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Observer </a:t>
            </a:r>
            <a:r>
              <a:rPr lang="en-US" dirty="0" err="1" smtClean="0"/>
              <a:t>registrieren</a:t>
            </a:r>
            <a:r>
              <a:rPr lang="en-US" dirty="0" smtClean="0"/>
              <a:t>, um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Wertänderungen</a:t>
            </a:r>
            <a:r>
              <a:rPr lang="en-US" dirty="0" smtClean="0"/>
              <a:t> </a:t>
            </a:r>
            <a:r>
              <a:rPr lang="en-US" dirty="0" err="1" smtClean="0"/>
              <a:t>benachrichtigt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Rechteck 7"/>
          <p:cNvSpPr/>
          <p:nvPr/>
        </p:nvSpPr>
        <p:spPr>
          <a:xfrm>
            <a:off x="228600" y="541020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52400" y="4495800"/>
            <a:ext cx="320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entity.svarSet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model.function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”)(“Pizza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3962400" y="5410200"/>
            <a:ext cx="19812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err="1" smtClean="0"/>
              <a:t>ModelComponent</a:t>
            </a:r>
            <a:endParaRPr lang="en-US" dirty="0"/>
          </a:p>
        </p:txBody>
      </p:sp>
      <p:sp>
        <p:nvSpPr>
          <p:cNvPr id="12" name="Pfeil nach rechts 11"/>
          <p:cNvSpPr/>
          <p:nvPr/>
        </p:nvSpPr>
        <p:spPr>
          <a:xfrm>
            <a:off x="1828800" y="5867400"/>
            <a:ext cx="19812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Simulator X</a:t>
            </a:r>
            <a:endParaRPr lang="en-US" sz="1400" dirty="0"/>
          </a:p>
        </p:txBody>
      </p:sp>
      <p:sp>
        <p:nvSpPr>
          <p:cNvPr id="16" name="Gefaltete Ecke 15"/>
          <p:cNvSpPr/>
          <p:nvPr/>
        </p:nvSpPr>
        <p:spPr>
          <a:xfrm>
            <a:off x="2057400" y="5257800"/>
            <a:ext cx="1447800" cy="457200"/>
          </a:xfrm>
          <a:prstGeom prst="foldedCorner">
            <a:avLst>
              <a:gd name="adj" fmla="val 356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SVarSet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18" name="Gerade Verbindung 17"/>
          <p:cNvCxnSpPr>
            <a:stCxn id="9" idx="2"/>
            <a:endCxn id="8" idx="0"/>
          </p:cNvCxnSpPr>
          <p:nvPr/>
        </p:nvCxnSpPr>
        <p:spPr>
          <a:xfrm rot="5400000">
            <a:off x="1126183" y="4783782"/>
            <a:ext cx="452735" cy="8001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876800" y="4419600"/>
            <a:ext cx="4191000" cy="6858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concept Process_XY_1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concreteUseOf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…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function = “Pizza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backen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1" name="Form 30"/>
          <p:cNvCxnSpPr>
            <a:stCxn id="11" idx="3"/>
            <a:endCxn id="29" idx="2"/>
          </p:cNvCxnSpPr>
          <p:nvPr/>
        </p:nvCxnSpPr>
        <p:spPr>
          <a:xfrm flipV="1">
            <a:off x="5943600" y="5105400"/>
            <a:ext cx="1028700" cy="800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781800" y="5715000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modifiziert</a:t>
            </a:r>
            <a:r>
              <a:rPr lang="en-US" dirty="0" smtClean="0"/>
              <a:t> </a:t>
            </a:r>
            <a:r>
              <a:rPr lang="en-US" sz="1400" dirty="0" smtClean="0"/>
              <a:t>Concept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8" grpId="0" animBg="1"/>
      <p:bldP spid="9" grpId="0" animBg="1"/>
      <p:bldP spid="11" grpId="0" animBg="1"/>
      <p:bldP spid="12" grpId="0" animBg="1"/>
      <p:bldP spid="16" grpId="0" animBg="1"/>
      <p:bldP spid="29" grpId="0" animBg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Renderbibliothek</a:t>
            </a:r>
            <a:r>
              <a:rPr lang="en-US" dirty="0" smtClean="0"/>
              <a:t> - </a:t>
            </a:r>
            <a:r>
              <a:rPr lang="en-US" dirty="0" err="1" smtClean="0"/>
              <a:t>Renderkomponente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624918" cy="5086368"/>
          </a:xfrm>
        </p:spPr>
        <p:txBody>
          <a:bodyPr>
            <a:normAutofit/>
          </a:bodyPr>
          <a:lstStyle/>
          <a:p>
            <a:r>
              <a:rPr lang="en-US" dirty="0" smtClean="0"/>
              <a:t>Simulator X </a:t>
            </a:r>
            <a:r>
              <a:rPr lang="en-US" dirty="0" err="1" smtClean="0"/>
              <a:t>liefert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Zeichnen</a:t>
            </a:r>
            <a:r>
              <a:rPr lang="en-US" dirty="0" smtClean="0"/>
              <a:t> (“</a:t>
            </a:r>
            <a:r>
              <a:rPr lang="en-US" dirty="0" err="1" smtClean="0"/>
              <a:t>Rendern</a:t>
            </a:r>
            <a:r>
              <a:rPr lang="en-US" dirty="0" smtClean="0"/>
              <a:t>”) von 3D-Objekten </a:t>
            </a:r>
            <a:r>
              <a:rPr lang="en-US" dirty="0" err="1" smtClean="0"/>
              <a:t>mit</a:t>
            </a:r>
            <a:r>
              <a:rPr lang="en-US" dirty="0" smtClean="0"/>
              <a:t>, die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unflexibel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Renderkomponente</a:t>
            </a:r>
            <a:r>
              <a:rPr lang="en-US" dirty="0" smtClean="0"/>
              <a:t>, die </a:t>
            </a:r>
            <a:r>
              <a:rPr lang="en-US" dirty="0" err="1" smtClean="0"/>
              <a:t>sich</a:t>
            </a:r>
            <a:r>
              <a:rPr lang="en-US" dirty="0" smtClean="0"/>
              <a:t> in Simulator X </a:t>
            </a:r>
            <a:r>
              <a:rPr lang="en-US" dirty="0" err="1" smtClean="0"/>
              <a:t>integriert</a:t>
            </a:r>
            <a:endParaRPr lang="en-US" dirty="0" smtClean="0"/>
          </a:p>
          <a:p>
            <a:r>
              <a:rPr lang="en-US" dirty="0" err="1" smtClean="0"/>
              <a:t>Nutzung</a:t>
            </a:r>
            <a:r>
              <a:rPr lang="en-US" dirty="0" smtClean="0"/>
              <a:t> von “</a:t>
            </a:r>
            <a:r>
              <a:rPr lang="en-US" dirty="0" err="1" smtClean="0"/>
              <a:t>modernem</a:t>
            </a:r>
            <a:r>
              <a:rPr lang="en-US" dirty="0" smtClean="0"/>
              <a:t>” OpenGL (Version 3.x) </a:t>
            </a:r>
          </a:p>
          <a:p>
            <a:pPr lvl="1"/>
            <a:r>
              <a:rPr lang="en-US" dirty="0" err="1" smtClean="0"/>
              <a:t>Direkte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Grafikhardware</a:t>
            </a:r>
            <a:r>
              <a:rPr lang="en-US" dirty="0" smtClean="0"/>
              <a:t> (“</a:t>
            </a:r>
            <a:r>
              <a:rPr lang="en-US" dirty="0" err="1" smtClean="0"/>
              <a:t>Shaderprogrammierung</a:t>
            </a:r>
            <a:r>
              <a:rPr lang="en-US" dirty="0" smtClean="0"/>
              <a:t>”) </a:t>
            </a:r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Grafikeffekte</a:t>
            </a:r>
            <a:r>
              <a:rPr lang="en-US" dirty="0" smtClean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 </a:t>
            </a:r>
            <a:r>
              <a:rPr lang="en-US" dirty="0" err="1" smtClean="0"/>
              <a:t>umzusetzen</a:t>
            </a:r>
            <a:endParaRPr lang="en-US" dirty="0" smtClean="0"/>
          </a:p>
          <a:p>
            <a:pPr lvl="1"/>
            <a:r>
              <a:rPr lang="en-US" dirty="0" err="1" smtClean="0"/>
              <a:t>Modernes</a:t>
            </a:r>
            <a:r>
              <a:rPr lang="en-US" dirty="0" smtClean="0"/>
              <a:t> OpenGL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hardwarenahe</a:t>
            </a:r>
            <a:r>
              <a:rPr lang="en-US" dirty="0" smtClean="0"/>
              <a:t> API</a:t>
            </a:r>
          </a:p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Renderbibliothek</a:t>
            </a:r>
            <a:r>
              <a:rPr lang="en-US" dirty="0" smtClean="0"/>
              <a:t>, die auf OpenGL </a:t>
            </a:r>
            <a:r>
              <a:rPr lang="en-US" dirty="0" err="1" smtClean="0"/>
              <a:t>aufbaut</a:t>
            </a:r>
            <a:r>
              <a:rPr lang="en-US" dirty="0" smtClean="0"/>
              <a:t> und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Abstraktionen</a:t>
            </a:r>
            <a:r>
              <a:rPr lang="en-US" dirty="0" smtClean="0"/>
              <a:t> </a:t>
            </a:r>
            <a:r>
              <a:rPr lang="en-US" dirty="0" err="1" smtClean="0"/>
              <a:t>anbietet</a:t>
            </a:r>
            <a:endParaRPr lang="en-US" dirty="0" smtClean="0"/>
          </a:p>
          <a:p>
            <a:pPr lvl="1"/>
            <a:r>
              <a:rPr lang="en-US" dirty="0" err="1" smtClean="0"/>
              <a:t>Aufgebaut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2 </a:t>
            </a:r>
            <a:r>
              <a:rPr lang="en-US" dirty="0" err="1" smtClean="0"/>
              <a:t>Schichten</a:t>
            </a:r>
            <a:r>
              <a:rPr lang="en-US" dirty="0" smtClean="0"/>
              <a:t>: Low-Level und Higher-Level-API</a:t>
            </a:r>
          </a:p>
          <a:p>
            <a:pPr lvl="1"/>
            <a:r>
              <a:rPr lang="en-US" dirty="0" smtClean="0"/>
              <a:t>Low-Level-API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objektorientierte</a:t>
            </a:r>
            <a:r>
              <a:rPr lang="en-US" dirty="0" smtClean="0"/>
              <a:t> und </a:t>
            </a:r>
            <a:r>
              <a:rPr lang="en-US" dirty="0" err="1" smtClean="0"/>
              <a:t>vereinfachte</a:t>
            </a:r>
            <a:r>
              <a:rPr lang="en-US" dirty="0" smtClean="0"/>
              <a:t> </a:t>
            </a:r>
            <a:r>
              <a:rPr lang="en-US" dirty="0" err="1" smtClean="0"/>
              <a:t>Sicht</a:t>
            </a:r>
            <a:r>
              <a:rPr lang="en-US" dirty="0" smtClean="0"/>
              <a:t> auf OpenGL</a:t>
            </a:r>
          </a:p>
          <a:p>
            <a:r>
              <a:rPr lang="en-US" dirty="0" smtClean="0"/>
              <a:t>Higher-Level-API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Abstraktionen</a:t>
            </a:r>
            <a:r>
              <a:rPr lang="en-US" dirty="0" smtClean="0"/>
              <a:t> auf Basis </a:t>
            </a:r>
            <a:r>
              <a:rPr lang="en-US" dirty="0" err="1" smtClean="0"/>
              <a:t>der</a:t>
            </a:r>
            <a:r>
              <a:rPr lang="en-US" dirty="0" smtClean="0"/>
              <a:t> Low-Level-API</a:t>
            </a:r>
          </a:p>
          <a:p>
            <a:pPr lvl="1"/>
            <a:r>
              <a:rPr lang="en-US" dirty="0" err="1" smtClean="0"/>
              <a:t>RenderStage</a:t>
            </a:r>
            <a:r>
              <a:rPr lang="en-US" dirty="0" smtClean="0"/>
              <a:t>: </a:t>
            </a: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Zeichnen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3D-Szene</a:t>
            </a:r>
          </a:p>
          <a:p>
            <a:pPr lvl="1"/>
            <a:r>
              <a:rPr lang="en-US" dirty="0" err="1" smtClean="0"/>
              <a:t>Drawable</a:t>
            </a:r>
            <a:r>
              <a:rPr lang="en-US" dirty="0" smtClean="0"/>
              <a:t>: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zeichnendes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, </a:t>
            </a:r>
            <a:r>
              <a:rPr lang="en-US" dirty="0" err="1" smtClean="0"/>
              <a:t>welches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RenderStage</a:t>
            </a:r>
            <a:r>
              <a:rPr lang="en-US" dirty="0" smtClean="0"/>
              <a:t> </a:t>
            </a:r>
            <a:r>
              <a:rPr lang="en-US" dirty="0" err="1" smtClean="0"/>
              <a:t>verarbeitet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Renderbibliothek</a:t>
            </a:r>
            <a:r>
              <a:rPr lang="en-US" dirty="0" smtClean="0"/>
              <a:t> -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7" name="Grafik 6" descr="drawable-classdi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3581400"/>
            <a:ext cx="4719709" cy="2962275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214282" y="857232"/>
            <a:ext cx="8701118" cy="29527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zeichnende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die Interfaces Mesh, Transformation und Effect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smtClean="0"/>
              <a:t>Effects </a:t>
            </a:r>
            <a:r>
              <a:rPr lang="en-US" dirty="0" err="1" smtClean="0"/>
              <a:t>beschreiben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das </a:t>
            </a:r>
            <a:r>
              <a:rPr lang="en-US" dirty="0" err="1" smtClean="0"/>
              <a:t>Grafikobjekt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r>
              <a:rPr lang="en-US" dirty="0" smtClean="0"/>
              <a:t>Effects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modularisiert</a:t>
            </a:r>
            <a:r>
              <a:rPr lang="en-US" dirty="0" smtClean="0"/>
              <a:t> (“</a:t>
            </a:r>
            <a:r>
              <a:rPr lang="en-US" dirty="0" err="1" smtClean="0"/>
              <a:t>Addons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Ein</a:t>
            </a:r>
            <a:r>
              <a:rPr lang="en-US" dirty="0" smtClean="0"/>
              <a:t> AND-Connector </a:t>
            </a:r>
            <a:r>
              <a:rPr lang="en-US" dirty="0" err="1" smtClean="0"/>
              <a:t>nutzt</a:t>
            </a:r>
            <a:r>
              <a:rPr lang="en-US" dirty="0" smtClean="0"/>
              <a:t>  </a:t>
            </a:r>
            <a:r>
              <a:rPr lang="en-US" dirty="0" err="1" smtClean="0"/>
              <a:t>Addons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Darstellung</a:t>
            </a:r>
            <a:r>
              <a:rPr lang="en-US" dirty="0" smtClean="0"/>
              <a:t> 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Textur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Beleuchtung</a:t>
            </a:r>
            <a:r>
              <a:rPr lang="en-US" dirty="0" smtClean="0"/>
              <a:t> und die </a:t>
            </a: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Interaktionszuständen</a:t>
            </a:r>
            <a:r>
              <a:rPr lang="en-US" dirty="0" smtClean="0"/>
              <a:t> (</a:t>
            </a:r>
            <a:r>
              <a:rPr lang="en-US" dirty="0" err="1" smtClean="0"/>
              <a:t>Selektiert</a:t>
            </a:r>
            <a:r>
              <a:rPr lang="en-US" dirty="0" smtClean="0"/>
              <a:t>, </a:t>
            </a:r>
            <a:r>
              <a:rPr lang="en-US" dirty="0" err="1" smtClean="0"/>
              <a:t>Hervorgehoben</a:t>
            </a:r>
            <a:r>
              <a:rPr lang="en-US" dirty="0" smtClean="0"/>
              <a:t>, </a:t>
            </a:r>
            <a:r>
              <a:rPr lang="en-US" dirty="0" err="1" smtClean="0"/>
              <a:t>Deaktiviert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Prozessknoten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Addon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Textdarstellung</a:t>
            </a:r>
            <a:endParaRPr lang="en-US" dirty="0" smtClean="0"/>
          </a:p>
          <a:p>
            <a:r>
              <a:rPr lang="en-US" dirty="0" smtClean="0"/>
              <a:t>Mesh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Geometrie</a:t>
            </a:r>
            <a:r>
              <a:rPr lang="en-US" dirty="0" smtClean="0"/>
              <a:t> des </a:t>
            </a:r>
            <a:r>
              <a:rPr lang="en-US" dirty="0" err="1" smtClean="0"/>
              <a:t>Objekts</a:t>
            </a:r>
            <a:r>
              <a:rPr lang="en-US" dirty="0" smtClean="0"/>
              <a:t> (“</a:t>
            </a:r>
            <a:r>
              <a:rPr lang="en-US" dirty="0" err="1" smtClean="0"/>
              <a:t>Gitternetz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Hinzufügen</a:t>
            </a:r>
            <a:r>
              <a:rPr lang="en-US" dirty="0" smtClean="0"/>
              <a:t> von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Figuren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Wiederverwendung</a:t>
            </a:r>
            <a:endParaRPr lang="en-US" dirty="0" smtClean="0"/>
          </a:p>
          <a:p>
            <a:pPr lvl="1"/>
            <a:r>
              <a:rPr lang="en-US" dirty="0" smtClean="0"/>
              <a:t>Oft muss </a:t>
            </a:r>
            <a:r>
              <a:rPr lang="en-US" dirty="0" err="1" smtClean="0"/>
              <a:t>nur</a:t>
            </a:r>
            <a:r>
              <a:rPr lang="en-US" dirty="0" smtClean="0"/>
              <a:t> die </a:t>
            </a:r>
            <a:r>
              <a:rPr lang="en-US" dirty="0" err="1" smtClean="0"/>
              <a:t>Geometriebeschreibung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smtClean="0"/>
              <a:t>Es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Hilfsprogramm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r>
              <a:rPr lang="en-US" dirty="0" smtClean="0"/>
              <a:t>, </a:t>
            </a:r>
            <a:r>
              <a:rPr lang="en-US" dirty="0" err="1" smtClean="0"/>
              <a:t>welches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COLLADA-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  <a:r>
              <a:rPr lang="en-US" dirty="0" err="1" smtClean="0"/>
              <a:t>solche</a:t>
            </a:r>
            <a:r>
              <a:rPr lang="en-US" dirty="0" smtClean="0"/>
              <a:t> </a:t>
            </a:r>
            <a:r>
              <a:rPr lang="en-US" dirty="0" err="1" smtClean="0"/>
              <a:t>Geometriebeschreibungen</a:t>
            </a:r>
            <a:r>
              <a:rPr lang="en-US" dirty="0" smtClean="0"/>
              <a:t> </a:t>
            </a: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r>
              <a:rPr lang="en-US" dirty="0" smtClean="0"/>
              <a:t> und </a:t>
            </a:r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5467368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Verwendbarer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3D-Modellierungswerkzeugs (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Prozessmodellierung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Basis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3D-Modellierung </a:t>
            </a:r>
            <a:r>
              <a:rPr lang="en-US" dirty="0" err="1" smtClean="0"/>
              <a:t>dienen</a:t>
            </a:r>
            <a:endParaRPr lang="en-US" dirty="0" smtClean="0"/>
          </a:p>
          <a:p>
            <a:r>
              <a:rPr lang="en-US" dirty="0" err="1" smtClean="0"/>
              <a:t>Wichtig</a:t>
            </a:r>
            <a:r>
              <a:rPr lang="en-US" dirty="0" smtClean="0"/>
              <a:t>: </a:t>
            </a:r>
            <a:r>
              <a:rPr lang="en-US" dirty="0" err="1" smtClean="0"/>
              <a:t>Untersuchungen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Effizienz</a:t>
            </a:r>
            <a:r>
              <a:rPr lang="en-US" dirty="0" smtClean="0"/>
              <a:t> von 3D-Visualisierungen</a:t>
            </a:r>
          </a:p>
          <a:p>
            <a:r>
              <a:rPr lang="en-US" dirty="0" err="1" smtClean="0"/>
              <a:t>Verwendete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r>
              <a:rPr lang="en-US" dirty="0" smtClean="0"/>
              <a:t>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Metamodelle</a:t>
            </a:r>
            <a:r>
              <a:rPr lang="en-US" dirty="0" smtClean="0"/>
              <a:t> </a:t>
            </a:r>
            <a:r>
              <a:rPr lang="en-US" dirty="0" err="1" smtClean="0"/>
              <a:t>anpassen</a:t>
            </a:r>
            <a:endParaRPr lang="en-US" dirty="0" smtClean="0"/>
          </a:p>
          <a:p>
            <a:r>
              <a:rPr lang="en-US" dirty="0" err="1" smtClean="0"/>
              <a:t>Modellierung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3D-Anwendungen auf Basis von Simulator X </a:t>
            </a:r>
            <a:r>
              <a:rPr lang="en-US" dirty="0" err="1" smtClean="0"/>
              <a:t>integrierbar</a:t>
            </a:r>
            <a:endParaRPr lang="en-US" dirty="0" smtClean="0"/>
          </a:p>
          <a:p>
            <a:r>
              <a:rPr lang="en-US" dirty="0" err="1" smtClean="0"/>
              <a:t>Renderkomponente</a:t>
            </a:r>
            <a:r>
              <a:rPr lang="en-US" dirty="0" smtClean="0"/>
              <a:t> /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von I&gt;PM3D </a:t>
            </a:r>
            <a:r>
              <a:rPr lang="en-US" dirty="0" err="1" smtClean="0"/>
              <a:t>nutzbar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Erweiterungsmöglichkeiten</a:t>
            </a:r>
            <a:endParaRPr lang="en-US" dirty="0" smtClean="0"/>
          </a:p>
          <a:p>
            <a:r>
              <a:rPr lang="en-US" dirty="0" smtClean="0"/>
              <a:t>Integration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Metamodellierungsumgebung</a:t>
            </a:r>
            <a:r>
              <a:rPr lang="en-US" dirty="0" smtClean="0"/>
              <a:t> OMME</a:t>
            </a:r>
          </a:p>
          <a:p>
            <a:r>
              <a:rPr lang="en-US" dirty="0" err="1" smtClean="0"/>
              <a:t>Verbesserung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Textdarstellung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endParaRPr lang="en-US" dirty="0" smtClean="0"/>
          </a:p>
          <a:p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ermöglichen</a:t>
            </a:r>
            <a:endParaRPr lang="en-US" dirty="0" smtClean="0"/>
          </a:p>
          <a:p>
            <a:pPr lvl="1"/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(“</a:t>
            </a:r>
            <a:r>
              <a:rPr lang="en-US" dirty="0" err="1" smtClean="0"/>
              <a:t>aufklappbare</a:t>
            </a:r>
            <a:r>
              <a:rPr lang="en-US" dirty="0" smtClean="0"/>
              <a:t>” </a:t>
            </a:r>
            <a:r>
              <a:rPr lang="en-US" dirty="0" err="1" smtClean="0"/>
              <a:t>komposite</a:t>
            </a:r>
            <a:r>
              <a:rPr lang="en-US" dirty="0" smtClean="0"/>
              <a:t> </a:t>
            </a:r>
            <a:r>
              <a:rPr lang="en-US" dirty="0" err="1" smtClean="0"/>
              <a:t>Prozessknoten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Unterstützung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Automatisches</a:t>
            </a:r>
            <a:r>
              <a:rPr lang="en-US" dirty="0" smtClean="0"/>
              <a:t> Layout</a:t>
            </a:r>
          </a:p>
          <a:p>
            <a:pPr lvl="1"/>
            <a:r>
              <a:rPr lang="en-US" dirty="0" err="1" smtClean="0"/>
              <a:t>Abfragesprache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Selektion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einer dreidimensionalen Visualisierung von Prozessmodellen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3D-Darstellung </a:t>
            </a:r>
            <a:r>
              <a:rPr lang="en-US" dirty="0" err="1" smtClean="0"/>
              <a:t>üblich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endParaRPr lang="en-US" dirty="0" smtClean="0"/>
          </a:p>
          <a:p>
            <a:pPr lvl="1"/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r>
              <a:rPr lang="en-US" dirty="0" smtClean="0"/>
              <a:t> von </a:t>
            </a:r>
            <a:r>
              <a:rPr lang="en-US" dirty="0" err="1" smtClean="0"/>
              <a:t>Bauteilen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Biomolekülen</a:t>
            </a:r>
            <a:r>
              <a:rPr lang="en-US" dirty="0" smtClean="0"/>
              <a:t> (3D-Struktur von </a:t>
            </a:r>
            <a:r>
              <a:rPr lang="en-US" dirty="0" err="1" smtClean="0"/>
              <a:t>Proteinen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Computerspiele</a:t>
            </a:r>
            <a:endParaRPr lang="en-US" dirty="0" smtClean="0"/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:  </a:t>
            </a:r>
            <a:r>
              <a:rPr lang="en-US" dirty="0" err="1" smtClean="0"/>
              <a:t>wirklichkeitsnahe</a:t>
            </a:r>
            <a:r>
              <a:rPr lang="en-US" dirty="0" smtClean="0"/>
              <a:t>, </a:t>
            </a:r>
            <a:r>
              <a:rPr lang="en-US" dirty="0" err="1" smtClean="0"/>
              <a:t>räumliche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: </a:t>
            </a:r>
            <a:r>
              <a:rPr lang="en-US" dirty="0" err="1" smtClean="0"/>
              <a:t>Abbildung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Realität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Übliche</a:t>
            </a:r>
            <a:r>
              <a:rPr lang="en-US" dirty="0" smtClean="0"/>
              <a:t>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modellierungswerkzeuge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 smtClean="0"/>
              <a:t>reine</a:t>
            </a:r>
            <a:r>
              <a:rPr lang="en-US" dirty="0" smtClean="0"/>
              <a:t> 2D-Darstellungen</a:t>
            </a:r>
          </a:p>
          <a:p>
            <a:pPr lvl="1"/>
            <a:r>
              <a:rPr lang="en-US" dirty="0" err="1" smtClean="0"/>
              <a:t>Prozessmodellierung</a:t>
            </a:r>
            <a:r>
              <a:rPr lang="en-US" dirty="0" smtClean="0"/>
              <a:t>: </a:t>
            </a: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Abläufen</a:t>
            </a:r>
            <a:r>
              <a:rPr lang="en-US" dirty="0" smtClean="0"/>
              <a:t> und </a:t>
            </a:r>
            <a:r>
              <a:rPr lang="en-US" dirty="0" err="1" smtClean="0"/>
              <a:t>zugehörigen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endParaRPr lang="en-US" dirty="0" smtClean="0"/>
          </a:p>
          <a:p>
            <a:pPr lvl="1"/>
            <a:r>
              <a:rPr lang="en-US" dirty="0" smtClean="0"/>
              <a:t>BPMN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Modellierungssprache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2D-Figuren</a:t>
            </a:r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Softwaremodellierung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2D:  UML</a:t>
            </a:r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 von 3D-Visualisierung?</a:t>
            </a:r>
            <a:endParaRPr lang="en-US" dirty="0"/>
          </a:p>
        </p:txBody>
      </p:sp>
      <p:pic>
        <p:nvPicPr>
          <p:cNvPr id="8" name="Grafik 7" descr="800px-BPM_300d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038600"/>
            <a:ext cx="4298022" cy="2390775"/>
          </a:xfrm>
          <a:prstGeom prst="rect">
            <a:avLst/>
          </a:prstGeom>
        </p:spPr>
      </p:pic>
      <p:pic>
        <p:nvPicPr>
          <p:cNvPr id="11" name="Grafik 10" descr="Cad_crank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2590800" cy="22528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90600" y="6324600"/>
            <a:ext cx="220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[Wikimedia Commons: Cad crank.jpg] </a:t>
            </a:r>
            <a:endParaRPr lang="en-US" sz="9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24400" y="6324600"/>
            <a:ext cx="312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900" dirty="0" smtClean="0"/>
              <a:t>Wikimedia</a:t>
            </a:r>
            <a:r>
              <a:rPr lang="en-US" sz="800" dirty="0" smtClean="0"/>
              <a:t> </a:t>
            </a:r>
            <a:r>
              <a:rPr lang="en-US" sz="900" dirty="0" smtClean="0"/>
              <a:t>Commons: BPMN-AProcesswithNormalFlow.jpg] 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5467368"/>
          </a:xfrm>
        </p:spPr>
        <p:txBody>
          <a:bodyPr>
            <a:normAutofit/>
          </a:bodyPr>
          <a:lstStyle/>
          <a:p>
            <a:r>
              <a:rPr lang="en-US" sz="1000" dirty="0" smtClean="0"/>
              <a:t>[Bro10]</a:t>
            </a:r>
            <a:br>
              <a:rPr lang="en-US" sz="1000" dirty="0" smtClean="0"/>
            </a:br>
            <a:r>
              <a:rPr lang="en-US" sz="1000" dirty="0" smtClean="0"/>
              <a:t>Ross A. Brown. „Conceptual </a:t>
            </a:r>
            <a:r>
              <a:rPr lang="en-US" sz="1000" dirty="0" err="1" smtClean="0"/>
              <a:t>modelling</a:t>
            </a:r>
            <a:r>
              <a:rPr lang="en-US" sz="1000" dirty="0" smtClean="0"/>
              <a:t> in 3D virtual worlds for process communication“. In: Proceedings of the Seventh Asia-Pacific Conference on Conceptual </a:t>
            </a:r>
            <a:r>
              <a:rPr lang="en-US" sz="1000" dirty="0" err="1" smtClean="0"/>
              <a:t>Modelling</a:t>
            </a:r>
            <a:r>
              <a:rPr lang="en-US" sz="1000" dirty="0" smtClean="0"/>
              <a:t> - Volume 110. APCCM ’10. Brisbane, Australia: Australian Computer Society, Inc., 2010, 25–32. ISBN: 978-1-920682-92-7. URL: http://dl.acm.org/citation.cfm?id=1862330.1862336.</a:t>
            </a:r>
          </a:p>
          <a:p>
            <a:r>
              <a:rPr lang="en-US" sz="1000" dirty="0" smtClean="0"/>
              <a:t>[MHS08]</a:t>
            </a:r>
            <a:br>
              <a:rPr lang="en-US" sz="1000" dirty="0" smtClean="0"/>
            </a:br>
            <a:r>
              <a:rPr lang="en-US" sz="1000" dirty="0" smtClean="0"/>
              <a:t>Paul McIntosh, Margaret Hamilton und Ron van </a:t>
            </a:r>
            <a:r>
              <a:rPr lang="en-US" sz="1000" dirty="0" err="1" smtClean="0"/>
              <a:t>Schyndel</a:t>
            </a:r>
            <a:r>
              <a:rPr lang="en-US" sz="1000" dirty="0" smtClean="0"/>
              <a:t>. „X3D-UML: 3D UML State Machine Diagrams“. In: Model Driven Engineering Languages and Systems. </a:t>
            </a:r>
            <a:r>
              <a:rPr lang="en-US" sz="1000" dirty="0" err="1" smtClean="0"/>
              <a:t>Hrsg</a:t>
            </a:r>
            <a:r>
              <a:rPr lang="en-US" sz="1000" dirty="0" smtClean="0"/>
              <a:t>. von Krzysztof </a:t>
            </a:r>
            <a:r>
              <a:rPr lang="en-US" sz="1000" dirty="0" err="1" smtClean="0"/>
              <a:t>Czarnecki</a:t>
            </a:r>
            <a:r>
              <a:rPr lang="en-US" sz="1000" dirty="0" smtClean="0"/>
              <a:t> </a:t>
            </a:r>
            <a:r>
              <a:rPr lang="en-US" sz="1000" dirty="0" err="1" smtClean="0"/>
              <a:t>u.a</a:t>
            </a:r>
            <a:r>
              <a:rPr lang="en-US" sz="1000" dirty="0" smtClean="0"/>
              <a:t>. Bd. 5301. Lecture Notes in Computer Science. Springer Berlin / Heidelberg, 2008, S. 264–279. ISBN: 978-3-540-87874-2. DOI: 10.1007/978-3-540-87875-9_19</a:t>
            </a:r>
            <a:r>
              <a:rPr lang="en-US" dirty="0" smtClean="0"/>
              <a:t>.</a:t>
            </a:r>
          </a:p>
          <a:p>
            <a:r>
              <a:rPr lang="en-US" sz="1000" dirty="0" smtClean="0"/>
              <a:t>[GRR99]</a:t>
            </a:r>
            <a:br>
              <a:rPr lang="en-US" sz="1000" dirty="0" smtClean="0"/>
            </a:br>
            <a:r>
              <a:rPr lang="en-US" sz="1000" dirty="0" smtClean="0"/>
              <a:t>Martin </a:t>
            </a:r>
            <a:r>
              <a:rPr lang="en-US" sz="1000" dirty="0" err="1" smtClean="0"/>
              <a:t>Gogolla</a:t>
            </a:r>
            <a:r>
              <a:rPr lang="en-US" sz="1000" dirty="0" smtClean="0"/>
              <a:t>, Oliver </a:t>
            </a:r>
            <a:r>
              <a:rPr lang="en-US" sz="1000" dirty="0" err="1" smtClean="0"/>
              <a:t>Radfelder</a:t>
            </a:r>
            <a:r>
              <a:rPr lang="en-US" sz="1000" dirty="0" smtClean="0"/>
              <a:t> und Mark </a:t>
            </a:r>
            <a:r>
              <a:rPr lang="en-US" sz="1000" dirty="0" err="1" smtClean="0"/>
              <a:t>Richters</a:t>
            </a:r>
            <a:r>
              <a:rPr lang="en-US" sz="1000" dirty="0" smtClean="0"/>
              <a:t>. „Towards three-dimensional representation and animation of UML diagrams“. In: Proceedings of the 2nd international conference on The unified modeling language: beyond the standard. UML’99. Fort Collins, CO, USA: Springer-</a:t>
            </a:r>
            <a:r>
              <a:rPr lang="en-US" sz="1000" dirty="0" err="1" smtClean="0"/>
              <a:t>Verlag</a:t>
            </a:r>
            <a:r>
              <a:rPr lang="en-US" sz="1000" dirty="0" smtClean="0"/>
              <a:t>, 1999, 489–502. ISBN: 3-540-66712-1. URL: </a:t>
            </a:r>
            <a:r>
              <a:rPr lang="en-US" sz="1000" dirty="0" smtClean="0">
                <a:hlinkClick r:id="rId2"/>
              </a:rPr>
              <a:t>http://dl.acm.org/citation.cfm?id=1767297.1767349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[KN09]</a:t>
            </a:r>
            <a:br>
              <a:rPr lang="en-US" sz="1000" dirty="0" smtClean="0"/>
            </a:br>
            <a:r>
              <a:rPr lang="en-US" sz="1000" dirty="0" smtClean="0"/>
              <a:t>Anne-</a:t>
            </a:r>
            <a:r>
              <a:rPr lang="en-US" sz="1000" dirty="0" err="1" smtClean="0"/>
              <a:t>Katrin</a:t>
            </a:r>
            <a:r>
              <a:rPr lang="en-US" sz="1000" dirty="0" smtClean="0"/>
              <a:t> </a:t>
            </a:r>
            <a:r>
              <a:rPr lang="en-US" sz="1000" dirty="0" err="1" smtClean="0"/>
              <a:t>Krolovitsch</a:t>
            </a:r>
            <a:r>
              <a:rPr lang="en-US" sz="1000" dirty="0" smtClean="0"/>
              <a:t> und Linda Nilsson. 3D Visualization for Model Comprehension. Bachelor of Applied Information Technology Thesis. </a:t>
            </a:r>
            <a:r>
              <a:rPr lang="en-US" sz="1000" dirty="0" err="1" smtClean="0"/>
              <a:t>Universität</a:t>
            </a:r>
            <a:r>
              <a:rPr lang="en-US" sz="1000" dirty="0" smtClean="0"/>
              <a:t> </a:t>
            </a:r>
            <a:r>
              <a:rPr lang="en-US" sz="1000" dirty="0" err="1" smtClean="0"/>
              <a:t>Göteborg</a:t>
            </a:r>
            <a:r>
              <a:rPr lang="en-US" sz="1000" dirty="0" smtClean="0"/>
              <a:t>.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(“</a:t>
            </a:r>
            <a:r>
              <a:rPr lang="en-US" dirty="0" err="1" smtClean="0"/>
              <a:t>Tiefe</a:t>
            </a:r>
            <a:r>
              <a:rPr lang="en-US" dirty="0" smtClean="0"/>
              <a:t>”)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90600"/>
            <a:ext cx="4281518" cy="5438796"/>
          </a:xfrm>
        </p:spPr>
        <p:txBody>
          <a:bodyPr/>
          <a:lstStyle/>
          <a:p>
            <a:r>
              <a:rPr lang="en-US" dirty="0" err="1" smtClean="0"/>
              <a:t>Aufmerksamkeit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auf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endParaRPr lang="en-US" dirty="0" smtClean="0"/>
          </a:p>
          <a:p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gewisse</a:t>
            </a:r>
            <a:r>
              <a:rPr lang="en-US" dirty="0" smtClean="0"/>
              <a:t> </a:t>
            </a:r>
            <a:r>
              <a:rPr lang="en-US" dirty="0" err="1" smtClean="0"/>
              <a:t>Kriterien</a:t>
            </a:r>
            <a:r>
              <a:rPr lang="en-US" dirty="0" smtClean="0"/>
              <a:t> </a:t>
            </a:r>
            <a:r>
              <a:rPr lang="en-US" dirty="0" err="1" smtClean="0"/>
              <a:t>erfüllen</a:t>
            </a:r>
            <a:r>
              <a:rPr lang="en-US" dirty="0" smtClean="0"/>
              <a:t> </a:t>
            </a:r>
            <a:r>
              <a:rPr lang="en-US" dirty="0" err="1" smtClean="0"/>
              <a:t>näher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r>
              <a:rPr lang="en-US" dirty="0" smtClean="0"/>
              <a:t> </a:t>
            </a:r>
            <a:r>
              <a:rPr lang="en-US" dirty="0" err="1" smtClean="0"/>
              <a:t>platzieren</a:t>
            </a:r>
            <a:endParaRPr lang="en-US" dirty="0" smtClean="0"/>
          </a:p>
          <a:p>
            <a:pPr lvl="1"/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Abfrage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: “</a:t>
            </a:r>
            <a:r>
              <a:rPr lang="en-US" dirty="0" err="1" smtClean="0"/>
              <a:t>wichtige</a:t>
            </a:r>
            <a:r>
              <a:rPr lang="en-US" dirty="0" smtClean="0"/>
              <a:t>”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gesucht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0600"/>
            <a:ext cx="4211190" cy="428111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562600" y="5638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3D-UML-Klassendiagramm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 [GRR99]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(“</a:t>
            </a:r>
            <a:r>
              <a:rPr lang="en-US" dirty="0" err="1" smtClean="0"/>
              <a:t>Tiefe</a:t>
            </a:r>
            <a:r>
              <a:rPr lang="en-US" dirty="0" smtClean="0"/>
              <a:t>”)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990600"/>
            <a:ext cx="4707899" cy="38100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562600" y="5638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3D-UML-Klassendiagramm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 [GRR99]</a:t>
            </a:r>
            <a:endParaRPr lang="en-US" sz="900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214282" y="990600"/>
            <a:ext cx="4281518" cy="5438796"/>
          </a:xfrm>
        </p:spPr>
        <p:txBody>
          <a:bodyPr/>
          <a:lstStyle/>
          <a:p>
            <a:r>
              <a:rPr lang="en-US" dirty="0" err="1" smtClean="0"/>
              <a:t>Aufmerksamkeit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auf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endParaRPr lang="en-US" dirty="0" smtClean="0"/>
          </a:p>
          <a:p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gewisse</a:t>
            </a:r>
            <a:r>
              <a:rPr lang="en-US" dirty="0" smtClean="0"/>
              <a:t> </a:t>
            </a:r>
            <a:r>
              <a:rPr lang="en-US" dirty="0" err="1" smtClean="0"/>
              <a:t>Kriterien</a:t>
            </a:r>
            <a:r>
              <a:rPr lang="en-US" dirty="0" smtClean="0"/>
              <a:t> </a:t>
            </a:r>
            <a:r>
              <a:rPr lang="en-US" dirty="0" err="1" smtClean="0"/>
              <a:t>erfüllen</a:t>
            </a:r>
            <a:r>
              <a:rPr lang="en-US" dirty="0" smtClean="0"/>
              <a:t> </a:t>
            </a:r>
            <a:r>
              <a:rPr lang="en-US" dirty="0" err="1" smtClean="0"/>
              <a:t>näher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r>
              <a:rPr lang="en-US" dirty="0" smtClean="0"/>
              <a:t> </a:t>
            </a:r>
            <a:r>
              <a:rPr lang="en-US" dirty="0" err="1" smtClean="0"/>
              <a:t>platzieren</a:t>
            </a:r>
            <a:endParaRPr lang="en-US" dirty="0" smtClean="0"/>
          </a:p>
          <a:p>
            <a:pPr lvl="1"/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Abfrage</a:t>
            </a:r>
            <a:endParaRPr lang="en-US" dirty="0" smtClean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: “</a:t>
            </a:r>
            <a:r>
              <a:rPr lang="en-US" dirty="0" err="1" smtClean="0"/>
              <a:t>wichtige</a:t>
            </a:r>
            <a:r>
              <a:rPr lang="en-US" dirty="0" smtClean="0"/>
              <a:t>”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endParaRPr lang="en-US" dirty="0" smtClean="0"/>
          </a:p>
          <a:p>
            <a:pPr lvl="1"/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animierte</a:t>
            </a:r>
            <a:r>
              <a:rPr lang="en-US" dirty="0" smtClean="0"/>
              <a:t> </a:t>
            </a:r>
            <a:r>
              <a:rPr lang="en-US" dirty="0" err="1" smtClean="0"/>
              <a:t>Übergänge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Kombinierte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14400"/>
            <a:ext cx="2833718" cy="551499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/ </a:t>
            </a:r>
            <a:r>
              <a:rPr lang="en-US" dirty="0" err="1" smtClean="0"/>
              <a:t>Modelltypen</a:t>
            </a:r>
            <a:endParaRPr lang="en-US" dirty="0" smtClean="0"/>
          </a:p>
          <a:p>
            <a:r>
              <a:rPr lang="en-US" dirty="0" err="1" smtClean="0"/>
              <a:t>Verbindungen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Bedeutung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Verbindungen</a:t>
            </a:r>
            <a:r>
              <a:rPr lang="en-US" dirty="0" smtClean="0"/>
              <a:t>, die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herausragen</a:t>
            </a:r>
            <a:endParaRPr lang="en-US" dirty="0" smtClean="0"/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Trennung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 </a:t>
            </a:r>
            <a:r>
              <a:rPr lang="en-US" dirty="0" err="1" smtClean="0"/>
              <a:t>reinen</a:t>
            </a:r>
            <a:r>
              <a:rPr lang="en-US" dirty="0" smtClean="0"/>
              <a:t> 2D-Ansichten</a:t>
            </a:r>
          </a:p>
          <a:p>
            <a:r>
              <a:rPr lang="en-US" dirty="0" smtClean="0"/>
              <a:t>Navigation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Raum</a:t>
            </a:r>
            <a:r>
              <a:rPr lang="en-US" dirty="0" smtClean="0"/>
              <a:t> </a:t>
            </a:r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Betrachtung</a:t>
            </a:r>
            <a:r>
              <a:rPr lang="en-US" dirty="0" smtClean="0"/>
              <a:t> von Details</a:t>
            </a:r>
          </a:p>
          <a:p>
            <a:r>
              <a:rPr lang="en-US" dirty="0" err="1" smtClean="0"/>
              <a:t>Einfacher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2D-Ansicht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2999"/>
            <a:ext cx="5895827" cy="457461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76800" y="6096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 GEF3D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28263"/>
            <a:ext cx="6858000" cy="33479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62800" y="4876800"/>
            <a:ext cx="1828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2,5D-UML-Zustandsautomat</a:t>
            </a:r>
            <a:r>
              <a:rPr lang="en-US" dirty="0" smtClean="0"/>
              <a:t> </a:t>
            </a:r>
            <a:r>
              <a:rPr lang="en-US" sz="900" dirty="0" err="1" smtClean="0"/>
              <a:t>aus</a:t>
            </a:r>
            <a:r>
              <a:rPr lang="en-US" sz="900" dirty="0" smtClean="0"/>
              <a:t> [MHS08]</a:t>
            </a:r>
            <a:endParaRPr lang="en-US" sz="900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14282" y="914400"/>
            <a:ext cx="8624918" cy="1676400"/>
          </a:xfrm>
        </p:spPr>
        <p:txBody>
          <a:bodyPr/>
          <a:lstStyle/>
          <a:p>
            <a:r>
              <a:rPr lang="en-US" dirty="0" smtClean="0"/>
              <a:t>In 3D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Unterdiagramme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Szene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 smtClean="0"/>
          </a:p>
          <a:p>
            <a:r>
              <a:rPr lang="en-US" dirty="0" err="1" smtClean="0"/>
              <a:t>Bezug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übergeordeten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endParaRPr lang="en-US" dirty="0" smtClean="0"/>
          </a:p>
          <a:p>
            <a:r>
              <a:rPr lang="en-US" dirty="0" err="1" smtClean="0"/>
              <a:t>Schnelles</a:t>
            </a:r>
            <a:r>
              <a:rPr lang="en-US" dirty="0" smtClean="0"/>
              <a:t> </a:t>
            </a:r>
            <a:r>
              <a:rPr lang="en-US" dirty="0" err="1" smtClean="0"/>
              <a:t>Ausblenden</a:t>
            </a:r>
            <a:r>
              <a:rPr lang="en-US" dirty="0" smtClean="0"/>
              <a:t> von </a:t>
            </a:r>
            <a:r>
              <a:rPr lang="en-US" dirty="0" err="1" smtClean="0"/>
              <a:t>momentan</a:t>
            </a:r>
            <a:r>
              <a:rPr lang="en-US" dirty="0" smtClean="0"/>
              <a:t> </a:t>
            </a:r>
            <a:r>
              <a:rPr lang="en-US" dirty="0" err="1" smtClean="0"/>
              <a:t>uninteressanten</a:t>
            </a:r>
            <a:r>
              <a:rPr lang="en-US" dirty="0" smtClean="0"/>
              <a:t> Details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76554"/>
            <a:ext cx="8667908" cy="37817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00400" y="60960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BPMN-</a:t>
            </a:r>
            <a:r>
              <a:rPr lang="en-US" sz="1600" dirty="0" err="1" smtClean="0"/>
              <a:t>Prozess</a:t>
            </a:r>
            <a:r>
              <a:rPr lang="en-US" sz="1600" dirty="0" smtClean="0"/>
              <a:t> in </a:t>
            </a:r>
            <a:r>
              <a:rPr lang="en-US" sz="1600" dirty="0" err="1" smtClean="0"/>
              <a:t>virtueller</a:t>
            </a:r>
            <a:r>
              <a:rPr lang="en-US" sz="1600" dirty="0" smtClean="0"/>
              <a:t> </a:t>
            </a:r>
            <a:r>
              <a:rPr lang="en-US" sz="1600" dirty="0" err="1" smtClean="0"/>
              <a:t>Umgebung</a:t>
            </a:r>
            <a:endParaRPr lang="en-US" sz="1600" dirty="0" smtClean="0"/>
          </a:p>
          <a:p>
            <a:r>
              <a:rPr lang="en-US" sz="900" dirty="0" err="1" smtClean="0"/>
              <a:t>aus</a:t>
            </a:r>
            <a:r>
              <a:rPr lang="en-US" sz="900" dirty="0" smtClean="0"/>
              <a:t> [Bro10]</a:t>
            </a:r>
            <a:endParaRPr lang="en-US" sz="900" dirty="0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228600" y="914400"/>
            <a:ext cx="8715436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Darstellung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realen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Ausführungsumgebung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10.06.2012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91494"/>
            <a:ext cx="6858000" cy="38409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95400" y="6019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Prozess</a:t>
            </a:r>
            <a:r>
              <a:rPr lang="en-US" dirty="0" smtClean="0"/>
              <a:t> am </a:t>
            </a:r>
            <a:r>
              <a:rPr lang="en-US" dirty="0" err="1" smtClean="0"/>
              <a:t>Flughafenterminal</a:t>
            </a:r>
            <a:r>
              <a:rPr lang="en-US" dirty="0" smtClean="0"/>
              <a:t>  </a:t>
            </a:r>
            <a:r>
              <a:rPr lang="en-US" sz="900" dirty="0" smtClean="0"/>
              <a:t>[</a:t>
            </a:r>
            <a:r>
              <a:rPr lang="en-US" sz="900" dirty="0" err="1" smtClean="0"/>
              <a:t>Youtube</a:t>
            </a:r>
            <a:r>
              <a:rPr lang="en-US" sz="900" dirty="0" smtClean="0"/>
              <a:t>-Video </a:t>
            </a:r>
            <a:r>
              <a:rPr lang="en-US" sz="900" dirty="0" smtClean="0">
                <a:hlinkClick r:id="rId3"/>
              </a:rPr>
              <a:t>http://www.youtube.com/watch?v=aUBmvykDhB0</a:t>
            </a:r>
            <a:r>
              <a:rPr lang="en-US" sz="900" dirty="0" smtClean="0"/>
              <a:t>]</a:t>
            </a:r>
            <a:endParaRPr lang="en-US" sz="900" dirty="0"/>
          </a:p>
        </p:txBody>
      </p:sp>
      <p:sp>
        <p:nvSpPr>
          <p:cNvPr id="12" name="Inhaltsplatzhalter 7"/>
          <p:cNvSpPr txBox="1">
            <a:spLocks/>
          </p:cNvSpPr>
          <p:nvPr/>
        </p:nvSpPr>
        <p:spPr>
          <a:xfrm>
            <a:off x="214282" y="857232"/>
            <a:ext cx="8715436" cy="180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Darstellung im Kontext der realen Ausführungsumgebung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Visualisierung von “Datenflüssen” mit Abbildungen der realen Objekte (z.B. Werkstücke)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Erkennung von unnötig langen Lauf- / Transportwegen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Einbindung mehrerer Benutzer in virtuelle Umgebung; gemeinsames Modellieren und Betrachten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UBT 2011 Studen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UBT 2011 Studenten</Template>
  <TotalTime>0</TotalTime>
  <Words>2057</Words>
  <Application>Microsoft Office PowerPoint</Application>
  <PresentationFormat>Bildschirmpräsentation (4:3)</PresentationFormat>
  <Paragraphs>361</Paragraphs>
  <Slides>30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UBT 2011 Studenten</vt:lpstr>
      <vt:lpstr>i&gt;PM 3D Ein Prozessmodellierungswerkzeug für drei Dimensionen</vt:lpstr>
      <vt:lpstr>Repräsentation von Prozessmodellen im dreidimensionalen Raum</vt:lpstr>
      <vt:lpstr>Nutzen einer dreidimensionalen Visualisierung von Prozessmodellen</vt:lpstr>
      <vt:lpstr>Nutzungsmöglichkeiten der dritten Dimension (“Tiefe”) </vt:lpstr>
      <vt:lpstr>Nutzungsmöglichkeiten der dritten Dimension (“Tiefe”) </vt:lpstr>
      <vt:lpstr>Kombinierte Darstellung mehrerer Modelle</vt:lpstr>
      <vt:lpstr>Hierarchische Modelle </vt:lpstr>
      <vt:lpstr>Einbettung des Prozessmodells in eine virtuelle Umgebung</vt:lpstr>
      <vt:lpstr>Einbettung des Prozessmodells in eine virtuelle Umgebung</vt:lpstr>
      <vt:lpstr>Herausforderungen bei der 3D-Visualisierung von (Prozess-)Modellen</vt:lpstr>
      <vt:lpstr>Prozessmodelle und deren Visualisierung in I&gt;PM3D</vt:lpstr>
      <vt:lpstr>Visualisierung von Prozessen in I&gt;PM3D - Schriftdarstellung</vt:lpstr>
      <vt:lpstr>Visualisierung von Interaktionszuständen</vt:lpstr>
      <vt:lpstr>Beispiel: Darstellung von zwei Modellen</vt:lpstr>
      <vt:lpstr>Beispiel: Modell mit deaktivierten Knoten und Kanten</vt:lpstr>
      <vt:lpstr>Metamodellierung</vt:lpstr>
      <vt:lpstr>Metamodellierung</vt:lpstr>
      <vt:lpstr>Metamodellierung: Spezialisierung von Instanzen</vt:lpstr>
      <vt:lpstr>Modellhierarchie in I&gt;PM3D</vt:lpstr>
      <vt:lpstr>Editor-Model-Stack</vt:lpstr>
      <vt:lpstr>Aufbau des Figures-Pakets auf dem Editor-Base-Level</vt:lpstr>
      <vt:lpstr>Editor-Model-Stack: Definition-Level und Usage-Model</vt:lpstr>
      <vt:lpstr>Modellanbindung</vt:lpstr>
      <vt:lpstr>Modellanbindung - ModelComponent</vt:lpstr>
      <vt:lpstr>Modellanbindung - ModelEntities</vt:lpstr>
      <vt:lpstr>Renderbibliothek - Renderkomponente</vt:lpstr>
      <vt:lpstr>Renderbibliothek - Drawables</vt:lpstr>
      <vt:lpstr>Fazit und Ausblick</vt:lpstr>
      <vt:lpstr>Demo!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i&gt;PM 3D Ein Prozessmodellierungswerkzeug für drei Dimensionen</dc:title>
  <dc:creator>Uli Holtmann</dc:creator>
  <cp:lastModifiedBy>tobixx0</cp:lastModifiedBy>
  <cp:revision>638</cp:revision>
  <dcterms:created xsi:type="dcterms:W3CDTF">2012-04-27T20:30:41Z</dcterms:created>
  <dcterms:modified xsi:type="dcterms:W3CDTF">2012-06-11T03:31:17Z</dcterms:modified>
</cp:coreProperties>
</file>