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58" r:id="rId5"/>
    <p:sldId id="259" r:id="rId6"/>
    <p:sldId id="269" r:id="rId7"/>
    <p:sldId id="271" r:id="rId8"/>
    <p:sldId id="270" r:id="rId9"/>
    <p:sldId id="272" r:id="rId10"/>
    <p:sldId id="261" r:id="rId11"/>
    <p:sldId id="27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5"/>
    <p:restoredTop sz="94729"/>
  </p:normalViewPr>
  <p:slideViewPr>
    <p:cSldViewPr snapToGrid="0" snapToObjects="1">
      <p:cViewPr varScale="1">
        <p:scale>
          <a:sx n="112" d="100"/>
          <a:sy n="112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019CD-A282-0A47-BDD6-0796E48065F4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5B2B0-EAFD-6945-894C-29D8C27C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1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5B2B0-EAFD-6945-894C-29D8C27C7B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4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DE4C-96E1-3F4D-A212-22C2F3B6B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728C6-F46C-104D-9355-5BC59B91E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49024-430C-D34C-A516-87B8A089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3755-1AFC-894E-B058-8B507D02CAB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FD2CC-CC5F-3E4C-B78D-2B369AFA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C547-2E46-B044-8649-41AA283B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76B9-BB09-F745-94F5-8B6ACB40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8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A809-95EE-E548-A62F-8BC6C707E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1129C-1734-CF48-B384-5F296C40C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38E51-F71D-7642-933A-7CDA503D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3755-1AFC-894E-B058-8B507D02CAB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62CB7-1C0A-0F4F-AC90-E4086539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C4D30-C796-4048-AC4C-DAB6FD6E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76B9-BB09-F745-94F5-8B6ACB40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8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BFC25-2A92-4945-A71D-4E55CEB67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CB319-AB90-4E42-A54F-ACC53F15D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FFB08-A1E1-7848-B77D-8B6ECA32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3755-1AFC-894E-B058-8B507D02CAB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17B33-E298-5D4C-B335-08C080EB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1058-C0F6-C947-9D98-74E9C396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76B9-BB09-F745-94F5-8B6ACB40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8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423F-8BCE-6A44-B861-FBB6CBC4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F9597-1280-D146-8497-AF9601ED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62FDF-5421-ED48-A6B8-7AD2352A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3755-1AFC-894E-B058-8B507D02CAB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D2CD6-62AF-7E4A-AC14-45698FF8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4830C-2E04-664E-9DA9-3BE9E817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76B9-BB09-F745-94F5-8B6ACB40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7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E4DA-F97F-DF42-AA15-6EC3E5AC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0E9E2-AA4F-B949-A6AE-B7C3B822E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D1EE6-8FD3-944B-BDE6-9E431878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3755-1AFC-894E-B058-8B507D02CAB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A941C-D5DA-4B44-A1D2-F3CFA014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6E6A4-4396-8749-A0A5-178B7B15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76B9-BB09-F745-94F5-8B6ACB40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2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39D6-3095-E146-8728-6D89646C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37405-1C7D-5647-8F6E-95A41E70C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9534B-DD06-D441-BBA7-76C12E23B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7E9EF-9740-9A43-A523-B12825B3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3755-1AFC-894E-B058-8B507D02CAB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D66DF-A5EF-694D-8F6F-02A1B47C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DA428-13E8-A243-AF44-6252B14B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76B9-BB09-F745-94F5-8B6ACB40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4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2138-4AC9-7E49-B58D-5761EF83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54CD8-2E9F-C94B-868C-F19606006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CC7FA-1DC4-0D47-8D75-5DF834A49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10219-350B-7C44-AE2B-2511343A9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54277-55F7-E64B-BC81-736B7BD20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83BD3-63EF-A042-A226-2C067D2D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3755-1AFC-894E-B058-8B507D02CAB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C5E0A-344F-B540-A273-2AC2BD19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D01AC0-7279-2843-8161-8B1C8896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76B9-BB09-F745-94F5-8B6ACB40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9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49E5-6DA2-0246-821A-AD2A4D53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3695B-6F61-234F-8820-48E5ED8A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3755-1AFC-894E-B058-8B507D02CAB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A895D-7BB3-5849-BFBC-ED93E8CC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15378-C8F6-8A4C-8C9E-12DA7015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76B9-BB09-F745-94F5-8B6ACB40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6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226DB-B072-554C-B359-493CF17C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3755-1AFC-894E-B058-8B507D02CAB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EE4DB-BE6C-7E41-B348-994E5C4C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B5F04-C150-FE41-89AB-DCF18E4A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76B9-BB09-F745-94F5-8B6ACB40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2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834D-09E8-6849-A8D9-124CE9BC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0406-0888-6D4A-91CB-7C6C5B2E2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F81AF-6BEA-7E46-93B0-F0DDCE1CB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6FCF-978A-9C40-8052-9D9B5594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3755-1AFC-894E-B058-8B507D02CAB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8440E-2569-2245-BAC8-82E1D516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AB8E9-768F-5542-8481-E7D401BA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76B9-BB09-F745-94F5-8B6ACB40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4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278F-F256-784D-9163-1242B2F3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CB654-23BE-4445-8423-FFE2AE477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AF295-9424-4D44-8798-4BE3ED28F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4BA78-0A08-DD4D-A976-8239B0D1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3755-1AFC-894E-B058-8B507D02CAB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CFD5C-E6A8-F742-BE68-19DCB139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98A45-2582-9841-BAB9-B85BA280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76B9-BB09-F745-94F5-8B6ACB40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16B59-86C0-9F48-A95B-1AE2822F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AC5E8-3FE0-C84D-9433-1DCDE063E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12547-6D43-D349-B12C-20023F373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73755-1AFC-894E-B058-8B507D02CAB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D1FA8-75CB-1948-AAD3-46EAF9FEA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1B118-1AA8-5048-944C-9D6356398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876B9-BB09-F745-94F5-8B6ACB40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6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2B7B73-E94C-0F4B-96EF-222FDDA65F18}"/>
              </a:ext>
            </a:extLst>
          </p:cNvPr>
          <p:cNvSpPr/>
          <p:nvPr/>
        </p:nvSpPr>
        <p:spPr>
          <a:xfrm>
            <a:off x="122663" y="111512"/>
            <a:ext cx="11965259" cy="6601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376CC-82CA-944F-AE69-CDD2B1E30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Helvetica" pitchFamily="2" charset="0"/>
              </a:rPr>
              <a:t>Aimes</a:t>
            </a:r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 Iowa Housing Price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C0726-6E40-464B-9C12-CDA5BB1AA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7226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General Assembly: DSI-6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By: Dmitriy Pavlov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12/07/18</a:t>
            </a:r>
          </a:p>
          <a:p>
            <a:endParaRPr lang="en-US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25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15F9EA-EE77-E748-AE14-A9D8A279C879}"/>
              </a:ext>
            </a:extLst>
          </p:cNvPr>
          <p:cNvSpPr/>
          <p:nvPr/>
        </p:nvSpPr>
        <p:spPr>
          <a:xfrm>
            <a:off x="0" y="-11151"/>
            <a:ext cx="12192000" cy="1438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E4CC68-2041-E643-84FB-AAAB84A362E0}"/>
              </a:ext>
            </a:extLst>
          </p:cNvPr>
          <p:cNvCxnSpPr/>
          <p:nvPr/>
        </p:nvCxnSpPr>
        <p:spPr>
          <a:xfrm>
            <a:off x="0" y="1427356"/>
            <a:ext cx="12192000" cy="0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06C5A43F-20A7-E84C-8A99-B8B13BD90389}"/>
              </a:ext>
            </a:extLst>
          </p:cNvPr>
          <p:cNvSpPr txBox="1">
            <a:spLocks/>
          </p:cNvSpPr>
          <p:nvPr/>
        </p:nvSpPr>
        <p:spPr>
          <a:xfrm>
            <a:off x="128588" y="253615"/>
            <a:ext cx="11930062" cy="1062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Modeling – The the errors of our model are normally distributed and there are no patterns throughout the graph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400C8-1543-6047-A1F8-8F787AD2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1806422"/>
            <a:ext cx="4678679" cy="46786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0893A0-B9B8-BB4A-9138-263B2BF4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" y="1806421"/>
            <a:ext cx="5848350" cy="467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9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15F9EA-EE77-E748-AE14-A9D8A279C879}"/>
              </a:ext>
            </a:extLst>
          </p:cNvPr>
          <p:cNvSpPr/>
          <p:nvPr/>
        </p:nvSpPr>
        <p:spPr>
          <a:xfrm>
            <a:off x="0" y="-11151"/>
            <a:ext cx="12192000" cy="1438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E4CC68-2041-E643-84FB-AAAB84A362E0}"/>
              </a:ext>
            </a:extLst>
          </p:cNvPr>
          <p:cNvCxnSpPr/>
          <p:nvPr/>
        </p:nvCxnSpPr>
        <p:spPr>
          <a:xfrm>
            <a:off x="0" y="1427356"/>
            <a:ext cx="12192000" cy="0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43A5EBDA-F40D-FF40-B1E7-454211F8172D}"/>
              </a:ext>
            </a:extLst>
          </p:cNvPr>
          <p:cNvSpPr txBox="1">
            <a:spLocks/>
          </p:cNvSpPr>
          <p:nvPr/>
        </p:nvSpPr>
        <p:spPr>
          <a:xfrm>
            <a:off x="128588" y="253615"/>
            <a:ext cx="11930062" cy="10622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Findings – List of top features with positive influence on the sale price of the house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503686-A530-354E-A3F7-A5BFBC2C8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459143"/>
              </p:ext>
            </p:extLst>
          </p:nvPr>
        </p:nvGraphicFramePr>
        <p:xfrm>
          <a:off x="2046286" y="1806422"/>
          <a:ext cx="7740651" cy="4648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677">
                  <a:extLst>
                    <a:ext uri="{9D8B030D-6E8A-4147-A177-3AD203B41FA5}">
                      <a16:colId xmlns:a16="http://schemas.microsoft.com/office/drawing/2014/main" val="2147698218"/>
                    </a:ext>
                  </a:extLst>
                </a:gridCol>
                <a:gridCol w="3295614">
                  <a:extLst>
                    <a:ext uri="{9D8B030D-6E8A-4147-A177-3AD203B41FA5}">
                      <a16:colId xmlns:a16="http://schemas.microsoft.com/office/drawing/2014/main" val="674408908"/>
                    </a:ext>
                  </a:extLst>
                </a:gridCol>
                <a:gridCol w="2219360">
                  <a:extLst>
                    <a:ext uri="{9D8B030D-6E8A-4147-A177-3AD203B41FA5}">
                      <a16:colId xmlns:a16="http://schemas.microsoft.com/office/drawing/2014/main" val="2319056848"/>
                    </a:ext>
                  </a:extLst>
                </a:gridCol>
              </a:tblGrid>
              <a:tr h="51059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itchFamily="2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itchFamily="2" charset="0"/>
                        </a:rPr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" pitchFamily="2" charset="0"/>
                        </a:rPr>
                        <a:t>Occurrences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107793"/>
                  </a:ext>
                </a:extLst>
              </a:tr>
              <a:tr h="71621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 liv area</a:t>
                      </a:r>
                      <a:endParaRPr lang="en-US" b="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Above grade (ground) living area square feet</a:t>
                      </a:r>
                      <a:endParaRPr lang="en-US" b="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Helvetica" pitchFamily="2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528389"/>
                  </a:ext>
                </a:extLst>
              </a:tr>
              <a:tr h="71621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</a:t>
                      </a:r>
                      <a:endParaRPr lang="en-US" b="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Rates the overall material and finish of the house</a:t>
                      </a:r>
                      <a:endParaRPr lang="en-US" b="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Helvetica" pitchFamily="2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94467"/>
                  </a:ext>
                </a:extLst>
              </a:tr>
              <a:tr h="51059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Lot Area Log</a:t>
                      </a:r>
                      <a:endParaRPr lang="en-US" b="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Lot size in square feet – ln transformed </a:t>
                      </a:r>
                      <a:endParaRPr lang="en-US" b="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Helvetica" pitchFamily="2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801345"/>
                  </a:ext>
                </a:extLst>
              </a:tr>
              <a:tr h="51059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Built</a:t>
                      </a:r>
                      <a:endParaRPr lang="en-US" b="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construction date </a:t>
                      </a:r>
                      <a:br>
                        <a:rPr lang="en-US" dirty="0"/>
                      </a:br>
                      <a:endParaRPr lang="en-US" b="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Helvetica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410366"/>
                  </a:ext>
                </a:extLst>
              </a:tr>
              <a:tr h="51059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/add</a:t>
                      </a:r>
                      <a:endParaRPr lang="en-US" b="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Remodel date (same as construction date if no remodeling or additions) </a:t>
                      </a:r>
                      <a:endParaRPr lang="en-US" b="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Helvetica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192690"/>
                  </a:ext>
                </a:extLst>
              </a:tr>
              <a:tr h="510594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Functional_Typ</a:t>
                      </a:r>
                      <a:endParaRPr lang="en-US" b="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Typical Functionality</a:t>
                      </a:r>
                      <a:endParaRPr lang="en-US" b="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Helvetica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482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087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15F9EA-EE77-E748-AE14-A9D8A279C879}"/>
              </a:ext>
            </a:extLst>
          </p:cNvPr>
          <p:cNvSpPr/>
          <p:nvPr/>
        </p:nvSpPr>
        <p:spPr>
          <a:xfrm>
            <a:off x="0" y="-11151"/>
            <a:ext cx="12192000" cy="1438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E4CC68-2041-E643-84FB-AAAB84A362E0}"/>
              </a:ext>
            </a:extLst>
          </p:cNvPr>
          <p:cNvCxnSpPr/>
          <p:nvPr/>
        </p:nvCxnSpPr>
        <p:spPr>
          <a:xfrm>
            <a:off x="0" y="1427356"/>
            <a:ext cx="12192000" cy="0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43A5EBDA-F40D-FF40-B1E7-454211F8172D}"/>
              </a:ext>
            </a:extLst>
          </p:cNvPr>
          <p:cNvSpPr txBox="1">
            <a:spLocks/>
          </p:cNvSpPr>
          <p:nvPr/>
        </p:nvSpPr>
        <p:spPr>
          <a:xfrm>
            <a:off x="128588" y="253615"/>
            <a:ext cx="11930062" cy="1062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Findings – List of top features with negative influence on the sale price of the house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503686-A530-354E-A3F7-A5BFBC2C8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418336"/>
              </p:ext>
            </p:extLst>
          </p:nvPr>
        </p:nvGraphicFramePr>
        <p:xfrm>
          <a:off x="2074861" y="2283595"/>
          <a:ext cx="7740651" cy="3398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827">
                  <a:extLst>
                    <a:ext uri="{9D8B030D-6E8A-4147-A177-3AD203B41FA5}">
                      <a16:colId xmlns:a16="http://schemas.microsoft.com/office/drawing/2014/main" val="2147698218"/>
                    </a:ext>
                  </a:extLst>
                </a:gridCol>
                <a:gridCol w="3238464">
                  <a:extLst>
                    <a:ext uri="{9D8B030D-6E8A-4147-A177-3AD203B41FA5}">
                      <a16:colId xmlns:a16="http://schemas.microsoft.com/office/drawing/2014/main" val="674408908"/>
                    </a:ext>
                  </a:extLst>
                </a:gridCol>
                <a:gridCol w="2219360">
                  <a:extLst>
                    <a:ext uri="{9D8B030D-6E8A-4147-A177-3AD203B41FA5}">
                      <a16:colId xmlns:a16="http://schemas.microsoft.com/office/drawing/2014/main" val="2319056848"/>
                    </a:ext>
                  </a:extLst>
                </a:gridCol>
              </a:tblGrid>
              <a:tr h="510594">
                <a:tc>
                  <a:txBody>
                    <a:bodyPr/>
                    <a:lstStyle/>
                    <a:p>
                      <a:endParaRPr lang="en-US" b="1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181906"/>
                  </a:ext>
                </a:extLst>
              </a:tr>
              <a:tr h="51059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itchFamily="2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Helvetica" pitchFamily="2" charset="0"/>
                        </a:rPr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" pitchFamily="2" charset="0"/>
                        </a:rPr>
                        <a:t>Occurrences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107793"/>
                  </a:ext>
                </a:extLst>
              </a:tr>
              <a:tr h="716215"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Helvetica" pitchFamily="2" charset="0"/>
                        </a:rPr>
                        <a:t>Ms</a:t>
                      </a:r>
                      <a:r>
                        <a:rPr lang="en-US" b="0" dirty="0">
                          <a:latin typeface="Helvetica" pitchFamily="2" charset="0"/>
                        </a:rPr>
                        <a:t> Zone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Helvetica" pitchFamily="2" charset="0"/>
                        </a:rPr>
                        <a:t>Commercial zoning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Helvetica" pitchFamily="2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94467"/>
                  </a:ext>
                </a:extLst>
              </a:tr>
              <a:tr h="51059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Garage Cond Fa</a:t>
                      </a:r>
                      <a:endParaRPr lang="en-US" b="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Helvetica" pitchFamily="2" charset="0"/>
                        </a:rPr>
                        <a:t>Fair garage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Helvetica" pitchFamily="2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771589"/>
                  </a:ext>
                </a:extLst>
              </a:tr>
              <a:tr h="51059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Overall Cond</a:t>
                      </a:r>
                      <a:endParaRPr lang="en-US" b="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Rates the overall condition of the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Helvetica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801345"/>
                  </a:ext>
                </a:extLst>
              </a:tr>
              <a:tr h="51059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Garage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Yr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 Build</a:t>
                      </a:r>
                      <a:endParaRPr lang="en-US" b="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garage was built</a:t>
                      </a:r>
                      <a:endParaRPr lang="en-US" b="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Helvetica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410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25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15F9EA-EE77-E748-AE14-A9D8A279C879}"/>
              </a:ext>
            </a:extLst>
          </p:cNvPr>
          <p:cNvSpPr/>
          <p:nvPr/>
        </p:nvSpPr>
        <p:spPr>
          <a:xfrm>
            <a:off x="0" y="-11151"/>
            <a:ext cx="12192000" cy="1438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B69FB-7747-804F-8FA1-6F484198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615"/>
            <a:ext cx="10515600" cy="1062231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891AE-42B1-404F-AC94-ADB1AC6CC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734" y="1892530"/>
            <a:ext cx="5852532" cy="4351338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Data Science Problem</a:t>
            </a:r>
          </a:p>
          <a:p>
            <a:r>
              <a:rPr lang="en-US" dirty="0">
                <a:latin typeface="Helvetica" pitchFamily="2" charset="0"/>
              </a:rPr>
              <a:t>Modeling Procedure</a:t>
            </a:r>
          </a:p>
          <a:p>
            <a:pPr lvl="1"/>
            <a:r>
              <a:rPr lang="en-US" dirty="0">
                <a:latin typeface="Helvetica" pitchFamily="2" charset="0"/>
              </a:rPr>
              <a:t>Data Cleaning</a:t>
            </a:r>
          </a:p>
          <a:p>
            <a:pPr lvl="1"/>
            <a:r>
              <a:rPr lang="en-US" dirty="0">
                <a:latin typeface="Helvetica" pitchFamily="2" charset="0"/>
              </a:rPr>
              <a:t>Feature Engineering</a:t>
            </a:r>
          </a:p>
          <a:p>
            <a:pPr lvl="1"/>
            <a:r>
              <a:rPr lang="en-US" dirty="0">
                <a:latin typeface="Helvetica" pitchFamily="2" charset="0"/>
              </a:rPr>
              <a:t>Modeling</a:t>
            </a:r>
          </a:p>
          <a:p>
            <a:r>
              <a:rPr lang="en-US" dirty="0">
                <a:latin typeface="Helvetica" pitchFamily="2" charset="0"/>
              </a:rPr>
              <a:t>Findings</a:t>
            </a:r>
          </a:p>
          <a:p>
            <a:r>
              <a:rPr lang="en-US" dirty="0">
                <a:latin typeface="Helvetica" pitchFamily="2" charset="0"/>
              </a:rPr>
              <a:t>Recommendations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E4CC68-2041-E643-84FB-AAAB84A362E0}"/>
              </a:ext>
            </a:extLst>
          </p:cNvPr>
          <p:cNvCxnSpPr/>
          <p:nvPr/>
        </p:nvCxnSpPr>
        <p:spPr>
          <a:xfrm>
            <a:off x="0" y="1427356"/>
            <a:ext cx="12192000" cy="0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06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2B7B73-E94C-0F4B-96EF-222FDDA65F18}"/>
              </a:ext>
            </a:extLst>
          </p:cNvPr>
          <p:cNvSpPr/>
          <p:nvPr/>
        </p:nvSpPr>
        <p:spPr>
          <a:xfrm>
            <a:off x="122663" y="111512"/>
            <a:ext cx="11965259" cy="6601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376CC-82CA-944F-AE69-CDD2B1E3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71867"/>
            <a:ext cx="9144000" cy="1314451"/>
          </a:xfrm>
        </p:spPr>
        <p:txBody>
          <a:bodyPr>
            <a:normAutofit fontScale="90000"/>
          </a:bodyPr>
          <a:lstStyle/>
          <a:p>
            <a:br>
              <a:rPr lang="en-US" sz="4000" b="1" dirty="0">
                <a:solidFill>
                  <a:schemeClr val="bg1"/>
                </a:solidFill>
                <a:latin typeface="Helvetica" pitchFamily="2" charset="0"/>
              </a:rPr>
            </a:br>
            <a:br>
              <a:rPr lang="en-US" sz="4000" b="1" dirty="0">
                <a:solidFill>
                  <a:schemeClr val="bg1"/>
                </a:solidFill>
                <a:latin typeface="Helvetica" pitchFamily="2" charset="0"/>
              </a:rPr>
            </a:br>
            <a:br>
              <a:rPr lang="en-US" sz="4000" b="1" dirty="0">
                <a:solidFill>
                  <a:schemeClr val="bg1"/>
                </a:solidFill>
                <a:latin typeface="Helvetica" pitchFamily="2" charset="0"/>
              </a:rPr>
            </a:br>
            <a:br>
              <a:rPr lang="en-US" sz="4000" b="1" dirty="0">
                <a:solidFill>
                  <a:schemeClr val="bg1"/>
                </a:solidFill>
                <a:latin typeface="Helvetica" pitchFamily="2" charset="0"/>
              </a:rPr>
            </a:br>
            <a:br>
              <a:rPr lang="en-US" sz="4000" b="1" dirty="0">
                <a:solidFill>
                  <a:schemeClr val="bg1"/>
                </a:solidFill>
                <a:latin typeface="Helvetica" pitchFamily="2" charset="0"/>
              </a:rPr>
            </a:br>
            <a:r>
              <a:rPr lang="en-US" sz="4000" b="1" dirty="0">
                <a:solidFill>
                  <a:schemeClr val="bg1"/>
                </a:solidFill>
                <a:latin typeface="Helvetica" pitchFamily="2" charset="0"/>
              </a:rPr>
              <a:t>Data Science Problem:</a:t>
            </a:r>
            <a:br>
              <a:rPr lang="en-US" sz="4000" b="1" dirty="0">
                <a:solidFill>
                  <a:schemeClr val="bg1"/>
                </a:solidFill>
                <a:latin typeface="Helvetica" pitchFamily="2" charset="0"/>
              </a:rPr>
            </a:br>
            <a:br>
              <a:rPr lang="en-US" sz="4000" b="1" dirty="0">
                <a:solidFill>
                  <a:schemeClr val="bg1"/>
                </a:solidFill>
                <a:latin typeface="Helvetica" pitchFamily="2" charset="0"/>
              </a:rPr>
            </a:br>
            <a:r>
              <a:rPr lang="en-US" sz="4000" b="1" dirty="0">
                <a:solidFill>
                  <a:schemeClr val="bg1"/>
                </a:solidFill>
                <a:latin typeface="Helvetica" pitchFamily="2" charset="0"/>
              </a:rPr>
              <a:t>Can we use data to predict housing prices? And if so what are those features and what is their impact?</a:t>
            </a:r>
            <a:br>
              <a:rPr lang="en-US" sz="4000" b="1" dirty="0">
                <a:solidFill>
                  <a:schemeClr val="bg1"/>
                </a:solidFill>
                <a:latin typeface="Helvetica" pitchFamily="2" charset="0"/>
              </a:rPr>
            </a:br>
            <a:endParaRPr lang="en-US" sz="4000" b="1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89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15F9EA-EE77-E748-AE14-A9D8A279C879}"/>
              </a:ext>
            </a:extLst>
          </p:cNvPr>
          <p:cNvSpPr/>
          <p:nvPr/>
        </p:nvSpPr>
        <p:spPr>
          <a:xfrm>
            <a:off x="0" y="-11151"/>
            <a:ext cx="12192000" cy="1438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B69FB-7747-804F-8FA1-6F484198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253615"/>
            <a:ext cx="11930062" cy="1062231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Modeling Procedure Overview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E4CC68-2041-E643-84FB-AAAB84A362E0}"/>
              </a:ext>
            </a:extLst>
          </p:cNvPr>
          <p:cNvCxnSpPr/>
          <p:nvPr/>
        </p:nvCxnSpPr>
        <p:spPr>
          <a:xfrm>
            <a:off x="0" y="1427356"/>
            <a:ext cx="12192000" cy="0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35DA752-2A73-9845-9B88-4015EE475719}"/>
              </a:ext>
            </a:extLst>
          </p:cNvPr>
          <p:cNvSpPr txBox="1"/>
          <p:nvPr/>
        </p:nvSpPr>
        <p:spPr>
          <a:xfrm>
            <a:off x="328613" y="2580822"/>
            <a:ext cx="2999330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Helvetica" pitchFamily="2" charset="0"/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Cleaning null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Removing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Common sense values test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17A4F-F624-B949-B1F8-6014D3BA56B0}"/>
              </a:ext>
            </a:extLst>
          </p:cNvPr>
          <p:cNvSpPr txBox="1"/>
          <p:nvPr/>
        </p:nvSpPr>
        <p:spPr>
          <a:xfrm>
            <a:off x="4481512" y="2580822"/>
            <a:ext cx="3228975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Helvetica" pitchFamily="2" charset="0"/>
              </a:rPr>
              <a:t>Feature </a:t>
            </a:r>
            <a:r>
              <a:rPr lang="en-US" sz="2400" u="sng" dirty="0" err="1">
                <a:latin typeface="Helvetica" pitchFamily="2" charset="0"/>
              </a:rPr>
              <a:t>Engineeing</a:t>
            </a:r>
            <a:endParaRPr lang="en-US" sz="2400" u="sng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Explore and transform numerical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Create new features based on data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Dummy variables from categorical &amp; nominal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Polynomial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A7E408-3A0E-CB40-8CF9-921A9B0C8324}"/>
              </a:ext>
            </a:extLst>
          </p:cNvPr>
          <p:cNvSpPr txBox="1"/>
          <p:nvPr/>
        </p:nvSpPr>
        <p:spPr>
          <a:xfrm>
            <a:off x="8906921" y="2580822"/>
            <a:ext cx="2653990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Helvetica" pitchFamily="2" charset="0"/>
              </a:rPr>
              <a:t>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Model 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Linear Regression, LASSO, and 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Model evaluation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0567DB29-1FD5-F149-9265-D348F6B5257D}"/>
              </a:ext>
            </a:extLst>
          </p:cNvPr>
          <p:cNvSpPr/>
          <p:nvPr/>
        </p:nvSpPr>
        <p:spPr>
          <a:xfrm>
            <a:off x="3327943" y="3043239"/>
            <a:ext cx="1153569" cy="38576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AC9B73A-F4BD-A444-9CEC-CAA23FAFE919}"/>
              </a:ext>
            </a:extLst>
          </p:cNvPr>
          <p:cNvSpPr/>
          <p:nvPr/>
        </p:nvSpPr>
        <p:spPr>
          <a:xfrm>
            <a:off x="7731919" y="3043238"/>
            <a:ext cx="1153569" cy="38576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4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15F9EA-EE77-E748-AE14-A9D8A279C879}"/>
              </a:ext>
            </a:extLst>
          </p:cNvPr>
          <p:cNvSpPr/>
          <p:nvPr/>
        </p:nvSpPr>
        <p:spPr>
          <a:xfrm>
            <a:off x="0" y="-11151"/>
            <a:ext cx="12192000" cy="1438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E4CC68-2041-E643-84FB-AAAB84A362E0}"/>
              </a:ext>
            </a:extLst>
          </p:cNvPr>
          <p:cNvCxnSpPr/>
          <p:nvPr/>
        </p:nvCxnSpPr>
        <p:spPr>
          <a:xfrm>
            <a:off x="0" y="1427356"/>
            <a:ext cx="12192000" cy="0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CE996D0E-E27D-F44D-951C-E4BC8D2BBBA7}"/>
              </a:ext>
            </a:extLst>
          </p:cNvPr>
          <p:cNvSpPr txBox="1">
            <a:spLocks/>
          </p:cNvSpPr>
          <p:nvPr/>
        </p:nvSpPr>
        <p:spPr>
          <a:xfrm>
            <a:off x="128588" y="253615"/>
            <a:ext cx="11930062" cy="1062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Data Cleaning: Goal is to clean our data and make sure we can trust it going forward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4988F-A7E4-BB48-8504-4D31E787E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3837676"/>
            <a:ext cx="9791700" cy="1739058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Address null data value and possibly drop the features</a:t>
            </a:r>
          </a:p>
          <a:p>
            <a:r>
              <a:rPr lang="en-US" dirty="0">
                <a:latin typeface="Helvetica" pitchFamily="2" charset="0"/>
              </a:rPr>
              <a:t>Common sense test – do our feature values make sense</a:t>
            </a:r>
          </a:p>
          <a:p>
            <a:r>
              <a:rPr lang="en-US" dirty="0">
                <a:latin typeface="Helvetica" pitchFamily="2" charset="0"/>
              </a:rPr>
              <a:t>Address outliers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CDD82-D023-A04E-9F27-036BBB228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" y="2024475"/>
            <a:ext cx="11558588" cy="121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6B8716-F0F1-6C46-9C0B-7DC99ACF5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188" y="1692120"/>
            <a:ext cx="4966994" cy="3311329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15F9EA-EE77-E748-AE14-A9D8A279C879}"/>
              </a:ext>
            </a:extLst>
          </p:cNvPr>
          <p:cNvSpPr/>
          <p:nvPr/>
        </p:nvSpPr>
        <p:spPr>
          <a:xfrm>
            <a:off x="0" y="-11151"/>
            <a:ext cx="12192000" cy="1438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E4CC68-2041-E643-84FB-AAAB84A362E0}"/>
              </a:ext>
            </a:extLst>
          </p:cNvPr>
          <p:cNvCxnSpPr/>
          <p:nvPr/>
        </p:nvCxnSpPr>
        <p:spPr>
          <a:xfrm>
            <a:off x="0" y="1427356"/>
            <a:ext cx="12192000" cy="0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CE996D0E-E27D-F44D-951C-E4BC8D2BBBA7}"/>
              </a:ext>
            </a:extLst>
          </p:cNvPr>
          <p:cNvSpPr txBox="1">
            <a:spLocks/>
          </p:cNvSpPr>
          <p:nvPr/>
        </p:nvSpPr>
        <p:spPr>
          <a:xfrm>
            <a:off x="128588" y="253615"/>
            <a:ext cx="11930062" cy="1062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Feature Engineering – Created 28 of my own features via transformations, true/false, and setting level thresholds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1B55E1-C147-7149-B171-DD567E985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0016" y="1692121"/>
            <a:ext cx="4966994" cy="3311329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20B7D2-5F42-464D-95A2-250A1DED0600}"/>
              </a:ext>
            </a:extLst>
          </p:cNvPr>
          <p:cNvSpPr txBox="1">
            <a:spLocks/>
          </p:cNvSpPr>
          <p:nvPr/>
        </p:nvSpPr>
        <p:spPr>
          <a:xfrm>
            <a:off x="371475" y="5430644"/>
            <a:ext cx="11544300" cy="1055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Check through histograms and scatter plots vs housing prices to create additional features to help normalize the distributions and better separate the data. Going from 75 to 103 total features.</a:t>
            </a:r>
          </a:p>
        </p:txBody>
      </p:sp>
    </p:spTree>
    <p:extLst>
      <p:ext uri="{BB962C8B-B14F-4D97-AF65-F5344CB8AC3E}">
        <p14:creationId xmlns:p14="http://schemas.microsoft.com/office/powerpoint/2010/main" val="406882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15F9EA-EE77-E748-AE14-A9D8A279C879}"/>
              </a:ext>
            </a:extLst>
          </p:cNvPr>
          <p:cNvSpPr/>
          <p:nvPr/>
        </p:nvSpPr>
        <p:spPr>
          <a:xfrm>
            <a:off x="0" y="-11151"/>
            <a:ext cx="12192000" cy="1438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E4CC68-2041-E643-84FB-AAAB84A362E0}"/>
              </a:ext>
            </a:extLst>
          </p:cNvPr>
          <p:cNvCxnSpPr/>
          <p:nvPr/>
        </p:nvCxnSpPr>
        <p:spPr>
          <a:xfrm>
            <a:off x="0" y="1427356"/>
            <a:ext cx="12192000" cy="0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CE996D0E-E27D-F44D-951C-E4BC8D2BBBA7}"/>
              </a:ext>
            </a:extLst>
          </p:cNvPr>
          <p:cNvSpPr txBox="1">
            <a:spLocks/>
          </p:cNvSpPr>
          <p:nvPr/>
        </p:nvSpPr>
        <p:spPr>
          <a:xfrm>
            <a:off x="128588" y="253615"/>
            <a:ext cx="11930062" cy="1062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Feature Engineering – Leverage Python libraries’ functions to explore more possible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B3435-CDE2-504B-AD0D-756859E83F52}"/>
              </a:ext>
            </a:extLst>
          </p:cNvPr>
          <p:cNvSpPr txBox="1"/>
          <p:nvPr/>
        </p:nvSpPr>
        <p:spPr>
          <a:xfrm>
            <a:off x="326293" y="2580822"/>
            <a:ext cx="208353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Self-built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103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CBEDE-CC5F-C842-8481-D2098AFDFD01}"/>
              </a:ext>
            </a:extLst>
          </p:cNvPr>
          <p:cNvSpPr txBox="1"/>
          <p:nvPr/>
        </p:nvSpPr>
        <p:spPr>
          <a:xfrm>
            <a:off x="3992281" y="2580821"/>
            <a:ext cx="3424236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Get_dummies() transformation on 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categorical data 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276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F22C2-F789-0E44-B366-DD783E2B813B}"/>
              </a:ext>
            </a:extLst>
          </p:cNvPr>
          <p:cNvSpPr txBox="1"/>
          <p:nvPr/>
        </p:nvSpPr>
        <p:spPr>
          <a:xfrm>
            <a:off x="8662984" y="2580821"/>
            <a:ext cx="3202723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PolynomialFeatures() transformation on all data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38,226 features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4A2E2A2-646A-324A-BA94-8422A443C198}"/>
              </a:ext>
            </a:extLst>
          </p:cNvPr>
          <p:cNvSpPr/>
          <p:nvPr/>
        </p:nvSpPr>
        <p:spPr>
          <a:xfrm>
            <a:off x="2449261" y="2804386"/>
            <a:ext cx="1496572" cy="38576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40BE78B-01A1-564B-8B11-7B2A4BB16A2A}"/>
              </a:ext>
            </a:extLst>
          </p:cNvPr>
          <p:cNvSpPr/>
          <p:nvPr/>
        </p:nvSpPr>
        <p:spPr>
          <a:xfrm>
            <a:off x="7462966" y="2831363"/>
            <a:ext cx="1153569" cy="38576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2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15F9EA-EE77-E748-AE14-A9D8A279C879}"/>
              </a:ext>
            </a:extLst>
          </p:cNvPr>
          <p:cNvSpPr/>
          <p:nvPr/>
        </p:nvSpPr>
        <p:spPr>
          <a:xfrm>
            <a:off x="0" y="-11151"/>
            <a:ext cx="12192000" cy="1438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E4CC68-2041-E643-84FB-AAAB84A362E0}"/>
              </a:ext>
            </a:extLst>
          </p:cNvPr>
          <p:cNvCxnSpPr/>
          <p:nvPr/>
        </p:nvCxnSpPr>
        <p:spPr>
          <a:xfrm>
            <a:off x="0" y="1427356"/>
            <a:ext cx="12192000" cy="0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CE996D0E-E27D-F44D-951C-E4BC8D2BBBA7}"/>
              </a:ext>
            </a:extLst>
          </p:cNvPr>
          <p:cNvSpPr txBox="1">
            <a:spLocks/>
          </p:cNvSpPr>
          <p:nvPr/>
        </p:nvSpPr>
        <p:spPr>
          <a:xfrm>
            <a:off x="128588" y="253615"/>
            <a:ext cx="11930062" cy="1062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Modeling – Lasso model was able to eliminate 98.9% of the features, leaving us with only 400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1F9D7-723E-3747-95E9-4E3083D57DF0}"/>
              </a:ext>
            </a:extLst>
          </p:cNvPr>
          <p:cNvSpPr txBox="1"/>
          <p:nvPr/>
        </p:nvSpPr>
        <p:spPr>
          <a:xfrm>
            <a:off x="4443412" y="2748428"/>
            <a:ext cx="2914650" cy="220060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" pitchFamily="2" charset="0"/>
              </a:rPr>
              <a:t>Lasso Model</a:t>
            </a:r>
          </a:p>
          <a:p>
            <a:pPr algn="ctr"/>
            <a:r>
              <a:rPr lang="el-GR" sz="2900" b="1" dirty="0">
                <a:solidFill>
                  <a:schemeClr val="bg1"/>
                </a:solidFill>
                <a:latin typeface="Helvetica" pitchFamily="2" charset="0"/>
              </a:rPr>
              <a:t>α</a:t>
            </a:r>
            <a:r>
              <a:rPr lang="en-US" sz="2900" b="1" dirty="0">
                <a:solidFill>
                  <a:schemeClr val="bg1"/>
                </a:solidFill>
                <a:latin typeface="Helvetica" pitchFamily="2" charset="0"/>
              </a:rPr>
              <a:t> = </a:t>
            </a:r>
            <a:r>
              <a:rPr lang="en-US" sz="2900" dirty="0">
                <a:solidFill>
                  <a:schemeClr val="bg1"/>
                </a:solidFill>
                <a:latin typeface="Helvetica" pitchFamily="2" charset="0"/>
              </a:rPr>
              <a:t>0.00619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train r2 = .956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test r2 = .902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  <a:latin typeface="Helvetica" pitchFamily="2" charset="0"/>
              </a:rPr>
              <a:t>c_val</a:t>
            </a: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 = .914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6C41B-1D70-AB45-904B-4BCB515CB975}"/>
              </a:ext>
            </a:extLst>
          </p:cNvPr>
          <p:cNvSpPr txBox="1"/>
          <p:nvPr/>
        </p:nvSpPr>
        <p:spPr>
          <a:xfrm>
            <a:off x="1266828" y="3345723"/>
            <a:ext cx="1414463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37,949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features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2E26128-8DAF-6F44-B453-C1F886950985}"/>
              </a:ext>
            </a:extLst>
          </p:cNvPr>
          <p:cNvSpPr/>
          <p:nvPr/>
        </p:nvSpPr>
        <p:spPr>
          <a:xfrm>
            <a:off x="2758677" y="3588790"/>
            <a:ext cx="1607349" cy="38576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E50298-294D-6F40-AE02-B7D52A8CBB85}"/>
              </a:ext>
            </a:extLst>
          </p:cNvPr>
          <p:cNvSpPr txBox="1"/>
          <p:nvPr/>
        </p:nvSpPr>
        <p:spPr>
          <a:xfrm>
            <a:off x="9339259" y="2745653"/>
            <a:ext cx="1414463" cy="15696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223</a:t>
            </a:r>
            <a:br>
              <a:rPr lang="en-US" sz="2400" dirty="0">
                <a:latin typeface="Helvetica" pitchFamily="2" charset="0"/>
              </a:rPr>
            </a:br>
            <a:br>
              <a:rPr lang="en-US" sz="2400" dirty="0">
                <a:latin typeface="Helvetica" pitchFamily="2" charset="0"/>
              </a:rPr>
            </a:br>
            <a:r>
              <a:rPr lang="en-US" sz="2400" dirty="0">
                <a:latin typeface="Helvetica" pitchFamily="2" charset="0"/>
              </a:rPr>
              <a:t> useful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 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189111-6B54-A443-B453-5430F196B2F3}"/>
              </a:ext>
            </a:extLst>
          </p:cNvPr>
          <p:cNvSpPr txBox="1"/>
          <p:nvPr/>
        </p:nvSpPr>
        <p:spPr>
          <a:xfrm>
            <a:off x="9339258" y="4348865"/>
            <a:ext cx="1414463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37,726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useless features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F750595-A001-4F48-8B94-ABC042BEE443}"/>
              </a:ext>
            </a:extLst>
          </p:cNvPr>
          <p:cNvSpPr/>
          <p:nvPr/>
        </p:nvSpPr>
        <p:spPr>
          <a:xfrm>
            <a:off x="7538156" y="2948386"/>
            <a:ext cx="1607349" cy="38576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3B779E8-E6B6-E541-B576-D40BDB12158B}"/>
              </a:ext>
            </a:extLst>
          </p:cNvPr>
          <p:cNvSpPr/>
          <p:nvPr/>
        </p:nvSpPr>
        <p:spPr>
          <a:xfrm rot="1378785">
            <a:off x="7433058" y="4434915"/>
            <a:ext cx="1958034" cy="38576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8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15F9EA-EE77-E748-AE14-A9D8A279C879}"/>
              </a:ext>
            </a:extLst>
          </p:cNvPr>
          <p:cNvSpPr/>
          <p:nvPr/>
        </p:nvSpPr>
        <p:spPr>
          <a:xfrm>
            <a:off x="0" y="-11151"/>
            <a:ext cx="12192000" cy="1438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E4CC68-2041-E643-84FB-AAAB84A362E0}"/>
              </a:ext>
            </a:extLst>
          </p:cNvPr>
          <p:cNvCxnSpPr/>
          <p:nvPr/>
        </p:nvCxnSpPr>
        <p:spPr>
          <a:xfrm>
            <a:off x="0" y="1427356"/>
            <a:ext cx="12192000" cy="0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CE996D0E-E27D-F44D-951C-E4BC8D2BBBA7}"/>
              </a:ext>
            </a:extLst>
          </p:cNvPr>
          <p:cNvSpPr txBox="1">
            <a:spLocks/>
          </p:cNvSpPr>
          <p:nvPr/>
        </p:nvSpPr>
        <p:spPr>
          <a:xfrm>
            <a:off x="128588" y="253615"/>
            <a:ext cx="11930062" cy="1062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Modeling – We were able to increase model performance when modeling using ‘useful’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1F9D7-723E-3747-95E9-4E3083D57DF0}"/>
              </a:ext>
            </a:extLst>
          </p:cNvPr>
          <p:cNvSpPr txBox="1"/>
          <p:nvPr/>
        </p:nvSpPr>
        <p:spPr>
          <a:xfrm>
            <a:off x="2386018" y="2311437"/>
            <a:ext cx="2914650" cy="220060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" pitchFamily="2" charset="0"/>
              </a:rPr>
              <a:t>Lasso Model</a:t>
            </a:r>
          </a:p>
          <a:p>
            <a:pPr algn="ctr"/>
            <a:r>
              <a:rPr lang="el-GR" sz="2900" b="1" dirty="0">
                <a:solidFill>
                  <a:schemeClr val="bg1"/>
                </a:solidFill>
                <a:latin typeface="Helvetica" pitchFamily="2" charset="0"/>
              </a:rPr>
              <a:t>α</a:t>
            </a:r>
            <a:r>
              <a:rPr lang="en-US" sz="2900" b="1" dirty="0">
                <a:solidFill>
                  <a:schemeClr val="bg1"/>
                </a:solidFill>
                <a:latin typeface="Helvetica" pitchFamily="2" charset="0"/>
              </a:rPr>
              <a:t> = </a:t>
            </a:r>
            <a:r>
              <a:rPr lang="en-US" sz="2900" dirty="0">
                <a:solidFill>
                  <a:schemeClr val="bg1"/>
                </a:solidFill>
                <a:latin typeface="Helvetica" pitchFamily="2" charset="0"/>
              </a:rPr>
              <a:t>0.00198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train r2 = .959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test r2 = .917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c_val = .941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CDF0B-6935-C841-8820-109BDAFEB82A}"/>
              </a:ext>
            </a:extLst>
          </p:cNvPr>
          <p:cNvSpPr txBox="1"/>
          <p:nvPr/>
        </p:nvSpPr>
        <p:spPr>
          <a:xfrm>
            <a:off x="6581780" y="2334087"/>
            <a:ext cx="2914650" cy="220060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" pitchFamily="2" charset="0"/>
              </a:rPr>
              <a:t>Ridge Model</a:t>
            </a:r>
          </a:p>
          <a:p>
            <a:pPr algn="ctr"/>
            <a:r>
              <a:rPr lang="el-GR" sz="2900" b="1" dirty="0">
                <a:solidFill>
                  <a:schemeClr val="bg1"/>
                </a:solidFill>
                <a:latin typeface="Helvetica" pitchFamily="2" charset="0"/>
              </a:rPr>
              <a:t>α</a:t>
            </a:r>
            <a:r>
              <a:rPr lang="en-US" sz="2900" b="1" dirty="0">
                <a:solidFill>
                  <a:schemeClr val="bg1"/>
                </a:solidFill>
                <a:latin typeface="Helvetica" pitchFamily="2" charset="0"/>
              </a:rPr>
              <a:t> = </a:t>
            </a:r>
            <a:r>
              <a:rPr lang="en-US" sz="2900" dirty="0">
                <a:solidFill>
                  <a:schemeClr val="bg1"/>
                </a:solidFill>
                <a:latin typeface="Helvetica" pitchFamily="2" charset="0"/>
              </a:rPr>
              <a:t>0.004348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train r2 = .961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test r2 = .912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c_val = .941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53329-1F86-A842-996A-6ED6735B959B}"/>
              </a:ext>
            </a:extLst>
          </p:cNvPr>
          <p:cNvSpPr txBox="1"/>
          <p:nvPr/>
        </p:nvSpPr>
        <p:spPr>
          <a:xfrm>
            <a:off x="2386018" y="4638706"/>
            <a:ext cx="2914650" cy="83099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test: +1.5 ppts 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c_val: +2.7 ppts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F1B71E-2E34-7B40-856F-9E505188164C}"/>
              </a:ext>
            </a:extLst>
          </p:cNvPr>
          <p:cNvSpPr txBox="1"/>
          <p:nvPr/>
        </p:nvSpPr>
        <p:spPr>
          <a:xfrm>
            <a:off x="6581779" y="4638705"/>
            <a:ext cx="2914650" cy="83099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test: +1.0 ppts 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c_val: +2.7 ppts</a:t>
            </a:r>
          </a:p>
        </p:txBody>
      </p:sp>
    </p:spTree>
    <p:extLst>
      <p:ext uri="{BB962C8B-B14F-4D97-AF65-F5344CB8AC3E}">
        <p14:creationId xmlns:p14="http://schemas.microsoft.com/office/powerpoint/2010/main" val="300723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487</Words>
  <Application>Microsoft Macintosh PowerPoint</Application>
  <PresentationFormat>Widescreen</PresentationFormat>
  <Paragraphs>108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Office Theme</vt:lpstr>
      <vt:lpstr>Aimes Iowa Housing Price Modeling</vt:lpstr>
      <vt:lpstr>Overview</vt:lpstr>
      <vt:lpstr>     Data Science Problem:  Can we use data to predict housing prices? And if so what are those features and what is their impact? </vt:lpstr>
      <vt:lpstr>Modeling Procedure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&amp; ACT Analysis</dc:title>
  <dc:creator>Dmitriy Pavlov</dc:creator>
  <cp:lastModifiedBy>Dmitriy Pavlov</cp:lastModifiedBy>
  <cp:revision>43</cp:revision>
  <cp:lastPrinted>2018-12-07T03:33:26Z</cp:lastPrinted>
  <dcterms:created xsi:type="dcterms:W3CDTF">2018-11-20T04:40:53Z</dcterms:created>
  <dcterms:modified xsi:type="dcterms:W3CDTF">2019-01-23T03:58:14Z</dcterms:modified>
</cp:coreProperties>
</file>