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99" d="100"/>
          <a:sy n="99" d="100"/>
        </p:scale>
        <p:origin x="85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pringboarddac-my.sharepoint.com/personal/dan_pavlu_springboarddac_onmicrosoft_com/Documents/Southern%20Water%20Corp%20Economics%20Case%20Study%20MCU%20Student%20Facing%2030052020%20-%20Dan%20Pavlu.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Which Quarter</a:t>
            </a:r>
            <a:r>
              <a:rPr lang="en-US" b="1" baseline="0" dirty="0"/>
              <a:t> Has The Least Revenue Reduction Opportunities?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quot;$&quot;#,##0.00" sourceLinked="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Analysis'!$D$60:$D$63</c:f>
              <c:strCache>
                <c:ptCount val="4"/>
                <c:pt idx="0">
                  <c:v>Q1 Outage</c:v>
                </c:pt>
                <c:pt idx="1">
                  <c:v>Q2 Outage</c:v>
                </c:pt>
                <c:pt idx="2">
                  <c:v>Q3 Outage</c:v>
                </c:pt>
                <c:pt idx="3">
                  <c:v>Q4 Outage</c:v>
                </c:pt>
              </c:strCache>
            </c:strRef>
          </c:cat>
          <c:val>
            <c:numRef>
              <c:f>'What-If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99BD-4EB3-A26A-5C14FABA3AFD}"/>
            </c:ext>
          </c:extLst>
        </c:ser>
        <c:dLbls>
          <c:showLegendKey val="0"/>
          <c:showVal val="0"/>
          <c:showCatName val="0"/>
          <c:showSerName val="0"/>
          <c:showPercent val="0"/>
          <c:showBubbleSize val="0"/>
        </c:dLbls>
        <c:gapWidth val="219"/>
        <c:overlap val="-27"/>
        <c:axId val="808029072"/>
        <c:axId val="808025744"/>
      </c:barChart>
      <c:catAx>
        <c:axId val="80802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25744"/>
        <c:crosses val="autoZero"/>
        <c:auto val="1"/>
        <c:lblAlgn val="ctr"/>
        <c:lblOffset val="100"/>
        <c:noMultiLvlLbl val="0"/>
      </c:catAx>
      <c:valAx>
        <c:axId val="808025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29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 Between Quantity of Water Procured and Overall</a:t>
            </a:r>
            <a:r>
              <a:rPr lang="en-US" b="1" baseline="0" dirty="0"/>
              <a:t> Price per Month (Soft)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Analysis'!$B$21</c:f>
              <c:strCache>
                <c:ptCount val="1"/>
                <c:pt idx="0">
                  <c:v>Avg. Water Market Balancing Price (WMBP)</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F551-486D-ADA8-030A1C8C6D66}"/>
            </c:ext>
          </c:extLst>
        </c:ser>
        <c:dLbls>
          <c:showLegendKey val="0"/>
          <c:showVal val="0"/>
          <c:showCatName val="0"/>
          <c:showSerName val="0"/>
          <c:showPercent val="0"/>
          <c:showBubbleSize val="0"/>
        </c:dLbls>
        <c:axId val="1314826639"/>
        <c:axId val="1314822479"/>
      </c:scatterChart>
      <c:valAx>
        <c:axId val="1314826639"/>
        <c:scaling>
          <c:orientation val="minMax"/>
          <c:max val="120"/>
          <c:min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2479"/>
        <c:crosses val="autoZero"/>
        <c:crossBetween val="midCat"/>
      </c:valAx>
      <c:valAx>
        <c:axId val="1314822479"/>
        <c:scaling>
          <c:orientation val="minMax"/>
          <c:max val="2600"/>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r>
                  <a:rPr lang="en-US" baseline="0"/>
                  <a:t> of Water (Giga-Litres)</a:t>
                </a:r>
                <a:endParaRPr lang="en-US"/>
              </a:p>
            </c:rich>
          </c:tx>
          <c:layout>
            <c:manualLayout>
              <c:xMode val="edge"/>
              <c:yMode val="edge"/>
              <c:x val="3.1757491881039206E-2"/>
              <c:y val="0.2456475148072332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a:t>
            </a:r>
            <a:r>
              <a:rPr lang="en-US" b="1" baseline="0" dirty="0"/>
              <a:t> Between Water Price and Quantity of Water Used Daily (Hard + Soft)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Water Balancing Price ($/ML)</c:v>
                </c:pt>
              </c:strCache>
            </c:strRef>
          </c:tx>
          <c:spPr>
            <a:ln w="19050" cap="rnd">
              <a:noFill/>
              <a:round/>
            </a:ln>
            <a:effectLst/>
          </c:spPr>
          <c:marker>
            <c:symbol val="circle"/>
            <c:size val="5"/>
            <c:spPr>
              <a:solidFill>
                <a:schemeClr val="accent2"/>
              </a:solidFill>
              <a:ln w="9525">
                <a:solidFill>
                  <a:schemeClr val="accent2"/>
                </a:solidFill>
              </a:ln>
              <a:effectLst/>
            </c:spPr>
          </c:marker>
          <c:x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Table'!$B$3:$B$1462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6122-469E-B850-CE7424567F76}"/>
            </c:ext>
          </c:extLst>
        </c:ser>
        <c:dLbls>
          <c:showLegendKey val="0"/>
          <c:showVal val="0"/>
          <c:showCatName val="0"/>
          <c:showSerName val="0"/>
          <c:showPercent val="0"/>
          <c:showBubbleSize val="0"/>
        </c:dLbls>
        <c:axId val="1138525743"/>
        <c:axId val="1138526159"/>
      </c:scatterChart>
      <c:valAx>
        <c:axId val="11385257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6159"/>
        <c:crosses val="autoZero"/>
        <c:crossBetween val="midCat"/>
      </c:valAx>
      <c:valAx>
        <c:axId val="1138526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 of Water Used (Giga-Litres)</a:t>
                </a:r>
              </a:p>
            </c:rich>
          </c:tx>
          <c:layout>
            <c:manualLayout>
              <c:xMode val="edge"/>
              <c:yMode val="edge"/>
              <c:x val="2.2222222222222223E-2"/>
              <c:y val="0.167592592592592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57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 Between Water Price and Quantity of Water</a:t>
            </a:r>
            <a:r>
              <a:rPr lang="en-US" b="1" baseline="0" dirty="0"/>
              <a:t> Used Daily (Hard)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Water Balancing Price ($/ML)</c:v>
                </c:pt>
              </c:strCache>
            </c:strRef>
          </c:tx>
          <c:spPr>
            <a:ln w="19050" cap="rnd">
              <a:noFill/>
              <a:round/>
            </a:ln>
            <a:effectLst/>
          </c:spPr>
          <c:marker>
            <c:symbol val="circle"/>
            <c:size val="5"/>
            <c:spPr>
              <a:solidFill>
                <a:schemeClr val="accent2"/>
              </a:solidFill>
              <a:ln w="9525">
                <a:solidFill>
                  <a:schemeClr val="accent2"/>
                </a:solidFill>
              </a:ln>
              <a:effectLst/>
            </c:spPr>
          </c:marker>
          <c:xVal>
            <c:numRef>
              <c:f>'Water Trading Repository Table'!$C$733:$C$1462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Table'!$B$733:$B$1462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B6FA-47FB-9F6A-DE1FAC6CE413}"/>
            </c:ext>
          </c:extLst>
        </c:ser>
        <c:dLbls>
          <c:showLegendKey val="0"/>
          <c:showVal val="0"/>
          <c:showCatName val="0"/>
          <c:showSerName val="0"/>
          <c:showPercent val="0"/>
          <c:showBubbleSize val="0"/>
        </c:dLbls>
        <c:axId val="1138525743"/>
        <c:axId val="1138526159"/>
      </c:scatterChart>
      <c:valAx>
        <c:axId val="1138525743"/>
        <c:scaling>
          <c:orientation val="minMax"/>
          <c:max val="2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6159"/>
        <c:crosses val="autoZero"/>
        <c:crossBetween val="midCat"/>
      </c:valAx>
      <c:valAx>
        <c:axId val="1138526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 of Water Used (Giga-Litres)</a:t>
                </a:r>
              </a:p>
            </c:rich>
          </c:tx>
          <c:layout>
            <c:manualLayout>
              <c:xMode val="edge"/>
              <c:yMode val="edge"/>
              <c:x val="2.7739251040221916E-2"/>
              <c:y val="0.1629629629629629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57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 Between Water Price and Quantity</a:t>
            </a:r>
            <a:r>
              <a:rPr lang="en-US" b="1" baseline="0" dirty="0"/>
              <a:t> of Water Used Daily (Soft)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Water Balancing Price ($/ML)</c:v>
                </c:pt>
              </c:strCache>
            </c:strRef>
          </c:tx>
          <c:spPr>
            <a:ln w="19050" cap="rnd">
              <a:noFill/>
              <a:round/>
            </a:ln>
            <a:effectLst/>
          </c:spPr>
          <c:marker>
            <c:symbol val="circle"/>
            <c:size val="5"/>
            <c:spPr>
              <a:solidFill>
                <a:schemeClr val="accent2"/>
              </a:solidFill>
              <a:ln w="9525">
                <a:solidFill>
                  <a:schemeClr val="accent2"/>
                </a:solidFill>
              </a:ln>
              <a:effectLst/>
            </c:spPr>
          </c:marker>
          <c:x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7FA7-4F8B-982B-88744404FD2C}"/>
            </c:ext>
          </c:extLst>
        </c:ser>
        <c:dLbls>
          <c:showLegendKey val="0"/>
          <c:showVal val="0"/>
          <c:showCatName val="0"/>
          <c:showSerName val="0"/>
          <c:showPercent val="0"/>
          <c:showBubbleSize val="0"/>
        </c:dLbls>
        <c:axId val="1138525743"/>
        <c:axId val="1138526159"/>
      </c:scatterChart>
      <c:valAx>
        <c:axId val="11385257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6159"/>
        <c:crosses val="autoZero"/>
        <c:crossBetween val="midCat"/>
      </c:valAx>
      <c:valAx>
        <c:axId val="1138526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 of Water Used (Giga-Litres)</a:t>
                </a:r>
              </a:p>
            </c:rich>
          </c:tx>
          <c:layout>
            <c:manualLayout>
              <c:xMode val="edge"/>
              <c:yMode val="edge"/>
              <c:x val="3.0555555555555555E-2"/>
              <c:y val="0.181481481481481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5257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Water Balancing Market Price vs. Market Demand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'What-If Analysis'!$B$16</c:f>
              <c:strCache>
                <c:ptCount val="1"/>
                <c:pt idx="0">
                  <c:v>Market Water Demand (Mega-Litres)</c:v>
                </c:pt>
              </c:strCache>
            </c:strRef>
          </c:tx>
          <c:spPr>
            <a:solidFill>
              <a:schemeClr val="accent2"/>
            </a:solidFill>
            <a:ln>
              <a:noFill/>
            </a:ln>
            <a:effectLst/>
          </c:spPr>
          <c:invertIfNegative val="0"/>
          <c:val>
            <c:numRef>
              <c:f>'What-If Analysis'!$E$16:$P$16</c:f>
              <c:numCache>
                <c:formatCode>#,##0.00</c:formatCode>
                <c:ptCount val="12"/>
                <c:pt idx="0">
                  <c:v>2283050.2472527674</c:v>
                </c:pt>
                <c:pt idx="1">
                  <c:v>2201059.2458815067</c:v>
                </c:pt>
                <c:pt idx="2">
                  <c:v>2153343.1850899528</c:v>
                </c:pt>
                <c:pt idx="3">
                  <c:v>2098991.381261779</c:v>
                </c:pt>
                <c:pt idx="4">
                  <c:v>2200929.3289926657</c:v>
                </c:pt>
                <c:pt idx="5">
                  <c:v>2312199.5397611419</c:v>
                </c:pt>
                <c:pt idx="6">
                  <c:v>2298190.1589653967</c:v>
                </c:pt>
                <c:pt idx="7">
                  <c:v>2406091.8962111035</c:v>
                </c:pt>
                <c:pt idx="8">
                  <c:v>2127814.5432709767</c:v>
                </c:pt>
                <c:pt idx="9">
                  <c:v>2185799.7542263707</c:v>
                </c:pt>
                <c:pt idx="10">
                  <c:v>2145783.7188661066</c:v>
                </c:pt>
                <c:pt idx="11">
                  <c:v>2229749.6611442612</c:v>
                </c:pt>
              </c:numCache>
            </c:numRef>
          </c:val>
          <c:extLst>
            <c:ext xmlns:c16="http://schemas.microsoft.com/office/drawing/2014/chart" uri="{C3380CC4-5D6E-409C-BE32-E72D297353CC}">
              <c16:uniqueId val="{00000000-A40C-4F6A-B8BC-B53D2F6755CC}"/>
            </c:ext>
          </c:extLst>
        </c:ser>
        <c:dLbls>
          <c:showLegendKey val="0"/>
          <c:showVal val="0"/>
          <c:showCatName val="0"/>
          <c:showSerName val="0"/>
          <c:showPercent val="0"/>
          <c:showBubbleSize val="0"/>
        </c:dLbls>
        <c:gapWidth val="219"/>
        <c:axId val="1061179248"/>
        <c:axId val="1061170928"/>
      </c:barChart>
      <c:lineChart>
        <c:grouping val="standard"/>
        <c:varyColors val="0"/>
        <c:ser>
          <c:idx val="0"/>
          <c:order val="0"/>
          <c:tx>
            <c:strRef>
              <c:f>'What-If Analysis'!$B$15</c:f>
              <c:strCache>
                <c:ptCount val="1"/>
                <c:pt idx="0">
                  <c:v>Average Water Balancing Market Price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A40C-4F6A-B8BC-B53D2F6755CC}"/>
            </c:ext>
          </c:extLst>
        </c:ser>
        <c:dLbls>
          <c:showLegendKey val="0"/>
          <c:showVal val="0"/>
          <c:showCatName val="0"/>
          <c:showSerName val="0"/>
          <c:showPercent val="0"/>
          <c:showBubbleSize val="0"/>
        </c:dLbls>
        <c:marker val="1"/>
        <c:smooth val="0"/>
        <c:axId val="1061173424"/>
        <c:axId val="1061173840"/>
      </c:lineChart>
      <c:dateAx>
        <c:axId val="106117342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173840"/>
        <c:crosses val="autoZero"/>
        <c:auto val="1"/>
        <c:lblOffset val="100"/>
        <c:baseTimeUnit val="months"/>
      </c:dateAx>
      <c:valAx>
        <c:axId val="1061173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Water</a:t>
                </a:r>
                <a:r>
                  <a:rPr lang="en-US" baseline="0"/>
                  <a:t> Balancing Market</a:t>
                </a:r>
                <a:r>
                  <a:rPr lang="en-US"/>
                  <a:t> Price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173424"/>
        <c:crosses val="autoZero"/>
        <c:crossBetween val="between"/>
      </c:valAx>
      <c:valAx>
        <c:axId val="106117092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Market Water Demand (Mega-Litres)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179248"/>
        <c:crosses val="max"/>
        <c:crossBetween val="between"/>
      </c:valAx>
      <c:catAx>
        <c:axId val="1061179248"/>
        <c:scaling>
          <c:orientation val="minMax"/>
        </c:scaling>
        <c:delete val="1"/>
        <c:axPos val="b"/>
        <c:majorTickMark val="out"/>
        <c:minorTickMark val="none"/>
        <c:tickLblPos val="nextTo"/>
        <c:crossAx val="10611709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Aggregate Cost to Produce vs Kootha, Surjek,</a:t>
            </a:r>
            <a:r>
              <a:rPr lang="en-US" b="1" baseline="0"/>
              <a:t> and Jutik</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Overall CtP</c:v>
          </c:tx>
          <c:spPr>
            <a:ln w="28575" cap="rnd">
              <a:solidFill>
                <a:schemeClr val="accent1"/>
              </a:solidFill>
              <a:round/>
            </a:ln>
            <a:effectLst/>
          </c:spPr>
          <c:marker>
            <c:symbol val="circle"/>
            <c:size val="5"/>
            <c:spPr>
              <a:solidFill>
                <a:schemeClr val="tx2"/>
              </a:solidFill>
              <a:ln w="9525">
                <a:solidFill>
                  <a:schemeClr val="accent1"/>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0-8853-4A82-A48A-9221840AEC83}"/>
            </c:ext>
          </c:extLst>
        </c:ser>
        <c:ser>
          <c:idx val="1"/>
          <c:order val="1"/>
          <c:tx>
            <c:v>Jutik CtP</c:v>
          </c:tx>
          <c:spPr>
            <a:ln w="28575" cap="rnd">
              <a:solidFill>
                <a:schemeClr val="accent2"/>
              </a:solidFill>
              <a:round/>
            </a:ln>
            <a:effectLst/>
          </c:spPr>
          <c:marker>
            <c:symbol val="circle"/>
            <c:size val="5"/>
            <c:spPr>
              <a:solidFill>
                <a:schemeClr val="tx2"/>
              </a:solidFill>
              <a:ln w="9525">
                <a:solidFill>
                  <a:schemeClr val="accent2"/>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1-8853-4A82-A48A-9221840AEC83}"/>
            </c:ext>
          </c:extLst>
        </c:ser>
        <c:ser>
          <c:idx val="2"/>
          <c:order val="2"/>
          <c:tx>
            <c:v>Surjek CtP</c:v>
          </c:tx>
          <c:spPr>
            <a:ln w="28575" cap="rnd">
              <a:solidFill>
                <a:schemeClr val="accent3"/>
              </a:solidFill>
              <a:round/>
            </a:ln>
            <a:effectLst/>
          </c:spPr>
          <c:marker>
            <c:symbol val="circle"/>
            <c:size val="5"/>
            <c:spPr>
              <a:solidFill>
                <a:schemeClr val="tx2"/>
              </a:solidFill>
              <a:ln w="9525">
                <a:solidFill>
                  <a:schemeClr val="accent3"/>
                </a:solidFill>
              </a:ln>
              <a:effectLst/>
            </c:spPr>
          </c:marker>
          <c:dLbls>
            <c:dLbl>
              <c:idx val="5"/>
              <c:tx>
                <c:rich>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fld id="{9EECECE8-DFAA-4D1E-AD5A-6D1C8A87EF03}" type="VALUE">
                      <a:rPr lang="en-US">
                        <a:solidFill>
                          <a:schemeClr val="bg2"/>
                        </a:solidFill>
                      </a:rPr>
                      <a:pPr>
                        <a:defRPr>
                          <a:solidFill>
                            <a:schemeClr val="bg2"/>
                          </a:solidFill>
                        </a:defRPr>
                      </a:pPr>
                      <a:t>[VALUE]</a:t>
                    </a:fld>
                    <a:endParaRPr lang="en-US"/>
                  </a:p>
                </c:rich>
              </c:tx>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853-4A82-A48A-9221840AEC83}"/>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3-8853-4A82-A48A-9221840AEC83}"/>
            </c:ext>
          </c:extLst>
        </c:ser>
        <c:ser>
          <c:idx val="3"/>
          <c:order val="3"/>
          <c:tx>
            <c:v>Kootha CtP</c:v>
          </c:tx>
          <c:spPr>
            <a:ln w="28575" cap="rnd">
              <a:solidFill>
                <a:schemeClr val="accent4"/>
              </a:solidFill>
              <a:round/>
            </a:ln>
            <a:effectLst/>
          </c:spPr>
          <c:marker>
            <c:symbol val="circle"/>
            <c:size val="5"/>
            <c:spPr>
              <a:solidFill>
                <a:schemeClr val="tx2"/>
              </a:solidFill>
              <a:ln w="9525">
                <a:solidFill>
                  <a:schemeClr val="accent4"/>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4-8853-4A82-A48A-9221840AEC83}"/>
            </c:ext>
          </c:extLst>
        </c:ser>
        <c:dLbls>
          <c:showLegendKey val="0"/>
          <c:showVal val="0"/>
          <c:showCatName val="0"/>
          <c:showSerName val="0"/>
          <c:showPercent val="0"/>
          <c:showBubbleSize val="0"/>
        </c:dLbls>
        <c:marker val="1"/>
        <c:smooth val="0"/>
        <c:axId val="15476528"/>
        <c:axId val="15453648"/>
      </c:lineChart>
      <c:dateAx>
        <c:axId val="1547652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3648"/>
        <c:crosses val="autoZero"/>
        <c:auto val="1"/>
        <c:lblOffset val="100"/>
        <c:baseTimeUnit val="months"/>
      </c:dateAx>
      <c:valAx>
        <c:axId val="154536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65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Desalination Cost to Produce vs. Water</a:t>
            </a:r>
            <a:r>
              <a:rPr lang="en-US" b="1" baseline="0" dirty="0"/>
              <a:t> Balancing</a:t>
            </a:r>
            <a:r>
              <a:rPr lang="en-US" b="1" dirty="0"/>
              <a:t> Market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Analysis'!$B$226</c:f>
              <c:strCache>
                <c:ptCount val="1"/>
                <c:pt idx="0">
                  <c:v>Overall Desalination Cost to Produce ($/ML)</c:v>
                </c:pt>
              </c:strCache>
            </c:strRef>
          </c:tx>
          <c:spPr>
            <a:solidFill>
              <a:schemeClr val="accent1">
                <a:lumMod val="50000"/>
              </a:schemeClr>
            </a:solidFill>
            <a:ln>
              <a:noFill/>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E29B-43A4-B94B-B34DAF5FCC71}"/>
            </c:ext>
          </c:extLst>
        </c:ser>
        <c:dLbls>
          <c:showLegendKey val="0"/>
          <c:showVal val="0"/>
          <c:showCatName val="0"/>
          <c:showSerName val="0"/>
          <c:showPercent val="0"/>
          <c:showBubbleSize val="0"/>
        </c:dLbls>
        <c:gapWidth val="150"/>
        <c:axId val="808024496"/>
        <c:axId val="808026160"/>
      </c:barChart>
      <c:lineChart>
        <c:grouping val="standard"/>
        <c:varyColors val="0"/>
        <c:ser>
          <c:idx val="1"/>
          <c:order val="1"/>
          <c:tx>
            <c:strRef>
              <c:f>'Economic Cost Analysis'!$C$226</c:f>
              <c:strCache>
                <c:ptCount val="1"/>
                <c:pt idx="0">
                  <c:v>Overall Average WBMP Market Price</c:v>
                </c:pt>
              </c:strCache>
            </c:strRef>
          </c:tx>
          <c:spPr>
            <a:ln w="28575" cap="rnd">
              <a:solidFill>
                <a:schemeClr val="tx2"/>
              </a:solidFill>
              <a:prstDash val="sysDot"/>
              <a:round/>
            </a:ln>
            <a:effectLst/>
          </c:spPr>
          <c:marker>
            <c:symbol val="circle"/>
            <c:size val="5"/>
            <c:spPr>
              <a:solidFill>
                <a:schemeClr val="accent3"/>
              </a:solidFill>
              <a:ln w="9525">
                <a:solidFill>
                  <a:schemeClr val="accent2"/>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1-E29B-43A4-B94B-B34DAF5FCC71}"/>
                </c:ext>
              </c:extLst>
            </c:dLbl>
            <c:dLbl>
              <c:idx val="2"/>
              <c:delete val="1"/>
              <c:extLst>
                <c:ext xmlns:c15="http://schemas.microsoft.com/office/drawing/2012/chart" uri="{CE6537A1-D6FC-4f65-9D91-7224C49458BB}"/>
                <c:ext xmlns:c16="http://schemas.microsoft.com/office/drawing/2014/chart" uri="{C3380CC4-5D6E-409C-BE32-E72D297353CC}">
                  <c16:uniqueId val="{00000002-E29B-43A4-B94B-B34DAF5FCC71}"/>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Analysis'!$A$227:$A$229</c:f>
              <c:strCache>
                <c:ptCount val="3"/>
                <c:pt idx="0">
                  <c:v>Kootha</c:v>
                </c:pt>
                <c:pt idx="1">
                  <c:v>Surjek</c:v>
                </c:pt>
                <c:pt idx="2">
                  <c:v>Jutik</c:v>
                </c:pt>
              </c:strCache>
            </c:strRef>
          </c:cat>
          <c:val>
            <c:numRef>
              <c:f>'Economic Cost Analysis'!$C$227:$C$229</c:f>
              <c:numCache>
                <c:formatCode>"$"#,##0.00;[Red]\-"$"#,##0.00</c:formatCode>
                <c:ptCount val="3"/>
                <c:pt idx="0">
                  <c:v>76.623214885818712</c:v>
                </c:pt>
                <c:pt idx="1">
                  <c:v>76.623214885818712</c:v>
                </c:pt>
                <c:pt idx="2">
                  <c:v>76.623214885818712</c:v>
                </c:pt>
              </c:numCache>
            </c:numRef>
          </c:val>
          <c:smooth val="0"/>
          <c:extLst>
            <c:ext xmlns:c16="http://schemas.microsoft.com/office/drawing/2014/chart" uri="{C3380CC4-5D6E-409C-BE32-E72D297353CC}">
              <c16:uniqueId val="{00000003-E29B-43A4-B94B-B34DAF5FCC71}"/>
            </c:ext>
          </c:extLst>
        </c:ser>
        <c:dLbls>
          <c:showLegendKey val="0"/>
          <c:showVal val="0"/>
          <c:showCatName val="0"/>
          <c:showSerName val="0"/>
          <c:showPercent val="0"/>
          <c:showBubbleSize val="0"/>
        </c:dLbls>
        <c:marker val="1"/>
        <c:smooth val="0"/>
        <c:axId val="808024496"/>
        <c:axId val="808026160"/>
      </c:lineChart>
      <c:catAx>
        <c:axId val="80802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26160"/>
        <c:crosses val="autoZero"/>
        <c:auto val="1"/>
        <c:lblAlgn val="ctr"/>
        <c:lblOffset val="100"/>
        <c:noMultiLvlLbl val="0"/>
      </c:catAx>
      <c:valAx>
        <c:axId val="8080261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2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Kootha</a:t>
            </a:r>
            <a:r>
              <a:rPr lang="en-US" b="1" dirty="0"/>
              <a:t> Cost to Produce vs. Volume of Water</a:t>
            </a:r>
            <a:r>
              <a:rPr lang="en-US" b="1" baseline="0" dirty="0"/>
              <a:t> Produced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Analysis'!$B$18</c:f>
              <c:strCache>
                <c:ptCount val="1"/>
                <c:pt idx="0">
                  <c:v>Kootha</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A7D3-4375-BE52-2BC1A9B3F125}"/>
            </c:ext>
          </c:extLst>
        </c:ser>
        <c:dLbls>
          <c:showLegendKey val="0"/>
          <c:showVal val="0"/>
          <c:showCatName val="0"/>
          <c:showSerName val="0"/>
          <c:showPercent val="0"/>
          <c:showBubbleSize val="0"/>
        </c:dLbls>
        <c:axId val="1068490720"/>
        <c:axId val="1068472000"/>
      </c:scatterChart>
      <c:valAx>
        <c:axId val="1068490720"/>
        <c:scaling>
          <c:orientation val="minMax"/>
          <c:max val="4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 of Water Produced (Giga-Litres)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72000"/>
        <c:crosses val="autoZero"/>
        <c:crossBetween val="midCat"/>
      </c:valAx>
      <c:valAx>
        <c:axId val="106847200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 to Produce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90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Surjek</a:t>
            </a:r>
            <a:r>
              <a:rPr lang="en-US" b="1" dirty="0"/>
              <a:t> Cost to Produce vs. Volume of Water</a:t>
            </a:r>
            <a:r>
              <a:rPr lang="en-US" b="1" baseline="0" dirty="0"/>
              <a:t> Produced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Analysis'!$B$26</c:f>
              <c:strCache>
                <c:ptCount val="1"/>
                <c:pt idx="0">
                  <c:v>Surjek</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01F-4016-B0EE-8003058A67CF}"/>
            </c:ext>
          </c:extLst>
        </c:ser>
        <c:dLbls>
          <c:showLegendKey val="0"/>
          <c:showVal val="0"/>
          <c:showCatName val="0"/>
          <c:showSerName val="0"/>
          <c:showPercent val="0"/>
          <c:showBubbleSize val="0"/>
        </c:dLbls>
        <c:axId val="1068490720"/>
        <c:axId val="1068472000"/>
      </c:scatterChart>
      <c:valAx>
        <c:axId val="1068490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 of Water Produced (Giga-Litres)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72000"/>
        <c:crosses val="autoZero"/>
        <c:crossBetween val="midCat"/>
      </c:valAx>
      <c:valAx>
        <c:axId val="1068472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 to Produce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90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Jutik</a:t>
            </a:r>
            <a:r>
              <a:rPr lang="en-US" b="1" dirty="0"/>
              <a:t> Cost to Produce vs. Volume of Water</a:t>
            </a:r>
            <a:r>
              <a:rPr lang="en-US" b="1" baseline="0" dirty="0"/>
              <a:t> Produced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Analysis'!$B$38</c:f>
              <c:strCache>
                <c:ptCount val="1"/>
                <c:pt idx="0">
                  <c:v>Jutik</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Cost Analysis'!$G$43:$R$43</c:f>
              <c:numCache>
                <c:formatCode>"$"#,##0.00;[Red]\-"$"#,##0.00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3422-4234-B87E-30C347BBE970}"/>
            </c:ext>
          </c:extLst>
        </c:ser>
        <c:dLbls>
          <c:showLegendKey val="0"/>
          <c:showVal val="0"/>
          <c:showCatName val="0"/>
          <c:showSerName val="0"/>
          <c:showPercent val="0"/>
          <c:showBubbleSize val="0"/>
        </c:dLbls>
        <c:axId val="1068490720"/>
        <c:axId val="1068472000"/>
      </c:scatterChart>
      <c:valAx>
        <c:axId val="1068490720"/>
        <c:scaling>
          <c:orientation val="minMax"/>
          <c:max val="4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 of Water Produced (Giga-Litres)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72000"/>
        <c:crosses val="autoZero"/>
        <c:crossBetween val="midCat"/>
      </c:valAx>
      <c:valAx>
        <c:axId val="106847200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 to Produce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90720"/>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 Between Quantity of Water Procured and Overall</a:t>
            </a:r>
            <a:r>
              <a:rPr lang="en-US" b="1" baseline="0" dirty="0"/>
              <a:t> Price per Month (Hard + Soft)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Analysis'!$B$15</c:f>
              <c:strCache>
                <c:ptCount val="1"/>
                <c:pt idx="0">
                  <c:v>Avg. Water Market Balancing Price (WMBP)</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DD52-4C66-AF3F-5A374174EA4D}"/>
            </c:ext>
          </c:extLst>
        </c:ser>
        <c:dLbls>
          <c:showLegendKey val="0"/>
          <c:showVal val="0"/>
          <c:showCatName val="0"/>
          <c:showSerName val="0"/>
          <c:showPercent val="0"/>
          <c:showBubbleSize val="0"/>
        </c:dLbls>
        <c:axId val="1314826639"/>
        <c:axId val="1314822479"/>
      </c:scatterChart>
      <c:valAx>
        <c:axId val="1314826639"/>
        <c:scaling>
          <c:orientation val="minMax"/>
          <c:max val="120"/>
          <c:min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2479"/>
        <c:crosses val="autoZero"/>
        <c:crossBetween val="midCat"/>
      </c:valAx>
      <c:valAx>
        <c:axId val="1314822479"/>
        <c:scaling>
          <c:orientation val="minMax"/>
          <c:max val="2600"/>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r>
                  <a:rPr lang="en-US" baseline="0"/>
                  <a:t> of Water (Giga-Litres)</a:t>
                </a:r>
                <a:endParaRPr lang="en-US"/>
              </a:p>
            </c:rich>
          </c:tx>
          <c:layout>
            <c:manualLayout>
              <c:xMode val="edge"/>
              <c:yMode val="edge"/>
              <c:x val="2.7777777777777776E-2"/>
              <c:y val="0.2558796296296296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Relationship Between Quantity of Water Procured and Overall</a:t>
            </a:r>
            <a:r>
              <a:rPr lang="en-US" b="1" baseline="0" dirty="0"/>
              <a:t> Price per Month (Hard)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Analysis'!$B$18</c:f>
              <c:strCache>
                <c:ptCount val="1"/>
                <c:pt idx="0">
                  <c:v>Avg. Water Market Balancing Price (WMBP)</c:v>
                </c:pt>
              </c:strCache>
            </c:strRef>
          </c:tx>
          <c:spPr>
            <a:ln w="25400" cap="rnd">
              <a:noFill/>
              <a:round/>
            </a:ln>
            <a:effectLst/>
          </c:spPr>
          <c:marker>
            <c:symbol val="circle"/>
            <c:size val="5"/>
            <c:spPr>
              <a:solidFill>
                <a:schemeClr val="accent2"/>
              </a:solidFill>
              <a:ln w="9525">
                <a:solidFill>
                  <a:schemeClr val="accent1"/>
                </a:solidFill>
              </a:ln>
              <a:effectLst/>
            </c:spPr>
          </c:marker>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C981-4562-AD20-E49A20CFB94C}"/>
            </c:ext>
          </c:extLst>
        </c:ser>
        <c:dLbls>
          <c:showLegendKey val="0"/>
          <c:showVal val="0"/>
          <c:showCatName val="0"/>
          <c:showSerName val="0"/>
          <c:showPercent val="0"/>
          <c:showBubbleSize val="0"/>
        </c:dLbls>
        <c:axId val="1314826639"/>
        <c:axId val="1314822479"/>
      </c:scatterChart>
      <c:valAx>
        <c:axId val="1314826639"/>
        <c:scaling>
          <c:orientation val="minMax"/>
          <c:min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2479"/>
        <c:crosses val="autoZero"/>
        <c:crossBetween val="midCat"/>
      </c:valAx>
      <c:valAx>
        <c:axId val="1314822479"/>
        <c:scaling>
          <c:orientation val="minMax"/>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r>
                  <a:rPr lang="en-US" baseline="0"/>
                  <a:t> of Water (Giga-Litres)</a:t>
                </a:r>
                <a:endParaRPr lang="en-US"/>
              </a:p>
            </c:rich>
          </c:tx>
          <c:layout>
            <c:manualLayout>
              <c:xMode val="edge"/>
              <c:yMode val="edge"/>
              <c:x val="3.0513176144244106E-2"/>
              <c:y val="0.260648148148148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82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2/08/2021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an estimated 22% reduction in Surjek’s Revenues ($44.5M) due to the Maintenance Outage, Quarter 4 presents the best balance of revenue-loss mitigation with respect to market pricing, as opposed to Quarter 1 which represents the highest demand (2273GL)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0CA16696-54A0-4CD1-AC66-C3A60AFB23B9}"/>
              </a:ext>
            </a:extLst>
          </p:cNvPr>
          <p:cNvGraphicFramePr>
            <a:graphicFrameLocks/>
          </p:cNvGraphicFramePr>
          <p:nvPr>
            <p:extLst>
              <p:ext uri="{D42A27DB-BD31-4B8C-83A1-F6EECF244321}">
                <p14:modId xmlns:p14="http://schemas.microsoft.com/office/powerpoint/2010/main" val="2933555425"/>
              </p:ext>
            </p:extLst>
          </p:nvPr>
        </p:nvGraphicFramePr>
        <p:xfrm>
          <a:off x="1118126" y="979422"/>
          <a:ext cx="6725185" cy="27635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3E8508A-2F7C-4703-B7B7-41403F82AACF}"/>
              </a:ext>
            </a:extLst>
          </p:cNvPr>
          <p:cNvGraphicFramePr>
            <a:graphicFrameLocks/>
          </p:cNvGraphicFramePr>
          <p:nvPr>
            <p:extLst>
              <p:ext uri="{D42A27DB-BD31-4B8C-83A1-F6EECF244321}">
                <p14:modId xmlns:p14="http://schemas.microsoft.com/office/powerpoint/2010/main" val="1139476721"/>
              </p:ext>
            </p:extLst>
          </p:nvPr>
        </p:nvGraphicFramePr>
        <p:xfrm>
          <a:off x="1283475" y="3772828"/>
          <a:ext cx="6394485" cy="27635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($25.00/ML) followed by </a:t>
            </a:r>
            <a:r>
              <a:rPr lang="en-GB" sz="1200" b="1" dirty="0" err="1"/>
              <a:t>Jutik</a:t>
            </a:r>
            <a:r>
              <a:rPr lang="en-GB" sz="1200" b="1" dirty="0"/>
              <a:t> ($35.80/ML) and lastly </a:t>
            </a:r>
            <a:r>
              <a:rPr lang="en-GB" sz="1200" b="1" dirty="0" err="1"/>
              <a:t>Surjek</a:t>
            </a:r>
            <a:r>
              <a:rPr lang="en-GB" sz="1200" b="1" dirty="0"/>
              <a:t> ($54.23/ML)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E59BEA5E-521A-452D-BB98-AB51CC385B00}"/>
              </a:ext>
            </a:extLst>
          </p:cNvPr>
          <p:cNvGraphicFramePr>
            <a:graphicFrameLocks/>
          </p:cNvGraphicFramePr>
          <p:nvPr>
            <p:extLst>
              <p:ext uri="{D42A27DB-BD31-4B8C-83A1-F6EECF244321}">
                <p14:modId xmlns:p14="http://schemas.microsoft.com/office/powerpoint/2010/main" val="1377347646"/>
              </p:ext>
            </p:extLst>
          </p:nvPr>
        </p:nvGraphicFramePr>
        <p:xfrm>
          <a:off x="635794" y="1130935"/>
          <a:ext cx="76898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D455266-3365-4903-B02C-E794A03AA1AE}"/>
              </a:ext>
            </a:extLst>
          </p:cNvPr>
          <p:cNvGraphicFramePr>
            <a:graphicFrameLocks/>
          </p:cNvGraphicFramePr>
          <p:nvPr>
            <p:extLst>
              <p:ext uri="{D42A27DB-BD31-4B8C-83A1-F6EECF244321}">
                <p14:modId xmlns:p14="http://schemas.microsoft.com/office/powerpoint/2010/main" val="3104963230"/>
              </p:ext>
            </p:extLst>
          </p:nvPr>
        </p:nvGraphicFramePr>
        <p:xfrm>
          <a:off x="635794" y="3874135"/>
          <a:ext cx="76898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FCD3F17B-8ED4-4BC4-A864-554F67266FBE}"/>
              </a:ext>
            </a:extLst>
          </p:cNvPr>
          <p:cNvGraphicFramePr>
            <a:graphicFrameLocks/>
          </p:cNvGraphicFramePr>
          <p:nvPr>
            <p:extLst>
              <p:ext uri="{D42A27DB-BD31-4B8C-83A1-F6EECF244321}">
                <p14:modId xmlns:p14="http://schemas.microsoft.com/office/powerpoint/2010/main" val="1204188185"/>
              </p:ext>
            </p:extLst>
          </p:nvPr>
        </p:nvGraphicFramePr>
        <p:xfrm>
          <a:off x="270064" y="1037199"/>
          <a:ext cx="4378325" cy="2644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B1EEB40-9806-41DE-89DB-FFDAC1F9A551}"/>
              </a:ext>
            </a:extLst>
          </p:cNvPr>
          <p:cNvGraphicFramePr>
            <a:graphicFrameLocks/>
          </p:cNvGraphicFramePr>
          <p:nvPr>
            <p:extLst>
              <p:ext uri="{D42A27DB-BD31-4B8C-83A1-F6EECF244321}">
                <p14:modId xmlns:p14="http://schemas.microsoft.com/office/powerpoint/2010/main" val="2098437811"/>
              </p:ext>
            </p:extLst>
          </p:nvPr>
        </p:nvGraphicFramePr>
        <p:xfrm>
          <a:off x="4596875" y="2372217"/>
          <a:ext cx="4260660" cy="26441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D209770-FE79-47C9-AF47-6552282B1836}"/>
              </a:ext>
            </a:extLst>
          </p:cNvPr>
          <p:cNvGraphicFramePr>
            <a:graphicFrameLocks/>
          </p:cNvGraphicFramePr>
          <p:nvPr>
            <p:extLst>
              <p:ext uri="{D42A27DB-BD31-4B8C-83A1-F6EECF244321}">
                <p14:modId xmlns:p14="http://schemas.microsoft.com/office/powerpoint/2010/main" val="3266107397"/>
              </p:ext>
            </p:extLst>
          </p:nvPr>
        </p:nvGraphicFramePr>
        <p:xfrm>
          <a:off x="270065" y="3777580"/>
          <a:ext cx="4378325" cy="27696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Water tends to be relatively price inelastic regardless of quantity purchased, whilst Soft Water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257857E-2694-4331-B015-1967FD0EDCA1}"/>
              </a:ext>
            </a:extLst>
          </p:cNvPr>
          <p:cNvGraphicFramePr>
            <a:graphicFrameLocks/>
          </p:cNvGraphicFramePr>
          <p:nvPr>
            <p:extLst>
              <p:ext uri="{D42A27DB-BD31-4B8C-83A1-F6EECF244321}">
                <p14:modId xmlns:p14="http://schemas.microsoft.com/office/powerpoint/2010/main" val="4195574200"/>
              </p:ext>
            </p:extLst>
          </p:nvPr>
        </p:nvGraphicFramePr>
        <p:xfrm>
          <a:off x="4589932" y="2087518"/>
          <a:ext cx="430087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316E34B-C904-403D-B025-7E43DE710B06}"/>
              </a:ext>
            </a:extLst>
          </p:cNvPr>
          <p:cNvGraphicFramePr>
            <a:graphicFrameLocks/>
          </p:cNvGraphicFramePr>
          <p:nvPr>
            <p:extLst>
              <p:ext uri="{D42A27DB-BD31-4B8C-83A1-F6EECF244321}">
                <p14:modId xmlns:p14="http://schemas.microsoft.com/office/powerpoint/2010/main" val="3179851029"/>
              </p:ext>
            </p:extLst>
          </p:nvPr>
        </p:nvGraphicFramePr>
        <p:xfrm>
          <a:off x="171451" y="3903003"/>
          <a:ext cx="45783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61280DF-A374-4325-ADB0-77C303A84CBE}"/>
              </a:ext>
            </a:extLst>
          </p:cNvPr>
          <p:cNvGraphicFramePr>
            <a:graphicFrameLocks/>
          </p:cNvGraphicFramePr>
          <p:nvPr>
            <p:extLst>
              <p:ext uri="{D42A27DB-BD31-4B8C-83A1-F6EECF244321}">
                <p14:modId xmlns:p14="http://schemas.microsoft.com/office/powerpoint/2010/main" val="3577680363"/>
              </p:ext>
            </p:extLst>
          </p:nvPr>
        </p:nvGraphicFramePr>
        <p:xfrm>
          <a:off x="171451" y="1178769"/>
          <a:ext cx="4578350" cy="27039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96731"/>
            <a:ext cx="8737599" cy="646331"/>
          </a:xfrm>
        </p:spPr>
        <p:txBody>
          <a:bodyPr/>
          <a:lstStyle/>
          <a:p>
            <a:pPr algn="just"/>
            <a:r>
              <a:rPr lang="en-GB" sz="1400" b="1" dirty="0"/>
              <a:t>Lastly, when viewing the economic pricing data from an micro-perspective, it is indicative that Soft Water is seen as more of a ‘less core’ product than that of Hard Water whose price remains largely inflexible.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F0ACB727-9825-48C7-A762-F052320DE353}"/>
              </a:ext>
            </a:extLst>
          </p:cNvPr>
          <p:cNvGraphicFramePr>
            <a:graphicFrameLocks/>
          </p:cNvGraphicFramePr>
          <p:nvPr>
            <p:extLst>
              <p:ext uri="{D42A27DB-BD31-4B8C-83A1-F6EECF244321}">
                <p14:modId xmlns:p14="http://schemas.microsoft.com/office/powerpoint/2010/main" val="2147655597"/>
              </p:ext>
            </p:extLst>
          </p:nvPr>
        </p:nvGraphicFramePr>
        <p:xfrm>
          <a:off x="4389438" y="193118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50BAD80-7158-4906-8A50-61EABF50167B}"/>
              </a:ext>
            </a:extLst>
          </p:cNvPr>
          <p:cNvGraphicFramePr>
            <a:graphicFrameLocks/>
          </p:cNvGraphicFramePr>
          <p:nvPr>
            <p:extLst>
              <p:ext uri="{D42A27DB-BD31-4B8C-83A1-F6EECF244321}">
                <p14:modId xmlns:p14="http://schemas.microsoft.com/office/powerpoint/2010/main" val="354366175"/>
              </p:ext>
            </p:extLst>
          </p:nvPr>
        </p:nvGraphicFramePr>
        <p:xfrm>
          <a:off x="0" y="1139132"/>
          <a:ext cx="45783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3492683-3BB2-4BD6-99A1-389C53F3A967}"/>
              </a:ext>
            </a:extLst>
          </p:cNvPr>
          <p:cNvGraphicFramePr>
            <a:graphicFrameLocks/>
          </p:cNvGraphicFramePr>
          <p:nvPr>
            <p:extLst>
              <p:ext uri="{D42A27DB-BD31-4B8C-83A1-F6EECF244321}">
                <p14:modId xmlns:p14="http://schemas.microsoft.com/office/powerpoint/2010/main" val="327197754"/>
              </p:ext>
            </p:extLst>
          </p:nvPr>
        </p:nvGraphicFramePr>
        <p:xfrm>
          <a:off x="0" y="3882332"/>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15444</TotalTime>
  <Words>499</Words>
  <Application>Microsoft Office PowerPoint</Application>
  <PresentationFormat>Custom</PresentationFormat>
  <Paragraphs>40</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an estimated 22% reduction in Surjek’s Revenues ($44.5M) due to the Maintenance Outage, Quarter 4 presents the best balance of revenue-loss mitigation with respect to market pricing, as opposed to Quarter 1 which represents the highest demand (2273GL) and Water Balancing Market Prices ($84.84).</vt:lpstr>
      <vt:lpstr>Of the three Desalination Plants, all three remain profitable at current market prices by a favourable margin; Clearly Kootha is the most cost-effective ($25.00/ML) followed by Jutik ($35.80/ML) and lastly Surjek ($54.23/ML)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inelastic regardless of quantity purchased, whilst Soft Water is more representative of an elastic price-to-volume relationship.</vt:lpstr>
      <vt:lpstr>Lastly, when viewing the economic pricing data from an micro-perspective, it is indicative that Soft Water is seen as more of a ‘less core’ product than that of Hard Water whose price remains largely inflexible.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Dan Pavlu</cp:lastModifiedBy>
  <cp:revision>72</cp:revision>
  <dcterms:created xsi:type="dcterms:W3CDTF">2020-04-12T13:23:13Z</dcterms:created>
  <dcterms:modified xsi:type="dcterms:W3CDTF">2021-08-03T04:44:08Z</dcterms:modified>
</cp:coreProperties>
</file>