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8"/>
  </p:notesMasterIdLst>
  <p:sldIdLst>
    <p:sldId id="397" r:id="rId2"/>
    <p:sldId id="399" r:id="rId3"/>
    <p:sldId id="392" r:id="rId4"/>
    <p:sldId id="395" r:id="rId5"/>
    <p:sldId id="396" r:id="rId6"/>
    <p:sldId id="391" r:id="rId7"/>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2808" autoAdjust="0"/>
  </p:normalViewPr>
  <p:slideViewPr>
    <p:cSldViewPr snapToGrid="0">
      <p:cViewPr>
        <p:scale>
          <a:sx n="100" d="100"/>
          <a:sy n="100" d="100"/>
        </p:scale>
        <p:origin x="1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elu\Downloads\Southern%20Water%20Corp%20Financial%20Case%20Study%20MCU%201705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elu\Downloads\Southern%20Water%20Corp%20Financial%20Case%20Study%20MCU%201705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elu\Downloads\Southern%20Water%20Corp%20Financial%20Case%20Study%20MCU%20170520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elu\Downloads\Southern%20Water%20Corp%20Financial%20Case%20Study%20MCU%2017052020.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dirty="0"/>
              <a:t>Kootha Revenues (Jul-13</a:t>
            </a:r>
            <a:r>
              <a:rPr lang="en-AU" b="1" baseline="0" dirty="0"/>
              <a:t> to June-14)</a:t>
            </a:r>
            <a:endParaRPr lang="en-AU"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'Revenue Analysis'!$C$34</c:f>
              <c:strCache>
                <c:ptCount val="1"/>
                <c:pt idx="0">
                  <c:v>001 Private Water Hedge Sales</c:v>
                </c:pt>
              </c:strCache>
            </c:strRef>
          </c:tx>
          <c:spPr>
            <a:ln w="44450" cap="rnd">
              <a:solidFill>
                <a:schemeClr val="tx2">
                  <a:lumMod val="60000"/>
                  <a:lumOff val="40000"/>
                </a:schemeClr>
              </a:solidFill>
              <a:prstDash val="solid"/>
              <a:round/>
            </a:ln>
            <a:effectLst/>
          </c:spPr>
          <c:marker>
            <c:symbol val="circle"/>
            <c:size val="5"/>
            <c:spPr>
              <a:solidFill>
                <a:schemeClr val="accent1"/>
              </a:solidFill>
              <a:ln w="9525">
                <a:solidFill>
                  <a:schemeClr val="accent1"/>
                </a:solidFill>
              </a:ln>
              <a:effectLst/>
            </c:spPr>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Analysis'!$E$34:$P$34</c:f>
              <c:numCache>
                <c:formatCode>"$"#,##0.00_);[Red]\("$"#,##0.00\)</c:formatCode>
                <c:ptCount val="12"/>
                <c:pt idx="0">
                  <c:v>3094536.9986999994</c:v>
                </c:pt>
                <c:pt idx="1">
                  <c:v>2980521.8105250001</c:v>
                </c:pt>
                <c:pt idx="2">
                  <c:v>2752413.7409999999</c:v>
                </c:pt>
                <c:pt idx="3">
                  <c:v>2732151.9371999996</c:v>
                </c:pt>
                <c:pt idx="4">
                  <c:v>2885028.0122999996</c:v>
                </c:pt>
                <c:pt idx="5">
                  <c:v>2815308.3782250006</c:v>
                </c:pt>
                <c:pt idx="6">
                  <c:v>4092821.3597249994</c:v>
                </c:pt>
                <c:pt idx="7">
                  <c:v>3622839.5636999998</c:v>
                </c:pt>
                <c:pt idx="8">
                  <c:v>3818238.1009499999</c:v>
                </c:pt>
                <c:pt idx="9">
                  <c:v>2789853.534825</c:v>
                </c:pt>
                <c:pt idx="10">
                  <c:v>2822646.2911499999</c:v>
                </c:pt>
                <c:pt idx="11">
                  <c:v>2712379.18035</c:v>
                </c:pt>
              </c:numCache>
            </c:numRef>
          </c:val>
          <c:smooth val="0"/>
          <c:extLst>
            <c:ext xmlns:c16="http://schemas.microsoft.com/office/drawing/2014/chart" uri="{C3380CC4-5D6E-409C-BE32-E72D297353CC}">
              <c16:uniqueId val="{00000000-E865-4D49-A624-43F0E06E980C}"/>
            </c:ext>
          </c:extLst>
        </c:ser>
        <c:ser>
          <c:idx val="1"/>
          <c:order val="1"/>
          <c:tx>
            <c:strRef>
              <c:f>'Revenue Analysis'!$C$35</c:f>
              <c:strCache>
                <c:ptCount val="1"/>
                <c:pt idx="0">
                  <c:v>002 Public Sales</c:v>
                </c:pt>
              </c:strCache>
            </c:strRef>
          </c:tx>
          <c:spPr>
            <a:ln w="50800" cap="rnd">
              <a:solidFill>
                <a:schemeClr val="tx2">
                  <a:lumMod val="60000"/>
                  <a:lumOff val="40000"/>
                </a:schemeClr>
              </a:solidFill>
              <a:prstDash val="solid"/>
              <a:round/>
            </a:ln>
            <a:effectLst/>
          </c:spPr>
          <c:marker>
            <c:symbol val="circle"/>
            <c:size val="5"/>
            <c:spPr>
              <a:solidFill>
                <a:schemeClr val="accent2"/>
              </a:solidFill>
              <a:ln w="9525">
                <a:solidFill>
                  <a:schemeClr val="accent2"/>
                </a:solidFill>
              </a:ln>
              <a:effectLst/>
            </c:spPr>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Analysis'!$E$35:$P$35</c:f>
              <c:numCache>
                <c:formatCode>"$"#,##0.00_);[Red]\("$"#,##0.00\)</c:formatCode>
                <c:ptCount val="12"/>
                <c:pt idx="0">
                  <c:v>1523285.8376100748</c:v>
                </c:pt>
                <c:pt idx="1">
                  <c:v>1467161.8612309312</c:v>
                </c:pt>
                <c:pt idx="2">
                  <c:v>1354875.66400725</c:v>
                </c:pt>
                <c:pt idx="3">
                  <c:v>1344901.7910867</c:v>
                </c:pt>
                <c:pt idx="4">
                  <c:v>1420155.039054675</c:v>
                </c:pt>
                <c:pt idx="5">
                  <c:v>1385835.5491812564</c:v>
                </c:pt>
                <c:pt idx="6">
                  <c:v>2014691.3143246307</c:v>
                </c:pt>
                <c:pt idx="7">
                  <c:v>1783342.7752313251</c:v>
                </c:pt>
                <c:pt idx="8">
                  <c:v>1879527.7051926372</c:v>
                </c:pt>
                <c:pt idx="9">
                  <c:v>1373305.4025176065</c:v>
                </c:pt>
                <c:pt idx="10">
                  <c:v>1389447.6368185873</c:v>
                </c:pt>
                <c:pt idx="11">
                  <c:v>1335168.6515272874</c:v>
                </c:pt>
              </c:numCache>
            </c:numRef>
          </c:val>
          <c:smooth val="0"/>
          <c:extLst>
            <c:ext xmlns:c16="http://schemas.microsoft.com/office/drawing/2014/chart" uri="{C3380CC4-5D6E-409C-BE32-E72D297353CC}">
              <c16:uniqueId val="{00000001-E865-4D49-A624-43F0E06E980C}"/>
            </c:ext>
          </c:extLst>
        </c:ser>
        <c:ser>
          <c:idx val="2"/>
          <c:order val="2"/>
          <c:tx>
            <c:strRef>
              <c:f>'Revenue Analysis'!$C$36</c:f>
              <c:strCache>
                <c:ptCount val="1"/>
                <c:pt idx="0">
                  <c:v>003 Residential Sales</c:v>
                </c:pt>
              </c:strCache>
            </c:strRef>
          </c:tx>
          <c:spPr>
            <a:ln w="41275" cap="rnd">
              <a:solidFill>
                <a:schemeClr val="accent4"/>
              </a:solidFill>
              <a:prstDash val="solid"/>
              <a:round/>
            </a:ln>
            <a:effectLst/>
          </c:spPr>
          <c:marker>
            <c:symbol val="circle"/>
            <c:size val="5"/>
            <c:spPr>
              <a:solidFill>
                <a:schemeClr val="accent3"/>
              </a:solidFill>
              <a:ln w="9525">
                <a:solidFill>
                  <a:schemeClr val="accent3"/>
                </a:solidFill>
              </a:ln>
              <a:effectLst/>
            </c:spPr>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Analysis'!$E$36:$P$36</c:f>
              <c:numCache>
                <c:formatCode>"$"#,##0.00_);[Red]\("$"#,##0.00\)</c:formatCode>
                <c:ptCount val="12"/>
                <c:pt idx="0">
                  <c:v>1296758.36136</c:v>
                </c:pt>
                <c:pt idx="1">
                  <c:v>1248980.56822</c:v>
                </c:pt>
                <c:pt idx="2">
                  <c:v>1153392.4247999999</c:v>
                </c:pt>
                <c:pt idx="3">
                  <c:v>1144901.76416</c:v>
                </c:pt>
                <c:pt idx="4">
                  <c:v>1208964.11944</c:v>
                </c:pt>
                <c:pt idx="5">
                  <c:v>1179748.2727800002</c:v>
                </c:pt>
                <c:pt idx="6">
                  <c:v>1715087.0459799999</c:v>
                </c:pt>
                <c:pt idx="7">
                  <c:v>1518142.2933600002</c:v>
                </c:pt>
                <c:pt idx="8">
                  <c:v>1600023.58516</c:v>
                </c:pt>
                <c:pt idx="9">
                  <c:v>1169081.4812600003</c:v>
                </c:pt>
                <c:pt idx="10">
                  <c:v>1182823.2077200001</c:v>
                </c:pt>
                <c:pt idx="11">
                  <c:v>1136616.0374800002</c:v>
                </c:pt>
              </c:numCache>
            </c:numRef>
          </c:val>
          <c:smooth val="0"/>
          <c:extLst>
            <c:ext xmlns:c16="http://schemas.microsoft.com/office/drawing/2014/chart" uri="{C3380CC4-5D6E-409C-BE32-E72D297353CC}">
              <c16:uniqueId val="{00000002-E865-4D49-A624-43F0E06E980C}"/>
            </c:ext>
          </c:extLst>
        </c:ser>
        <c:dLbls>
          <c:showLegendKey val="0"/>
          <c:showVal val="0"/>
          <c:showCatName val="0"/>
          <c:showSerName val="0"/>
          <c:showPercent val="0"/>
          <c:showBubbleSize val="0"/>
        </c:dLbls>
        <c:marker val="1"/>
        <c:smooth val="0"/>
        <c:axId val="439519992"/>
        <c:axId val="439519336"/>
      </c:lineChart>
      <c:dateAx>
        <c:axId val="43951999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9519336"/>
        <c:crosses val="autoZero"/>
        <c:auto val="1"/>
        <c:lblOffset val="100"/>
        <c:baseTimeUnit val="months"/>
      </c:dateAx>
      <c:valAx>
        <c:axId val="439519336"/>
        <c:scaling>
          <c:orientation val="minMax"/>
        </c:scaling>
        <c:delete val="0"/>
        <c:axPos val="l"/>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95199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r>
              <a:rPr lang="en-AU" b="1" dirty="0"/>
              <a:t>Kootha Expenses (2013 July - 2014 June)</a:t>
            </a:r>
          </a:p>
        </c:rich>
      </c:tx>
      <c:overlay val="0"/>
      <c:spPr>
        <a:noFill/>
        <a:ln>
          <a:noFill/>
        </a:ln>
        <a:effectLst/>
      </c:spPr>
      <c:txPr>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2">
                <a:lumMod val="90000"/>
              </a:schemeClr>
            </a:solidFill>
            <a:ln>
              <a:noFill/>
            </a:ln>
            <a:effectLst/>
          </c:spPr>
          <c:invertIfNegative val="0"/>
          <c:dPt>
            <c:idx val="0"/>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1-B682-43DA-9707-93605022CB33}"/>
              </c:ext>
            </c:extLst>
          </c:dPt>
          <c:dPt>
            <c:idx val="7"/>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3-B682-43DA-9707-93605022CB33}"/>
              </c:ext>
            </c:extLst>
          </c:dPt>
          <c:dLbls>
            <c:numFmt formatCode="&quot;$&quot;#.##,,&quot; M&quot;;" sourceLinked="0"/>
            <c:spPr>
              <a:noFill/>
              <a:ln>
                <a:noFill/>
              </a:ln>
              <a:effectLst/>
            </c:spPr>
            <c:txPr>
              <a:bodyPr rot="0" spcFirstLastPara="1" vertOverflow="ellipsis" vert="horz" wrap="square" anchor="ctr" anchorCtr="1"/>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Analysis'!$D$15:$D$22</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'Expenses Analysis'!$R$15:$R$22</c:f>
              <c:numCache>
                <c:formatCode>"$"#,##0.00_);[Red]\("$"#,##0.00\)</c:formatCode>
                <c:ptCount val="8"/>
                <c:pt idx="0">
                  <c:v>10125517.983652497</c:v>
                </c:pt>
                <c:pt idx="1">
                  <c:v>4720521.2044999981</c:v>
                </c:pt>
                <c:pt idx="2">
                  <c:v>7080781.8067499967</c:v>
                </c:pt>
                <c:pt idx="3">
                  <c:v>4863981.2092249971</c:v>
                </c:pt>
                <c:pt idx="4">
                  <c:v>3054127.7360249986</c:v>
                </c:pt>
                <c:pt idx="5">
                  <c:v>3450033.1832874976</c:v>
                </c:pt>
                <c:pt idx="6">
                  <c:v>2375432.6835749988</c:v>
                </c:pt>
                <c:pt idx="7">
                  <c:v>15553428.285312492</c:v>
                </c:pt>
              </c:numCache>
            </c:numRef>
          </c:val>
          <c:extLst>
            <c:ext xmlns:c16="http://schemas.microsoft.com/office/drawing/2014/chart" uri="{C3380CC4-5D6E-409C-BE32-E72D297353CC}">
              <c16:uniqueId val="{00000004-B682-43DA-9707-93605022CB33}"/>
            </c:ext>
          </c:extLst>
        </c:ser>
        <c:dLbls>
          <c:showLegendKey val="0"/>
          <c:showVal val="0"/>
          <c:showCatName val="0"/>
          <c:showSerName val="0"/>
          <c:showPercent val="0"/>
          <c:showBubbleSize val="0"/>
        </c:dLbls>
        <c:gapWidth val="70"/>
        <c:overlap val="-27"/>
        <c:axId val="608365680"/>
        <c:axId val="608367320"/>
      </c:barChart>
      <c:catAx>
        <c:axId val="60836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08367320"/>
        <c:crosses val="autoZero"/>
        <c:auto val="1"/>
        <c:lblAlgn val="ctr"/>
        <c:lblOffset val="100"/>
        <c:noMultiLvlLbl val="0"/>
      </c:catAx>
      <c:valAx>
        <c:axId val="608367320"/>
        <c:scaling>
          <c:orientation val="minMax"/>
        </c:scaling>
        <c:delete val="0"/>
        <c:axPos val="l"/>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608365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6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r>
              <a:rPr lang="en-AU" b="1" dirty="0"/>
              <a:t>Jutik Expenses (2013 July - 2014 June)</a:t>
            </a:r>
          </a:p>
        </c:rich>
      </c:tx>
      <c:overlay val="0"/>
      <c:spPr>
        <a:noFill/>
        <a:ln>
          <a:noFill/>
        </a:ln>
        <a:effectLst/>
      </c:spPr>
      <c:txPr>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2">
                <a:lumMod val="90000"/>
              </a:schemeClr>
            </a:solidFill>
            <a:ln>
              <a:noFill/>
            </a:ln>
            <a:effectLst/>
          </c:spPr>
          <c:invertIfNegative val="0"/>
          <c:dPt>
            <c:idx val="0"/>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1-7612-468A-A556-D06476EC22D3}"/>
              </c:ext>
            </c:extLst>
          </c:dPt>
          <c:dPt>
            <c:idx val="7"/>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3-7612-468A-A556-D06476EC22D3}"/>
              </c:ext>
            </c:extLst>
          </c:dPt>
          <c:dLbls>
            <c:numFmt formatCode="&quot;$&quot;#.##,,&quot; M&quot;;" sourceLinked="0"/>
            <c:spPr>
              <a:noFill/>
              <a:ln>
                <a:noFill/>
              </a:ln>
              <a:effectLst/>
            </c:spPr>
            <c:txPr>
              <a:bodyPr rot="0" spcFirstLastPara="1" vertOverflow="ellipsis" vert="horz" wrap="square" anchor="ctr" anchorCtr="1"/>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Analysis'!$D$15:$D$22</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'Expenses Analysis'!$R$35:$R$42</c:f>
              <c:numCache>
                <c:formatCode>"$"#,##0.00_);[Red]\("$"#,##0.00\)</c:formatCode>
                <c:ptCount val="8"/>
                <c:pt idx="0">
                  <c:v>21961819.498855624</c:v>
                </c:pt>
                <c:pt idx="1">
                  <c:v>10834063.805491872</c:v>
                </c:pt>
                <c:pt idx="2">
                  <c:v>10031540.560640626</c:v>
                </c:pt>
                <c:pt idx="3">
                  <c:v>8667251.0443934985</c:v>
                </c:pt>
                <c:pt idx="4">
                  <c:v>2219902.8413250004</c:v>
                </c:pt>
                <c:pt idx="5">
                  <c:v>5505359.0464859996</c:v>
                </c:pt>
                <c:pt idx="6">
                  <c:v>1864718.386713</c:v>
                </c:pt>
                <c:pt idx="7">
                  <c:v>29638834.095899999</c:v>
                </c:pt>
              </c:numCache>
            </c:numRef>
          </c:val>
          <c:extLst>
            <c:ext xmlns:c16="http://schemas.microsoft.com/office/drawing/2014/chart" uri="{C3380CC4-5D6E-409C-BE32-E72D297353CC}">
              <c16:uniqueId val="{00000004-7612-468A-A556-D06476EC22D3}"/>
            </c:ext>
          </c:extLst>
        </c:ser>
        <c:dLbls>
          <c:showLegendKey val="0"/>
          <c:showVal val="0"/>
          <c:showCatName val="0"/>
          <c:showSerName val="0"/>
          <c:showPercent val="0"/>
          <c:showBubbleSize val="0"/>
        </c:dLbls>
        <c:gapWidth val="70"/>
        <c:overlap val="-27"/>
        <c:axId val="608365680"/>
        <c:axId val="608367320"/>
      </c:barChart>
      <c:catAx>
        <c:axId val="60836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08367320"/>
        <c:crosses val="autoZero"/>
        <c:auto val="1"/>
        <c:lblAlgn val="ctr"/>
        <c:lblOffset val="100"/>
        <c:noMultiLvlLbl val="0"/>
      </c:catAx>
      <c:valAx>
        <c:axId val="608367320"/>
        <c:scaling>
          <c:orientation val="minMax"/>
        </c:scaling>
        <c:delete val="0"/>
        <c:axPos val="l"/>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608365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6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Kootha Chemical Expenditure vs. Water</a:t>
            </a:r>
            <a:r>
              <a:rPr lang="en-AU" b="1" baseline="0"/>
              <a:t> Production Actuals</a:t>
            </a:r>
            <a:endParaRPr lang="en-AU"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'Expenses Analysis'!$E$106</c:f>
              <c:strCache>
                <c:ptCount val="1"/>
                <c:pt idx="0">
                  <c:v>Chem-Exp (001)</c:v>
                </c:pt>
              </c:strCache>
            </c:strRef>
          </c:tx>
          <c:spPr>
            <a:solidFill>
              <a:schemeClr val="bg1">
                <a:lumMod val="85000"/>
              </a:schemeClr>
            </a:solidFill>
            <a:ln>
              <a:noFill/>
            </a:ln>
            <a:effectLst/>
          </c:spPr>
          <c:invertIfNegative val="0"/>
          <c:cat>
            <c:numRef>
              <c:f>'Expenses Analysis'!$F$104:$Q$104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Analysis'!$F$106:$Q$106</c:f>
              <c:numCache>
                <c:formatCode>"$"#,##0.00_);[Red]\("$"#,##0.00\)</c:formatCode>
                <c:ptCount val="12"/>
                <c:pt idx="0">
                  <c:v>593751.84077137313</c:v>
                </c:pt>
                <c:pt idx="1">
                  <c:v>820393.03401412489</c:v>
                </c:pt>
                <c:pt idx="2">
                  <c:v>642291.58212862327</c:v>
                </c:pt>
                <c:pt idx="3">
                  <c:v>609639.97288837493</c:v>
                </c:pt>
                <c:pt idx="4">
                  <c:v>626073.16897124995</c:v>
                </c:pt>
                <c:pt idx="5">
                  <c:v>602153.37789750006</c:v>
                </c:pt>
                <c:pt idx="6">
                  <c:v>1146143.9846999997</c:v>
                </c:pt>
                <c:pt idx="7">
                  <c:v>964931.83751249989</c:v>
                </c:pt>
                <c:pt idx="8">
                  <c:v>962733.95790000004</c:v>
                </c:pt>
                <c:pt idx="9">
                  <c:v>964825.21760624985</c:v>
                </c:pt>
                <c:pt idx="10">
                  <c:v>1024534.78359375</c:v>
                </c:pt>
                <c:pt idx="11">
                  <c:v>1168045.22566875</c:v>
                </c:pt>
              </c:numCache>
            </c:numRef>
          </c:val>
          <c:extLst>
            <c:ext xmlns:c16="http://schemas.microsoft.com/office/drawing/2014/chart" uri="{C3380CC4-5D6E-409C-BE32-E72D297353CC}">
              <c16:uniqueId val="{00000000-0E4F-49A6-88E1-45421A3BCC5C}"/>
            </c:ext>
          </c:extLst>
        </c:ser>
        <c:dLbls>
          <c:showLegendKey val="0"/>
          <c:showVal val="0"/>
          <c:showCatName val="0"/>
          <c:showSerName val="0"/>
          <c:showPercent val="0"/>
          <c:showBubbleSize val="0"/>
        </c:dLbls>
        <c:gapWidth val="81"/>
        <c:overlap val="-27"/>
        <c:axId val="665077472"/>
        <c:axId val="665077144"/>
      </c:barChart>
      <c:lineChart>
        <c:grouping val="standard"/>
        <c:varyColors val="0"/>
        <c:ser>
          <c:idx val="1"/>
          <c:order val="1"/>
          <c:tx>
            <c:strRef>
              <c:f>'Expenses Analysis'!$A$109</c:f>
              <c:strCache>
                <c:ptCount val="1"/>
                <c:pt idx="0">
                  <c:v>Water Production Actuals</c:v>
                </c:pt>
              </c:strCache>
            </c:strRef>
          </c:tx>
          <c:spPr>
            <a:ln w="28575" cap="rnd">
              <a:solidFill>
                <a:schemeClr val="accent2"/>
              </a:solidFill>
              <a:round/>
            </a:ln>
            <a:effectLst/>
          </c:spPr>
          <c:marker>
            <c:symbol val="none"/>
          </c:marker>
          <c:val>
            <c:numRef>
              <c:f>'Expenses Analysis'!$F$109:$Q$109</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val>
          <c:smooth val="0"/>
          <c:extLst>
            <c:ext xmlns:c16="http://schemas.microsoft.com/office/drawing/2014/chart" uri="{C3380CC4-5D6E-409C-BE32-E72D297353CC}">
              <c16:uniqueId val="{00000001-0E4F-49A6-88E1-45421A3BCC5C}"/>
            </c:ext>
          </c:extLst>
        </c:ser>
        <c:dLbls>
          <c:showLegendKey val="0"/>
          <c:showVal val="0"/>
          <c:showCatName val="0"/>
          <c:showSerName val="0"/>
          <c:showPercent val="0"/>
          <c:showBubbleSize val="0"/>
        </c:dLbls>
        <c:marker val="1"/>
        <c:smooth val="0"/>
        <c:axId val="665074192"/>
        <c:axId val="665073864"/>
      </c:lineChart>
      <c:dateAx>
        <c:axId val="66507747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077144"/>
        <c:crosses val="autoZero"/>
        <c:auto val="1"/>
        <c:lblOffset val="100"/>
        <c:baseTimeUnit val="months"/>
      </c:dateAx>
      <c:valAx>
        <c:axId val="665077144"/>
        <c:scaling>
          <c:orientation val="minMax"/>
        </c:scaling>
        <c:delete val="0"/>
        <c:axPos val="l"/>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077472"/>
        <c:crosses val="autoZero"/>
        <c:crossBetween val="between"/>
      </c:valAx>
      <c:valAx>
        <c:axId val="66507386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074192"/>
        <c:crosses val="max"/>
        <c:crossBetween val="between"/>
      </c:valAx>
      <c:catAx>
        <c:axId val="665074192"/>
        <c:scaling>
          <c:orientation val="minMax"/>
        </c:scaling>
        <c:delete val="1"/>
        <c:axPos val="b"/>
        <c:majorTickMark val="out"/>
        <c:minorTickMark val="none"/>
        <c:tickLblPos val="nextTo"/>
        <c:crossAx val="66507386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17/05/2020</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a:p>
        </p:txBody>
      </p:sp>
    </p:spTree>
    <p:extLst>
      <p:ext uri="{BB962C8B-B14F-4D97-AF65-F5344CB8AC3E}">
        <p14:creationId xmlns:p14="http://schemas.microsoft.com/office/powerpoint/2010/main" val="2351917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17"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93"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Segmentation of the revenues by unit, reveals that of the three (3) customer segments, _______ are the most popular, followed by ______ ($___M) and lastly ________ Sales ($___).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6805C81-7BF1-484D-8586-0AB9B293FF59}"/>
              </a:ext>
            </a:extLst>
          </p:cNvPr>
          <p:cNvSpPr/>
          <p:nvPr/>
        </p:nvSpPr>
        <p:spPr>
          <a:xfrm>
            <a:off x="303213" y="1238975"/>
            <a:ext cx="3665537" cy="3416320"/>
          </a:xfrm>
          <a:prstGeom prst="rect">
            <a:avLst/>
          </a:prstGeom>
        </p:spPr>
        <p:txBody>
          <a:bodyPr wrap="square">
            <a:spAutoFit/>
          </a:bodyPr>
          <a:lstStyle/>
          <a:p>
            <a:pPr lvl="0">
              <a:defRPr/>
            </a:pPr>
            <a:r>
              <a:rPr lang="en-AU" sz="1200" b="1" dirty="0"/>
              <a:t>The first slide we want to show is our segmented analysis of the revenues for each customer group.</a:t>
            </a:r>
          </a:p>
          <a:p>
            <a:pPr lvl="0">
              <a:defRPr/>
            </a:pPr>
            <a:endParaRPr lang="en-AU" sz="1200" b="1" dirty="0"/>
          </a:p>
          <a:p>
            <a:pPr lvl="0">
              <a:defRPr/>
            </a:pPr>
            <a:r>
              <a:rPr lang="en-AU" sz="1200" b="1" dirty="0"/>
              <a:t>On this slide, we would like you to show the following:</a:t>
            </a:r>
            <a:br>
              <a:rPr lang="en-AU" sz="1200" b="1" dirty="0"/>
            </a:br>
            <a:r>
              <a:rPr lang="en-AU" sz="1200" b="1" dirty="0"/>
              <a:t>A) In a Stacked Column Chart, please include a chart which shows the % that is contributed by each Sales Segment per Unit (Kootha, Surjek and Jutik) </a:t>
            </a:r>
          </a:p>
          <a:p>
            <a:endParaRPr lang="en-AU" sz="1200" b="1" dirty="0"/>
          </a:p>
          <a:p>
            <a:r>
              <a:rPr lang="en-AU" sz="1200" b="1" dirty="0"/>
              <a:t>Remember, when you show these charts, it should clearly show which segments generate the </a:t>
            </a:r>
            <a:r>
              <a:rPr lang="en-AU" sz="1200" b="1" u="sng" dirty="0"/>
              <a:t>most</a:t>
            </a:r>
            <a:r>
              <a:rPr lang="en-AU" sz="1200" b="1" dirty="0"/>
              <a:t> revenues</a:t>
            </a:r>
          </a:p>
          <a:p>
            <a:endParaRPr lang="en-AU" sz="1200" b="1" dirty="0"/>
          </a:p>
          <a:p>
            <a:r>
              <a:rPr lang="en-AU" sz="1200" b="1" dirty="0"/>
              <a:t>Hint: The Chart you’ve created for the Revenues Tab, Q3, may be helpful.</a:t>
            </a:r>
          </a:p>
          <a:p>
            <a:endParaRPr lang="en-AU" sz="1200" b="1" dirty="0"/>
          </a:p>
        </p:txBody>
      </p:sp>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Of the ($____)¹ in Revenue Sales over the July-2013 to June-2014 Period, ______ provides close to 50% of Sales Volumes ($_____), with ______ ($ ___ M) and Kootha ($___) providing the remaining.</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D18292-FE24-4CB2-87CD-299583278E20}"/>
              </a:ext>
            </a:extLst>
          </p:cNvPr>
          <p:cNvSpPr txBox="1"/>
          <p:nvPr/>
        </p:nvSpPr>
        <p:spPr>
          <a:xfrm>
            <a:off x="171451" y="6440271"/>
            <a:ext cx="8512060" cy="246221"/>
          </a:xfrm>
          <a:prstGeom prst="rect">
            <a:avLst/>
          </a:prstGeom>
          <a:noFill/>
        </p:spPr>
        <p:txBody>
          <a:bodyPr wrap="square" rtlCol="0">
            <a:spAutoFit/>
          </a:bodyPr>
          <a:lstStyle/>
          <a:p>
            <a:r>
              <a:rPr lang="en-AU" sz="1000" b="1" dirty="0"/>
              <a:t>Note: This refers to the Total Sales for all 3 Units (Kootha, Surjek and Jutik)</a:t>
            </a:r>
          </a:p>
        </p:txBody>
      </p:sp>
      <p:sp>
        <p:nvSpPr>
          <p:cNvPr id="12" name="Rectangle 11">
            <a:extLst>
              <a:ext uri="{FF2B5EF4-FFF2-40B4-BE49-F238E27FC236}">
                <a16:creationId xmlns:a16="http://schemas.microsoft.com/office/drawing/2014/main" id="{77A5DBE7-3DE7-49FC-8E4D-CF5CF3BE2FD4}"/>
              </a:ext>
            </a:extLst>
          </p:cNvPr>
          <p:cNvSpPr/>
          <p:nvPr/>
        </p:nvSpPr>
        <p:spPr>
          <a:xfrm>
            <a:off x="303213" y="1238975"/>
            <a:ext cx="3665537" cy="3970318"/>
          </a:xfrm>
          <a:prstGeom prst="rect">
            <a:avLst/>
          </a:prstGeom>
        </p:spPr>
        <p:txBody>
          <a:bodyPr wrap="square">
            <a:spAutoFit/>
          </a:bodyPr>
          <a:lstStyle/>
          <a:p>
            <a:pPr lvl="0">
              <a:defRPr/>
            </a:pPr>
            <a:r>
              <a:rPr lang="en-AU" sz="1200" b="1" dirty="0"/>
              <a:t>In the previous slide we’ve provided a ‘macro’ view. We now want to compliment this with a ‘micro view’ of the revenues analysis.</a:t>
            </a:r>
            <a:br>
              <a:rPr lang="en-AU" sz="1200" b="1" dirty="0"/>
            </a:br>
            <a:br>
              <a:rPr lang="en-AU" sz="1200" b="1" dirty="0"/>
            </a:br>
            <a:r>
              <a:rPr lang="en-AU" sz="1200" b="1" dirty="0"/>
              <a:t>A micro view by default means we want to show the Units which went into the macro calculation; in this case, it would be the individual revenue trends for Kootha, Surjek and Jutik.</a:t>
            </a:r>
          </a:p>
          <a:p>
            <a:pPr lvl="0">
              <a:defRPr/>
            </a:pPr>
            <a:endParaRPr lang="en-AU" sz="1200" b="1" dirty="0"/>
          </a:p>
          <a:p>
            <a:pPr lvl="0">
              <a:defRPr/>
            </a:pPr>
            <a:r>
              <a:rPr lang="en-AU" sz="1200" b="1" dirty="0"/>
              <a:t>On this slide, we would like you to show the following:</a:t>
            </a:r>
            <a:br>
              <a:rPr lang="en-AU" sz="1200" b="1" dirty="0"/>
            </a:br>
            <a:r>
              <a:rPr lang="en-AU" sz="1200" b="1" dirty="0"/>
              <a:t>A) Create three chart(s), which show the Sales Revenues for each of the three customer segments for Kootha, Surjek and Jutik over the June-2013 to July-2014 Period.</a:t>
            </a:r>
            <a:br>
              <a:rPr lang="en-AU" sz="1200" b="1" dirty="0"/>
            </a:br>
            <a:endParaRPr lang="en-AU" sz="1200" b="1" dirty="0"/>
          </a:p>
          <a:p>
            <a:r>
              <a:rPr lang="en-AU" sz="1200" b="1" dirty="0"/>
              <a:t>Hint: The Chart you’ve created for the Revenues Tab, Q2, may be helpful.</a:t>
            </a:r>
            <a:br>
              <a:rPr lang="en-AU" sz="1200" b="1" dirty="0"/>
            </a:br>
            <a:br>
              <a:rPr lang="en-AU" sz="1200" b="1" dirty="0"/>
            </a:br>
            <a:r>
              <a:rPr lang="en-AU" sz="1200" b="1" dirty="0"/>
              <a:t>We’ve included an example chart on the right!</a:t>
            </a:r>
          </a:p>
        </p:txBody>
      </p:sp>
      <p:graphicFrame>
        <p:nvGraphicFramePr>
          <p:cNvPr id="13" name="Chart 12">
            <a:extLst>
              <a:ext uri="{FF2B5EF4-FFF2-40B4-BE49-F238E27FC236}">
                <a16:creationId xmlns:a16="http://schemas.microsoft.com/office/drawing/2014/main" id="{33CD020C-4138-4083-9D75-DA93638CB2B6}"/>
              </a:ext>
            </a:extLst>
          </p:cNvPr>
          <p:cNvGraphicFramePr>
            <a:graphicFrameLocks/>
          </p:cNvGraphicFramePr>
          <p:nvPr>
            <p:extLst>
              <p:ext uri="{D42A27DB-BD31-4B8C-83A1-F6EECF244321}">
                <p14:modId xmlns:p14="http://schemas.microsoft.com/office/powerpoint/2010/main" val="2522505236"/>
              </p:ext>
            </p:extLst>
          </p:nvPr>
        </p:nvGraphicFramePr>
        <p:xfrm>
          <a:off x="5226050" y="1045311"/>
          <a:ext cx="3384550" cy="53949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Targeted Expense Analysis reveals an interesting trend; Overall Costs sharply increase from December, with ____________, contributing $_______ (__%) towards the overall cost-base.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113BB59-C26A-4B5B-AAC6-AC1F1CBB1AF0}"/>
              </a:ext>
            </a:extLst>
          </p:cNvPr>
          <p:cNvSpPr/>
          <p:nvPr/>
        </p:nvSpPr>
        <p:spPr>
          <a:xfrm>
            <a:off x="303213" y="1238975"/>
            <a:ext cx="3665537" cy="4893647"/>
          </a:xfrm>
          <a:prstGeom prst="rect">
            <a:avLst/>
          </a:prstGeom>
        </p:spPr>
        <p:txBody>
          <a:bodyPr wrap="square">
            <a:spAutoFit/>
          </a:bodyPr>
          <a:lstStyle/>
          <a:p>
            <a:pPr lvl="0">
              <a:defRPr/>
            </a:pPr>
            <a:r>
              <a:rPr lang="en-AU" sz="1200" b="1" dirty="0"/>
              <a:t>We are now going to move to the expenses side of the story. </a:t>
            </a:r>
            <a:br>
              <a:rPr lang="en-AU" sz="1200" b="1" dirty="0"/>
            </a:br>
            <a:br>
              <a:rPr lang="en-AU" sz="1200" b="1" dirty="0"/>
            </a:br>
            <a:r>
              <a:rPr lang="en-AU" sz="1200" b="1" dirty="0"/>
              <a:t>Similar to before, we start with a macro-view of the expenses; </a:t>
            </a:r>
          </a:p>
          <a:p>
            <a:pPr lvl="0">
              <a:defRPr/>
            </a:pPr>
            <a:br>
              <a:rPr lang="en-AU" sz="1200" b="1" dirty="0"/>
            </a:br>
            <a:r>
              <a:rPr lang="en-AU" sz="1200" b="1" dirty="0"/>
              <a:t>Of the three units – which of these have clearly contributed the most to costs? Secondly, what does the aggregate costs look like when grouped by cost centre?</a:t>
            </a:r>
          </a:p>
          <a:p>
            <a:pPr lvl="0">
              <a:defRPr/>
            </a:pPr>
            <a:endParaRPr lang="en-AU" sz="1200" b="1" dirty="0"/>
          </a:p>
          <a:p>
            <a:pPr lvl="0">
              <a:defRPr/>
            </a:pPr>
            <a:r>
              <a:rPr lang="en-AU" sz="1200" b="1" dirty="0"/>
              <a:t>On this slide, we would like you to show the following:</a:t>
            </a:r>
          </a:p>
          <a:p>
            <a:pPr lvl="0">
              <a:defRPr/>
            </a:pPr>
            <a:br>
              <a:rPr lang="en-AU" sz="1200" b="1" dirty="0"/>
            </a:br>
            <a:r>
              <a:rPr lang="en-AU" sz="1200" b="1" dirty="0"/>
              <a:t>A) Create a chart which shows the Aggregate Costs on an individual-unit basis (i.e. Kootha, Surjek and Jutik should all be on the same chart)</a:t>
            </a:r>
          </a:p>
          <a:p>
            <a:pPr lvl="0">
              <a:defRPr/>
            </a:pPr>
            <a:endParaRPr lang="en-AU" sz="1200" b="1" dirty="0"/>
          </a:p>
          <a:p>
            <a:pPr lvl="0">
              <a:defRPr/>
            </a:pPr>
            <a:r>
              <a:rPr lang="en-AU" sz="1200" b="1" dirty="0"/>
              <a:t>B) Create a secondary chart which shows the aggregate costs for </a:t>
            </a:r>
            <a:r>
              <a:rPr lang="en-AU" sz="1200" b="1" u="sng" dirty="0"/>
              <a:t>all units</a:t>
            </a:r>
            <a:r>
              <a:rPr lang="en-AU" sz="1200" u="sng" dirty="0"/>
              <a:t> </a:t>
            </a:r>
            <a:r>
              <a:rPr lang="en-AU" sz="1200" b="1" u="sng" dirty="0"/>
              <a:t>shown by cost centre </a:t>
            </a:r>
          </a:p>
          <a:p>
            <a:pPr lvl="0">
              <a:defRPr/>
            </a:pPr>
            <a:r>
              <a:rPr lang="en-AU" sz="1200" b="1" dirty="0"/>
              <a:t> </a:t>
            </a:r>
          </a:p>
          <a:p>
            <a:r>
              <a:rPr lang="en-AU" sz="1200" b="1" dirty="0"/>
              <a:t>Hint: The Chart you’ve created for the Expenses  Tab, Q5, may be helpful.</a:t>
            </a:r>
            <a:br>
              <a:rPr lang="en-AU" sz="1200" b="1" dirty="0"/>
            </a:br>
            <a:endParaRPr lang="en-AU" sz="1200" b="1" dirty="0"/>
          </a:p>
        </p:txBody>
      </p:sp>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Further analysis singles-out _____ with _____ (__%) worth of expenses, contrasted to a much lower spend from _____ ($51 M) and ______   ($__M), largely due to lower Chemical and Labour Expenditure.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84435EA6-5B8E-4730-B223-FE290A38DAEC}"/>
              </a:ext>
            </a:extLst>
          </p:cNvPr>
          <p:cNvGraphicFramePr>
            <a:graphicFrameLocks/>
          </p:cNvGraphicFramePr>
          <p:nvPr>
            <p:extLst>
              <p:ext uri="{D42A27DB-BD31-4B8C-83A1-F6EECF244321}">
                <p14:modId xmlns:p14="http://schemas.microsoft.com/office/powerpoint/2010/main" val="133640283"/>
              </p:ext>
            </p:extLst>
          </p:nvPr>
        </p:nvGraphicFramePr>
        <p:xfrm>
          <a:off x="4497161" y="762101"/>
          <a:ext cx="4464277" cy="28813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2CB0F527-0915-47BD-9B04-DA784977ADEC}"/>
              </a:ext>
            </a:extLst>
          </p:cNvPr>
          <p:cNvGraphicFramePr>
            <a:graphicFrameLocks/>
          </p:cNvGraphicFramePr>
          <p:nvPr>
            <p:extLst>
              <p:ext uri="{D42A27DB-BD31-4B8C-83A1-F6EECF244321}">
                <p14:modId xmlns:p14="http://schemas.microsoft.com/office/powerpoint/2010/main" val="1088009467"/>
              </p:ext>
            </p:extLst>
          </p:nvPr>
        </p:nvGraphicFramePr>
        <p:xfrm>
          <a:off x="4578579" y="3756288"/>
          <a:ext cx="4330472" cy="2881327"/>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id="{BD1DDCDC-3E10-4265-8E28-C256F42C790A}"/>
              </a:ext>
            </a:extLst>
          </p:cNvPr>
          <p:cNvSpPr/>
          <p:nvPr/>
        </p:nvSpPr>
        <p:spPr>
          <a:xfrm>
            <a:off x="303213" y="1238975"/>
            <a:ext cx="3665537" cy="3600986"/>
          </a:xfrm>
          <a:prstGeom prst="rect">
            <a:avLst/>
          </a:prstGeom>
        </p:spPr>
        <p:txBody>
          <a:bodyPr wrap="square">
            <a:spAutoFit/>
          </a:bodyPr>
          <a:lstStyle/>
          <a:p>
            <a:pPr lvl="0">
              <a:defRPr/>
            </a:pPr>
            <a:r>
              <a:rPr lang="en-AU" sz="1200" b="1" dirty="0"/>
              <a:t>We’ve now told the expenses story from a macro view, it’s time we focus on the story now from a micro view. </a:t>
            </a:r>
            <a:br>
              <a:rPr lang="en-AU" sz="1200" b="1" dirty="0"/>
            </a:br>
            <a:endParaRPr lang="en-AU" sz="1200" b="1" dirty="0"/>
          </a:p>
          <a:p>
            <a:pPr lvl="0">
              <a:defRPr/>
            </a:pPr>
            <a:r>
              <a:rPr lang="en-AU" sz="1200" b="1" dirty="0"/>
              <a:t>This means creating three charts (one for each unit) which showcases the aggregate costs per cost centre group.</a:t>
            </a:r>
          </a:p>
          <a:p>
            <a:pPr lvl="0">
              <a:defRPr/>
            </a:pPr>
            <a:br>
              <a:rPr lang="en-AU" sz="1200" b="1" dirty="0"/>
            </a:br>
            <a:r>
              <a:rPr lang="en-AU" sz="1200" b="1" dirty="0"/>
              <a:t>On this slide, we would like you to show the following:</a:t>
            </a:r>
          </a:p>
          <a:p>
            <a:pPr lvl="0">
              <a:defRPr/>
            </a:pPr>
            <a:br>
              <a:rPr lang="en-AU" sz="1200" b="1" dirty="0"/>
            </a:br>
            <a:r>
              <a:rPr lang="en-AU" sz="1200" b="1" dirty="0"/>
              <a:t>A) Create a chart which shows the Aggregate Costs on an individual-unit basis with expenses grouped by cost centre (i.e. Kootha, Surjek and Jutik should all be on separate charts) </a:t>
            </a:r>
          </a:p>
          <a:p>
            <a:pPr lvl="0">
              <a:defRPr/>
            </a:pPr>
            <a:r>
              <a:rPr lang="en-AU" sz="1200" b="1" dirty="0"/>
              <a:t> </a:t>
            </a:r>
          </a:p>
          <a:p>
            <a:r>
              <a:rPr lang="en-AU" sz="1200" b="1" dirty="0"/>
              <a:t>Hint: The Chart you’ve created for the Expenses  Tab, Q6, may be helpful.</a:t>
            </a:r>
            <a:br>
              <a:rPr lang="en-AU" sz="1200" b="1" dirty="0"/>
            </a:br>
            <a:endParaRPr lang="en-AU" sz="1200" b="1" dirty="0"/>
          </a:p>
        </p:txBody>
      </p:sp>
    </p:spTree>
    <p:extLst>
      <p:ext uri="{BB962C8B-B14F-4D97-AF65-F5344CB8AC3E}">
        <p14:creationId xmlns:p14="http://schemas.microsoft.com/office/powerpoint/2010/main" val="91141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Drilling-down to the cost-element level, reveals an indicative relationship between water production and chemical expenditure with this being particularly pronounced for the _____ Unit which coincidentally has the highest rate of water production.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4" name="Chart 13">
            <a:extLst>
              <a:ext uri="{FF2B5EF4-FFF2-40B4-BE49-F238E27FC236}">
                <a16:creationId xmlns:a16="http://schemas.microsoft.com/office/drawing/2014/main" id="{9980217C-1C2B-4572-811D-156100B49D26}"/>
              </a:ext>
            </a:extLst>
          </p:cNvPr>
          <p:cNvGraphicFramePr>
            <a:graphicFrameLocks/>
          </p:cNvGraphicFramePr>
          <p:nvPr>
            <p:extLst>
              <p:ext uri="{D42A27DB-BD31-4B8C-83A1-F6EECF244321}">
                <p14:modId xmlns:p14="http://schemas.microsoft.com/office/powerpoint/2010/main" val="2430639189"/>
              </p:ext>
            </p:extLst>
          </p:nvPr>
        </p:nvGraphicFramePr>
        <p:xfrm>
          <a:off x="5903400" y="1045485"/>
          <a:ext cx="2707200" cy="5252400"/>
        </p:xfrm>
        <a:graphic>
          <a:graphicData uri="http://schemas.openxmlformats.org/drawingml/2006/chart">
            <c:chart xmlns:c="http://schemas.openxmlformats.org/drawingml/2006/chart" xmlns:r="http://schemas.openxmlformats.org/officeDocument/2006/relationships" r:id="rId2"/>
          </a:graphicData>
        </a:graphic>
      </p:graphicFrame>
      <p:sp>
        <p:nvSpPr>
          <p:cNvPr id="18" name="Rectangle 17">
            <a:extLst>
              <a:ext uri="{FF2B5EF4-FFF2-40B4-BE49-F238E27FC236}">
                <a16:creationId xmlns:a16="http://schemas.microsoft.com/office/drawing/2014/main" id="{A523E659-7992-4D86-97D9-71CDE4327174}"/>
              </a:ext>
            </a:extLst>
          </p:cNvPr>
          <p:cNvSpPr/>
          <p:nvPr/>
        </p:nvSpPr>
        <p:spPr>
          <a:xfrm>
            <a:off x="303213" y="1238975"/>
            <a:ext cx="3665537" cy="5078313"/>
          </a:xfrm>
          <a:prstGeom prst="rect">
            <a:avLst/>
          </a:prstGeom>
        </p:spPr>
        <p:txBody>
          <a:bodyPr wrap="square">
            <a:spAutoFit/>
          </a:bodyPr>
          <a:lstStyle/>
          <a:p>
            <a:pPr lvl="0">
              <a:defRPr/>
            </a:pPr>
            <a:r>
              <a:rPr lang="en-AU" sz="1200" b="1" dirty="0"/>
              <a:t>We’ve now identified that a particular cost group (chemicals) is responsible for a significant portion of the costs. </a:t>
            </a:r>
            <a:br>
              <a:rPr lang="en-AU" sz="1200" b="1" dirty="0"/>
            </a:br>
            <a:br>
              <a:rPr lang="en-AU" sz="1200" b="1" dirty="0"/>
            </a:br>
            <a:r>
              <a:rPr lang="en-AU" sz="1200" b="1" dirty="0"/>
              <a:t>It’s time for us to drill-down a bit further and illustrate this story with a graphic.</a:t>
            </a:r>
            <a:br>
              <a:rPr lang="en-AU" sz="1200" b="1" dirty="0"/>
            </a:br>
            <a:br>
              <a:rPr lang="en-AU" sz="1200" b="1" dirty="0"/>
            </a:br>
            <a:r>
              <a:rPr lang="en-AU" sz="1200" b="1" dirty="0"/>
              <a:t>We want to show-case the Chemical Expenditure for each month, trended against the Water Production.</a:t>
            </a:r>
          </a:p>
          <a:p>
            <a:pPr lvl="0">
              <a:defRPr/>
            </a:pPr>
            <a:endParaRPr lang="en-AU" sz="1200" b="1" dirty="0"/>
          </a:p>
          <a:p>
            <a:pPr lvl="0">
              <a:defRPr/>
            </a:pPr>
            <a:r>
              <a:rPr lang="en-AU" sz="1200" b="1" dirty="0"/>
              <a:t>This will let us know whether or not there is a relationship between Chemical Expenditure and Water Production Volumes. </a:t>
            </a:r>
          </a:p>
          <a:p>
            <a:pPr lvl="0">
              <a:defRPr/>
            </a:pPr>
            <a:br>
              <a:rPr lang="en-AU" sz="1200" b="1" dirty="0"/>
            </a:br>
            <a:r>
              <a:rPr lang="en-AU" sz="1200" b="1" dirty="0"/>
              <a:t>On this slide, we would like you to show the following:</a:t>
            </a:r>
          </a:p>
          <a:p>
            <a:pPr lvl="0">
              <a:defRPr/>
            </a:pPr>
            <a:br>
              <a:rPr lang="en-AU" sz="1200" b="1" dirty="0"/>
            </a:br>
            <a:r>
              <a:rPr lang="en-AU" sz="1200" b="1" dirty="0"/>
              <a:t>A) Create a chart (similar to the example shown on the right) which shows the Monthly Chemical Expenditure Per Month, versus Monthly Water Production for each of the three Units (Kootha, Surjek and Jutik). </a:t>
            </a:r>
          </a:p>
          <a:p>
            <a:pPr lvl="0">
              <a:defRPr/>
            </a:pPr>
            <a:r>
              <a:rPr lang="en-AU" sz="1200" b="1" dirty="0"/>
              <a:t> </a:t>
            </a:r>
          </a:p>
          <a:p>
            <a:r>
              <a:rPr lang="en-AU" sz="1200" b="1" dirty="0"/>
              <a:t>Hint: The Chart you’ve created for the Expenses  Tab, Q7, may be helpful.</a:t>
            </a:r>
            <a:br>
              <a:rPr lang="en-AU" sz="1200" b="1" dirty="0"/>
            </a:br>
            <a:endParaRPr lang="en-AU" sz="1200" b="1" dirty="0"/>
          </a:p>
        </p:txBody>
      </p:sp>
    </p:spTree>
    <p:extLst>
      <p:ext uri="{BB962C8B-B14F-4D97-AF65-F5344CB8AC3E}">
        <p14:creationId xmlns:p14="http://schemas.microsoft.com/office/powerpoint/2010/main" val="277699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r>
              <a:rPr lang="en-AU" sz="1350" b="1" dirty="0"/>
              <a:t>Concluding our analysis, _____ has the highest overall EBIT contributions ($___M), followed by _____($___M) , and lastly Kootha ($__M). However, from an EBIT  Margin (%) perspective, Kootha has a higher margin than that of ______, indicative of a lower revenue-to-expense ratio.¹ </a:t>
            </a:r>
          </a:p>
        </p:txBody>
      </p:sp>
      <p:sp>
        <p:nvSpPr>
          <p:cNvPr id="30" name="TextBox 29">
            <a:extLst>
              <a:ext uri="{FF2B5EF4-FFF2-40B4-BE49-F238E27FC236}">
                <a16:creationId xmlns:a16="http://schemas.microsoft.com/office/drawing/2014/main" id="{A9EFAD5F-5947-4F50-9D03-73E482BF7380}"/>
              </a:ext>
            </a:extLst>
          </p:cNvPr>
          <p:cNvSpPr txBox="1"/>
          <p:nvPr/>
        </p:nvSpPr>
        <p:spPr>
          <a:xfrm>
            <a:off x="134995" y="6351664"/>
            <a:ext cx="8512060" cy="369332"/>
          </a:xfrm>
          <a:prstGeom prst="rect">
            <a:avLst/>
          </a:prstGeom>
          <a:noFill/>
        </p:spPr>
        <p:txBody>
          <a:bodyPr wrap="square" rtlCol="0">
            <a:spAutoFit/>
          </a:bodyPr>
          <a:lstStyle/>
          <a:p>
            <a:r>
              <a:rPr lang="en-AU" sz="900" b="1" dirty="0"/>
              <a:t>Note:¹ We can clearly see for Surjek over the October, November and May Periods – expenses were far higher than revenues which contributed to this lower revenue-to-expense ratio. </a:t>
            </a:r>
          </a:p>
        </p:txBody>
      </p:sp>
      <p:sp>
        <p:nvSpPr>
          <p:cNvPr id="31" name="Rectangle 30">
            <a:extLst>
              <a:ext uri="{FF2B5EF4-FFF2-40B4-BE49-F238E27FC236}">
                <a16:creationId xmlns:a16="http://schemas.microsoft.com/office/drawing/2014/main" id="{F3D0ED9C-5523-4B1C-A07E-11C1F219EC79}"/>
              </a:ext>
            </a:extLst>
          </p:cNvPr>
          <p:cNvSpPr/>
          <p:nvPr/>
        </p:nvSpPr>
        <p:spPr>
          <a:xfrm>
            <a:off x="134995" y="1040872"/>
            <a:ext cx="3665537" cy="4708981"/>
          </a:xfrm>
          <a:prstGeom prst="rect">
            <a:avLst/>
          </a:prstGeom>
        </p:spPr>
        <p:txBody>
          <a:bodyPr wrap="square">
            <a:spAutoFit/>
          </a:bodyPr>
          <a:lstStyle/>
          <a:p>
            <a:pPr lvl="0">
              <a:defRPr/>
            </a:pPr>
            <a:r>
              <a:rPr lang="en-AU" sz="1200" b="1" dirty="0"/>
              <a:t>We’re now at the final slide for our story.</a:t>
            </a:r>
            <a:br>
              <a:rPr lang="en-AU" sz="1200" b="1" dirty="0"/>
            </a:br>
            <a:r>
              <a:rPr lang="en-AU" sz="1200" b="1" dirty="0"/>
              <a:t>We’ve shown the revenues, we’ve unpacked the expenditures and now, finally, we’re going to close out the analysis by showing the overall EBIT for each unit.</a:t>
            </a:r>
            <a:br>
              <a:rPr lang="en-AU" sz="1200" b="1" dirty="0"/>
            </a:br>
            <a:br>
              <a:rPr lang="en-AU" sz="1200" b="1" dirty="0"/>
            </a:br>
            <a:r>
              <a:rPr lang="en-AU" sz="1200" b="1" dirty="0"/>
              <a:t>In this Slide, we want to convey to the audience which Unit(s) bring in the most EBIT from both a EBIT ($) perspective as well as highlighting the EBIT Margin – Do any units have lower revenues than another unit, but higher EBIT Margins, indicating they are most cost effective? </a:t>
            </a:r>
          </a:p>
          <a:p>
            <a:pPr lvl="0">
              <a:defRPr/>
            </a:pPr>
            <a:br>
              <a:rPr lang="en-AU" sz="1200" b="1" dirty="0"/>
            </a:br>
            <a:r>
              <a:rPr lang="en-AU" sz="1200" b="1" dirty="0"/>
              <a:t>It’s time for us to close out this story below: </a:t>
            </a:r>
            <a:br>
              <a:rPr lang="en-AU" sz="1200" b="1" dirty="0"/>
            </a:br>
            <a:br>
              <a:rPr lang="en-AU" sz="1200" b="1" dirty="0"/>
            </a:br>
            <a:r>
              <a:rPr lang="en-AU" sz="1200" b="1" dirty="0"/>
              <a:t>A) Create two charts which highlight the overall EBIT per Unit (i.e. Kootha, Surjek and Jutik), as well as a second chart which shows the EBIT Trends for each Unit on a monthly basis (June-13 to June-14). </a:t>
            </a:r>
          </a:p>
          <a:p>
            <a:pPr lvl="0">
              <a:defRPr/>
            </a:pPr>
            <a:r>
              <a:rPr lang="en-AU" sz="1200" b="1" dirty="0"/>
              <a:t> </a:t>
            </a:r>
          </a:p>
          <a:p>
            <a:r>
              <a:rPr lang="en-AU" sz="1200" b="1" dirty="0"/>
              <a:t>Hint: The Chart you’ve created for the Expenses  Tab, Q9, may be helpful.</a:t>
            </a:r>
            <a:br>
              <a:rPr lang="en-AU" sz="1200" b="1" dirty="0"/>
            </a:br>
            <a:endParaRPr lang="en-AU" sz="1200" b="1" dirty="0"/>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80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14684</TotalTime>
  <Words>436</Words>
  <Application>Microsoft Office PowerPoint</Application>
  <PresentationFormat>Custom</PresentationFormat>
  <Paragraphs>50</Paragraphs>
  <Slides>6</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0" baseType="lpstr">
      <vt:lpstr>Arial</vt:lpstr>
      <vt:lpstr>Calibri</vt:lpstr>
      <vt:lpstr>1_Synergy_CF_YNR013</vt:lpstr>
      <vt:lpstr>think-cell Slide</vt:lpstr>
      <vt:lpstr>Segmentation of the revenues by unit, reveals that of the three (3) customer segments, _______ are the most popular, followed by ______ ($___M) and lastly ________ Sales ($___). </vt:lpstr>
      <vt:lpstr>Of the ($____)¹ in Revenue Sales over the July-2013 to June-2014 Period, ______ provides close to 50% of Sales Volumes ($_____), with ______ ($ ___ M) and Kootha ($___) providing the remaining.</vt:lpstr>
      <vt:lpstr>Targeted Expense Analysis reveals an interesting trend; Overall Costs sharply increase from December, with ____________, contributing $_______ (__%) towards the overall cost-base. </vt:lpstr>
      <vt:lpstr>Further analysis singles-out _____ with _____ (__%) worth of expenses, contrasted to a much lower spend from _____ ($51 M) and ______   ($__M), largely due to lower Chemical and Labour Expenditure. </vt:lpstr>
      <vt:lpstr>Drilling-down to the cost-element level, reveals an indicative relationship between water production and chemical expenditure with this being particularly pronounced for the _____ Unit which coincidentally has the highest rate of water production. </vt:lpstr>
      <vt:lpstr>Concluding our analysis, _____ has the highest overall EBIT contributions ($___M), followed by _____($___M) , and lastly Kootha ($__M). However, from an EBIT  Margin (%) perspective, Kootha has a higher margin than that of ______, indicative of a lower revenue-to-expense ratio.¹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Christopher H</cp:lastModifiedBy>
  <cp:revision>67</cp:revision>
  <dcterms:created xsi:type="dcterms:W3CDTF">2020-04-12T13:23:13Z</dcterms:created>
  <dcterms:modified xsi:type="dcterms:W3CDTF">2020-05-18T05:03:09Z</dcterms:modified>
</cp:coreProperties>
</file>