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sldIdLst>
    <p:sldId id="397" r:id="rId2"/>
    <p:sldId id="399" r:id="rId3"/>
    <p:sldId id="392" r:id="rId4"/>
    <p:sldId id="395" r:id="rId5"/>
    <p:sldId id="396" r:id="rId6"/>
    <p:sldId id="391" r:id="rId7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57E"/>
    <a:srgbClr val="FDE6B8"/>
    <a:srgbClr val="002C46"/>
    <a:srgbClr val="FDDA95"/>
    <a:srgbClr val="FFFFFF"/>
    <a:srgbClr val="FBC14E"/>
    <a:srgbClr val="EBEEF2"/>
    <a:srgbClr val="AABFD6"/>
    <a:srgbClr val="8497B0"/>
    <a:srgbClr val="657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76022-6AAD-07F3-2617-91735F8A491F}" v="4" dt="2021-08-05T12:10:00.859"/>
    <p1510:client id="{B42E601D-3258-4AA4-83A1-8F58A5A14CB6}" v="50" dt="2021-08-03T05:09:4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0ba86b7ff15d6817717019bf2a65c729cc03ed9abdebc27876b55fb30b71607::" providerId="AD" clId="Web-{9380A305-8782-1CDA-50F0-C6CD5FE70A87}"/>
    <pc:docChg chg="modSld">
      <pc:chgData name="Guest User" userId="S::urn:spo:anon#80ba86b7ff15d6817717019bf2a65c729cc03ed9abdebc27876b55fb30b71607::" providerId="AD" clId="Web-{9380A305-8782-1CDA-50F0-C6CD5FE70A87}" dt="2021-08-05T12:09:11.674" v="2" actId="1076"/>
      <pc:docMkLst>
        <pc:docMk/>
      </pc:docMkLst>
      <pc:sldChg chg="modSp">
        <pc:chgData name="Guest User" userId="S::urn:spo:anon#80ba86b7ff15d6817717019bf2a65c729cc03ed9abdebc27876b55fb30b71607::" providerId="AD" clId="Web-{9380A305-8782-1CDA-50F0-C6CD5FE70A87}" dt="2021-08-05T12:09:11.674" v="2" actId="1076"/>
        <pc:sldMkLst>
          <pc:docMk/>
          <pc:sldMk cId="44480560" sldId="391"/>
        </pc:sldMkLst>
        <pc:graphicFrameChg chg="mod">
          <ac:chgData name="Guest User" userId="S::urn:spo:anon#80ba86b7ff15d6817717019bf2a65c729cc03ed9abdebc27876b55fb30b71607::" providerId="AD" clId="Web-{9380A305-8782-1CDA-50F0-C6CD5FE70A87}" dt="2021-08-05T12:09:09.862" v="1" actId="1076"/>
          <ac:graphicFrameMkLst>
            <pc:docMk/>
            <pc:sldMk cId="44480560" sldId="391"/>
            <ac:graphicFrameMk id="6" creationId="{28F18A9C-85F4-4B3A-952A-DC4DA55C06D4}"/>
          </ac:graphicFrameMkLst>
        </pc:graphicFrameChg>
        <pc:graphicFrameChg chg="mod">
          <ac:chgData name="Guest User" userId="S::urn:spo:anon#80ba86b7ff15d6817717019bf2a65c729cc03ed9abdebc27876b55fb30b71607::" providerId="AD" clId="Web-{9380A305-8782-1CDA-50F0-C6CD5FE70A87}" dt="2021-08-05T12:09:11.674" v="2" actId="1076"/>
          <ac:graphicFrameMkLst>
            <pc:docMk/>
            <pc:sldMk cId="44480560" sldId="391"/>
            <ac:graphicFrameMk id="7" creationId="{165F1C4B-B675-4CD7-9D95-004330CF6779}"/>
          </ac:graphicFrameMkLst>
        </pc:graphicFrameChg>
      </pc:sldChg>
    </pc:docChg>
  </pc:docChgLst>
  <pc:docChgLst>
    <pc:chgData name="Dan Pavlu" userId="S::dan.pavlu@springboarddac.onmicrosoft.com::aedd30a8-dd4b-4c85-88e2-62e9b5d5326c" providerId="AD" clId="Web-{81CBB0A2-1FB3-105B-E41A-0BB5B32A3C68}"/>
    <pc:docChg chg="modSld">
      <pc:chgData name="Dan Pavlu" userId="S::dan.pavlu@springboarddac.onmicrosoft.com::aedd30a8-dd4b-4c85-88e2-62e9b5d5326c" providerId="AD" clId="Web-{81CBB0A2-1FB3-105B-E41A-0BB5B32A3C68}" dt="2021-07-29T14:03:12.784" v="14" actId="14100"/>
      <pc:docMkLst>
        <pc:docMk/>
      </pc:docMkLst>
      <pc:sldChg chg="addSp delSp modSp">
        <pc:chgData name="Dan Pavlu" userId="S::dan.pavlu@springboarddac.onmicrosoft.com::aedd30a8-dd4b-4c85-88e2-62e9b5d5326c" providerId="AD" clId="Web-{81CBB0A2-1FB3-105B-E41A-0BB5B32A3C68}" dt="2021-07-29T14:03:12.784" v="14" actId="14100"/>
        <pc:sldMkLst>
          <pc:docMk/>
          <pc:sldMk cId="44480560" sldId="391"/>
        </pc:sldMkLst>
        <pc:graphicFrameChg chg="del">
          <ac:chgData name="Dan Pavlu" userId="S::dan.pavlu@springboarddac.onmicrosoft.com::aedd30a8-dd4b-4c85-88e2-62e9b5d5326c" providerId="AD" clId="Web-{81CBB0A2-1FB3-105B-E41A-0BB5B32A3C68}" dt="2021-07-29T14:02:20.642" v="0"/>
          <ac:graphicFrameMkLst>
            <pc:docMk/>
            <pc:sldMk cId="44480560" sldId="391"/>
            <ac:graphicFrameMk id="6" creationId="{1528C06F-2E6B-41F9-92B3-9C8D78E86912}"/>
          </ac:graphicFrameMkLst>
        </pc:graphicFrameChg>
        <pc:picChg chg="add mod">
          <ac:chgData name="Dan Pavlu" userId="S::dan.pavlu@springboarddac.onmicrosoft.com::aedd30a8-dd4b-4c85-88e2-62e9b5d5326c" providerId="AD" clId="Web-{81CBB0A2-1FB3-105B-E41A-0BB5B32A3C68}" dt="2021-07-29T14:03:03.721" v="11" actId="1076"/>
          <ac:picMkLst>
            <pc:docMk/>
            <pc:sldMk cId="44480560" sldId="391"/>
            <ac:picMk id="3" creationId="{BDA575E6-7F63-4A85-B54E-E92C2EB18EBA}"/>
          </ac:picMkLst>
        </pc:picChg>
        <pc:picChg chg="add mod">
          <ac:chgData name="Dan Pavlu" userId="S::dan.pavlu@springboarddac.onmicrosoft.com::aedd30a8-dd4b-4c85-88e2-62e9b5d5326c" providerId="AD" clId="Web-{81CBB0A2-1FB3-105B-E41A-0BB5B32A3C68}" dt="2021-07-29T14:03:12.784" v="14" actId="14100"/>
          <ac:picMkLst>
            <pc:docMk/>
            <pc:sldMk cId="44480560" sldId="391"/>
            <ac:picMk id="4" creationId="{14F2821E-0887-4AA3-A496-85637F4E723C}"/>
          </ac:picMkLst>
        </pc:picChg>
      </pc:sldChg>
    </pc:docChg>
  </pc:docChgLst>
  <pc:docChgLst>
    <pc:chgData name="Dan Pavlu" userId="S::dan.pavlu@springboarddac.onmicrosoft.com::aedd30a8-dd4b-4c85-88e2-62e9b5d5326c" providerId="AD" clId="Web-{D783CCAD-E9B5-9131-7543-ED00D474CEE2}"/>
    <pc:docChg chg="modSld">
      <pc:chgData name="Dan Pavlu" userId="S::dan.pavlu@springboarddac.onmicrosoft.com::aedd30a8-dd4b-4c85-88e2-62e9b5d5326c" providerId="AD" clId="Web-{D783CCAD-E9B5-9131-7543-ED00D474CEE2}" dt="2021-07-30T00:07:00.518" v="18" actId="1076"/>
      <pc:docMkLst>
        <pc:docMk/>
      </pc:docMkLst>
      <pc:sldChg chg="addSp delSp modSp">
        <pc:chgData name="Dan Pavlu" userId="S::dan.pavlu@springboarddac.onmicrosoft.com::aedd30a8-dd4b-4c85-88e2-62e9b5d5326c" providerId="AD" clId="Web-{D783CCAD-E9B5-9131-7543-ED00D474CEE2}" dt="2021-07-30T00:07:00.518" v="18" actId="1076"/>
        <pc:sldMkLst>
          <pc:docMk/>
          <pc:sldMk cId="667657664" sldId="399"/>
        </pc:sldMkLst>
        <pc:graphicFrameChg chg="del">
          <ac:chgData name="Dan Pavlu" userId="S::dan.pavlu@springboarddac.onmicrosoft.com::aedd30a8-dd4b-4c85-88e2-62e9b5d5326c" providerId="AD" clId="Web-{D783CCAD-E9B5-9131-7543-ED00D474CEE2}" dt="2021-07-30T00:05:51.530" v="0"/>
          <ac:graphicFrameMkLst>
            <pc:docMk/>
            <pc:sldMk cId="667657664" sldId="399"/>
            <ac:graphicFrameMk id="7" creationId="{E77432A3-9B56-4289-84E1-3D4515C3DD0D}"/>
          </ac:graphicFrameMkLst>
        </pc:graphicFrameChg>
        <pc:graphicFrameChg chg="del">
          <ac:chgData name="Dan Pavlu" userId="S::dan.pavlu@springboarddac.onmicrosoft.com::aedd30a8-dd4b-4c85-88e2-62e9b5d5326c" providerId="AD" clId="Web-{D783CCAD-E9B5-9131-7543-ED00D474CEE2}" dt="2021-07-30T00:05:53.077" v="1"/>
          <ac:graphicFrameMkLst>
            <pc:docMk/>
            <pc:sldMk cId="667657664" sldId="399"/>
            <ac:graphicFrameMk id="8" creationId="{E77432A3-9B56-4289-84E1-3D4515C3DD0D}"/>
          </ac:graphicFrameMkLst>
        </pc:graphicFrameChg>
        <pc:graphicFrameChg chg="del">
          <ac:chgData name="Dan Pavlu" userId="S::dan.pavlu@springboarddac.onmicrosoft.com::aedd30a8-dd4b-4c85-88e2-62e9b5d5326c" providerId="AD" clId="Web-{D783CCAD-E9B5-9131-7543-ED00D474CEE2}" dt="2021-07-30T00:05:54.327" v="2"/>
          <ac:graphicFrameMkLst>
            <pc:docMk/>
            <pc:sldMk cId="667657664" sldId="399"/>
            <ac:graphicFrameMk id="9" creationId="{E77432A3-9B56-4289-84E1-3D4515C3DD0D}"/>
          </ac:graphicFrameMkLst>
        </pc:graphicFrameChg>
        <pc:picChg chg="add mod">
          <ac:chgData name="Dan Pavlu" userId="S::dan.pavlu@springboarddac.onmicrosoft.com::aedd30a8-dd4b-4c85-88e2-62e9b5d5326c" providerId="AD" clId="Web-{D783CCAD-E9B5-9131-7543-ED00D474CEE2}" dt="2021-07-30T00:07:00.518" v="18" actId="1076"/>
          <ac:picMkLst>
            <pc:docMk/>
            <pc:sldMk cId="667657664" sldId="399"/>
            <ac:picMk id="3" creationId="{538D6F8D-355B-463E-A16C-3C56E1D2D23D}"/>
          </ac:picMkLst>
        </pc:picChg>
        <pc:picChg chg="add mod">
          <ac:chgData name="Dan Pavlu" userId="S::dan.pavlu@springboarddac.onmicrosoft.com::aedd30a8-dd4b-4c85-88e2-62e9b5d5326c" providerId="AD" clId="Web-{D783CCAD-E9B5-9131-7543-ED00D474CEE2}" dt="2021-07-30T00:06:44.799" v="15" actId="1076"/>
          <ac:picMkLst>
            <pc:docMk/>
            <pc:sldMk cId="667657664" sldId="399"/>
            <ac:picMk id="4" creationId="{15230151-6BAD-4FD2-B2D6-83DC699BF6F1}"/>
          </ac:picMkLst>
        </pc:picChg>
        <pc:picChg chg="add mod">
          <ac:chgData name="Dan Pavlu" userId="S::dan.pavlu@springboarddac.onmicrosoft.com::aedd30a8-dd4b-4c85-88e2-62e9b5d5326c" providerId="AD" clId="Web-{D783CCAD-E9B5-9131-7543-ED00D474CEE2}" dt="2021-07-30T00:06:53.268" v="17" actId="1076"/>
          <ac:picMkLst>
            <pc:docMk/>
            <pc:sldMk cId="667657664" sldId="399"/>
            <ac:picMk id="5" creationId="{980B6439-AD63-4A5D-97EB-EED03FE25038}"/>
          </ac:picMkLst>
        </pc:picChg>
      </pc:sldChg>
    </pc:docChg>
  </pc:docChgLst>
  <pc:docChgLst>
    <pc:chgData name="Dan Pavlu" userId="aedd30a8-dd4b-4c85-88e2-62e9b5d5326c" providerId="ADAL" clId="{B42E601D-3258-4AA4-83A1-8F58A5A14CB6}"/>
    <pc:docChg chg="custSel modSld">
      <pc:chgData name="Dan Pavlu" userId="aedd30a8-dd4b-4c85-88e2-62e9b5d5326c" providerId="ADAL" clId="{B42E601D-3258-4AA4-83A1-8F58A5A14CB6}" dt="2021-08-03T05:09:44.544" v="53" actId="113"/>
      <pc:docMkLst>
        <pc:docMk/>
      </pc:docMkLst>
      <pc:sldChg chg="addSp delSp modSp mod">
        <pc:chgData name="Dan Pavlu" userId="aedd30a8-dd4b-4c85-88e2-62e9b5d5326c" providerId="ADAL" clId="{B42E601D-3258-4AA4-83A1-8F58A5A14CB6}" dt="2021-08-03T05:09:44.544" v="53" actId="113"/>
        <pc:sldMkLst>
          <pc:docMk/>
          <pc:sldMk cId="44480560" sldId="391"/>
        </pc:sldMkLst>
        <pc:graphicFrameChg chg="add mod">
          <ac:chgData name="Dan Pavlu" userId="aedd30a8-dd4b-4c85-88e2-62e9b5d5326c" providerId="ADAL" clId="{B42E601D-3258-4AA4-83A1-8F58A5A14CB6}" dt="2021-08-03T05:09:41.982" v="52" actId="113"/>
          <ac:graphicFrameMkLst>
            <pc:docMk/>
            <pc:sldMk cId="44480560" sldId="391"/>
            <ac:graphicFrameMk id="6" creationId="{28F18A9C-85F4-4B3A-952A-DC4DA55C06D4}"/>
          </ac:graphicFrameMkLst>
        </pc:graphicFrameChg>
        <pc:graphicFrameChg chg="add mod">
          <ac:chgData name="Dan Pavlu" userId="aedd30a8-dd4b-4c85-88e2-62e9b5d5326c" providerId="ADAL" clId="{B42E601D-3258-4AA4-83A1-8F58A5A14CB6}" dt="2021-08-03T05:09:44.544" v="53" actId="113"/>
          <ac:graphicFrameMkLst>
            <pc:docMk/>
            <pc:sldMk cId="44480560" sldId="391"/>
            <ac:graphicFrameMk id="7" creationId="{165F1C4B-B675-4CD7-9D95-004330CF6779}"/>
          </ac:graphicFrameMkLst>
        </pc:graphicFrameChg>
        <pc:picChg chg="del">
          <ac:chgData name="Dan Pavlu" userId="aedd30a8-dd4b-4c85-88e2-62e9b5d5326c" providerId="ADAL" clId="{B42E601D-3258-4AA4-83A1-8F58A5A14CB6}" dt="2021-08-03T05:08:59.332" v="38" actId="478"/>
          <ac:picMkLst>
            <pc:docMk/>
            <pc:sldMk cId="44480560" sldId="391"/>
            <ac:picMk id="3" creationId="{BDA575E6-7F63-4A85-B54E-E92C2EB18EBA}"/>
          </ac:picMkLst>
        </pc:picChg>
        <pc:picChg chg="del">
          <ac:chgData name="Dan Pavlu" userId="aedd30a8-dd4b-4c85-88e2-62e9b5d5326c" providerId="ADAL" clId="{B42E601D-3258-4AA4-83A1-8F58A5A14CB6}" dt="2021-08-03T05:09:00.680" v="39" actId="478"/>
          <ac:picMkLst>
            <pc:docMk/>
            <pc:sldMk cId="44480560" sldId="391"/>
            <ac:picMk id="4" creationId="{14F2821E-0887-4AA3-A496-85637F4E723C}"/>
          </ac:picMkLst>
        </pc:picChg>
      </pc:sldChg>
      <pc:sldChg chg="addSp delSp modSp mod">
        <pc:chgData name="Dan Pavlu" userId="aedd30a8-dd4b-4c85-88e2-62e9b5d5326c" providerId="ADAL" clId="{B42E601D-3258-4AA4-83A1-8F58A5A14CB6}" dt="2021-08-03T05:08:18.042" v="37" actId="1076"/>
        <pc:sldMkLst>
          <pc:docMk/>
          <pc:sldMk cId="911419877" sldId="395"/>
        </pc:sldMkLst>
        <pc:graphicFrameChg chg="add mod">
          <ac:chgData name="Dan Pavlu" userId="aedd30a8-dd4b-4c85-88e2-62e9b5d5326c" providerId="ADAL" clId="{B42E601D-3258-4AA4-83A1-8F58A5A14CB6}" dt="2021-08-03T05:08:09.485" v="35" actId="14100"/>
          <ac:graphicFrameMkLst>
            <pc:docMk/>
            <pc:sldMk cId="911419877" sldId="395"/>
            <ac:graphicFrameMk id="7" creationId="{DF16A86F-9CD4-46C4-8203-D5943422C65D}"/>
          </ac:graphicFrameMkLst>
        </pc:graphicFrameChg>
        <pc:graphicFrameChg chg="add mod">
          <ac:chgData name="Dan Pavlu" userId="aedd30a8-dd4b-4c85-88e2-62e9b5d5326c" providerId="ADAL" clId="{B42E601D-3258-4AA4-83A1-8F58A5A14CB6}" dt="2021-08-03T05:08:13.845" v="36" actId="1076"/>
          <ac:graphicFrameMkLst>
            <pc:docMk/>
            <pc:sldMk cId="911419877" sldId="395"/>
            <ac:graphicFrameMk id="8" creationId="{C2958E79-0A66-4E15-A4BE-81934F17CF97}"/>
          </ac:graphicFrameMkLst>
        </pc:graphicFrameChg>
        <pc:graphicFrameChg chg="add mod">
          <ac:chgData name="Dan Pavlu" userId="aedd30a8-dd4b-4c85-88e2-62e9b5d5326c" providerId="ADAL" clId="{B42E601D-3258-4AA4-83A1-8F58A5A14CB6}" dt="2021-08-03T05:08:18.042" v="37" actId="1076"/>
          <ac:graphicFrameMkLst>
            <pc:docMk/>
            <pc:sldMk cId="911419877" sldId="395"/>
            <ac:graphicFrameMk id="9" creationId="{2F67E0A4-C04A-428F-9E54-5E38D0A22313}"/>
          </ac:graphicFrameMkLst>
        </pc:graphicFrameChg>
        <pc:graphicFrameChg chg="del">
          <ac:chgData name="Dan Pavlu" userId="aedd30a8-dd4b-4c85-88e2-62e9b5d5326c" providerId="ADAL" clId="{B42E601D-3258-4AA4-83A1-8F58A5A14CB6}" dt="2021-08-03T05:06:50.074" v="7" actId="478"/>
          <ac:graphicFrameMkLst>
            <pc:docMk/>
            <pc:sldMk cId="911419877" sldId="395"/>
            <ac:graphicFrameMk id="12" creationId="{DF16A86F-9CD4-46C4-8203-D5943422C65D}"/>
          </ac:graphicFrameMkLst>
        </pc:graphicFrameChg>
        <pc:graphicFrameChg chg="del mod">
          <ac:chgData name="Dan Pavlu" userId="aedd30a8-dd4b-4c85-88e2-62e9b5d5326c" providerId="ADAL" clId="{B42E601D-3258-4AA4-83A1-8F58A5A14CB6}" dt="2021-08-03T05:06:51.642" v="8" actId="478"/>
          <ac:graphicFrameMkLst>
            <pc:docMk/>
            <pc:sldMk cId="911419877" sldId="395"/>
            <ac:graphicFrameMk id="13" creationId="{C2958E79-0A66-4E15-A4BE-81934F17CF97}"/>
          </ac:graphicFrameMkLst>
        </pc:graphicFrameChg>
        <pc:graphicFrameChg chg="del mod">
          <ac:chgData name="Dan Pavlu" userId="aedd30a8-dd4b-4c85-88e2-62e9b5d5326c" providerId="ADAL" clId="{B42E601D-3258-4AA4-83A1-8F58A5A14CB6}" dt="2021-08-03T05:06:52.899" v="9" actId="478"/>
          <ac:graphicFrameMkLst>
            <pc:docMk/>
            <pc:sldMk cId="911419877" sldId="395"/>
            <ac:graphicFrameMk id="17" creationId="{2F67E0A4-C04A-428F-9E54-5E38D0A22313}"/>
          </ac:graphicFrameMkLst>
        </pc:graphicFrameChg>
      </pc:sldChg>
      <pc:sldChg chg="modSp">
        <pc:chgData name="Dan Pavlu" userId="aedd30a8-dd4b-4c85-88e2-62e9b5d5326c" providerId="ADAL" clId="{B42E601D-3258-4AA4-83A1-8F58A5A14CB6}" dt="2021-08-03T04:46:35.353" v="0" actId="1957"/>
        <pc:sldMkLst>
          <pc:docMk/>
          <pc:sldMk cId="2748477053" sldId="397"/>
        </pc:sldMkLst>
        <pc:graphicFrameChg chg="mod">
          <ac:chgData name="Dan Pavlu" userId="aedd30a8-dd4b-4c85-88e2-62e9b5d5326c" providerId="ADAL" clId="{B42E601D-3258-4AA4-83A1-8F58A5A14CB6}" dt="2021-08-03T04:46:35.353" v="0" actId="1957"/>
          <ac:graphicFrameMkLst>
            <pc:docMk/>
            <pc:sldMk cId="2748477053" sldId="397"/>
            <ac:graphicFrameMk id="6" creationId="{A7FBBB60-F5D9-4DC7-8535-5BA006945D5C}"/>
          </ac:graphicFrameMkLst>
        </pc:graphicFrameChg>
      </pc:sldChg>
    </pc:docChg>
  </pc:docChgLst>
  <pc:docChgLst>
    <pc:chgData name="Dan Pavlu" userId="S::dan.pavlu@springboarddac.onmicrosoft.com::aedd30a8-dd4b-4c85-88e2-62e9b5d5326c" providerId="AD" clId="Web-{B1076022-6AAD-07F3-2617-91735F8A491F}"/>
    <pc:docChg chg="modSld">
      <pc:chgData name="Dan Pavlu" userId="S::dan.pavlu@springboarddac.onmicrosoft.com::aedd30a8-dd4b-4c85-88e2-62e9b5d5326c" providerId="AD" clId="Web-{B1076022-6AAD-07F3-2617-91735F8A491F}" dt="2021-08-05T12:10:00.859" v="1" actId="14100"/>
      <pc:docMkLst>
        <pc:docMk/>
      </pc:docMkLst>
      <pc:sldChg chg="modSp">
        <pc:chgData name="Dan Pavlu" userId="S::dan.pavlu@springboarddac.onmicrosoft.com::aedd30a8-dd4b-4c85-88e2-62e9b5d5326c" providerId="AD" clId="Web-{B1076022-6AAD-07F3-2617-91735F8A491F}" dt="2021-08-05T12:10:00.859" v="1" actId="14100"/>
        <pc:sldMkLst>
          <pc:docMk/>
          <pc:sldMk cId="44480560" sldId="391"/>
        </pc:sldMkLst>
        <pc:picChg chg="mod">
          <ac:chgData name="Dan Pavlu" userId="S::dan.pavlu@springboarddac.onmicrosoft.com::aedd30a8-dd4b-4c85-88e2-62e9b5d5326c" providerId="AD" clId="Web-{B1076022-6AAD-07F3-2617-91735F8A491F}" dt="2021-08-05T12:10:00.859" v="1" actId="14100"/>
          <ac:picMkLst>
            <pc:docMk/>
            <pc:sldMk cId="44480560" sldId="391"/>
            <ac:picMk id="3" creationId="{BF966EB7-55F7-4E3D-864B-741F253C5185}"/>
          </ac:picMkLst>
        </pc:picChg>
      </pc:sldChg>
    </pc:docChg>
  </pc:docChgLst>
  <pc:docChgLst>
    <pc:chgData name="Guest User" userId="S::urn:spo:anon#c51189f76c66e5729dfcf7986a678f3523c6ee300ffab94740cae67063d72559::" providerId="AD" clId="Web-{2081B8C9-B38E-3731-7739-0E7D7E4835F3}"/>
    <pc:docChg chg="modSld">
      <pc:chgData name="Guest User" userId="S::urn:spo:anon#c51189f76c66e5729dfcf7986a678f3523c6ee300ffab94740cae67063d72559::" providerId="AD" clId="Web-{2081B8C9-B38E-3731-7739-0E7D7E4835F3}" dt="2021-07-29T13:50:57.109" v="5"/>
      <pc:docMkLst>
        <pc:docMk/>
      </pc:docMkLst>
      <pc:sldChg chg="addSp delSp modSp">
        <pc:chgData name="Guest User" userId="S::urn:spo:anon#c51189f76c66e5729dfcf7986a678f3523c6ee300ffab94740cae67063d72559::" providerId="AD" clId="Web-{2081B8C9-B38E-3731-7739-0E7D7E4835F3}" dt="2021-07-29T13:50:57.109" v="5"/>
        <pc:sldMkLst>
          <pc:docMk/>
          <pc:sldMk cId="44480560" sldId="391"/>
        </pc:sldMkLst>
        <pc:graphicFrameChg chg="del">
          <ac:chgData name="Guest User" userId="S::urn:spo:anon#c51189f76c66e5729dfcf7986a678f3523c6ee300ffab94740cae67063d72559::" providerId="AD" clId="Web-{2081B8C9-B38E-3731-7739-0E7D7E4835F3}" dt="2021-07-29T13:50:03.701" v="0"/>
          <ac:graphicFrameMkLst>
            <pc:docMk/>
            <pc:sldMk cId="44480560" sldId="391"/>
            <ac:graphicFrameMk id="7" creationId="{810B7AF2-D1F2-4486-8894-0DD140F35A1C}"/>
          </ac:graphicFrameMkLst>
        </pc:graphicFrameChg>
        <pc:picChg chg="add del mod">
          <ac:chgData name="Guest User" userId="S::urn:spo:anon#c51189f76c66e5729dfcf7986a678f3523c6ee300ffab94740cae67063d72559::" providerId="AD" clId="Web-{2081B8C9-B38E-3731-7739-0E7D7E4835F3}" dt="2021-07-29T13:50:57.109" v="5"/>
          <ac:picMkLst>
            <pc:docMk/>
            <pc:sldMk cId="44480560" sldId="391"/>
            <ac:picMk id="3" creationId="{469A741D-9B72-4864-9ADE-6A1BABEB274A}"/>
          </ac:picMkLst>
        </pc:picChg>
      </pc:sldChg>
    </pc:docChg>
  </pc:docChgLst>
  <pc:docChgLst>
    <pc:chgData clId="Web-{B1076022-6AAD-07F3-2617-91735F8A491F}"/>
    <pc:docChg chg="modSld">
      <pc:chgData name="" userId="" providerId="" clId="Web-{B1076022-6AAD-07F3-2617-91735F8A491F}" dt="2021-08-05T12:09:56.343" v="0"/>
      <pc:docMkLst>
        <pc:docMk/>
      </pc:docMkLst>
      <pc:sldChg chg="addSp modSp">
        <pc:chgData name="" userId="" providerId="" clId="Web-{B1076022-6AAD-07F3-2617-91735F8A491F}" dt="2021-08-05T12:09:56.343" v="0"/>
        <pc:sldMkLst>
          <pc:docMk/>
          <pc:sldMk cId="44480560" sldId="391"/>
        </pc:sldMkLst>
        <pc:picChg chg="add mod">
          <ac:chgData name="" userId="" providerId="" clId="Web-{B1076022-6AAD-07F3-2617-91735F8A491F}" dt="2021-08-05T12:09:56.343" v="0"/>
          <ac:picMkLst>
            <pc:docMk/>
            <pc:sldMk cId="44480560" sldId="391"/>
            <ac:picMk id="3" creationId="{BF966EB7-55F7-4E3D-864B-741F253C51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453\Desktop\Southern%20Water%20Corp%20Financial%20Case%20Study%20MCU%20Student%20Facing%2017052020%20-%20Dan%20Pavl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453\Desktop\Southern%20Water%20Corp%20Financial%20Case%20Study%20MCU%20Student%20Facing%2017052020%20-%20Dan%20Pavlu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453\Desktop\Southern%20Water%20Corp%20Financial%20Case%20Study%20MCU%20Student%20Facing%2017052020%20-%20Dan%20Pavl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dan_pavlu_springboarddac_onmicrosoft_com/Documents/Southern%20Water%20Corp%20Financial%20Case%20Study%20MCU%20Student%20Facing%2017052020%20-%20Dan%20Pavlu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dan_pavlu_springboarddac_onmicrosoft_com/Documents/Southern%20Water%20Corp%20Financial%20Case%20Study%20MCU%20Student%20Facing%2017052020%20-%20Dan%20Pavl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dan_pavlu_springboarddac_onmicrosoft_com/Documents/Southern%20Water%20Corp%20Financial%20Case%20Study%20MCU%20Student%20Facing%2017052020%20-%20Dan%20Pavlu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8453\Desktop\Southern%20Water%20Corp%20Financial%20Case%20Study%20MCU%20Student%20Facing%2017052020%20-%20Dan%20Pavlu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dan_pavlu_springboarddac_onmicrosoft_com/Documents/Southern%20Water%20Corp%20Financial%20Case%20Study%20MCU%20Student%20Facing%2017052020%20-%20Dan%20Pavlu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springboarddac-my.sharepoint.com/personal/dan_pavlu_springboarddac_onmicrosoft_com/Documents/Southern%20Water%20Corp%20Financial%20Case%20Study%20MCU%20Student%20Facing%2017052020%20-%20Dan%20Pavlu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Contribution % of Each Customer Segment per Unit (July 13 – Jun 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'Revenue Analysis'!$B$61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solidFill>
              <a:schemeClr val="accent3">
                <a:lumMod val="10000"/>
                <a:lumOff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Analysis'!$B$62:$B$64</c:f>
              <c:numCache>
                <c:formatCode>0.0%</c:formatCode>
                <c:ptCount val="3"/>
                <c:pt idx="0">
                  <c:v>0.52320475368890484</c:v>
                </c:pt>
                <c:pt idx="1">
                  <c:v>0.40764341953130878</c:v>
                </c:pt>
                <c:pt idx="2">
                  <c:v>0.41462998885337127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7-4305-B4A9-1852733D5EAC}"/>
            </c:ext>
          </c:extLst>
        </c:ser>
        <c:ser>
          <c:idx val="1"/>
          <c:order val="1"/>
          <c:tx>
            <c:strRef>
              <c:f>'Revenue Analysis'!$C$61</c:f>
              <c:strCache>
                <c:ptCount val="1"/>
                <c:pt idx="0">
                  <c:v>002 Public Sales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Analysis'!$C$62:$C$64</c:f>
              <c:numCache>
                <c:formatCode>0.0%</c:formatCode>
                <c:ptCount val="3"/>
                <c:pt idx="0">
                  <c:v>0.25754754000336344</c:v>
                </c:pt>
                <c:pt idx="1">
                  <c:v>0.34887778413286691</c:v>
                </c:pt>
                <c:pt idx="2">
                  <c:v>0.35498085766522613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7-4305-B4A9-1852733D5EAC}"/>
            </c:ext>
          </c:extLst>
        </c:ser>
        <c:ser>
          <c:idx val="2"/>
          <c:order val="2"/>
          <c:tx>
            <c:strRef>
              <c:f>'Revenue Analysis'!$D$61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solidFill>
              <a:schemeClr val="accent3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Analysis'!$A$62:$A$64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'Revenue Analysis'!$D$62:$D$64</c:f>
              <c:numCache>
                <c:formatCode>0.0%</c:formatCode>
                <c:ptCount val="3"/>
                <c:pt idx="0">
                  <c:v>0.21924770630773166</c:v>
                </c:pt>
                <c:pt idx="1">
                  <c:v>0.24347879633582434</c:v>
                </c:pt>
                <c:pt idx="2">
                  <c:v>0.23038915348140254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7-4305-B4A9-1852733D5E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73549968"/>
        <c:axId val="1495644832"/>
      </c:barChart>
      <c:catAx>
        <c:axId val="137354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644832"/>
        <c:crosses val="autoZero"/>
        <c:auto val="1"/>
        <c:lblAlgn val="ctr"/>
        <c:lblOffset val="100"/>
        <c:noMultiLvlLbl val="0"/>
      </c:catAx>
      <c:valAx>
        <c:axId val="1495644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54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Aggregate</a:t>
            </a:r>
            <a:r>
              <a:rPr lang="en-US" b="1" baseline="0"/>
              <a:t> Costs Per Unit (July 13 – Jun 14)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'Expenses Analysis'!$A$25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Analysis'!$B$105:$B$107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'Expenses Analysis'!$R$33</c:f>
              <c:numCache>
                <c:formatCode>"$"#,##0.00;[Red]\-"$"#,##0.00</c:formatCode>
                <c:ptCount val="1"/>
                <c:pt idx="0">
                  <c:v>179319099.03996587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3B-4849-BADF-C997A34A6261}"/>
            </c:ext>
          </c:extLst>
        </c:ser>
        <c:ser>
          <c:idx val="2"/>
          <c:order val="1"/>
          <c:tx>
            <c:strRef>
              <c:f>'Expenses Analysis'!$A$35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Analysis'!$B$105:$B$107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'Expenses Analysis'!$R$43</c:f>
              <c:numCache>
                <c:formatCode>"$"#,##0.00;[Red]\-"$"#,##0.00</c:formatCode>
                <c:ptCount val="1"/>
                <c:pt idx="0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3B-4849-BADF-C997A34A6261}"/>
            </c:ext>
          </c:extLst>
        </c:ser>
        <c:ser>
          <c:idx val="0"/>
          <c:order val="2"/>
          <c:tx>
            <c:strRef>
              <c:f>'Expenses Analysis'!$A$18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Analysis'!$B$105:$B$107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'Expenses Analysis'!$R$23</c:f>
              <c:numCache>
                <c:formatCode>"$"#,##0.00;[Red]\-"$"#,##0.00</c:formatCode>
                <c:ptCount val="1"/>
                <c:pt idx="0">
                  <c:v>51223824.092327476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3B-4849-BADF-C997A34A62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4883471"/>
        <c:axId val="712426831"/>
      </c:barChart>
      <c:catAx>
        <c:axId val="1094883471"/>
        <c:scaling>
          <c:orientation val="minMax"/>
        </c:scaling>
        <c:delete val="1"/>
        <c:axPos val="b"/>
        <c:numFmt formatCode="&quot;$&quot;#,##0.00;[Red]\-&quot;$&quot;#,##0.00" sourceLinked="0"/>
        <c:majorTickMark val="none"/>
        <c:minorTickMark val="none"/>
        <c:tickLblPos val="nextTo"/>
        <c:crossAx val="712426831"/>
        <c:crosses val="autoZero"/>
        <c:auto val="1"/>
        <c:lblAlgn val="ctr"/>
        <c:lblOffset val="100"/>
        <c:tickMarkSkip val="3"/>
        <c:noMultiLvlLbl val="0"/>
      </c:catAx>
      <c:valAx>
        <c:axId val="712426831"/>
        <c:scaling>
          <c:orientation val="minMax"/>
          <c:min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88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Expenses</a:t>
            </a:r>
            <a:r>
              <a:rPr lang="en-US" b="1" baseline="0"/>
              <a:t> </a:t>
            </a:r>
            <a:r>
              <a:rPr lang="en-US" b="1"/>
              <a:t>per Cost Centre (July 13 – Jun 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7"/>
          <c:order val="0"/>
          <c:tx>
            <c:v>Labour Costs (Labour Costs 001)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Centre Element</c:v>
              </c:pt>
            </c:strLit>
          </c:cat>
          <c:val>
            <c:numRef>
              <c:f>'Expenses Analysis'!$R$56</c:f>
              <c:numCache>
                <c:formatCode>"$"#,##0.00;[Red]\-"$"#,##0.00</c:formatCode>
                <c:ptCount val="1"/>
                <c:pt idx="0">
                  <c:v>87328631.570812494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9-4399-BB21-D071188B8AC3}"/>
            </c:ext>
          </c:extLst>
        </c:ser>
        <c:ser>
          <c:idx val="0"/>
          <c:order val="1"/>
          <c:tx>
            <c:v>Chemical Costs (Chem-Exp 001)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Centre Element</c:v>
              </c:pt>
            </c:strLit>
          </c:cat>
          <c:val>
            <c:numRef>
              <c:f>'Expenses Analysis'!$R$49</c:f>
              <c:numCache>
                <c:formatCode>"$"#,##0.00;[Red]\-"$"#,##0.00</c:formatCode>
                <c:ptCount val="1"/>
                <c:pt idx="0">
                  <c:v>78413350.257664919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9-4399-BB21-D071188B8AC3}"/>
            </c:ext>
          </c:extLst>
        </c:ser>
        <c:ser>
          <c:idx val="1"/>
          <c:order val="2"/>
          <c:tx>
            <c:v>Facility Costs (Utility-Exp 002 - Heating)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Centre Element</c:v>
              </c:pt>
            </c:strLit>
          </c:cat>
          <c:val>
            <c:numRef>
              <c:f>'Expenses Analysis'!$R$50</c:f>
              <c:numCache>
                <c:formatCode>"$"#,##0.00;[Red]\-"$"#,##0.00</c:formatCode>
                <c:ptCount val="1"/>
                <c:pt idx="0">
                  <c:v>38717591.397570275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9-4399-BB21-D071188B8AC3}"/>
            </c:ext>
          </c:extLst>
        </c:ser>
        <c:ser>
          <c:idx val="2"/>
          <c:order val="3"/>
          <c:tx>
            <c:v>Facility Costs (Utility-Exp 002 - Electricity)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Centre Element</c:v>
              </c:pt>
            </c:strLit>
          </c:cat>
          <c:val>
            <c:numRef>
              <c:f>'Expenses Analysis'!$R$51</c:f>
              <c:numCache>
                <c:formatCode>"$"#,##0.00;[Red]\-"$"#,##0.00</c:formatCode>
                <c:ptCount val="1"/>
                <c:pt idx="0">
                  <c:v>36414827.690372624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9-4399-BB21-D071188B8AC3}"/>
            </c:ext>
          </c:extLst>
        </c:ser>
        <c:ser>
          <c:idx val="3"/>
          <c:order val="4"/>
          <c:tx>
            <c:v>Operational Maintenance Costs (Plant Maintenance 001)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Centre Element</c:v>
              </c:pt>
            </c:strLit>
          </c:cat>
          <c:val>
            <c:numRef>
              <c:f>'Expenses Analysis'!$R$52</c:f>
              <c:numCache>
                <c:formatCode>"$"#,##0.00;[Red]\-"$"#,##0.00</c:formatCode>
                <c:ptCount val="1"/>
                <c:pt idx="0">
                  <c:v>31752797.278513506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A9-4399-BB21-D071188B8AC3}"/>
            </c:ext>
          </c:extLst>
        </c:ser>
        <c:ser>
          <c:idx val="5"/>
          <c:order val="5"/>
          <c:tx>
            <c:v>Operational Maintenance Costs (Plant Op. Costs 003)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Centre Element</c:v>
              </c:pt>
            </c:strLit>
          </c:cat>
          <c:val>
            <c:numRef>
              <c:f>'Expenses Analysis'!$R$54</c:f>
              <c:numCache>
                <c:formatCode>"$"#,##0.00;[Red]\-"$"#,##0.00</c:formatCode>
                <c:ptCount val="1"/>
                <c:pt idx="0">
                  <c:v>21090666.556378298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A9-4399-BB21-D071188B8AC3}"/>
            </c:ext>
          </c:extLst>
        </c:ser>
        <c:ser>
          <c:idx val="4"/>
          <c:order val="6"/>
          <c:tx>
            <c:v>Operational Maintenance Costs (Plant Outages 002)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Centre Element</c:v>
              </c:pt>
            </c:strLit>
          </c:cat>
          <c:val>
            <c:numRef>
              <c:f>'Expenses Analysis'!$R$53</c:f>
              <c:numCache>
                <c:formatCode>"$"#,##0.00;[Red]\-"$"#,##0.00</c:formatCode>
                <c:ptCount val="1"/>
                <c:pt idx="0">
                  <c:v>16735122.996921198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A9-4399-BB21-D071188B8AC3}"/>
            </c:ext>
          </c:extLst>
        </c:ser>
        <c:ser>
          <c:idx val="6"/>
          <c:order val="7"/>
          <c:tx>
            <c:v>Operational Maintenance Costs (Plant Admin Costs 004)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Cost Centre Element</c:v>
              </c:pt>
            </c:strLit>
          </c:cat>
          <c:val>
            <c:numRef>
              <c:f>'Expenses Analysis'!$R$55</c:f>
              <c:numCache>
                <c:formatCode>"$"#,##0.00;[Red]\-"$"#,##0.00</c:formatCode>
                <c:ptCount val="1"/>
                <c:pt idx="0">
                  <c:v>10813424.6638656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A9-4399-BB21-D071188B8A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4583664"/>
        <c:axId val="1495641504"/>
      </c:barChart>
      <c:catAx>
        <c:axId val="14845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641504"/>
        <c:crosses val="autoZero"/>
        <c:auto val="1"/>
        <c:lblAlgn val="ctr"/>
        <c:lblOffset val="100"/>
        <c:noMultiLvlLbl val="0"/>
      </c:catAx>
      <c:valAx>
        <c:axId val="1495641504"/>
        <c:scaling>
          <c:orientation val="minMax"/>
          <c:max val="180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5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Expenses</a:t>
            </a:r>
            <a:r>
              <a:rPr lang="en-US" baseline="0"/>
              <a:t> per Cost Centre Element (Kootha)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7"/>
          <c:order val="0"/>
          <c:tx>
            <c:strRef>
              <c:f>'Expenses Analysis'!$D$22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Analysis'!$R$22</c:f>
              <c:numCache>
                <c:formatCode>"$"#,##0.00;[Red]\-"$"#,##0.00</c:formatCode>
                <c:ptCount val="1"/>
                <c:pt idx="0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6-4DD2-8D28-9CD2E532172C}"/>
            </c:ext>
          </c:extLst>
        </c:ser>
        <c:ser>
          <c:idx val="0"/>
          <c:order val="1"/>
          <c:tx>
            <c:strRef>
              <c:f>'Expenses Analysis'!$D$15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Analysis'!$R$15</c:f>
              <c:numCache>
                <c:formatCode>"$"#,##0.00;[Red]\-"$"#,##0.00</c:formatCode>
                <c:ptCount val="1"/>
                <c:pt idx="0">
                  <c:v>10125517.983652497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6-4DD2-8D28-9CD2E532172C}"/>
            </c:ext>
          </c:extLst>
        </c:ser>
        <c:ser>
          <c:idx val="2"/>
          <c:order val="2"/>
          <c:tx>
            <c:strRef>
              <c:f>'Expenses Analysis'!$D$17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Analysis'!$R$17</c:f>
              <c:numCache>
                <c:formatCode>"$"#,##0.00;[Red]\-"$"#,##0.00</c:formatCode>
                <c:ptCount val="1"/>
                <c:pt idx="0">
                  <c:v>7080781.8067499967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46-4DD2-8D28-9CD2E532172C}"/>
            </c:ext>
          </c:extLst>
        </c:ser>
        <c:ser>
          <c:idx val="3"/>
          <c:order val="3"/>
          <c:tx>
            <c:strRef>
              <c:f>'Expenses Analysis'!$D$18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Analysis'!$R$18</c:f>
              <c:numCache>
                <c:formatCode>"$"#,##0.00;[Red]\-"$"#,##0.00</c:formatCode>
                <c:ptCount val="1"/>
                <c:pt idx="0">
                  <c:v>4863981.2092249971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46-4DD2-8D28-9CD2E532172C}"/>
            </c:ext>
          </c:extLst>
        </c:ser>
        <c:ser>
          <c:idx val="1"/>
          <c:order val="4"/>
          <c:tx>
            <c:strRef>
              <c:f>'Expenses Analysis'!$D$16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Analysis'!$R$16</c:f>
              <c:numCache>
                <c:formatCode>"$"#,##0.00;[Red]\-"$"#,##0.00</c:formatCode>
                <c:ptCount val="1"/>
                <c:pt idx="0">
                  <c:v>4720521.2044999981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46-4DD2-8D28-9CD2E532172C}"/>
            </c:ext>
          </c:extLst>
        </c:ser>
        <c:ser>
          <c:idx val="5"/>
          <c:order val="5"/>
          <c:tx>
            <c:strRef>
              <c:f>'Expenses Analysis'!$D$20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Analysis'!$R$20</c:f>
              <c:numCache>
                <c:formatCode>"$"#,##0.00;[Red]\-"$"#,##0.00</c:formatCode>
                <c:ptCount val="1"/>
                <c:pt idx="0">
                  <c:v>3450033.1832874976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46-4DD2-8D28-9CD2E532172C}"/>
            </c:ext>
          </c:extLst>
        </c:ser>
        <c:ser>
          <c:idx val="4"/>
          <c:order val="6"/>
          <c:tx>
            <c:strRef>
              <c:f>'Expenses Analysis'!$D$19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Analysis'!$R$19</c:f>
              <c:numCache>
                <c:formatCode>"$"#,##0.00;[Red]\-"$"#,##0.00</c:formatCode>
                <c:ptCount val="1"/>
                <c:pt idx="0">
                  <c:v>3054127.7360249986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46-4DD2-8D28-9CD2E532172C}"/>
            </c:ext>
          </c:extLst>
        </c:ser>
        <c:ser>
          <c:idx val="6"/>
          <c:order val="7"/>
          <c:tx>
            <c:strRef>
              <c:f>'Expenses Analysis'!$D$21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Analysis'!$R$21</c:f>
              <c:numCache>
                <c:formatCode>"$"#,##0.00;[Red]\-"$"#,##0.00</c:formatCode>
                <c:ptCount val="1"/>
                <c:pt idx="0">
                  <c:v>2375432.6835749988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46-4DD2-8D28-9CD2E532172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3236688"/>
        <c:axId val="1017593408"/>
      </c:barChart>
      <c:catAx>
        <c:axId val="176323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93408"/>
        <c:crosses val="autoZero"/>
        <c:auto val="1"/>
        <c:lblAlgn val="ctr"/>
        <c:lblOffset val="100"/>
        <c:noMultiLvlLbl val="0"/>
      </c:catAx>
      <c:valAx>
        <c:axId val="1017593408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23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Expenses</a:t>
            </a:r>
            <a:r>
              <a:rPr lang="en-US" baseline="0"/>
              <a:t> per Cost Centre Element (Surjek)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7"/>
          <c:order val="0"/>
          <c:tx>
            <c:strRef>
              <c:f>'Expenses Analysis'!$D$32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Analysis'!$R$32</c:f>
              <c:numCache>
                <c:formatCode>"$"#,##0.00;[Red]\-"$"#,##0.00</c:formatCode>
                <c:ptCount val="1"/>
                <c:pt idx="0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69-444E-B850-601B21B6B530}"/>
            </c:ext>
          </c:extLst>
        </c:ser>
        <c:ser>
          <c:idx val="0"/>
          <c:order val="1"/>
          <c:tx>
            <c:strRef>
              <c:f>'Expenses Analysis'!$D$25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Analysis'!$R$25</c:f>
              <c:numCache>
                <c:formatCode>"$"#,##0.00;[Red]\-"$"#,##0.00</c:formatCode>
                <c:ptCount val="1"/>
                <c:pt idx="0">
                  <c:v>46326012.775156811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69-444E-B850-601B21B6B530}"/>
            </c:ext>
          </c:extLst>
        </c:ser>
        <c:ser>
          <c:idx val="2"/>
          <c:order val="2"/>
          <c:tx>
            <c:strRef>
              <c:f>'Expenses Analysis'!$D$27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Analysis'!$R$27</c:f>
              <c:numCache>
                <c:formatCode>"$"#,##0.00;[Red]\-"$"#,##0.00</c:formatCode>
                <c:ptCount val="1"/>
                <c:pt idx="0">
                  <c:v>19302505.322982002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69-444E-B850-601B21B6B530}"/>
            </c:ext>
          </c:extLst>
        </c:ser>
        <c:ser>
          <c:idx val="3"/>
          <c:order val="3"/>
          <c:tx>
            <c:strRef>
              <c:f>'Expenses Analysis'!$D$28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Analysis'!$R$28</c:f>
              <c:numCache>
                <c:formatCode>"$"#,##0.00;[Red]\-"$"#,##0.00</c:formatCode>
                <c:ptCount val="1"/>
                <c:pt idx="0">
                  <c:v>18221565.024895009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69-444E-B850-601B21B6B530}"/>
            </c:ext>
          </c:extLst>
        </c:ser>
        <c:ser>
          <c:idx val="1"/>
          <c:order val="4"/>
          <c:tx>
            <c:strRef>
              <c:f>'Expenses Analysis'!$D$26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Analysis'!$R$26</c:f>
              <c:numCache>
                <c:formatCode>"$"#,##0.00;[Red]\-"$"#,##0.00</c:formatCode>
                <c:ptCount val="1"/>
                <c:pt idx="0">
                  <c:v>23163006.387578405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69-444E-B850-601B21B6B530}"/>
            </c:ext>
          </c:extLst>
        </c:ser>
        <c:ser>
          <c:idx val="5"/>
          <c:order val="5"/>
          <c:tx>
            <c:strRef>
              <c:f>'Expenses Analysis'!$D$30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Analysis'!$R$30</c:f>
              <c:numCache>
                <c:formatCode>"$"#,##0.00;[Red]\-"$"#,##0.00</c:formatCode>
                <c:ptCount val="1"/>
                <c:pt idx="0">
                  <c:v>12135274.3266048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69-444E-B850-601B21B6B530}"/>
            </c:ext>
          </c:extLst>
        </c:ser>
        <c:ser>
          <c:idx val="4"/>
          <c:order val="6"/>
          <c:tx>
            <c:strRef>
              <c:f>'Expenses Analysis'!$D$29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Analysis'!$R$29</c:f>
              <c:numCache>
                <c:formatCode>"$"#,##0.00;[Red]\-"$"#,##0.00</c:formatCode>
                <c:ptCount val="1"/>
                <c:pt idx="0">
                  <c:v>11461092.4195712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69-444E-B850-601B21B6B530}"/>
            </c:ext>
          </c:extLst>
        </c:ser>
        <c:ser>
          <c:idx val="6"/>
          <c:order val="7"/>
          <c:tx>
            <c:strRef>
              <c:f>'Expenses Analysis'!$D$31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Analysis'!$R$31</c:f>
              <c:numCache>
                <c:formatCode>"$"#,##0.00;[Red]\-"$"#,##0.00</c:formatCode>
                <c:ptCount val="1"/>
                <c:pt idx="0">
                  <c:v>6573273.5935776001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869-444E-B850-601B21B6B5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3236688"/>
        <c:axId val="1017593408"/>
      </c:barChart>
      <c:catAx>
        <c:axId val="176323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93408"/>
        <c:crosses val="autoZero"/>
        <c:auto val="1"/>
        <c:lblAlgn val="ctr"/>
        <c:lblOffset val="100"/>
        <c:noMultiLvlLbl val="0"/>
      </c:catAx>
      <c:valAx>
        <c:axId val="101759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23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Expenses</a:t>
            </a:r>
            <a:r>
              <a:rPr lang="en-US" baseline="0"/>
              <a:t> per Cost Centre Element (Jutik)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7"/>
          <c:order val="0"/>
          <c:tx>
            <c:strRef>
              <c:f>'Expenses Analysis'!$D$42</c:f>
              <c:strCache>
                <c:ptCount val="1"/>
                <c:pt idx="0">
                  <c:v>Labour-Costs (001)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Analysis'!$R$42</c:f>
              <c:numCache>
                <c:formatCode>"$"#,##0.00;[Red]\-"$"#,##0.00</c:formatCode>
                <c:ptCount val="1"/>
                <c:pt idx="0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5-4F3A-9163-EE5083386E11}"/>
            </c:ext>
          </c:extLst>
        </c:ser>
        <c:ser>
          <c:idx val="0"/>
          <c:order val="1"/>
          <c:tx>
            <c:strRef>
              <c:f>'Expenses Analysis'!$D$35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Analysis'!$R$35</c:f>
              <c:numCache>
                <c:formatCode>"$"#,##0.00;[Red]\-"$"#,##0.00</c:formatCode>
                <c:ptCount val="1"/>
                <c:pt idx="0">
                  <c:v>21961819.498855624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15-4F3A-9163-EE5083386E11}"/>
            </c:ext>
          </c:extLst>
        </c:ser>
        <c:ser>
          <c:idx val="2"/>
          <c:order val="2"/>
          <c:tx>
            <c:strRef>
              <c:f>'Expenses Analysis'!$D$37</c:f>
              <c:strCache>
                <c:ptCount val="1"/>
                <c:pt idx="0">
                  <c:v>Utility-Exp (002) - Electricity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Analysis'!$R$37</c:f>
              <c:numCache>
                <c:formatCode>"$"#,##0.00;[Red]\-"$"#,##0.00</c:formatCode>
                <c:ptCount val="1"/>
                <c:pt idx="0">
                  <c:v>10031540.560640626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15-4F3A-9163-EE5083386E11}"/>
            </c:ext>
          </c:extLst>
        </c:ser>
        <c:ser>
          <c:idx val="3"/>
          <c:order val="3"/>
          <c:tx>
            <c:strRef>
              <c:f>'Expenses Analysis'!$D$38</c:f>
              <c:strCache>
                <c:ptCount val="1"/>
                <c:pt idx="0">
                  <c:v>Plant Maintenance (001)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Analysis'!$R$38</c:f>
              <c:numCache>
                <c:formatCode>"$"#,##0.00;[Red]\-"$"#,##0.00</c:formatCode>
                <c:ptCount val="1"/>
                <c:pt idx="0">
                  <c:v>8667251.0443934985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15-4F3A-9163-EE5083386E11}"/>
            </c:ext>
          </c:extLst>
        </c:ser>
        <c:ser>
          <c:idx val="1"/>
          <c:order val="4"/>
          <c:tx>
            <c:strRef>
              <c:f>'Expenses Analysis'!$D$36</c:f>
              <c:strCache>
                <c:ptCount val="1"/>
                <c:pt idx="0">
                  <c:v>Utility-Exp (002) - 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Analysis'!$R$36</c:f>
              <c:numCache>
                <c:formatCode>"$"#,##0.00;[Red]\-"$"#,##0.00</c:formatCode>
                <c:ptCount val="1"/>
                <c:pt idx="0">
                  <c:v>10834063.805491872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15-4F3A-9163-EE5083386E11}"/>
            </c:ext>
          </c:extLst>
        </c:ser>
        <c:ser>
          <c:idx val="5"/>
          <c:order val="5"/>
          <c:tx>
            <c:strRef>
              <c:f>'Expenses Analysis'!$D$40</c:f>
              <c:strCache>
                <c:ptCount val="1"/>
                <c:pt idx="0">
                  <c:v>Plant Op. Costs (003)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Analysis'!$R$40</c:f>
              <c:numCache>
                <c:formatCode>"$"#,##0.00;[Red]\-"$"#,##0.00</c:formatCode>
                <c:ptCount val="1"/>
                <c:pt idx="0">
                  <c:v>5505359.0464859996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15-4F3A-9163-EE5083386E11}"/>
            </c:ext>
          </c:extLst>
        </c:ser>
        <c:ser>
          <c:idx val="4"/>
          <c:order val="6"/>
          <c:tx>
            <c:strRef>
              <c:f>'Expenses Analysis'!$D$39</c:f>
              <c:strCache>
                <c:ptCount val="1"/>
                <c:pt idx="0">
                  <c:v>Plant Outages (002)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Analysis'!$R$39</c:f>
              <c:numCache>
                <c:formatCode>"$"#,##0.00;[Red]\-"$"#,##0.00</c:formatCode>
                <c:ptCount val="1"/>
                <c:pt idx="0">
                  <c:v>2219902.8413250004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15-4F3A-9163-EE5083386E11}"/>
            </c:ext>
          </c:extLst>
        </c:ser>
        <c:ser>
          <c:idx val="6"/>
          <c:order val="7"/>
          <c:tx>
            <c:strRef>
              <c:f>'Expenses Analysis'!$D$41</c:f>
              <c:strCache>
                <c:ptCount val="1"/>
                <c:pt idx="0">
                  <c:v>Plant Admin Costs (004)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.##,,&quot; M&quot;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'Expenses Analysis'!$D$12</c:f>
              <c:strCache>
                <c:ptCount val="1"/>
                <c:pt idx="0">
                  <c:v>Cost Centre Element</c:v>
                </c:pt>
              </c:strCache>
            </c:strRef>
          </c:cat>
          <c:val>
            <c:numRef>
              <c:f>'Expenses Analysis'!$R$41</c:f>
              <c:numCache>
                <c:formatCode>"$"#,##0.00;[Red]\-"$"#,##0.00</c:formatCode>
                <c:ptCount val="1"/>
                <c:pt idx="0">
                  <c:v>1864718.386713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15-4F3A-9163-EE5083386E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3236688"/>
        <c:axId val="1017593408"/>
      </c:barChart>
      <c:catAx>
        <c:axId val="176323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93408"/>
        <c:crosses val="autoZero"/>
        <c:auto val="1"/>
        <c:lblAlgn val="ctr"/>
        <c:lblOffset val="100"/>
        <c:noMultiLvlLbl val="0"/>
      </c:catAx>
      <c:valAx>
        <c:axId val="1017593408"/>
        <c:scaling>
          <c:orientation val="minMax"/>
          <c:max val="5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23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Chemical Expenditure vs.</a:t>
            </a:r>
            <a:r>
              <a:rPr lang="en-US" b="1" baseline="0"/>
              <a:t> Water Production Actuals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Kootha Chemical Costs</c:v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Analysis'!$F$105:$Q$105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6-4390-8B11-86A9AE1EE6C7}"/>
            </c:ext>
          </c:extLst>
        </c:ser>
        <c:ser>
          <c:idx val="1"/>
          <c:order val="1"/>
          <c:tx>
            <c:v>Surjek Chemical Costs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Analysis'!$F$106:$Q$106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6-4390-8B11-86A9AE1EE6C7}"/>
            </c:ext>
          </c:extLst>
        </c:ser>
        <c:ser>
          <c:idx val="2"/>
          <c:order val="2"/>
          <c:tx>
            <c:v>Jutik Chemical Costs</c:v>
          </c:tx>
          <c:spPr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numRef>
              <c:f>'Expenses Analysis'!$F$103:$Q$103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'Expenses Analysis'!$F$107:$Q$107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16-4390-8B11-86A9AE1EE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6236288"/>
        <c:axId val="1495639840"/>
      </c:barChart>
      <c:lineChart>
        <c:grouping val="standard"/>
        <c:varyColors val="0"/>
        <c:ser>
          <c:idx val="3"/>
          <c:order val="3"/>
          <c:tx>
            <c:v>Kootha Water Production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Analysis'!$G$103</c:f>
              <c:numCache>
                <c:formatCode>mmm\-yy</c:formatCode>
                <c:ptCount val="1"/>
                <c:pt idx="0">
                  <c:v>41487</c:v>
                </c:pt>
              </c:numCache>
            </c:numRef>
          </c:cat>
          <c:val>
            <c:numRef>
              <c:f>'Expenses Analysis'!$F$108:$Q$108</c:f>
              <c:numCache>
                <c:formatCode>0.00\ "Giga-Litres"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16-4390-8B11-86A9AE1EE6C7}"/>
            </c:ext>
          </c:extLst>
        </c:ser>
        <c:ser>
          <c:idx val="4"/>
          <c:order val="4"/>
          <c:tx>
            <c:v>Surjek Water Production</c:v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Analysis'!$G$103</c:f>
              <c:numCache>
                <c:formatCode>mmm\-yy</c:formatCode>
                <c:ptCount val="1"/>
                <c:pt idx="0">
                  <c:v>41487</c:v>
                </c:pt>
              </c:numCache>
            </c:numRef>
          </c:cat>
          <c:val>
            <c:numRef>
              <c:f>'Expenses Analysis'!$F$109:$Q$109</c:f>
              <c:numCache>
                <c:formatCode>0.00\ "Giga-Litres"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16-4390-8B11-86A9AE1EE6C7}"/>
            </c:ext>
          </c:extLst>
        </c:ser>
        <c:ser>
          <c:idx val="5"/>
          <c:order val="5"/>
          <c:tx>
            <c:v>Jutik Water Production</c:v>
          </c:tx>
          <c:spPr>
            <a:ln w="28575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'Expenses Analysis'!$G$103</c:f>
              <c:numCache>
                <c:formatCode>mmm\-yy</c:formatCode>
                <c:ptCount val="1"/>
                <c:pt idx="0">
                  <c:v>41487</c:v>
                </c:pt>
              </c:numCache>
            </c:numRef>
          </c:cat>
          <c:val>
            <c:numRef>
              <c:f>'Expenses Analysis'!$F$110:$Q$110</c:f>
              <c:numCache>
                <c:formatCode>0.00\ "Giga-Litres"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16-4390-8B11-86A9AE1EE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6221888"/>
        <c:axId val="1495649408"/>
      </c:lineChart>
      <c:dateAx>
        <c:axId val="187623628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639840"/>
        <c:crosses val="autoZero"/>
        <c:auto val="1"/>
        <c:lblOffset val="100"/>
        <c:baseTimeUnit val="months"/>
      </c:dateAx>
      <c:valAx>
        <c:axId val="149563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236288"/>
        <c:crosses val="autoZero"/>
        <c:crossBetween val="between"/>
      </c:valAx>
      <c:valAx>
        <c:axId val="1495649408"/>
        <c:scaling>
          <c:orientation val="minMax"/>
        </c:scaling>
        <c:delete val="0"/>
        <c:axPos val="r"/>
        <c:numFmt formatCode="0.00\ &quot;Giga-Litre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221888"/>
        <c:crosses val="max"/>
        <c:crossBetween val="between"/>
      </c:valAx>
      <c:dateAx>
        <c:axId val="1876221888"/>
        <c:scaling>
          <c:orientation val="minMax"/>
        </c:scaling>
        <c:delete val="1"/>
        <c:axPos val="b"/>
        <c:numFmt formatCode="mmm\-yy" sourceLinked="1"/>
        <c:majorTickMark val="none"/>
        <c:minorTickMark val="none"/>
        <c:tickLblPos val="nextTo"/>
        <c:crossAx val="149564940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EBIT per Unit</a:t>
            </a:r>
            <a:r>
              <a:rPr lang="en-US" b="1" baseline="0"/>
              <a:t> per Month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'EBIT Analysis'!$A$56</c:f>
              <c:strCache>
                <c:ptCount val="1"/>
                <c:pt idx="0">
                  <c:v>Kootha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'EBIT Analysis'!$E$54:$P$55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'EBIT Analysis'!$E$56:$P$56</c:f>
              <c:numCache>
                <c:formatCode>0.0%</c:formatCode>
                <c:ptCount val="12"/>
                <c:pt idx="0">
                  <c:v>0.41529437933894875</c:v>
                </c:pt>
                <c:pt idx="1">
                  <c:v>0.16120151183040166</c:v>
                </c:pt>
                <c:pt idx="2">
                  <c:v>0.28887410723655493</c:v>
                </c:pt>
                <c:pt idx="3">
                  <c:v>0.32001932998338012</c:v>
                </c:pt>
                <c:pt idx="4">
                  <c:v>0.33869312626258291</c:v>
                </c:pt>
                <c:pt idx="5">
                  <c:v>0.34820783846476255</c:v>
                </c:pt>
                <c:pt idx="6">
                  <c:v>0.32889058147025918</c:v>
                </c:pt>
                <c:pt idx="7">
                  <c:v>0.36170053874987812</c:v>
                </c:pt>
                <c:pt idx="8">
                  <c:v>0.3957450352355435</c:v>
                </c:pt>
                <c:pt idx="9">
                  <c:v>0.17121060352256295</c:v>
                </c:pt>
                <c:pt idx="10">
                  <c:v>0.13014434409940612</c:v>
                </c:pt>
                <c:pt idx="11">
                  <c:v>-3.2015452692863752E-2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25-45E0-9EBB-6CA483ED8FBC}"/>
            </c:ext>
          </c:extLst>
        </c:ser>
        <c:ser>
          <c:idx val="1"/>
          <c:order val="1"/>
          <c:tx>
            <c:strRef>
              <c:f>'EBIT Analysis'!$A$57</c:f>
              <c:strCache>
                <c:ptCount val="1"/>
                <c:pt idx="0">
                  <c:v>Surjek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'EBIT Analysis'!$E$54:$P$55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'EBIT Analysis'!$E$57:$P$57</c:f>
              <c:numCache>
                <c:formatCode>0.0%</c:formatCode>
                <c:ptCount val="12"/>
                <c:pt idx="0">
                  <c:v>0.3455956940538133</c:v>
                </c:pt>
                <c:pt idx="1">
                  <c:v>6.4599684274176436E-2</c:v>
                </c:pt>
                <c:pt idx="2">
                  <c:v>0.14433359289184161</c:v>
                </c:pt>
                <c:pt idx="3">
                  <c:v>-0.22177748431522884</c:v>
                </c:pt>
                <c:pt idx="4">
                  <c:v>-0.44766201795834271</c:v>
                </c:pt>
                <c:pt idx="5">
                  <c:v>0.16732145063494736</c:v>
                </c:pt>
                <c:pt idx="6">
                  <c:v>0.37427618015254988</c:v>
                </c:pt>
                <c:pt idx="7">
                  <c:v>0.11368942332287189</c:v>
                </c:pt>
                <c:pt idx="8">
                  <c:v>0.23574321478746135</c:v>
                </c:pt>
                <c:pt idx="9">
                  <c:v>0.11675504697526991</c:v>
                </c:pt>
                <c:pt idx="10">
                  <c:v>-0.29356581548975247</c:v>
                </c:pt>
                <c:pt idx="11">
                  <c:v>0.47482161130642109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25-45E0-9EBB-6CA483ED8FBC}"/>
            </c:ext>
          </c:extLst>
        </c:ser>
        <c:ser>
          <c:idx val="2"/>
          <c:order val="2"/>
          <c:tx>
            <c:strRef>
              <c:f>'EBIT Analysis'!$A$58</c:f>
              <c:strCache>
                <c:ptCount val="1"/>
                <c:pt idx="0">
                  <c:v>Jutik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'EBIT Analysis'!$E$54:$P$55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'EBIT Analysis'!$E$58:$P$58</c:f>
              <c:numCache>
                <c:formatCode>0.0%</c:formatCode>
                <c:ptCount val="12"/>
                <c:pt idx="0">
                  <c:v>0.35762388953297342</c:v>
                </c:pt>
                <c:pt idx="1">
                  <c:v>0.5013107546263732</c:v>
                </c:pt>
                <c:pt idx="2">
                  <c:v>0.33532439120342417</c:v>
                </c:pt>
                <c:pt idx="3">
                  <c:v>0.37373471996246976</c:v>
                </c:pt>
                <c:pt idx="4">
                  <c:v>0.47039691903281722</c:v>
                </c:pt>
                <c:pt idx="5">
                  <c:v>0.47313004208100951</c:v>
                </c:pt>
                <c:pt idx="6">
                  <c:v>0.5353020289864372</c:v>
                </c:pt>
                <c:pt idx="7">
                  <c:v>0.52577909011510338</c:v>
                </c:pt>
                <c:pt idx="8">
                  <c:v>0.38588068285200638</c:v>
                </c:pt>
                <c:pt idx="9">
                  <c:v>0.55152119278952894</c:v>
                </c:pt>
                <c:pt idx="10">
                  <c:v>0.43228332459198315</c:v>
                </c:pt>
                <c:pt idx="11">
                  <c:v>0.37303495544431575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25-45E0-9EBB-6CA483ED8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1425312"/>
        <c:axId val="241424896"/>
      </c:lineChart>
      <c:catAx>
        <c:axId val="24142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424896"/>
        <c:crossesAt val="-0.60000000000000009"/>
        <c:auto val="1"/>
        <c:lblAlgn val="ctr"/>
        <c:lblOffset val="100"/>
        <c:noMultiLvlLbl val="1"/>
      </c:catAx>
      <c:valAx>
        <c:axId val="24142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42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EBIT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'EBIT Analysis'!$A$56:$A$58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'EBIT Analysis'!$Q$56:$Q$58</c:f>
              <c:numCache>
                <c:formatCode>0.0%</c:formatCode>
                <c:ptCount val="3"/>
                <c:pt idx="0">
                  <c:v>0.27797794172946699</c:v>
                </c:pt>
                <c:pt idx="1">
                  <c:v>0.11340244014940312</c:v>
                </c:pt>
                <c:pt idx="2">
                  <c:v>0.44567644671722018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E-4CE8-B61F-192828557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4674304"/>
        <c:axId val="864682624"/>
      </c:barChart>
      <c:catAx>
        <c:axId val="86467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682624"/>
        <c:crosses val="autoZero"/>
        <c:auto val="1"/>
        <c:lblAlgn val="ctr"/>
        <c:lblOffset val="100"/>
        <c:noMultiLvlLbl val="0"/>
      </c:catAx>
      <c:valAx>
        <c:axId val="86468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67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5/08/2021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5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theme" Target="../theme/theme1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oleObject" Target="../embeddings/oleObject1.bin"/><Relationship Id="rId5" Type="http://schemas.openxmlformats.org/officeDocument/2006/relationships/tags" Target="../tags/tag1.x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vmlDrawing" Target="../drawings/vmlDrawing1.v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1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/>
              <a:t>Segmentation of the revenues by unit, reveals that of the three (3) customer segments, Private Water Hedge Sales are the most popular ($187,427,311.64), followed by Public Sales ($146,932,119.35), and lastly Residential Sales ($102,506,100.86). 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562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FBBB60-F5D9-4DC7-8535-5BA006945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631260"/>
              </p:ext>
            </p:extLst>
          </p:nvPr>
        </p:nvGraphicFramePr>
        <p:xfrm>
          <a:off x="264772" y="1323294"/>
          <a:ext cx="8345828" cy="442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6"/>
            <a:ext cx="8737599" cy="646331"/>
          </a:xfrm>
        </p:spPr>
        <p:txBody>
          <a:bodyPr/>
          <a:lstStyle/>
          <a:p>
            <a:r>
              <a:rPr lang="en-GB" sz="1400" b="1"/>
              <a:t>Of the ($</a:t>
            </a:r>
            <a:r>
              <a:rPr lang="en-US" sz="1400" b="1"/>
              <a:t>436,865,531.84</a:t>
            </a:r>
            <a:r>
              <a:rPr lang="en-GB" sz="1400" b="1"/>
              <a:t>)¹ in Revenue Sales over the July-2013 to June-2014 Period, Surjek provides close to 50% of Sales Volumes ($202,255,349.17), with Jutik ($163,665,225.38) and Kootha ($70,944,957.30) providing the remaining.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52023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38D6F8D-355B-463E-A16C-3C56E1D2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47" y="1044092"/>
            <a:ext cx="5332868" cy="2904741"/>
          </a:xfrm>
          <a:prstGeom prst="rect">
            <a:avLst/>
          </a:prstGeom>
        </p:spPr>
      </p:pic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5230151-6BAD-4FD2-B2D6-83DC699B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15" y="4212194"/>
            <a:ext cx="4365581" cy="2374262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80B6439-AD63-4A5D-97EB-EED03FE25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" y="4211988"/>
            <a:ext cx="4359340" cy="23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/>
              <a:t>Targeted Expense Analysis reveals an interesting trend; Overall Costs sharply increase from December, with Labour Costs, contributing $87M (27.2%) towards the overall cost-base. 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A75E43F-7AA3-4C50-A755-37CB2CDEC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617624"/>
              </p:ext>
            </p:extLst>
          </p:nvPr>
        </p:nvGraphicFramePr>
        <p:xfrm>
          <a:off x="779361" y="848818"/>
          <a:ext cx="7223328" cy="2511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99EF79C-30F7-4390-881E-D4CB2F74E1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149496"/>
              </p:ext>
            </p:extLst>
          </p:nvPr>
        </p:nvGraphicFramePr>
        <p:xfrm>
          <a:off x="869055" y="3213278"/>
          <a:ext cx="7223328" cy="3406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/>
              <a:t>Further analysis singles-out </a:t>
            </a:r>
            <a:r>
              <a:rPr lang="en-GB" sz="1400" b="1" err="1"/>
              <a:t>Surjek</a:t>
            </a:r>
            <a:r>
              <a:rPr lang="en-GB" sz="1400" b="1"/>
              <a:t> with $179M (55.82%) worth of expenses, contrasted to a much lower spend from </a:t>
            </a:r>
            <a:r>
              <a:rPr lang="en-GB" sz="1400" b="1" err="1"/>
              <a:t>Kootha</a:t>
            </a:r>
            <a:r>
              <a:rPr lang="en-GB" sz="1400" b="1"/>
              <a:t> ($51 M) and </a:t>
            </a:r>
            <a:r>
              <a:rPr lang="en-GB" sz="1400" b="1" err="1"/>
              <a:t>Jutik</a:t>
            </a:r>
            <a:r>
              <a:rPr lang="en-GB" sz="1400" b="1"/>
              <a:t> ($91M), largely due to lower Chemical and Labour Expenditure. 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F16A86F-9CD4-46C4-8203-D5943422C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81478"/>
              </p:ext>
            </p:extLst>
          </p:nvPr>
        </p:nvGraphicFramePr>
        <p:xfrm>
          <a:off x="643392" y="695236"/>
          <a:ext cx="7674654" cy="203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2958E79-0A66-4E15-A4BE-81934F17CF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113273"/>
              </p:ext>
            </p:extLst>
          </p:nvPr>
        </p:nvGraphicFramePr>
        <p:xfrm>
          <a:off x="643392" y="2617641"/>
          <a:ext cx="7674654" cy="2106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67E0A4-C04A-428F-9E54-5E38D0A223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08700"/>
              </p:ext>
            </p:extLst>
          </p:nvPr>
        </p:nvGraphicFramePr>
        <p:xfrm>
          <a:off x="553698" y="4615291"/>
          <a:ext cx="7674653" cy="210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/>
              <a:t>Drilling-down to the cost-element level, reveals an indicative relationship between water production and chemical expenditure with this being particularly pronounced for the </a:t>
            </a:r>
            <a:r>
              <a:rPr lang="en-GB" sz="1400" b="1" err="1"/>
              <a:t>Surjek</a:t>
            </a:r>
            <a:r>
              <a:rPr lang="en-GB" sz="1400" b="1"/>
              <a:t> Unit which coincidentally has the highest rate of water production. </a:t>
            </a:r>
            <a:endParaRPr lang="en-AU" sz="1400" b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D5A96A-FBFB-4376-B45E-496EFDB8C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166424"/>
              </p:ext>
            </p:extLst>
          </p:nvPr>
        </p:nvGraphicFramePr>
        <p:xfrm>
          <a:off x="219076" y="1146238"/>
          <a:ext cx="8487042" cy="5293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/>
              <a:t>Concluding our analysis, </a:t>
            </a:r>
            <a:r>
              <a:rPr lang="en-AU" sz="1350" b="1" err="1"/>
              <a:t>Jutik</a:t>
            </a:r>
            <a:r>
              <a:rPr lang="en-AU" sz="1350" b="1"/>
              <a:t> has the highest overall EBIT contributions ($73M), followed by </a:t>
            </a:r>
            <a:r>
              <a:rPr lang="en-AU" sz="1350" b="1" err="1"/>
              <a:t>Surjek</a:t>
            </a:r>
            <a:r>
              <a:rPr lang="en-AU" sz="1350" b="1"/>
              <a:t> ($23M) , and lastly Kootha ($20M). However, from an EBIT  Margin (%) perspective, Kootha has a higher margin than that of </a:t>
            </a:r>
            <a:r>
              <a:rPr lang="en-AU" sz="1350" b="1" err="1"/>
              <a:t>Surjek</a:t>
            </a:r>
            <a:r>
              <a:rPr lang="en-AU" sz="1350" b="1"/>
              <a:t>, indicative of a lower revenue-to-expense ratio.¹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F18A9C-85F4-4B3A-952A-DC4DA55C0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476934"/>
              </p:ext>
            </p:extLst>
          </p:nvPr>
        </p:nvGraphicFramePr>
        <p:xfrm>
          <a:off x="5221988" y="960618"/>
          <a:ext cx="3382773" cy="2752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5F1C4B-B675-4CD7-9D95-004330CF6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693520"/>
              </p:ext>
            </p:extLst>
          </p:nvPr>
        </p:nvGraphicFramePr>
        <p:xfrm>
          <a:off x="1580574" y="3751443"/>
          <a:ext cx="66432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BF966EB7-55F7-4E3D-864B-741F253C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75" y="1076545"/>
            <a:ext cx="4090997" cy="23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1_Synergy_CF_YNR013</vt:lpstr>
      <vt:lpstr>Segmentation of the revenues by unit, reveals that of the three (3) customer segments, Private Water Hedge Sales are the most popular ($187,427,311.64), followed by Public Sales ($146,932,119.35), and lastly Residential Sales ($102,506,100.86). </vt:lpstr>
      <vt:lpstr>Of the ($436,865,531.84)¹ in Revenue Sales over the July-2013 to June-2014 Period, Surjek provides close to 50% of Sales Volumes ($202,255,349.17), with Jutik ($163,665,225.38) and Kootha ($70,944,957.30) providing the remaining.</vt:lpstr>
      <vt:lpstr>Targeted Expense Analysis reveals an interesting trend; Overall Costs sharply increase from December, with Labour Costs, contributing $87M (27.2%) towards the overall cost-base. </vt:lpstr>
      <vt:lpstr>Further analysis singles-out Surjek with $179M (55.82%) worth of expenses, contrasted to a much lower spend from Kootha ($51 M) and Jutik ($91M), largely due to lower Chemical and Labour Expenditure. </vt:lpstr>
      <vt:lpstr>Drilling-down to the cost-element level, reveals an indicative relationship between water production and chemical expenditure with this being particularly pronounced for the Surjek Unit which coincidentally has the highest rate of water production. </vt:lpstr>
      <vt:lpstr>Concluding our analysis, Jutik has the highest overall EBIT contributions ($73M), followed by Surjek ($23M) , and lastly Kootha ($20M).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revision>1</cp:revision>
  <dcterms:created xsi:type="dcterms:W3CDTF">2020-04-12T13:23:13Z</dcterms:created>
  <dcterms:modified xsi:type="dcterms:W3CDTF">2021-08-05T12:10:20Z</dcterms:modified>
</cp:coreProperties>
</file>