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00982349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00982349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0a76cb7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a76cb7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used video id to compare ‘likes’ to ‘views’ by dividing the number of ‘likes’ (from different countries) by the number of United States ‘views’ </a:t>
            </a:r>
            <a:endParaRPr/>
          </a:p>
          <a:p>
            <a:pPr indent="-298450" lvl="0" marL="457200" rtl="0" algn="l">
              <a:spcBef>
                <a:spcPts val="0"/>
              </a:spcBef>
              <a:spcAft>
                <a:spcPts val="0"/>
              </a:spcAft>
              <a:buSzPts val="1100"/>
              <a:buChar char="-"/>
            </a:pPr>
            <a:r>
              <a:rPr lang="en"/>
              <a:t>This showed what percentage of those ‘likes’ contributed to the ‘views of that video 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0a76cb7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0a76cb7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a76cb7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a76cb7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0aa1b63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aa1b6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0aa1b63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0aa1b63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58f653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758f6531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758f6531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758f653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feda1ef5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feda1ef5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58f653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58f653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our own personal experiences with social media, we had theories on what those factors might be</a:t>
            </a:r>
            <a:endParaRPr/>
          </a:p>
          <a:p>
            <a:pPr indent="-298450" lvl="0" marL="457200" rtl="0" algn="l">
              <a:spcBef>
                <a:spcPts val="0"/>
              </a:spcBef>
              <a:spcAft>
                <a:spcPts val="0"/>
              </a:spcAft>
              <a:buSzPts val="1100"/>
              <a:buChar char="-"/>
            </a:pPr>
            <a:r>
              <a:rPr lang="en"/>
              <a:t>Influenced which parts of the data we used and focused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1bdea673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1bdea673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58f653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58f653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feda1ef5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eda1ef5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58f653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58f653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58f653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58f653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Graph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58f653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58f653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Popular YouTube channels use similar formats in their video titles which made me wonder if that could be a contributing factor to their content being successful/generating traffic (all caps, key-words/clickbait terms capitalized)</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58f653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58f653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Calculated the average number of likes, dislikes and views of a video across all 5 countries</a:t>
            </a:r>
            <a:endParaRPr/>
          </a:p>
          <a:p>
            <a:pPr indent="-298450" lvl="0" marL="457200" rtl="0" algn="l">
              <a:lnSpc>
                <a:spcPct val="115000"/>
              </a:lnSpc>
              <a:spcBef>
                <a:spcPts val="0"/>
              </a:spcBef>
              <a:spcAft>
                <a:spcPts val="0"/>
              </a:spcAft>
              <a:buSzPts val="1100"/>
              <a:buChar char="-"/>
            </a:pPr>
            <a:r>
              <a:rPr lang="en"/>
              <a:t>Although not all countries consume the same amount of content, the data showed that likes likes matter more than dislikes</a:t>
            </a:r>
            <a:endParaRPr/>
          </a:p>
          <a:p>
            <a:pPr indent="-298450" lvl="0" marL="457200" rtl="0" algn="l">
              <a:lnSpc>
                <a:spcPct val="115000"/>
              </a:lnSpc>
              <a:spcBef>
                <a:spcPts val="0"/>
              </a:spcBef>
              <a:spcAft>
                <a:spcPts val="0"/>
              </a:spcAft>
              <a:buSzPts val="1100"/>
              <a:buChar char="-"/>
            </a:pPr>
            <a:r>
              <a:rPr lang="en"/>
              <a:t>Trending videos have more likes than dislikes,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Trends in                Videos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Eilish Boyd, Leticia Salazar </a:t>
            </a:r>
            <a:endParaRPr/>
          </a:p>
          <a:p>
            <a:pPr indent="0" lvl="0" marL="0" rtl="0" algn="ctr">
              <a:spcBef>
                <a:spcPts val="0"/>
              </a:spcBef>
              <a:spcAft>
                <a:spcPts val="0"/>
              </a:spcAft>
              <a:buNone/>
            </a:pPr>
            <a:r>
              <a:rPr lang="en"/>
              <a:t>and Alyssia Smith</a:t>
            </a:r>
            <a:endParaRPr/>
          </a:p>
        </p:txBody>
      </p:sp>
      <p:pic>
        <p:nvPicPr>
          <p:cNvPr id="68" name="Google Shape;68;p13"/>
          <p:cNvPicPr preferRelativeResize="0"/>
          <p:nvPr/>
        </p:nvPicPr>
        <p:blipFill>
          <a:blip r:embed="rId3">
            <a:alphaModFix/>
          </a:blip>
          <a:stretch>
            <a:fillRect/>
          </a:stretch>
        </p:blipFill>
        <p:spPr>
          <a:xfrm>
            <a:off x="3919475" y="1346764"/>
            <a:ext cx="1832425" cy="18324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8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Dislikes and Views → Conclusions</a:t>
            </a:r>
            <a:endParaRPr/>
          </a:p>
        </p:txBody>
      </p:sp>
      <p:sp>
        <p:nvSpPr>
          <p:cNvPr id="143" name="Google Shape;143;p22"/>
          <p:cNvSpPr txBox="1"/>
          <p:nvPr>
            <p:ph idx="1" type="body"/>
          </p:nvPr>
        </p:nvSpPr>
        <p:spPr>
          <a:xfrm>
            <a:off x="311700" y="1568050"/>
            <a:ext cx="7828500" cy="1898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United States contributed the most to ‘Views’ followed by India</a:t>
            </a:r>
            <a:endParaRPr/>
          </a:p>
          <a:p>
            <a:pPr indent="-317500" lvl="0" marL="457200" rtl="0" algn="l">
              <a:lnSpc>
                <a:spcPct val="150000"/>
              </a:lnSpc>
              <a:spcBef>
                <a:spcPts val="0"/>
              </a:spcBef>
              <a:spcAft>
                <a:spcPts val="0"/>
              </a:spcAft>
              <a:buSzPts val="1400"/>
              <a:buChar char="●"/>
            </a:pPr>
            <a:r>
              <a:rPr lang="en"/>
              <a:t>Japan, Korea and Russia followed (consistent with each other)</a:t>
            </a:r>
            <a:endParaRPr/>
          </a:p>
          <a:p>
            <a:pPr indent="-317500" lvl="0" marL="457200" rtl="0" algn="l">
              <a:lnSpc>
                <a:spcPct val="150000"/>
              </a:lnSpc>
              <a:spcBef>
                <a:spcPts val="0"/>
              </a:spcBef>
              <a:spcAft>
                <a:spcPts val="0"/>
              </a:spcAft>
              <a:buSzPts val="1400"/>
              <a:buChar char="●"/>
            </a:pPr>
            <a:r>
              <a:rPr lang="en"/>
              <a:t>There is a positive correlation between ‘Likes’ and ‘Views’ of a trending video </a:t>
            </a:r>
            <a:endParaRPr/>
          </a:p>
          <a:p>
            <a:pPr indent="-317500" lvl="0" marL="457200" rtl="0" algn="l">
              <a:lnSpc>
                <a:spcPct val="150000"/>
              </a:lnSpc>
              <a:spcBef>
                <a:spcPts val="0"/>
              </a:spcBef>
              <a:spcAft>
                <a:spcPts val="0"/>
              </a:spcAft>
              <a:buSzPts val="1400"/>
              <a:buChar char="●"/>
            </a:pPr>
            <a:r>
              <a:rPr lang="en"/>
              <a:t>Because the number of ‘Dislikes’ on a trending video are significantly lower than the number of ‘Likes’, ‘Dislikes’ pale in comparison</a:t>
            </a:r>
            <a:endParaRPr/>
          </a:p>
          <a:p>
            <a:pPr indent="0" lvl="0" marL="45720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2600"/>
                                        <p:tgtEl>
                                          <p:spTgt spid="143"/>
                                        </p:tgtEl>
                                        <p:attrNameLst>
                                          <p:attrName>ppt_w</p:attrName>
                                        </p:attrNameLst>
                                      </p:cBhvr>
                                      <p:tavLst>
                                        <p:tav fmla="" tm="0">
                                          <p:val>
                                            <p:strVal val="0"/>
                                          </p:val>
                                        </p:tav>
                                        <p:tav fmla="" tm="100000">
                                          <p:val>
                                            <p:strVal val="#ppt_w"/>
                                          </p:val>
                                        </p:tav>
                                      </p:tavLst>
                                    </p:anim>
                                    <p:anim calcmode="lin" valueType="num">
                                      <p:cBhvr additive="base">
                                        <p:cTn dur="2600"/>
                                        <p:tgtEl>
                                          <p:spTgt spid="1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1045500"/>
            <a:ext cx="8520600" cy="30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‘Likes’</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rPr lang="en"/>
              <a:t>‘Views’</a:t>
            </a:r>
            <a:endParaRPr/>
          </a:p>
          <a:p>
            <a:pPr indent="457200" lvl="0" marL="2286000" rtl="0" algn="l">
              <a:spcBef>
                <a:spcPts val="0"/>
              </a:spcBef>
              <a:spcAft>
                <a:spcPts val="0"/>
              </a:spcAft>
              <a:buNone/>
            </a:pPr>
            <a:r>
              <a:rPr lang="en"/>
              <a:t>-------------------------- </a:t>
            </a:r>
            <a:endParaRPr/>
          </a:p>
          <a:p>
            <a:pPr indent="0" lvl="0" marL="0" rtl="0" algn="ctr">
              <a:spcBef>
                <a:spcPts val="0"/>
              </a:spcBef>
              <a:spcAft>
                <a:spcPts val="0"/>
              </a:spcAft>
              <a:buNone/>
            </a:pPr>
            <a:r>
              <a:rPr lang="en"/>
              <a:t>Trending Video</a:t>
            </a:r>
            <a:endParaRPr/>
          </a:p>
        </p:txBody>
      </p:sp>
      <p:sp>
        <p:nvSpPr>
          <p:cNvPr id="149" name="Google Shape;149;p23"/>
          <p:cNvSpPr txBox="1"/>
          <p:nvPr/>
        </p:nvSpPr>
        <p:spPr>
          <a:xfrm>
            <a:off x="311700" y="257150"/>
            <a:ext cx="74358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 vs. United States</a:t>
            </a:r>
            <a:endParaRPr/>
          </a:p>
        </p:txBody>
      </p:sp>
      <p:pic>
        <p:nvPicPr>
          <p:cNvPr id="155" name="Google Shape;155;p24"/>
          <p:cNvPicPr preferRelativeResize="0"/>
          <p:nvPr/>
        </p:nvPicPr>
        <p:blipFill>
          <a:blip r:embed="rId3">
            <a:alphaModFix/>
          </a:blip>
          <a:stretch>
            <a:fillRect/>
          </a:stretch>
        </p:blipFill>
        <p:spPr>
          <a:xfrm>
            <a:off x="1954238" y="1253050"/>
            <a:ext cx="5235536" cy="383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21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Japan vs. United States </a:t>
            </a:r>
            <a:endParaRPr/>
          </a:p>
        </p:txBody>
      </p:sp>
      <p:pic>
        <p:nvPicPr>
          <p:cNvPr id="161" name="Google Shape;161;p25"/>
          <p:cNvPicPr preferRelativeResize="0"/>
          <p:nvPr/>
        </p:nvPicPr>
        <p:blipFill>
          <a:blip r:embed="rId3">
            <a:alphaModFix/>
          </a:blip>
          <a:stretch>
            <a:fillRect/>
          </a:stretch>
        </p:blipFill>
        <p:spPr>
          <a:xfrm>
            <a:off x="2132350" y="1320150"/>
            <a:ext cx="4879300" cy="350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Korea vs. United States</a:t>
            </a:r>
            <a:endParaRPr/>
          </a:p>
        </p:txBody>
      </p:sp>
      <p:pic>
        <p:nvPicPr>
          <p:cNvPr id="167" name="Google Shape;167;p26"/>
          <p:cNvPicPr preferRelativeResize="0"/>
          <p:nvPr/>
        </p:nvPicPr>
        <p:blipFill>
          <a:blip r:embed="rId3">
            <a:alphaModFix/>
          </a:blip>
          <a:stretch>
            <a:fillRect/>
          </a:stretch>
        </p:blipFill>
        <p:spPr>
          <a:xfrm>
            <a:off x="2009876" y="1204175"/>
            <a:ext cx="5124251" cy="376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400"/>
                                        <p:tgtEl>
                                          <p:spTgt spid="167"/>
                                        </p:tgtEl>
                                        <p:attrNameLst>
                                          <p:attrName>ppt_y</p:attrName>
                                        </p:attrNameLst>
                                      </p:cBhvr>
                                      <p:tavLst>
                                        <p:tav fmla="" tm="0">
                                          <p:val>
                                            <p:strVal val="#ppt_y"/>
                                          </p:val>
                                        </p:tav>
                                        <p:tav fmla="" tm="100000">
                                          <p:val>
                                            <p:strVal val="#ppt_y-1"/>
                                          </p:val>
                                        </p:tav>
                                      </p:tavLst>
                                    </p:anim>
                                    <p:set>
                                      <p:cBhvr>
                                        <p:cTn dur="1" fill="hold">
                                          <p:stCondLst>
                                            <p:cond delay="2400"/>
                                          </p:stCondLst>
                                        </p:cTn>
                                        <p:tgtEl>
                                          <p:spTgt spid="1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Russia vs. United States</a:t>
            </a:r>
            <a:endParaRPr/>
          </a:p>
        </p:txBody>
      </p:sp>
      <p:pic>
        <p:nvPicPr>
          <p:cNvPr id="173" name="Google Shape;173;p27"/>
          <p:cNvPicPr preferRelativeResize="0"/>
          <p:nvPr/>
        </p:nvPicPr>
        <p:blipFill>
          <a:blip r:embed="rId3">
            <a:alphaModFix/>
          </a:blip>
          <a:stretch>
            <a:fillRect/>
          </a:stretch>
        </p:blipFill>
        <p:spPr>
          <a:xfrm>
            <a:off x="2199988" y="1442400"/>
            <a:ext cx="4744025" cy="357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2400"/>
                                        <p:tgtEl>
                                          <p:spTgt spid="1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9" name="Google Shape;179;p28"/>
          <p:cNvSpPr txBox="1"/>
          <p:nvPr>
            <p:ph idx="1" type="body"/>
          </p:nvPr>
        </p:nvSpPr>
        <p:spPr>
          <a:xfrm>
            <a:off x="311700" y="1011725"/>
            <a:ext cx="8520600" cy="355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t>The dataset that we found on Kaggle contains data about 40000+ videos between the years of 2017 - 2018. We chose this topic because social media has a huge influence on society therefore we wanted to measure the activity on the videos being posted. It was interesting comparing the content from the US to other countries around the world because you can see how many people utilize youtube around the world. Some of the obstacles that we had during this project was </a:t>
            </a:r>
            <a:r>
              <a:rPr lang="en" sz="1700"/>
              <a:t>surprisingly</a:t>
            </a:r>
            <a:r>
              <a:rPr lang="en" sz="1700"/>
              <a:t> just trying to get the graphs to print in the Jupyter notebook, increasing the sizes of the graphs and trying to get the encoding for some of the countries we have chosen such as Korea Russia, and Japan. Overall, the outcome of the project gave us some insight to how YouTubers use their content to attract viewers to watch their videos. Some key </a:t>
            </a:r>
            <a:r>
              <a:rPr lang="en" sz="1700"/>
              <a:t>takeaways</a:t>
            </a:r>
            <a:r>
              <a:rPr lang="en" sz="1700"/>
              <a:t> are using </a:t>
            </a:r>
            <a:r>
              <a:rPr lang="en" sz="1700"/>
              <a:t>keywords</a:t>
            </a:r>
            <a:r>
              <a:rPr lang="en" sz="1700"/>
              <a:t>, the times when you are posting the videos, and knowing the audience that you are looking to attract.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500"/>
                                        <p:tgtEl>
                                          <p:spTgt spid="178"/>
                                        </p:tgtEl>
                                      </p:cBhvr>
                                    </p:animEffect>
                                  </p:childTnLst>
                                </p:cTn>
                              </p:par>
                              <p:par>
                                <p:cTn fill="hold" nodeType="with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2500"/>
                                        <p:tgtEl>
                                          <p:spTgt spid="179"/>
                                        </p:tgtEl>
                                        <p:attrNameLst>
                                          <p:attrName>ppt_w</p:attrName>
                                        </p:attrNameLst>
                                      </p:cBhvr>
                                      <p:tavLst>
                                        <p:tav fmla="" tm="0">
                                          <p:val>
                                            <p:strVal val="0"/>
                                          </p:val>
                                        </p:tav>
                                        <p:tav fmla="" tm="100000">
                                          <p:val>
                                            <p:strVal val="#ppt_w"/>
                                          </p:val>
                                        </p:tav>
                                      </p:tavLst>
                                    </p:anim>
                                    <p:anim calcmode="lin" valueType="num">
                                      <p:cBhvr additive="base">
                                        <p:cTn dur="2500"/>
                                        <p:tgtEl>
                                          <p:spTgt spid="1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500" fill="hold"/>
                                        <p:tgtEl>
                                          <p:spTgt spid="18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563375" y="3766900"/>
            <a:ext cx="46050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Credits to: Wolfgang &amp; Google</a:t>
            </a:r>
            <a:endParaRPr sz="3000"/>
          </a:p>
        </p:txBody>
      </p:sp>
      <p:pic>
        <p:nvPicPr>
          <p:cNvPr id="190" name="Google Shape;190;p30"/>
          <p:cNvPicPr preferRelativeResize="0"/>
          <p:nvPr/>
        </p:nvPicPr>
        <p:blipFill rotWithShape="1">
          <a:blip r:embed="rId3">
            <a:alphaModFix/>
          </a:blip>
          <a:srcRect b="35425" l="0" r="0" t="33800"/>
          <a:stretch/>
        </p:blipFill>
        <p:spPr>
          <a:xfrm>
            <a:off x="152400" y="1118950"/>
            <a:ext cx="8991600" cy="985650"/>
          </a:xfrm>
          <a:prstGeom prst="rect">
            <a:avLst/>
          </a:prstGeom>
          <a:noFill/>
          <a:ln>
            <a:noFill/>
          </a:ln>
        </p:spPr>
      </p:pic>
      <p:pic>
        <p:nvPicPr>
          <p:cNvPr id="191" name="Google Shape;191;p30"/>
          <p:cNvPicPr preferRelativeResize="0"/>
          <p:nvPr/>
        </p:nvPicPr>
        <p:blipFill rotWithShape="1">
          <a:blip r:embed="rId4">
            <a:alphaModFix/>
          </a:blip>
          <a:srcRect b="8020" l="0" r="0" t="0"/>
          <a:stretch/>
        </p:blipFill>
        <p:spPr>
          <a:xfrm>
            <a:off x="5486550" y="2571750"/>
            <a:ext cx="2291000" cy="2273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2" presetSubtype="2">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20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2500"/>
                                        <p:tgtEl>
                                          <p:spTgt spid="1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Purpose:</a:t>
            </a:r>
            <a:endParaRPr sz="6000"/>
          </a:p>
        </p:txBody>
      </p:sp>
      <p:sp>
        <p:nvSpPr>
          <p:cNvPr id="74" name="Google Shape;74;p14"/>
          <p:cNvSpPr txBox="1"/>
          <p:nvPr>
            <p:ph idx="1" type="body"/>
          </p:nvPr>
        </p:nvSpPr>
        <p:spPr>
          <a:xfrm>
            <a:off x="147225" y="1537675"/>
            <a:ext cx="8598600" cy="3505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200"/>
              <a:t>Youtube is one of the most used video platforms used today. We’re constantly seeing in the news or on other social media platforms about trending topics. So we chose to analyze the trending topics on YouTube based on their categories. We utilized Python, Matplotlib, and Pandas to analyze our data and present our findings throughout the project. We analyzed datasets from the United States, Russia, Japan, Korea, and India to see any comparison between the different countries.</a:t>
            </a:r>
            <a:endParaRPr sz="2300"/>
          </a:p>
        </p:txBody>
      </p:sp>
      <p:pic>
        <p:nvPicPr>
          <p:cNvPr id="75" name="Google Shape;75;p14"/>
          <p:cNvPicPr preferRelativeResize="0"/>
          <p:nvPr/>
        </p:nvPicPr>
        <p:blipFill>
          <a:blip r:embed="rId3">
            <a:alphaModFix/>
          </a:blip>
          <a:stretch>
            <a:fillRect/>
          </a:stretch>
        </p:blipFill>
        <p:spPr>
          <a:xfrm>
            <a:off x="6048700" y="181824"/>
            <a:ext cx="2370375" cy="139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2500"/>
                                        <p:tgtEl>
                                          <p:spTgt spid="75"/>
                                        </p:tgtEl>
                                        <p:attrNameLst>
                                          <p:attrName>ppt_w</p:attrName>
                                        </p:attrNameLst>
                                      </p:cBhvr>
                                      <p:tavLst>
                                        <p:tav fmla="" tm="0">
                                          <p:val>
                                            <p:strVal val="0"/>
                                          </p:val>
                                        </p:tav>
                                        <p:tav fmla="" tm="100000">
                                          <p:val>
                                            <p:strVal val="#ppt_w"/>
                                          </p:val>
                                        </p:tav>
                                      </p:tavLst>
                                    </p:anim>
                                    <p:anim calcmode="lin" valueType="num">
                                      <p:cBhvr additive="base">
                                        <p:cTn dur="2500"/>
                                        <p:tgtEl>
                                          <p:spTgt spid="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Highest Trending Videos Based on their Category ID:</a:t>
            </a:r>
            <a:endParaRPr sz="3400"/>
          </a:p>
        </p:txBody>
      </p:sp>
      <p:sp>
        <p:nvSpPr>
          <p:cNvPr id="81" name="Google Shape;81;p15"/>
          <p:cNvSpPr txBox="1"/>
          <p:nvPr>
            <p:ph idx="1" type="body"/>
          </p:nvPr>
        </p:nvSpPr>
        <p:spPr>
          <a:xfrm>
            <a:off x="6791400" y="1200525"/>
            <a:ext cx="2235900" cy="1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Highest Trending Videos are:</a:t>
            </a:r>
            <a:endParaRPr b="1" sz="1200"/>
          </a:p>
          <a:p>
            <a:pPr indent="0" lvl="0" marL="0" rtl="0" algn="l">
              <a:spcBef>
                <a:spcPts val="1600"/>
              </a:spcBef>
              <a:spcAft>
                <a:spcPts val="0"/>
              </a:spcAft>
              <a:buNone/>
            </a:pPr>
            <a:r>
              <a:rPr lang="en" sz="1200"/>
              <a:t>Entertainment(10,000), followed by Auto &amp; Vehicle(~6000).</a:t>
            </a:r>
            <a:endParaRPr sz="1200"/>
          </a:p>
          <a:p>
            <a:pPr indent="0" lvl="0" marL="0" rtl="0" algn="l">
              <a:spcBef>
                <a:spcPts val="1600"/>
              </a:spcBef>
              <a:spcAft>
                <a:spcPts val="1600"/>
              </a:spcAft>
              <a:buNone/>
            </a:pPr>
            <a:r>
              <a:t/>
            </a:r>
            <a:endParaRPr sz="1200"/>
          </a:p>
        </p:txBody>
      </p:sp>
      <p:pic>
        <p:nvPicPr>
          <p:cNvPr id="82" name="Google Shape;82;p15"/>
          <p:cNvPicPr preferRelativeResize="0"/>
          <p:nvPr/>
        </p:nvPicPr>
        <p:blipFill>
          <a:blip r:embed="rId3">
            <a:alphaModFix/>
          </a:blip>
          <a:stretch>
            <a:fillRect/>
          </a:stretch>
        </p:blipFill>
        <p:spPr>
          <a:xfrm>
            <a:off x="183450" y="1297075"/>
            <a:ext cx="6486601" cy="3608302"/>
          </a:xfrm>
          <a:prstGeom prst="rect">
            <a:avLst/>
          </a:prstGeom>
          <a:noFill/>
          <a:ln>
            <a:noFill/>
          </a:ln>
        </p:spPr>
      </p:pic>
      <p:sp>
        <p:nvSpPr>
          <p:cNvPr id="83" name="Google Shape;83;p15"/>
          <p:cNvSpPr/>
          <p:nvPr/>
        </p:nvSpPr>
        <p:spPr>
          <a:xfrm>
            <a:off x="3881025" y="1790575"/>
            <a:ext cx="726600" cy="1616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394225" y="1790575"/>
            <a:ext cx="726600" cy="1616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5722775" y="3024775"/>
            <a:ext cx="898500" cy="539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791400" y="2571750"/>
            <a:ext cx="2298000" cy="12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Open Sans"/>
                <a:ea typeface="Open Sans"/>
                <a:cs typeface="Open Sans"/>
                <a:sym typeface="Open Sans"/>
              </a:rPr>
              <a:t>Lowest Trending Videos are:</a:t>
            </a:r>
            <a:endParaRPr b="1" sz="1200">
              <a:solidFill>
                <a:schemeClr val="dk2"/>
              </a:solidFill>
              <a:latin typeface="Open Sans"/>
              <a:ea typeface="Open Sans"/>
              <a:cs typeface="Open Sans"/>
              <a:sym typeface="Open Sans"/>
            </a:endParaRPr>
          </a:p>
          <a:p>
            <a:pPr indent="0" lvl="0" marL="0" rtl="0" algn="l">
              <a:lnSpc>
                <a:spcPct val="115000"/>
              </a:lnSpc>
              <a:spcBef>
                <a:spcPts val="1600"/>
              </a:spcBef>
              <a:spcAft>
                <a:spcPts val="0"/>
              </a:spcAft>
              <a:buNone/>
            </a:pPr>
            <a:r>
              <a:rPr lang="en" sz="1200">
                <a:solidFill>
                  <a:schemeClr val="dk2"/>
                </a:solidFill>
                <a:latin typeface="Open Sans"/>
                <a:ea typeface="Open Sans"/>
                <a:cs typeface="Open Sans"/>
                <a:sym typeface="Open Sans"/>
              </a:rPr>
              <a:t> Short Movies and Non-Profits &amp; Activism</a:t>
            </a:r>
            <a:endParaRPr sz="12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
        <p:nvSpPr>
          <p:cNvPr id="87" name="Google Shape;87;p15"/>
          <p:cNvSpPr txBox="1"/>
          <p:nvPr/>
        </p:nvSpPr>
        <p:spPr>
          <a:xfrm>
            <a:off x="6869800" y="3967350"/>
            <a:ext cx="2157600" cy="10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latin typeface="Open Sans"/>
                <a:ea typeface="Open Sans"/>
                <a:cs typeface="Open Sans"/>
                <a:sym typeface="Open Sans"/>
              </a:rPr>
              <a:t>My prediction was that Music &amp; Sports would have been up there with Entertainment.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 calcmode="lin" valueType="num">
                                      <p:cBhvr additive="base">
                                        <p:cTn dur="2500"/>
                                        <p:tgtEl>
                                          <p:spTgt spid="8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 calcmode="lin" valueType="num">
                                      <p:cBhvr additive="base">
                                        <p:cTn dur="2500"/>
                                        <p:tgtEl>
                                          <p:spTgt spid="8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 calcmode="lin" valueType="num">
                                      <p:cBhvr additive="base">
                                        <p:cTn dur="2500"/>
                                        <p:tgtEl>
                                          <p:spTgt spid="8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childTnLst>
                                </p:cTn>
                              </p:par>
                            </p:childTnLst>
                          </p:cTn>
                        </p:par>
                        <p:par>
                          <p:cTn fill="hold">
                            <p:stCondLst>
                              <p:cond delay="10000"/>
                            </p:stCondLst>
                            <p:childTnLst>
                              <p:par>
                                <p:cTn fill="hold" nodeType="after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 calcmode="lin" valueType="num">
                                      <p:cBhvr additive="base">
                                        <p:cTn dur="2500"/>
                                        <p:tgtEl>
                                          <p:spTgt spid="8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2">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 calcmode="lin" valueType="num">
                                      <p:cBhvr additive="base">
                                        <p:cTn dur="2500"/>
                                        <p:tgtEl>
                                          <p:spTgt spid="8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 calcmode="lin" valueType="num">
                                      <p:cBhvr additive="base">
                                        <p:cTn dur="2500"/>
                                        <p:tgtEl>
                                          <p:spTgt spid="8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par>
                          <p:cTn fill="hold">
                            <p:stCondLst>
                              <p:cond delay="22500"/>
                            </p:stCondLst>
                            <p:childTnLst>
                              <p:par>
                                <p:cTn fill="hold" nodeType="afterEffect" presetClass="entr" presetID="2" presetSubtype="2">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 calcmode="lin" valueType="num">
                                      <p:cBhvr additive="base">
                                        <p:cTn dur="2500"/>
                                        <p:tgtEl>
                                          <p:spTgt spid="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Trending Videos and their Published Times:</a:t>
            </a:r>
            <a:endParaRPr sz="3400"/>
          </a:p>
        </p:txBody>
      </p:sp>
      <p:sp>
        <p:nvSpPr>
          <p:cNvPr id="93" name="Google Shape;93;p16"/>
          <p:cNvSpPr txBox="1"/>
          <p:nvPr>
            <p:ph idx="1" type="body"/>
          </p:nvPr>
        </p:nvSpPr>
        <p:spPr>
          <a:xfrm>
            <a:off x="311700" y="1266175"/>
            <a:ext cx="3227700" cy="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span of 24 hours there is a lot of fluctuation on how many trending videos get uploaded.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6"/>
          <p:cNvPicPr preferRelativeResize="0"/>
          <p:nvPr/>
        </p:nvPicPr>
        <p:blipFill>
          <a:blip r:embed="rId3">
            <a:alphaModFix/>
          </a:blip>
          <a:stretch>
            <a:fillRect/>
          </a:stretch>
        </p:blipFill>
        <p:spPr>
          <a:xfrm>
            <a:off x="3208800" y="1044275"/>
            <a:ext cx="5702975" cy="3828025"/>
          </a:xfrm>
          <a:prstGeom prst="rect">
            <a:avLst/>
          </a:prstGeom>
          <a:noFill/>
          <a:ln>
            <a:noFill/>
          </a:ln>
        </p:spPr>
      </p:pic>
      <p:sp>
        <p:nvSpPr>
          <p:cNvPr id="95" name="Google Shape;95;p16"/>
          <p:cNvSpPr txBox="1"/>
          <p:nvPr/>
        </p:nvSpPr>
        <p:spPr>
          <a:xfrm>
            <a:off x="380575" y="2220850"/>
            <a:ext cx="2577000" cy="57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There are two major trending periods:</a:t>
            </a:r>
            <a:endParaRPr>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a:latin typeface="Open Sans"/>
              <a:ea typeface="Open Sans"/>
              <a:cs typeface="Open Sans"/>
              <a:sym typeface="Open Sans"/>
            </a:endParaRPr>
          </a:p>
        </p:txBody>
      </p:sp>
      <p:sp>
        <p:nvSpPr>
          <p:cNvPr id="96" name="Google Shape;96;p16"/>
          <p:cNvSpPr txBox="1"/>
          <p:nvPr/>
        </p:nvSpPr>
        <p:spPr>
          <a:xfrm>
            <a:off x="768625" y="3105750"/>
            <a:ext cx="1800900" cy="521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Open Sans"/>
              <a:buAutoNum type="arabicPeriod"/>
            </a:pPr>
            <a:r>
              <a:rPr lang="en">
                <a:solidFill>
                  <a:schemeClr val="dk2"/>
                </a:solidFill>
                <a:latin typeface="Open Sans"/>
                <a:ea typeface="Open Sans"/>
                <a:cs typeface="Open Sans"/>
                <a:sym typeface="Open Sans"/>
              </a:rPr>
              <a:t>Early morning</a:t>
            </a:r>
            <a:endParaRPr>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a:latin typeface="Open Sans"/>
              <a:ea typeface="Open Sans"/>
              <a:cs typeface="Open Sans"/>
              <a:sym typeface="Open Sans"/>
            </a:endParaRPr>
          </a:p>
        </p:txBody>
      </p:sp>
      <p:sp>
        <p:nvSpPr>
          <p:cNvPr id="97" name="Google Shape;97;p16"/>
          <p:cNvSpPr txBox="1"/>
          <p:nvPr/>
        </p:nvSpPr>
        <p:spPr>
          <a:xfrm>
            <a:off x="873700" y="3627450"/>
            <a:ext cx="1932900" cy="5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Open Sans"/>
                <a:ea typeface="Open Sans"/>
                <a:cs typeface="Open Sans"/>
                <a:sym typeface="Open Sans"/>
              </a:rPr>
              <a:t>2.   </a:t>
            </a:r>
            <a:r>
              <a:rPr lang="en">
                <a:solidFill>
                  <a:schemeClr val="dk2"/>
                </a:solidFill>
                <a:latin typeface="Open Sans"/>
                <a:ea typeface="Open Sans"/>
                <a:cs typeface="Open Sans"/>
                <a:sym typeface="Open Sans"/>
              </a:rPr>
              <a:t>Afternoon </a:t>
            </a:r>
            <a:endParaRPr>
              <a:latin typeface="Open Sans"/>
              <a:ea typeface="Open Sans"/>
              <a:cs typeface="Open Sans"/>
              <a:sym typeface="Open Sans"/>
            </a:endParaRPr>
          </a:p>
        </p:txBody>
      </p:sp>
      <p:sp>
        <p:nvSpPr>
          <p:cNvPr id="98" name="Google Shape;98;p16"/>
          <p:cNvSpPr/>
          <p:nvPr/>
        </p:nvSpPr>
        <p:spPr>
          <a:xfrm>
            <a:off x="6237850" y="1392650"/>
            <a:ext cx="970800" cy="2681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4674750" y="1586575"/>
            <a:ext cx="970800" cy="2681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25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 calcmode="lin" valueType="num">
                                      <p:cBhvr additive="base">
                                        <p:cTn dur="2500"/>
                                        <p:tgtEl>
                                          <p:spTgt spid="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 calcmode="lin" valueType="num">
                                      <p:cBhvr additive="base">
                                        <p:cTn dur="2500"/>
                                        <p:tgtEl>
                                          <p:spTgt spid="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8">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2500"/>
                                        <p:tgtEl>
                                          <p:spTgt spid="9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8">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2500"/>
                                        <p:tgtEl>
                                          <p:spTgt spid="9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 calcmode="lin" valueType="num">
                                      <p:cBhvr additive="base">
                                        <p:cTn dur="2500"/>
                                        <p:tgtEl>
                                          <p:spTgt spid="9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closer look:</a:t>
            </a:r>
            <a:endParaRPr/>
          </a:p>
        </p:txBody>
      </p:sp>
      <p:sp>
        <p:nvSpPr>
          <p:cNvPr id="105" name="Google Shape;105;p17"/>
          <p:cNvSpPr txBox="1"/>
          <p:nvPr>
            <p:ph idx="1" type="body"/>
          </p:nvPr>
        </p:nvSpPr>
        <p:spPr>
          <a:xfrm>
            <a:off x="311700" y="1266175"/>
            <a:ext cx="2917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24 hour span, here is the top 20 published timed.</a:t>
            </a:r>
            <a:endParaRPr/>
          </a:p>
          <a:p>
            <a:pPr indent="0" lvl="0" marL="0" rtl="0" algn="l">
              <a:spcBef>
                <a:spcPts val="1600"/>
              </a:spcBef>
              <a:spcAft>
                <a:spcPts val="0"/>
              </a:spcAft>
              <a:buNone/>
            </a:pPr>
            <a:r>
              <a:rPr lang="en"/>
              <a:t>Between the times of 2 PM and 6 PM you have the highest number of videos being uploaded.</a:t>
            </a:r>
            <a:endParaRPr/>
          </a:p>
          <a:p>
            <a:pPr indent="0" lvl="0" marL="0" rtl="0" algn="l">
              <a:spcBef>
                <a:spcPts val="1600"/>
              </a:spcBef>
              <a:spcAft>
                <a:spcPts val="1600"/>
              </a:spcAft>
              <a:buNone/>
            </a:pPr>
            <a:r>
              <a:rPr lang="en"/>
              <a:t>One outlier is 5 AM where it has the most number of videos being uploaded. </a:t>
            </a:r>
            <a:endParaRPr/>
          </a:p>
        </p:txBody>
      </p:sp>
      <p:pic>
        <p:nvPicPr>
          <p:cNvPr id="106" name="Google Shape;106;p17"/>
          <p:cNvPicPr preferRelativeResize="0"/>
          <p:nvPr/>
        </p:nvPicPr>
        <p:blipFill>
          <a:blip r:embed="rId3">
            <a:alphaModFix/>
          </a:blip>
          <a:stretch>
            <a:fillRect/>
          </a:stretch>
        </p:blipFill>
        <p:spPr>
          <a:xfrm>
            <a:off x="3265225" y="370000"/>
            <a:ext cx="5718625" cy="452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2500"/>
                                        <p:tgtEl>
                                          <p:spTgt spid="10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2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How Many Trending Video Titles Contain ….</a:t>
            </a:r>
            <a:endParaRPr sz="3400"/>
          </a:p>
        </p:txBody>
      </p:sp>
      <p:sp>
        <p:nvSpPr>
          <p:cNvPr id="112" name="Google Shape;112;p18"/>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measure if how many youtube users use “clickbait” words that attract viewers to click on their video. </a:t>
            </a:r>
            <a:r>
              <a:rPr lang="en"/>
              <a:t>Looking at the data you can see that the most frequent words used in our dataset are “Trailer”, “How”, and “Official”. However, what was interesting to see while analyzing this was seeing how punctuation marks also play a role in what youtubers use to attract viewers to their videos. </a:t>
            </a:r>
            <a:endParaRPr/>
          </a:p>
          <a:p>
            <a:pPr indent="0" lvl="0" marL="0" rtl="0" algn="l">
              <a:spcBef>
                <a:spcPts val="1600"/>
              </a:spcBef>
              <a:spcAft>
                <a:spcPts val="1600"/>
              </a:spcAft>
              <a:buNone/>
            </a:pPr>
            <a:r>
              <a:t/>
            </a:r>
            <a:endParaRPr/>
          </a:p>
        </p:txBody>
      </p:sp>
      <p:pic>
        <p:nvPicPr>
          <p:cNvPr id="113" name="Google Shape;113;p18"/>
          <p:cNvPicPr preferRelativeResize="0"/>
          <p:nvPr/>
        </p:nvPicPr>
        <p:blipFill>
          <a:blip r:embed="rId3">
            <a:alphaModFix/>
          </a:blip>
          <a:stretch>
            <a:fillRect/>
          </a:stretch>
        </p:blipFill>
        <p:spPr>
          <a:xfrm>
            <a:off x="6762350" y="3555725"/>
            <a:ext cx="2381650" cy="1587774"/>
          </a:xfrm>
          <a:prstGeom prst="rect">
            <a:avLst/>
          </a:prstGeom>
          <a:noFill/>
          <a:ln>
            <a:noFill/>
          </a:ln>
        </p:spPr>
      </p:pic>
      <p:pic>
        <p:nvPicPr>
          <p:cNvPr id="114" name="Google Shape;114;p18"/>
          <p:cNvPicPr preferRelativeResize="0"/>
          <p:nvPr/>
        </p:nvPicPr>
        <p:blipFill>
          <a:blip r:embed="rId4">
            <a:alphaModFix/>
          </a:blip>
          <a:stretch>
            <a:fillRect/>
          </a:stretch>
        </p:blipFill>
        <p:spPr>
          <a:xfrm>
            <a:off x="152400" y="1304825"/>
            <a:ext cx="4527600" cy="2605035"/>
          </a:xfrm>
          <a:prstGeom prst="rect">
            <a:avLst/>
          </a:prstGeom>
          <a:noFill/>
          <a:ln>
            <a:noFill/>
          </a:ln>
        </p:spPr>
      </p:pic>
      <p:sp>
        <p:nvSpPr>
          <p:cNvPr id="115" name="Google Shape;115;p18"/>
          <p:cNvSpPr/>
          <p:nvPr/>
        </p:nvSpPr>
        <p:spPr>
          <a:xfrm>
            <a:off x="1514725" y="1419375"/>
            <a:ext cx="697500" cy="24906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35550" y="1487623"/>
            <a:ext cx="970800" cy="2354100"/>
          </a:xfrm>
          <a:prstGeom prst="ellipse">
            <a:avLst/>
          </a:prstGeom>
          <a:noFill/>
          <a:ln cap="flat" cmpd="sng" w="9525">
            <a:solidFill>
              <a:srgbClr val="FF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2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Comparison of Views vs. Likes</a:t>
            </a:r>
            <a:endParaRPr sz="3400"/>
          </a:p>
        </p:txBody>
      </p:sp>
      <p:sp>
        <p:nvSpPr>
          <p:cNvPr id="122" name="Google Shape;122;p19"/>
          <p:cNvSpPr txBox="1"/>
          <p:nvPr>
            <p:ph idx="1" type="body"/>
          </p:nvPr>
        </p:nvSpPr>
        <p:spPr>
          <a:xfrm>
            <a:off x="311700" y="1266175"/>
            <a:ext cx="3672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scatter plot graph shows that the as the views on a youtube video increases so does the likes. I wanted to measure this dataset because you can see that there is a clear correlation between the two data’s.</a:t>
            </a:r>
            <a:endParaRPr/>
          </a:p>
        </p:txBody>
      </p:sp>
      <p:pic>
        <p:nvPicPr>
          <p:cNvPr id="123" name="Google Shape;123;p19"/>
          <p:cNvPicPr preferRelativeResize="0"/>
          <p:nvPr/>
        </p:nvPicPr>
        <p:blipFill>
          <a:blip r:embed="rId3">
            <a:alphaModFix/>
          </a:blip>
          <a:stretch>
            <a:fillRect/>
          </a:stretch>
        </p:blipFill>
        <p:spPr>
          <a:xfrm>
            <a:off x="3902224" y="1152425"/>
            <a:ext cx="5147101" cy="334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2500"/>
                                        <p:tgtEl>
                                          <p:spTgt spid="1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How Many Trending Video Titles contain Capitalized Word</a:t>
            </a:r>
            <a:endParaRPr sz="3000"/>
          </a:p>
        </p:txBody>
      </p:sp>
      <p:sp>
        <p:nvSpPr>
          <p:cNvPr id="129" name="Google Shape;129;p20"/>
          <p:cNvSpPr txBox="1"/>
          <p:nvPr>
            <p:ph idx="1" type="body"/>
          </p:nvPr>
        </p:nvSpPr>
        <p:spPr>
          <a:xfrm>
            <a:off x="4754075" y="2048650"/>
            <a:ext cx="3999900" cy="18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is not a strong correlation between title format and trending videos</a:t>
            </a:r>
            <a:endParaRPr/>
          </a:p>
          <a:p>
            <a:pPr indent="-317500" lvl="0" marL="457200" rtl="0" algn="l">
              <a:spcBef>
                <a:spcPts val="0"/>
              </a:spcBef>
              <a:spcAft>
                <a:spcPts val="0"/>
              </a:spcAft>
              <a:buSzPts val="1400"/>
              <a:buChar char="●"/>
            </a:pPr>
            <a:r>
              <a:rPr lang="en"/>
              <a:t>There were a greater number of trending videos that did not contain a capitalized word in the title</a:t>
            </a:r>
            <a:endParaRPr/>
          </a:p>
        </p:txBody>
      </p:sp>
      <p:pic>
        <p:nvPicPr>
          <p:cNvPr id="130" name="Google Shape;130;p20"/>
          <p:cNvPicPr preferRelativeResize="0"/>
          <p:nvPr/>
        </p:nvPicPr>
        <p:blipFill>
          <a:blip r:embed="rId3">
            <a:alphaModFix/>
          </a:blip>
          <a:stretch>
            <a:fillRect/>
          </a:stretch>
        </p:blipFill>
        <p:spPr>
          <a:xfrm>
            <a:off x="311703" y="1347878"/>
            <a:ext cx="4260300" cy="30151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25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Comparison of Likes vs. Dislikes</a:t>
            </a:r>
            <a:endParaRPr sz="3400"/>
          </a:p>
        </p:txBody>
      </p:sp>
      <p:sp>
        <p:nvSpPr>
          <p:cNvPr id="136" name="Google Shape;136;p21"/>
          <p:cNvSpPr txBox="1"/>
          <p:nvPr>
            <p:ph idx="2" type="body"/>
          </p:nvPr>
        </p:nvSpPr>
        <p:spPr>
          <a:xfrm>
            <a:off x="4832400" y="1571400"/>
            <a:ext cx="3999900" cy="2000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lang="en"/>
              <a:t>On average, videos with a greater number of ‘likes’ than ‘dislikes’ received more views</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Clr>
                <a:srgbClr val="000000"/>
              </a:buClr>
              <a:buSzPts val="1400"/>
              <a:buFont typeface="Arial"/>
              <a:buChar char="●"/>
            </a:pPr>
            <a:r>
              <a:rPr lang="en"/>
              <a:t>Trending videos in the U.S. received more likes and views than trending videos in India, Japan, Korea and Russia</a:t>
            </a:r>
            <a:endParaRPr/>
          </a:p>
        </p:txBody>
      </p:sp>
      <p:pic>
        <p:nvPicPr>
          <p:cNvPr id="137" name="Google Shape;137;p21"/>
          <p:cNvPicPr preferRelativeResize="0"/>
          <p:nvPr/>
        </p:nvPicPr>
        <p:blipFill>
          <a:blip r:embed="rId3">
            <a:alphaModFix/>
          </a:blip>
          <a:stretch>
            <a:fillRect/>
          </a:stretch>
        </p:blipFill>
        <p:spPr>
          <a:xfrm>
            <a:off x="152400" y="1152425"/>
            <a:ext cx="3951225" cy="3838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25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2600"/>
                                        <p:tgtEl>
                                          <p:spTgt spid="1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