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40"/>
  </p:notesMasterIdLst>
  <p:sldIdLst>
    <p:sldId id="257" r:id="rId2"/>
    <p:sldId id="335" r:id="rId3"/>
    <p:sldId id="259" r:id="rId4"/>
    <p:sldId id="260" r:id="rId5"/>
    <p:sldId id="322" r:id="rId6"/>
    <p:sldId id="332" r:id="rId7"/>
    <p:sldId id="324" r:id="rId8"/>
    <p:sldId id="325" r:id="rId9"/>
    <p:sldId id="330" r:id="rId10"/>
    <p:sldId id="281" r:id="rId11"/>
    <p:sldId id="262" r:id="rId12"/>
    <p:sldId id="285" r:id="rId13"/>
    <p:sldId id="321" r:id="rId14"/>
    <p:sldId id="286" r:id="rId15"/>
    <p:sldId id="288" r:id="rId16"/>
    <p:sldId id="290" r:id="rId17"/>
    <p:sldId id="289" r:id="rId18"/>
    <p:sldId id="316" r:id="rId19"/>
    <p:sldId id="292" r:id="rId20"/>
    <p:sldId id="317" r:id="rId21"/>
    <p:sldId id="315" r:id="rId22"/>
    <p:sldId id="318" r:id="rId23"/>
    <p:sldId id="320" r:id="rId24"/>
    <p:sldId id="278" r:id="rId25"/>
    <p:sldId id="296" r:id="rId26"/>
    <p:sldId id="297" r:id="rId27"/>
    <p:sldId id="298" r:id="rId28"/>
    <p:sldId id="299" r:id="rId29"/>
    <p:sldId id="331" r:id="rId30"/>
    <p:sldId id="307" r:id="rId31"/>
    <p:sldId id="327" r:id="rId32"/>
    <p:sldId id="311" r:id="rId33"/>
    <p:sldId id="326" r:id="rId34"/>
    <p:sldId id="312" r:id="rId35"/>
    <p:sldId id="313" r:id="rId36"/>
    <p:sldId id="314" r:id="rId37"/>
    <p:sldId id="333" r:id="rId38"/>
    <p:sldId id="33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BE5F7-5228-43CA-8A90-0120299CDC15}" type="datetimeFigureOut">
              <a:rPr lang="en-NL" smtClean="0"/>
              <a:t>10/26/2023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C60FB-FA05-416B-B15C-E20C5EF06E84}" type="slidenum">
              <a:rPr lang="en-NL" smtClean="0"/>
              <a:t>‹nr.›</a:t>
            </a:fld>
            <a:endParaRPr lang="en-NL"/>
          </a:p>
        </p:txBody>
      </p:sp>
    </p:spTree>
    <p:extLst>
      <p:ext uri="{BB962C8B-B14F-4D97-AF65-F5344CB8AC3E}">
        <p14:creationId xmlns:p14="http://schemas.microsoft.com/office/powerpoint/2010/main" val="4101103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1</a:t>
            </a:fld>
            <a:endParaRPr lang="en-NL"/>
          </a:p>
        </p:txBody>
      </p:sp>
    </p:spTree>
    <p:extLst>
      <p:ext uri="{BB962C8B-B14F-4D97-AF65-F5344CB8AC3E}">
        <p14:creationId xmlns:p14="http://schemas.microsoft.com/office/powerpoint/2010/main" val="15814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6</a:t>
            </a:fld>
            <a:endParaRPr lang="en-NL"/>
          </a:p>
        </p:txBody>
      </p:sp>
    </p:spTree>
    <p:extLst>
      <p:ext uri="{BB962C8B-B14F-4D97-AF65-F5344CB8AC3E}">
        <p14:creationId xmlns:p14="http://schemas.microsoft.com/office/powerpoint/2010/main" val="237522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Additive</a:t>
            </a:r>
          </a:p>
          <a:p>
            <a:endParaRPr lang="en-US" dirty="0"/>
          </a:p>
          <a:p>
            <a:r>
              <a:rPr lang="en-US" dirty="0"/>
              <a:t>* Linear trend: trend is a straight line</a:t>
            </a:r>
          </a:p>
          <a:p>
            <a:r>
              <a:rPr lang="en-US" dirty="0"/>
              <a:t>* Linear seasonality: Seasonality with same frequency (width of cycles) and amplitude (height of cycles).</a:t>
            </a:r>
          </a:p>
          <a:p>
            <a:endParaRPr lang="en-US" dirty="0"/>
          </a:p>
          <a:p>
            <a:r>
              <a:rPr lang="en-US" dirty="0"/>
              <a:t>Multiplicative</a:t>
            </a:r>
          </a:p>
          <a:p>
            <a:endParaRPr lang="en-US" dirty="0"/>
          </a:p>
          <a:p>
            <a:r>
              <a:rPr lang="en-US" dirty="0"/>
              <a:t>* Non-linear trend: trend is a curved line	</a:t>
            </a:r>
          </a:p>
          <a:p>
            <a:pPr marL="171450" indent="-171450">
              <a:buFont typeface="Arial" panose="020B0604020202020204" pitchFamily="34" charset="0"/>
              <a:buChar char="•"/>
            </a:pPr>
            <a:r>
              <a:rPr lang="en-US" dirty="0"/>
              <a:t>Non-linear seasonality: Seasonality varies in frequency (width of cycles) and/or amplitude (height of cycles).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One of the main objectives for a decomposition is to estimate **seasonal effects** that can be used to create and present seasonally adjusted values (https://online.stat.psu.edu/stat510/lesson/5/5.1). So to choose between additive and multiplicative decompositions we consider that: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The additive model is useful when the seasonal variation is relatively constant over time.</a:t>
            </a:r>
          </a:p>
          <a:p>
            <a:pPr marL="0" indent="0">
              <a:buFont typeface="Arial" panose="020B0604020202020204" pitchFamily="34" charset="0"/>
              <a:buNone/>
            </a:pPr>
            <a:r>
              <a:rPr lang="en-US" dirty="0"/>
              <a:t>* The multiplicative model is useful when the seasonal variation increases over time.</a:t>
            </a:r>
          </a:p>
          <a:p>
            <a:pPr marL="0" indent="0">
              <a:buFont typeface="Arial" panose="020B0604020202020204" pitchFamily="34" charset="0"/>
              <a:buNone/>
            </a:pPr>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18</a:t>
            </a:fld>
            <a:endParaRPr lang="en-NL"/>
          </a:p>
        </p:txBody>
      </p:sp>
    </p:spTree>
    <p:extLst>
      <p:ext uri="{BB962C8B-B14F-4D97-AF65-F5344CB8AC3E}">
        <p14:creationId xmlns:p14="http://schemas.microsoft.com/office/powerpoint/2010/main" val="32250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Purely AR models look like linear regression models where the predictive variables are the p previous periods.</a:t>
            </a:r>
          </a:p>
          <a:p>
            <a:endParaRPr lang="en-US" dirty="0"/>
          </a:p>
          <a:p>
            <a:r>
              <a:rPr lang="en-US" dirty="0"/>
              <a:t>A stationary series is a series without trend or seasonality</a:t>
            </a:r>
          </a:p>
          <a:p>
            <a:endParaRPr lang="en-US" dirty="0"/>
          </a:p>
          <a:p>
            <a:r>
              <a:rPr lang="en-US" dirty="0"/>
              <a:t>Error component: The part of the series not explained by trend or seasonality</a:t>
            </a:r>
          </a:p>
          <a:p>
            <a:endParaRPr lang="en-US" dirty="0"/>
          </a:p>
          <a:p>
            <a:r>
              <a:rPr lang="en-US" dirty="0"/>
              <a:t>MA models look like linear regression models where the predictive variables are the q previous periods of errors</a:t>
            </a:r>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27</a:t>
            </a:fld>
            <a:endParaRPr lang="en-NL"/>
          </a:p>
        </p:txBody>
      </p:sp>
    </p:spTree>
    <p:extLst>
      <p:ext uri="{BB962C8B-B14F-4D97-AF65-F5344CB8AC3E}">
        <p14:creationId xmlns:p14="http://schemas.microsoft.com/office/powerpoint/2010/main" val="219452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Station</a:t>
            </a:r>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28</a:t>
            </a:fld>
            <a:endParaRPr lang="en-NL"/>
          </a:p>
        </p:txBody>
      </p:sp>
    </p:spTree>
    <p:extLst>
      <p:ext uri="{BB962C8B-B14F-4D97-AF65-F5344CB8AC3E}">
        <p14:creationId xmlns:p14="http://schemas.microsoft.com/office/powerpoint/2010/main" val="18801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Akaike Information Criterion (AIC) and the Bayesian Information Criterion (BIC) are two widely used criteria for selecting the optimal parameters of an ARIMA model. The general rule of thumb is that the model with the lowest AIC or BIC values should be chosen. However, it is important to keep in mind that the AIC and BIC do not always select the same model as the best one. In some cases, the AIC may select a model with higher complexity than the BIC, or vice versa. In such cases, it may be necessary to evaluate the models using other criteria, such as the out-of-sample predictive accuracy of the models. Ultimately, the choice of the best ARIMA model should be based on the balance between model complexity and predictive accuracy.</a:t>
            </a:r>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31</a:t>
            </a:fld>
            <a:endParaRPr lang="en-NL"/>
          </a:p>
        </p:txBody>
      </p:sp>
    </p:spTree>
    <p:extLst>
      <p:ext uri="{BB962C8B-B14F-4D97-AF65-F5344CB8AC3E}">
        <p14:creationId xmlns:p14="http://schemas.microsoft.com/office/powerpoint/2010/main" val="3575785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 is a state-of-the-art platform for statistical modeling and high-performance statistical computation.</a:t>
            </a:r>
            <a:endParaRPr lang="en-NL" dirty="0"/>
          </a:p>
        </p:txBody>
      </p:sp>
      <p:sp>
        <p:nvSpPr>
          <p:cNvPr id="4" name="Slide Number Placeholder 3"/>
          <p:cNvSpPr>
            <a:spLocks noGrp="1"/>
          </p:cNvSpPr>
          <p:nvPr>
            <p:ph type="sldNum" sz="quarter" idx="5"/>
          </p:nvPr>
        </p:nvSpPr>
        <p:spPr/>
        <p:txBody>
          <a:bodyPr/>
          <a:lstStyle/>
          <a:p>
            <a:fld id="{7CEC60FB-FA05-416B-B15C-E20C5EF06E84}" type="slidenum">
              <a:rPr lang="en-NL" smtClean="0"/>
              <a:t>35</a:t>
            </a:fld>
            <a:endParaRPr lang="en-NL"/>
          </a:p>
        </p:txBody>
      </p:sp>
    </p:spTree>
    <p:extLst>
      <p:ext uri="{BB962C8B-B14F-4D97-AF65-F5344CB8AC3E}">
        <p14:creationId xmlns:p14="http://schemas.microsoft.com/office/powerpoint/2010/main" val="1423944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nl-NL" smtClean="0"/>
              <a:t>Klik om de stijl te bewerken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6867885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che afbeelding met bij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62D6E202-B606-4609-B914-27C9371A1F6D}"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861699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en bijschrif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nl-NL" smtClean="0"/>
              <a:t>Klik om de stijl te bewerken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4332802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eraat met bijschrift">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nl-NL" smtClean="0"/>
              <a:t>Klik om de stijl te bewerken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3376708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amkaartj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818009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mme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nl-NL" smtClean="0"/>
              <a:t>Klik om de stijl te bewerken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0402302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Afbeelding-kolom">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nl-NL" smtClean="0"/>
              <a:t>Klik om de stijl te bewerken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smtClean="0"/>
              <a:t>10/26/2023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8247931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4031575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nl-NL" smtClean="0"/>
              <a:t>Klik om de stijl te bewerken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4168317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1692415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62D6E202-B606-4609-B914-27C9371A1F6D}"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2982743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38499847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8117481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40964358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16503169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nl-NL" smtClean="0"/>
              <a:t>Klik om de stijl te bewerken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62D6E202-B606-4609-B914-27C9371A1F6D}"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81988685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nl-NL" smtClean="0"/>
              <a:t>Klik op het pictogram als u een afbeelding wilt toevoegen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62D6E202-B606-4609-B914-27C9371A1F6D}"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‹nr.›</a:t>
            </a:fld>
            <a:endParaRPr lang="en-US" dirty="0"/>
          </a:p>
        </p:txBody>
      </p:sp>
    </p:spTree>
    <p:extLst>
      <p:ext uri="{BB962C8B-B14F-4D97-AF65-F5344CB8AC3E}">
        <p14:creationId xmlns:p14="http://schemas.microsoft.com/office/powerpoint/2010/main" val="24117817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nl-NL" smtClean="0"/>
              <a:t>Klik om de stijl te bewerken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smtClean="0"/>
              <a:t>10/26/2023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smtClean="0"/>
              <a:t>‹nr.›</a:t>
            </a:fld>
            <a:endParaRPr lang="en-US" dirty="0"/>
          </a:p>
        </p:txBody>
      </p:sp>
    </p:spTree>
    <p:extLst>
      <p:ext uri="{BB962C8B-B14F-4D97-AF65-F5344CB8AC3E}">
        <p14:creationId xmlns:p14="http://schemas.microsoft.com/office/powerpoint/2010/main" val="30974662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unsplash.com/photos/brown-and-white-clocks-FlHdnPO6dlw?utm_content=creditCopyText&amp;utm_medium=referral&amp;utm_source=unsplash" TargetMode="External"/><Relationship Id="rId4" Type="http://schemas.openxmlformats.org/officeDocument/2006/relationships/hyperlink" Target="https://unsplash.com/@jontyson?utm_content=creditCopyText&amp;utm_medium=referral&amp;utm_source=unsplash"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www.statsmodels.org/dev/datasets/generated/sunspots.html"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statsmodels.org/dev/generated/statsmodels.tsa.seasonal.seasonal_decompose.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hyperlink" Target="https://people.duke.edu/~rnau/411diff.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lkaline-ml.com/pmdarima/tips_and_tricks.html#estimating-the-seasonal-differencing-ter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facebook.github.io/proph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8.png"/><Relationship Id="rId4" Type="http://schemas.openxmlformats.org/officeDocument/2006/relationships/hyperlink" Target="http://mc-stan.org/"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gist.github.com/ChadFulton/82744b500a5dcb0283624c80fd10c92b" TargetMode="External"/><Relationship Id="rId7" Type="http://schemas.openxmlformats.org/officeDocument/2006/relationships/hyperlink" Target="https://www.kaggle.com/code/iamleonie/time-series-interpreting-acf-and-pacf/notebook" TargetMode="External"/><Relationship Id="rId2" Type="http://schemas.openxmlformats.org/officeDocument/2006/relationships/hyperlink" Target="https://facebook.github.io/prophet/" TargetMode="External"/><Relationship Id="rId1" Type="http://schemas.openxmlformats.org/officeDocument/2006/relationships/slideLayout" Target="../slideLayouts/slideLayout2.xml"/><Relationship Id="rId6" Type="http://schemas.openxmlformats.org/officeDocument/2006/relationships/hyperlink" Target="https://medium.com/towards-data-science/interpreting-acf-and-pacf-plots-for-time-series-forecasting-af0d6db4061c" TargetMode="External"/><Relationship Id="rId5" Type="http://schemas.openxmlformats.org/officeDocument/2006/relationships/hyperlink" Target="https://nbviewer.org/github/nicolasfauchereau/Auckland_Cycling/blob/master/notebooks/Auckland_cycling_and_weather.ipynb" TargetMode="External"/><Relationship Id="rId4" Type="http://schemas.openxmlformats.org/officeDocument/2006/relationships/hyperlink" Target="https://github.com/facebook/prophet"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unsplash.com/@aronvisuals?utm_content=creditCopyText&amp;utm_medium=referral&amp;utm_source=unsplash" TargetMode="External"/><Relationship Id="rId2" Type="http://schemas.openxmlformats.org/officeDocument/2006/relationships/image" Target="../media/image29.jpeg"/><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hyperlink" Target="https://unsplash.com/photos/selective-focus-photo-of-brown-and-blue-hourglass-on-stones-BXOXnQ26B7o?utm_content=creditCopyText&amp;utm_medium=referral&amp;utm_source=unsplash"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competitions/demand-forecasting-kernels-only/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
            </a:r>
            <a:br>
              <a:rPr lang="en-US" sz="5300" dirty="0"/>
            </a:br>
            <a:r>
              <a:rPr lang="en-US" sz="5300" dirty="0"/>
              <a:t/>
            </a:r>
            <a:br>
              <a:rPr lang="en-US" sz="5300" dirty="0"/>
            </a:br>
            <a:r>
              <a:rPr lang="en-US" sz="4800" dirty="0"/>
              <a:t>Introduction to Time Series Forecasting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accent1">
                    <a:lumMod val="20000"/>
                    <a:lumOff val="80000"/>
                  </a:schemeClr>
                </a:solidFill>
              </a:rPr>
              <a:t>Danielle Paes Barretto</a:t>
            </a:r>
          </a:p>
          <a:p>
            <a:r>
              <a:rPr lang="en-US" b="1" dirty="0">
                <a:solidFill>
                  <a:schemeClr val="accent1">
                    <a:lumMod val="20000"/>
                    <a:lumOff val="80000"/>
                  </a:schemeClr>
                </a:solidFill>
              </a:rPr>
              <a:t>April 25, 2023</a:t>
            </a:r>
            <a:endParaRPr lang="en-US" sz="2400" b="1" dirty="0">
              <a:solidFill>
                <a:schemeClr val="accent1">
                  <a:lumMod val="20000"/>
                  <a:lumOff val="80000"/>
                </a:schemeClr>
              </a:solidFill>
            </a:endParaRPr>
          </a:p>
        </p:txBody>
      </p:sp>
      <p:pic>
        <p:nvPicPr>
          <p:cNvPr id="4" name="Afbeelding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55666" y="461554"/>
            <a:ext cx="4455968" cy="5933983"/>
          </a:xfrm>
          <a:prstGeom prst="rect">
            <a:avLst/>
          </a:prstGeom>
        </p:spPr>
      </p:pic>
      <p:sp>
        <p:nvSpPr>
          <p:cNvPr id="6" name="Rechthoek 5"/>
          <p:cNvSpPr/>
          <p:nvPr/>
        </p:nvSpPr>
        <p:spPr>
          <a:xfrm>
            <a:off x="139517" y="6395537"/>
            <a:ext cx="2970685" cy="307777"/>
          </a:xfrm>
          <a:prstGeom prst="rect">
            <a:avLst/>
          </a:prstGeom>
        </p:spPr>
        <p:txBody>
          <a:bodyPr wrap="none">
            <a:spAutoFit/>
          </a:bodyPr>
          <a:lstStyle/>
          <a:p>
            <a:r>
              <a:rPr lang="en-US" sz="1400" dirty="0"/>
              <a:t>Photo by </a:t>
            </a:r>
            <a:r>
              <a:rPr lang="en-US" sz="1400" dirty="0">
                <a:hlinkClick r:id="rId4"/>
              </a:rPr>
              <a:t>Jon Tyson</a:t>
            </a:r>
            <a:r>
              <a:rPr lang="en-US" sz="1400" dirty="0"/>
              <a:t> on </a:t>
            </a:r>
            <a:r>
              <a:rPr lang="en-US" sz="1400" dirty="0" err="1">
                <a:hlinkClick r:id="rId5"/>
              </a:rPr>
              <a:t>Unsplash</a:t>
            </a:r>
            <a:r>
              <a:rPr lang="en-US" sz="1400" dirty="0"/>
              <a:t> </a:t>
            </a:r>
          </a:p>
        </p:txBody>
      </p:sp>
      <p:pic>
        <p:nvPicPr>
          <p:cNvPr id="9" name="Afbeelding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2EF9-E456-FA6A-F711-40685C74F60F}"/>
              </a:ext>
            </a:extLst>
          </p:cNvPr>
          <p:cNvSpPr>
            <a:spLocks noGrp="1"/>
          </p:cNvSpPr>
          <p:nvPr>
            <p:ph type="title"/>
          </p:nvPr>
        </p:nvSpPr>
        <p:spPr/>
        <p:txBody>
          <a:bodyPr/>
          <a:lstStyle/>
          <a:p>
            <a:r>
              <a:rPr lang="en-US" dirty="0"/>
              <a:t>What is Forecasting?</a:t>
            </a:r>
            <a:endParaRPr lang="en-NL" dirty="0"/>
          </a:p>
        </p:txBody>
      </p:sp>
      <p:sp>
        <p:nvSpPr>
          <p:cNvPr id="3" name="Content Placeholder 2">
            <a:extLst>
              <a:ext uri="{FF2B5EF4-FFF2-40B4-BE49-F238E27FC236}">
                <a16:creationId xmlns:a16="http://schemas.microsoft.com/office/drawing/2014/main" id="{87D2E9FD-3596-DECB-341C-2E0081AE6BDF}"/>
              </a:ext>
            </a:extLst>
          </p:cNvPr>
          <p:cNvSpPr>
            <a:spLocks noGrp="1"/>
          </p:cNvSpPr>
          <p:nvPr>
            <p:ph idx="1"/>
          </p:nvPr>
        </p:nvSpPr>
        <p:spPr>
          <a:xfrm>
            <a:off x="1097280" y="2635135"/>
            <a:ext cx="10058400" cy="3387977"/>
          </a:xfrm>
        </p:spPr>
        <p:txBody>
          <a:bodyPr/>
          <a:lstStyle/>
          <a:p>
            <a:pPr>
              <a:buFont typeface="Wingdings" panose="05000000000000000000" pitchFamily="2" charset="2"/>
              <a:buChar char="§"/>
            </a:pPr>
            <a:r>
              <a:rPr lang="en-US" dirty="0" smtClean="0">
                <a:effectLst/>
              </a:rPr>
              <a:t>It </a:t>
            </a:r>
            <a:r>
              <a:rPr lang="en-US" dirty="0">
                <a:effectLst/>
              </a:rPr>
              <a:t>is a tool used to </a:t>
            </a:r>
            <a:r>
              <a:rPr lang="en-US" b="1" dirty="0">
                <a:effectLst/>
              </a:rPr>
              <a:t>predict future </a:t>
            </a:r>
            <a:r>
              <a:rPr lang="en-US" dirty="0">
                <a:effectLst/>
              </a:rPr>
              <a:t>outcomes based on </a:t>
            </a:r>
            <a:r>
              <a:rPr lang="en-US" b="1" dirty="0">
                <a:effectLst/>
              </a:rPr>
              <a:t>past data </a:t>
            </a:r>
            <a:r>
              <a:rPr lang="en-US" dirty="0">
                <a:effectLst/>
              </a:rPr>
              <a:t>and </a:t>
            </a:r>
            <a:r>
              <a:rPr lang="en-US" b="1" dirty="0">
                <a:effectLst/>
              </a:rPr>
              <a:t>current trends</a:t>
            </a:r>
            <a:r>
              <a:rPr lang="en-US" dirty="0">
                <a:effectLst/>
              </a:rPr>
              <a:t>.</a:t>
            </a:r>
          </a:p>
          <a:p>
            <a:pPr>
              <a:buFont typeface="Wingdings" panose="05000000000000000000" pitchFamily="2" charset="2"/>
              <a:buChar char="§"/>
            </a:pPr>
            <a:r>
              <a:rPr lang="en-US" dirty="0" smtClean="0">
                <a:effectLst/>
              </a:rPr>
              <a:t>It </a:t>
            </a:r>
            <a:r>
              <a:rPr lang="en-US" dirty="0">
                <a:effectLst/>
              </a:rPr>
              <a:t>can help </a:t>
            </a:r>
            <a:r>
              <a:rPr lang="en-US" b="1" dirty="0">
                <a:effectLst/>
              </a:rPr>
              <a:t>businesses</a:t>
            </a:r>
            <a:r>
              <a:rPr lang="en-US" dirty="0">
                <a:effectLst/>
              </a:rPr>
              <a:t> make better decisions. </a:t>
            </a:r>
            <a:endParaRPr lang="en-US" dirty="0"/>
          </a:p>
          <a:p>
            <a:pPr>
              <a:buFont typeface="Wingdings" panose="05000000000000000000" pitchFamily="2" charset="2"/>
              <a:buChar char="§"/>
            </a:pPr>
            <a:r>
              <a:rPr lang="en-US" dirty="0" smtClean="0">
                <a:effectLst/>
              </a:rPr>
              <a:t>It </a:t>
            </a:r>
            <a:r>
              <a:rPr lang="en-US" dirty="0">
                <a:effectLst/>
              </a:rPr>
              <a:t>can inform </a:t>
            </a:r>
            <a:r>
              <a:rPr lang="en-US" b="1" dirty="0">
                <a:effectLst/>
              </a:rPr>
              <a:t>government</a:t>
            </a:r>
            <a:r>
              <a:rPr lang="en-US" dirty="0">
                <a:effectLst/>
              </a:rPr>
              <a:t> policy decisions. </a:t>
            </a:r>
            <a:endParaRPr lang="en-US" dirty="0"/>
          </a:p>
          <a:p>
            <a:pPr>
              <a:buFont typeface="Wingdings" panose="05000000000000000000" pitchFamily="2" charset="2"/>
              <a:buChar char="§"/>
            </a:pPr>
            <a:r>
              <a:rPr lang="en-US" dirty="0" smtClean="0">
                <a:effectLst/>
              </a:rPr>
              <a:t>Ultimately</a:t>
            </a:r>
            <a:r>
              <a:rPr lang="en-US" dirty="0">
                <a:effectLst/>
              </a:rPr>
              <a:t>, it benefits the population by ensuring resources are allocated in the most effective way.</a:t>
            </a:r>
            <a:endParaRPr lang="en-NL" dirty="0"/>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169025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8705-4572-D880-C6A9-CD34A4C96910}"/>
              </a:ext>
            </a:extLst>
          </p:cNvPr>
          <p:cNvSpPr>
            <a:spLocks noGrp="1"/>
          </p:cNvSpPr>
          <p:nvPr>
            <p:ph type="title"/>
          </p:nvPr>
        </p:nvSpPr>
        <p:spPr>
          <a:xfrm>
            <a:off x="1097280" y="822036"/>
            <a:ext cx="10263146" cy="1108364"/>
          </a:xfrm>
        </p:spPr>
        <p:txBody>
          <a:bodyPr>
            <a:normAutofit/>
          </a:bodyPr>
          <a:lstStyle/>
          <a:p>
            <a:r>
              <a:rPr lang="en-US" dirty="0"/>
              <a:t>Examples of Forecasting Applications</a:t>
            </a:r>
            <a:endParaRPr lang="en-NL" dirty="0"/>
          </a:p>
        </p:txBody>
      </p:sp>
      <p:sp>
        <p:nvSpPr>
          <p:cNvPr id="3" name="Content Placeholder 2">
            <a:extLst>
              <a:ext uri="{FF2B5EF4-FFF2-40B4-BE49-F238E27FC236}">
                <a16:creationId xmlns:a16="http://schemas.microsoft.com/office/drawing/2014/main" id="{77A26F4A-5979-4520-7978-2915CFF6C50E}"/>
              </a:ext>
            </a:extLst>
          </p:cNvPr>
          <p:cNvSpPr>
            <a:spLocks noGrp="1"/>
          </p:cNvSpPr>
          <p:nvPr>
            <p:ph idx="1"/>
          </p:nvPr>
        </p:nvSpPr>
        <p:spPr>
          <a:xfrm>
            <a:off x="1097280" y="2438399"/>
            <a:ext cx="10058400" cy="3793435"/>
          </a:xfrm>
        </p:spPr>
        <p:txBody>
          <a:bodyPr>
            <a:normAutofit fontScale="85000" lnSpcReduction="10000"/>
          </a:bodyPr>
          <a:lstStyle/>
          <a:p>
            <a:pPr marL="457200" indent="-457200">
              <a:buFont typeface="+mj-lt"/>
              <a:buAutoNum type="arabicPeriod"/>
            </a:pPr>
            <a:r>
              <a:rPr lang="en-US" b="1" dirty="0">
                <a:effectLst/>
              </a:rPr>
              <a:t>Financial</a:t>
            </a:r>
            <a:r>
              <a:rPr lang="en-US" dirty="0">
                <a:effectLst/>
              </a:rPr>
              <a:t>: Stock market predictions, currency exchange rate forecasting, investment portfolio optimization. </a:t>
            </a:r>
          </a:p>
          <a:p>
            <a:pPr marL="457200" indent="-457200">
              <a:buFont typeface="+mj-lt"/>
              <a:buAutoNum type="arabicPeriod"/>
            </a:pPr>
            <a:r>
              <a:rPr lang="en-US" b="1" dirty="0">
                <a:effectLst/>
              </a:rPr>
              <a:t>Retail</a:t>
            </a:r>
            <a:r>
              <a:rPr lang="en-US" dirty="0">
                <a:effectLst/>
              </a:rPr>
              <a:t>: Demand forecasting, inventory management, pricing optimization. </a:t>
            </a:r>
          </a:p>
          <a:p>
            <a:pPr marL="457200" indent="-457200">
              <a:buFont typeface="+mj-lt"/>
              <a:buAutoNum type="arabicPeriod"/>
            </a:pPr>
            <a:r>
              <a:rPr lang="en-US" b="1" dirty="0">
                <a:effectLst/>
              </a:rPr>
              <a:t>Healthcare</a:t>
            </a:r>
            <a:r>
              <a:rPr lang="en-US" dirty="0">
                <a:effectLst/>
              </a:rPr>
              <a:t>: Disease outbreak forecasting, medical treatment effectiveness, medication side effects. </a:t>
            </a:r>
          </a:p>
          <a:p>
            <a:pPr marL="457200" indent="-457200">
              <a:buFont typeface="+mj-lt"/>
              <a:buAutoNum type="arabicPeriod"/>
            </a:pPr>
            <a:r>
              <a:rPr lang="en-US" b="1" dirty="0">
                <a:effectLst/>
              </a:rPr>
              <a:t>Weather</a:t>
            </a:r>
            <a:r>
              <a:rPr lang="en-US" dirty="0">
                <a:effectLst/>
              </a:rPr>
              <a:t>: Climate change predictions, hurricane tracking, air quality predictions. </a:t>
            </a:r>
          </a:p>
          <a:p>
            <a:pPr marL="457200" indent="-457200">
              <a:buFont typeface="+mj-lt"/>
              <a:buAutoNum type="arabicPeriod"/>
            </a:pPr>
            <a:r>
              <a:rPr lang="en-US" b="1" dirty="0">
                <a:effectLst/>
              </a:rPr>
              <a:t>Manufacturing</a:t>
            </a:r>
            <a:r>
              <a:rPr lang="en-US" dirty="0">
                <a:effectLst/>
              </a:rPr>
              <a:t>: Production planning, supply chain management, machinery maintenance. </a:t>
            </a:r>
          </a:p>
          <a:p>
            <a:pPr marL="457200" indent="-457200">
              <a:buFont typeface="+mj-lt"/>
              <a:buAutoNum type="arabicPeriod"/>
            </a:pPr>
            <a:r>
              <a:rPr lang="en-US" b="1" dirty="0">
                <a:effectLst/>
              </a:rPr>
              <a:t>Energy</a:t>
            </a:r>
            <a:r>
              <a:rPr lang="en-US" dirty="0">
                <a:effectLst/>
              </a:rPr>
              <a:t>: Renewable energy forecasting, energy usage optimization, power grid maintenance. </a:t>
            </a:r>
          </a:p>
          <a:p>
            <a:pPr marL="457200" indent="-457200">
              <a:buFont typeface="+mj-lt"/>
              <a:buAutoNum type="arabicPeriod"/>
            </a:pPr>
            <a:r>
              <a:rPr lang="en-US" b="1" dirty="0">
                <a:effectLst/>
              </a:rPr>
              <a:t>Transportation</a:t>
            </a:r>
            <a:r>
              <a:rPr lang="en-US" dirty="0">
                <a:effectLst/>
              </a:rPr>
              <a:t>: Traffic flow predictions, airline scheduling, ride-sharing optimization.</a:t>
            </a:r>
          </a:p>
          <a:p>
            <a:pPr marL="457200" indent="-457200">
              <a:buFont typeface="+mj-lt"/>
              <a:buAutoNum type="arabicPeriod"/>
            </a:pPr>
            <a:r>
              <a:rPr lang="en-US" b="1" dirty="0">
                <a:effectLst/>
              </a:rPr>
              <a:t>Sports</a:t>
            </a:r>
            <a:r>
              <a:rPr lang="en-US" dirty="0">
                <a:effectLst/>
              </a:rPr>
              <a:t>: Team performance predictions, player performance analysis, win probability estimations. </a:t>
            </a:r>
            <a:endParaRPr lang="en-US" dirty="0"/>
          </a:p>
          <a:p>
            <a:pPr marL="457200" indent="-457200">
              <a:buFont typeface="+mj-lt"/>
              <a:buAutoNum type="arabicPeriod"/>
            </a:pPr>
            <a:r>
              <a:rPr lang="en-US" b="1" dirty="0">
                <a:effectLst/>
              </a:rPr>
              <a:t>Advertising</a:t>
            </a:r>
            <a:r>
              <a:rPr lang="en-US" dirty="0">
                <a:effectLst/>
              </a:rPr>
              <a:t>: Ad placement optimization, campaign effectiveness, customer segmentation. </a:t>
            </a:r>
            <a:endParaRPr lang="en-US" dirty="0"/>
          </a:p>
          <a:p>
            <a:pPr marL="457200" indent="-457200">
              <a:buFont typeface="+mj-lt"/>
              <a:buAutoNum type="arabicPeriod"/>
            </a:pPr>
            <a:r>
              <a:rPr lang="en-US" b="1" dirty="0">
                <a:effectLst/>
              </a:rPr>
              <a:t>Security</a:t>
            </a:r>
            <a:r>
              <a:rPr lang="en-US" dirty="0">
                <a:effectLst/>
              </a:rPr>
              <a:t>: Intrusion detection, anomaly detection, malware analysis.</a:t>
            </a:r>
            <a:endParaRPr lang="en-NL"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62588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85F2-3E78-E94F-65D7-508508F6B404}"/>
              </a:ext>
            </a:extLst>
          </p:cNvPr>
          <p:cNvSpPr>
            <a:spLocks noGrp="1"/>
          </p:cNvSpPr>
          <p:nvPr>
            <p:ph type="title"/>
          </p:nvPr>
        </p:nvSpPr>
        <p:spPr/>
        <p:txBody>
          <a:bodyPr/>
          <a:lstStyle/>
          <a:p>
            <a:r>
              <a:rPr lang="en-US" dirty="0"/>
              <a:t>Time Series Components</a:t>
            </a:r>
            <a:endParaRPr lang="en-NL" dirty="0"/>
          </a:p>
        </p:txBody>
      </p:sp>
      <p:sp>
        <p:nvSpPr>
          <p:cNvPr id="6" name="Tijdelijke aanduiding voor tekst 5"/>
          <p:cNvSpPr>
            <a:spLocks noGrp="1"/>
          </p:cNvSpPr>
          <p:nvPr>
            <p:ph type="body" sz="half" idx="2"/>
          </p:nvPr>
        </p:nvSpPr>
        <p:spPr/>
        <p:txBody>
          <a:bodyPr/>
          <a:lstStyle/>
          <a:p>
            <a:endParaRPr lang="en-US"/>
          </a:p>
        </p:txBody>
      </p:sp>
      <p:pic>
        <p:nvPicPr>
          <p:cNvPr id="7" name="Picture 2">
            <a:extLst>
              <a:ext uri="{FF2B5EF4-FFF2-40B4-BE49-F238E27FC236}">
                <a16:creationId xmlns:a16="http://schemas.microsoft.com/office/drawing/2014/main" id="{938CD087-FD0A-85B3-DD70-D179A091C7E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1188" r="21188"/>
          <a:stretch>
            <a:fillRect/>
          </a:stretch>
        </p:blipFill>
        <p:spPr bwMode="auto">
          <a:xfrm>
            <a:off x="6427797" y="792017"/>
            <a:ext cx="3935403" cy="5575329"/>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20635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38CD087-FD0A-85B3-DD70-D179A091C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600" y="789777"/>
            <a:ext cx="7030278" cy="5739002"/>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53387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41E25B-54F8-7736-BC31-62D9AF5DC7C3}"/>
              </a:ext>
            </a:extLst>
          </p:cNvPr>
          <p:cNvSpPr>
            <a:spLocks noGrp="1"/>
          </p:cNvSpPr>
          <p:nvPr>
            <p:ph type="title"/>
          </p:nvPr>
        </p:nvSpPr>
        <p:spPr/>
        <p:txBody>
          <a:bodyPr/>
          <a:lstStyle/>
          <a:p>
            <a:r>
              <a:rPr lang="en-US" dirty="0"/>
              <a:t>Trend</a:t>
            </a:r>
            <a:endParaRPr lang="en-NL" dirty="0"/>
          </a:p>
        </p:txBody>
      </p:sp>
      <p:sp>
        <p:nvSpPr>
          <p:cNvPr id="5" name="Content Placeholder 4">
            <a:extLst>
              <a:ext uri="{FF2B5EF4-FFF2-40B4-BE49-F238E27FC236}">
                <a16:creationId xmlns:a16="http://schemas.microsoft.com/office/drawing/2014/main" id="{F9FF0C7A-B3CE-A06F-679E-6175A6CF4B74}"/>
              </a:ext>
            </a:extLst>
          </p:cNvPr>
          <p:cNvSpPr>
            <a:spLocks noGrp="1"/>
          </p:cNvSpPr>
          <p:nvPr>
            <p:ph idx="1"/>
          </p:nvPr>
        </p:nvSpPr>
        <p:spPr/>
        <p:txBody>
          <a:bodyPr/>
          <a:lstStyle/>
          <a:p>
            <a:r>
              <a:rPr lang="en-US" b="0" i="0" dirty="0">
                <a:solidFill>
                  <a:srgbClr val="000000"/>
                </a:solidFill>
                <a:effectLst/>
                <a:latin typeface="Helvetica Neue"/>
              </a:rPr>
              <a:t>Shows whether the series is consistently decreasing (downward trend), constant (no trend) or increasing (upward trend) over time.</a:t>
            </a:r>
            <a:endParaRPr lang="en-NL" dirty="0"/>
          </a:p>
        </p:txBody>
      </p:sp>
      <p:pic>
        <p:nvPicPr>
          <p:cNvPr id="6" name="Picture 5">
            <a:extLst>
              <a:ext uri="{FF2B5EF4-FFF2-40B4-BE49-F238E27FC236}">
                <a16:creationId xmlns:a16="http://schemas.microsoft.com/office/drawing/2014/main" id="{276C6385-56B7-E1DD-4B26-D74DE4DA45B6}"/>
              </a:ext>
            </a:extLst>
          </p:cNvPr>
          <p:cNvPicPr>
            <a:picLocks noChangeAspect="1"/>
          </p:cNvPicPr>
          <p:nvPr/>
        </p:nvPicPr>
        <p:blipFill>
          <a:blip r:embed="rId2"/>
          <a:stretch>
            <a:fillRect/>
          </a:stretch>
        </p:blipFill>
        <p:spPr>
          <a:xfrm>
            <a:off x="195669" y="5255477"/>
            <a:ext cx="6032428" cy="1161485"/>
          </a:xfrm>
          <a:prstGeom prst="rect">
            <a:avLst/>
          </a:prstGeom>
        </p:spPr>
      </p:pic>
      <p:pic>
        <p:nvPicPr>
          <p:cNvPr id="8" name="Picture 7">
            <a:extLst>
              <a:ext uri="{FF2B5EF4-FFF2-40B4-BE49-F238E27FC236}">
                <a16:creationId xmlns:a16="http://schemas.microsoft.com/office/drawing/2014/main" id="{771F7816-FCB3-C457-9549-101B1E77C051}"/>
              </a:ext>
            </a:extLst>
          </p:cNvPr>
          <p:cNvPicPr>
            <a:picLocks noChangeAspect="1"/>
          </p:cNvPicPr>
          <p:nvPr/>
        </p:nvPicPr>
        <p:blipFill>
          <a:blip r:embed="rId3"/>
          <a:stretch>
            <a:fillRect/>
          </a:stretch>
        </p:blipFill>
        <p:spPr>
          <a:xfrm>
            <a:off x="195668" y="3591484"/>
            <a:ext cx="6032429" cy="1223360"/>
          </a:xfrm>
          <a:prstGeom prst="rect">
            <a:avLst/>
          </a:prstGeom>
        </p:spPr>
      </p:pic>
      <p:pic>
        <p:nvPicPr>
          <p:cNvPr id="3" name="Picture 2">
            <a:extLst>
              <a:ext uri="{FF2B5EF4-FFF2-40B4-BE49-F238E27FC236}">
                <a16:creationId xmlns:a16="http://schemas.microsoft.com/office/drawing/2014/main" id="{F021986E-4503-A017-40EE-2DD94CE891AE}"/>
              </a:ext>
            </a:extLst>
          </p:cNvPr>
          <p:cNvPicPr>
            <a:picLocks noChangeAspect="1"/>
          </p:cNvPicPr>
          <p:nvPr/>
        </p:nvPicPr>
        <p:blipFill>
          <a:blip r:embed="rId4"/>
          <a:stretch>
            <a:fillRect/>
          </a:stretch>
        </p:blipFill>
        <p:spPr>
          <a:xfrm>
            <a:off x="6228097" y="4257244"/>
            <a:ext cx="5706197" cy="1115199"/>
          </a:xfrm>
          <a:prstGeom prst="rect">
            <a:avLst/>
          </a:prstGeom>
        </p:spPr>
      </p:pic>
      <p:pic>
        <p:nvPicPr>
          <p:cNvPr id="7" name="Afbeelding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411629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8148-2A24-2547-74EA-8414EC36222E}"/>
              </a:ext>
            </a:extLst>
          </p:cNvPr>
          <p:cNvSpPr>
            <a:spLocks noGrp="1"/>
          </p:cNvSpPr>
          <p:nvPr>
            <p:ph type="title"/>
          </p:nvPr>
        </p:nvSpPr>
        <p:spPr/>
        <p:txBody>
          <a:bodyPr/>
          <a:lstStyle/>
          <a:p>
            <a:r>
              <a:rPr lang="en-US" dirty="0"/>
              <a:t>Seasonality</a:t>
            </a:r>
            <a:endParaRPr lang="en-NL" dirty="0"/>
          </a:p>
        </p:txBody>
      </p:sp>
      <p:sp>
        <p:nvSpPr>
          <p:cNvPr id="3" name="Content Placeholder 2">
            <a:extLst>
              <a:ext uri="{FF2B5EF4-FFF2-40B4-BE49-F238E27FC236}">
                <a16:creationId xmlns:a16="http://schemas.microsoft.com/office/drawing/2014/main" id="{EC5A09C7-2B8D-8CE8-342C-9A0F42734547}"/>
              </a:ext>
            </a:extLst>
          </p:cNvPr>
          <p:cNvSpPr>
            <a:spLocks noGrp="1"/>
          </p:cNvSpPr>
          <p:nvPr>
            <p:ph idx="1"/>
          </p:nvPr>
        </p:nvSpPr>
        <p:spPr>
          <a:xfrm>
            <a:off x="1097280" y="2325189"/>
            <a:ext cx="10058400" cy="1342350"/>
          </a:xfrm>
        </p:spPr>
        <p:txBody>
          <a:bodyPr>
            <a:normAutofit fontScale="92500" lnSpcReduction="20000"/>
          </a:bodyPr>
          <a:lstStyle/>
          <a:p>
            <a:r>
              <a:rPr lang="en-US" b="0" i="0" dirty="0">
                <a:solidFill>
                  <a:schemeClr val="tx1"/>
                </a:solidFill>
                <a:effectLst/>
                <a:latin typeface="+mj-lt"/>
              </a:rPr>
              <a:t>Describes the periodic signal in your time series. </a:t>
            </a:r>
            <a:r>
              <a:rPr lang="en-US" b="1" i="0" dirty="0">
                <a:solidFill>
                  <a:schemeClr val="tx1"/>
                </a:solidFill>
                <a:effectLst/>
                <a:latin typeface="+mj-lt"/>
              </a:rPr>
              <a:t>Seasonality</a:t>
            </a:r>
            <a:r>
              <a:rPr lang="en-US" b="0" i="0" dirty="0">
                <a:solidFill>
                  <a:schemeClr val="tx1"/>
                </a:solidFill>
                <a:effectLst/>
                <a:latin typeface="+mj-lt"/>
              </a:rPr>
              <a:t> should always present a fixed and known period.</a:t>
            </a:r>
          </a:p>
          <a:p>
            <a:r>
              <a:rPr lang="en-US" dirty="0">
                <a:solidFill>
                  <a:schemeClr val="tx1"/>
                </a:solidFill>
                <a:effectLst/>
                <a:latin typeface="+mj-lt"/>
              </a:rPr>
              <a:t>These changes usually </a:t>
            </a:r>
            <a:r>
              <a:rPr lang="en-US" b="1" dirty="0">
                <a:solidFill>
                  <a:schemeClr val="tx1"/>
                </a:solidFill>
                <a:effectLst/>
                <a:latin typeface="+mj-lt"/>
              </a:rPr>
              <a:t>happen on a regular basis</a:t>
            </a:r>
            <a:r>
              <a:rPr lang="en-US" dirty="0">
                <a:solidFill>
                  <a:schemeClr val="tx1"/>
                </a:solidFill>
                <a:effectLst/>
                <a:latin typeface="+mj-lt"/>
              </a:rPr>
              <a:t>, like on a daily, weekly, or yearly basis. Seasonality is usually caused by natural cyclical patterns or by the conventions of the people regarding certain dates and times.</a:t>
            </a:r>
            <a:endParaRPr lang="en-NL" dirty="0">
              <a:solidFill>
                <a:schemeClr val="tx1"/>
              </a:solidFill>
              <a:latin typeface="+mj-lt"/>
            </a:endParaRPr>
          </a:p>
        </p:txBody>
      </p:sp>
      <p:pic>
        <p:nvPicPr>
          <p:cNvPr id="5" name="Picture 4">
            <a:extLst>
              <a:ext uri="{FF2B5EF4-FFF2-40B4-BE49-F238E27FC236}">
                <a16:creationId xmlns:a16="http://schemas.microsoft.com/office/drawing/2014/main" id="{0BE4C2DD-03D7-EEB5-A08D-7A721A107796}"/>
              </a:ext>
            </a:extLst>
          </p:cNvPr>
          <p:cNvPicPr>
            <a:picLocks noChangeAspect="1"/>
          </p:cNvPicPr>
          <p:nvPr/>
        </p:nvPicPr>
        <p:blipFill>
          <a:blip r:embed="rId2"/>
          <a:stretch>
            <a:fillRect/>
          </a:stretch>
        </p:blipFill>
        <p:spPr>
          <a:xfrm>
            <a:off x="0" y="3829618"/>
            <a:ext cx="7158446" cy="1398858"/>
          </a:xfrm>
          <a:prstGeom prst="rect">
            <a:avLst/>
          </a:prstGeom>
        </p:spPr>
      </p:pic>
      <p:pic>
        <p:nvPicPr>
          <p:cNvPr id="7" name="Picture 6">
            <a:extLst>
              <a:ext uri="{FF2B5EF4-FFF2-40B4-BE49-F238E27FC236}">
                <a16:creationId xmlns:a16="http://schemas.microsoft.com/office/drawing/2014/main" id="{8B746B1B-B401-9A84-7847-491060AA3400}"/>
              </a:ext>
            </a:extLst>
          </p:cNvPr>
          <p:cNvPicPr>
            <a:picLocks noChangeAspect="1"/>
          </p:cNvPicPr>
          <p:nvPr/>
        </p:nvPicPr>
        <p:blipFill>
          <a:blip r:embed="rId3"/>
          <a:stretch>
            <a:fillRect/>
          </a:stretch>
        </p:blipFill>
        <p:spPr>
          <a:xfrm>
            <a:off x="2776187" y="5295765"/>
            <a:ext cx="7385436" cy="1497541"/>
          </a:xfrm>
          <a:prstGeom prst="rect">
            <a:avLst/>
          </a:prstGeom>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1644239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032F-7A39-8DD9-566C-2801B69DD153}"/>
              </a:ext>
            </a:extLst>
          </p:cNvPr>
          <p:cNvSpPr>
            <a:spLocks noGrp="1"/>
          </p:cNvSpPr>
          <p:nvPr>
            <p:ph type="title"/>
          </p:nvPr>
        </p:nvSpPr>
        <p:spPr/>
        <p:txBody>
          <a:bodyPr/>
          <a:lstStyle/>
          <a:p>
            <a:r>
              <a:rPr lang="en-US" dirty="0"/>
              <a:t>Cyclical Patterns</a:t>
            </a:r>
            <a:endParaRPr lang="en-NL" dirty="0"/>
          </a:p>
        </p:txBody>
      </p:sp>
      <p:sp>
        <p:nvSpPr>
          <p:cNvPr id="3" name="Content Placeholder 2">
            <a:extLst>
              <a:ext uri="{FF2B5EF4-FFF2-40B4-BE49-F238E27FC236}">
                <a16:creationId xmlns:a16="http://schemas.microsoft.com/office/drawing/2014/main" id="{DD3B4880-1AB1-A8D0-3BD7-09AA8E240BC9}"/>
              </a:ext>
            </a:extLst>
          </p:cNvPr>
          <p:cNvSpPr>
            <a:spLocks noGrp="1"/>
          </p:cNvSpPr>
          <p:nvPr>
            <p:ph idx="1"/>
          </p:nvPr>
        </p:nvSpPr>
        <p:spPr>
          <a:xfrm>
            <a:off x="1097280" y="2364508"/>
            <a:ext cx="10058400" cy="1451711"/>
          </a:xfrm>
        </p:spPr>
        <p:txBody>
          <a:bodyPr>
            <a:normAutofit/>
          </a:bodyPr>
          <a:lstStyle/>
          <a:p>
            <a:r>
              <a:rPr lang="en-US" sz="1700" b="1" kern="100" dirty="0">
                <a:effectLst/>
                <a:latin typeface="+mj-lt"/>
                <a:ea typeface="Calibri" panose="020F0502020204030204" pitchFamily="34" charset="0"/>
                <a:cs typeface="Times New Roman" panose="02020603050405020304" pitchFamily="18" charset="0"/>
              </a:rPr>
              <a:t>Cycles </a:t>
            </a:r>
            <a:r>
              <a:rPr lang="en-NL" sz="1700" kern="100" dirty="0">
                <a:effectLst/>
                <a:latin typeface="+mj-lt"/>
                <a:ea typeface="Calibri" panose="020F0502020204030204" pitchFamily="34" charset="0"/>
                <a:cs typeface="Times New Roman" panose="02020603050405020304" pitchFamily="18" charset="0"/>
              </a:rPr>
              <a:t>are patterns of peaks and dips in a time series that are caused by how the value in the series at one time is determined by the values at earlier times</a:t>
            </a:r>
            <a:r>
              <a:rPr lang="en-US" sz="1700" kern="100" dirty="0">
                <a:effectLst/>
                <a:latin typeface="+mj-lt"/>
                <a:ea typeface="Calibri" panose="020F0502020204030204" pitchFamily="34" charset="0"/>
                <a:cs typeface="Times New Roman" panose="02020603050405020304" pitchFamily="18" charset="0"/>
              </a:rPr>
              <a:t>, i.e. </a:t>
            </a:r>
            <a:r>
              <a:rPr lang="en-US" sz="1700" kern="100" dirty="0">
                <a:solidFill>
                  <a:srgbClr val="212529"/>
                </a:solidFill>
                <a:latin typeface="+mj-lt"/>
                <a:ea typeface="Calibri" panose="020F0502020204030204" pitchFamily="34" charset="0"/>
                <a:cs typeface="Times New Roman" panose="02020603050405020304" pitchFamily="18" charset="0"/>
              </a:rPr>
              <a:t>, a</a:t>
            </a:r>
            <a:r>
              <a:rPr lang="en-US" sz="1700" b="0" i="0" dirty="0">
                <a:solidFill>
                  <a:srgbClr val="212529"/>
                </a:solidFill>
                <a:effectLst/>
                <a:latin typeface="+mj-lt"/>
              </a:rPr>
              <a:t> </a:t>
            </a:r>
            <a:r>
              <a:rPr lang="en-US" sz="1700" b="1" i="0" dirty="0">
                <a:solidFill>
                  <a:srgbClr val="212529"/>
                </a:solidFill>
                <a:effectLst/>
                <a:latin typeface="+mj-lt"/>
              </a:rPr>
              <a:t>cyclic</a:t>
            </a:r>
            <a:r>
              <a:rPr lang="en-US" sz="1700" b="0" i="0" dirty="0">
                <a:solidFill>
                  <a:srgbClr val="212529"/>
                </a:solidFill>
                <a:effectLst/>
                <a:latin typeface="+mj-lt"/>
              </a:rPr>
              <a:t> pattern exists when data exhibit rises and falls that are </a:t>
            </a:r>
            <a:r>
              <a:rPr lang="en-US" sz="1700" b="0" i="1" dirty="0">
                <a:solidFill>
                  <a:srgbClr val="212529"/>
                </a:solidFill>
                <a:effectLst/>
                <a:latin typeface="+mj-lt"/>
              </a:rPr>
              <a:t>not of fixed period</a:t>
            </a:r>
            <a:r>
              <a:rPr lang="en-US" sz="1700" b="0" i="0" dirty="0">
                <a:solidFill>
                  <a:srgbClr val="212529"/>
                </a:solidFill>
                <a:effectLst/>
                <a:latin typeface="+mj-lt"/>
              </a:rPr>
              <a:t>.</a:t>
            </a:r>
            <a:r>
              <a:rPr lang="en-NL" sz="1700" kern="100" dirty="0">
                <a:effectLst/>
                <a:latin typeface="+mj-lt"/>
                <a:ea typeface="Calibri" panose="020F0502020204030204" pitchFamily="34" charset="0"/>
                <a:cs typeface="Times New Roman" panose="02020603050405020304" pitchFamily="18" charset="0"/>
              </a:rPr>
              <a:t> This type of behaviour can be seen in economies, epidemics, animal populations, volcano eruptions, and other natural processes.</a:t>
            </a:r>
          </a:p>
          <a:p>
            <a:endParaRPr lang="en-NL" dirty="0"/>
          </a:p>
        </p:txBody>
      </p:sp>
      <p:pic>
        <p:nvPicPr>
          <p:cNvPr id="5" name="Picture 4">
            <a:extLst>
              <a:ext uri="{FF2B5EF4-FFF2-40B4-BE49-F238E27FC236}">
                <a16:creationId xmlns:a16="http://schemas.microsoft.com/office/drawing/2014/main" id="{0DCEF589-BD63-609E-DC5B-95F68741EAA1}"/>
              </a:ext>
            </a:extLst>
          </p:cNvPr>
          <p:cNvPicPr>
            <a:picLocks noChangeAspect="1"/>
          </p:cNvPicPr>
          <p:nvPr/>
        </p:nvPicPr>
        <p:blipFill>
          <a:blip r:embed="rId2"/>
          <a:stretch>
            <a:fillRect/>
          </a:stretch>
        </p:blipFill>
        <p:spPr>
          <a:xfrm>
            <a:off x="1381513" y="3816220"/>
            <a:ext cx="8845384" cy="1914787"/>
          </a:xfrm>
          <a:prstGeom prst="rect">
            <a:avLst/>
          </a:prstGeom>
        </p:spPr>
      </p:pic>
      <p:sp>
        <p:nvSpPr>
          <p:cNvPr id="6" name="TextBox 5">
            <a:extLst>
              <a:ext uri="{FF2B5EF4-FFF2-40B4-BE49-F238E27FC236}">
                <a16:creationId xmlns:a16="http://schemas.microsoft.com/office/drawing/2014/main" id="{898AD637-859F-085A-932E-667BB7916D91}"/>
              </a:ext>
            </a:extLst>
          </p:cNvPr>
          <p:cNvSpPr txBox="1"/>
          <p:nvPr/>
        </p:nvSpPr>
        <p:spPr>
          <a:xfrm>
            <a:off x="793291" y="6137281"/>
            <a:ext cx="4351363" cy="369332"/>
          </a:xfrm>
          <a:prstGeom prst="rect">
            <a:avLst/>
          </a:prstGeom>
          <a:noFill/>
        </p:spPr>
        <p:txBody>
          <a:bodyPr wrap="square" rtlCol="0">
            <a:spAutoFit/>
          </a:bodyPr>
          <a:lstStyle/>
          <a:p>
            <a:r>
              <a:rPr lang="en-US" dirty="0">
                <a:hlinkClick r:id="rId3"/>
              </a:rPr>
              <a:t>Yearly sunspots data 1700-2008</a:t>
            </a:r>
            <a:endParaRPr lang="en-NL" dirty="0"/>
          </a:p>
        </p:txBody>
      </p:sp>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155964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D4DB-6BD3-7C84-5F66-FA54A24D780B}"/>
              </a:ext>
            </a:extLst>
          </p:cNvPr>
          <p:cNvSpPr>
            <a:spLocks noGrp="1"/>
          </p:cNvSpPr>
          <p:nvPr>
            <p:ph type="title"/>
          </p:nvPr>
        </p:nvSpPr>
        <p:spPr/>
        <p:txBody>
          <a:bodyPr/>
          <a:lstStyle/>
          <a:p>
            <a:r>
              <a:rPr lang="en-US" dirty="0"/>
              <a:t>Seasonality vs Cyclicality</a:t>
            </a:r>
            <a:endParaRPr lang="en-NL" dirty="0"/>
          </a:p>
        </p:txBody>
      </p:sp>
      <p:sp>
        <p:nvSpPr>
          <p:cNvPr id="3" name="Content Placeholder 2">
            <a:extLst>
              <a:ext uri="{FF2B5EF4-FFF2-40B4-BE49-F238E27FC236}">
                <a16:creationId xmlns:a16="http://schemas.microsoft.com/office/drawing/2014/main" id="{D4442EFF-5B13-DC3F-72E2-00A3C395E1E5}"/>
              </a:ext>
            </a:extLst>
          </p:cNvPr>
          <p:cNvSpPr>
            <a:spLocks noGrp="1"/>
          </p:cNvSpPr>
          <p:nvPr>
            <p:ph idx="1"/>
          </p:nvPr>
        </p:nvSpPr>
        <p:spPr>
          <a:xfrm>
            <a:off x="1097280" y="2355273"/>
            <a:ext cx="10058400" cy="1073727"/>
          </a:xfrm>
        </p:spPr>
        <p:txBody>
          <a:bodyPr>
            <a:normAutofit/>
          </a:bodyPr>
          <a:lstStyle/>
          <a:p>
            <a:r>
              <a:rPr lang="en-US" sz="1600" kern="100" dirty="0">
                <a:effectLst/>
                <a:latin typeface="+mj-lt"/>
                <a:ea typeface="Calibri" panose="020F0502020204030204" pitchFamily="34" charset="0"/>
                <a:cs typeface="Times New Roman" panose="02020603050405020304" pitchFamily="18" charset="0"/>
              </a:rPr>
              <a:t>The</a:t>
            </a:r>
            <a:r>
              <a:rPr lang="en-NL" sz="1600" kern="100" dirty="0">
                <a:effectLst/>
                <a:latin typeface="+mj-lt"/>
                <a:ea typeface="Calibri" panose="020F0502020204030204" pitchFamily="34" charset="0"/>
                <a:cs typeface="Times New Roman" panose="02020603050405020304" pitchFamily="18" charset="0"/>
              </a:rPr>
              <a:t> difference between cyclic behaviour and seasonality is that cycles don't necessarily depend on the particular date of occurrence - it's more about what has happened in the recent past. This independence from time makes cycles much less regular than seasonal patterns</a:t>
            </a:r>
            <a:r>
              <a:rPr lang="en-NL" sz="1600" kern="100" dirty="0" smtClean="0">
                <a:effectLst/>
                <a:latin typeface="+mj-lt"/>
                <a:ea typeface="Calibri" panose="020F0502020204030204" pitchFamily="34" charset="0"/>
                <a:cs typeface="Times New Roman" panose="02020603050405020304" pitchFamily="18" charset="0"/>
              </a:rPr>
              <a:t>.</a:t>
            </a:r>
            <a:endParaRPr lang="en-NL" sz="1600" kern="100" dirty="0">
              <a:effectLst/>
              <a:latin typeface="+mj-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4CEEA3A-AA2B-14B2-60D8-CD5D6E3A9ABD}"/>
              </a:ext>
            </a:extLst>
          </p:cNvPr>
          <p:cNvPicPr>
            <a:picLocks noChangeAspect="1"/>
          </p:cNvPicPr>
          <p:nvPr/>
        </p:nvPicPr>
        <p:blipFill>
          <a:blip r:embed="rId2"/>
          <a:stretch>
            <a:fillRect/>
          </a:stretch>
        </p:blipFill>
        <p:spPr>
          <a:xfrm>
            <a:off x="2979670" y="5183908"/>
            <a:ext cx="6838756" cy="1480406"/>
          </a:xfrm>
          <a:prstGeom prst="rect">
            <a:avLst/>
          </a:prstGeom>
        </p:spPr>
      </p:pic>
      <p:pic>
        <p:nvPicPr>
          <p:cNvPr id="6" name="Picture 5">
            <a:extLst>
              <a:ext uri="{FF2B5EF4-FFF2-40B4-BE49-F238E27FC236}">
                <a16:creationId xmlns:a16="http://schemas.microsoft.com/office/drawing/2014/main" id="{27725FD6-2182-EBD0-3DBD-3707B8A4EBF8}"/>
              </a:ext>
            </a:extLst>
          </p:cNvPr>
          <p:cNvPicPr>
            <a:picLocks noChangeAspect="1"/>
          </p:cNvPicPr>
          <p:nvPr/>
        </p:nvPicPr>
        <p:blipFill>
          <a:blip r:embed="rId3"/>
          <a:stretch>
            <a:fillRect/>
          </a:stretch>
        </p:blipFill>
        <p:spPr>
          <a:xfrm>
            <a:off x="325120" y="3363438"/>
            <a:ext cx="5932969" cy="1552508"/>
          </a:xfrm>
          <a:prstGeom prst="rect">
            <a:avLst/>
          </a:prstGeom>
        </p:spPr>
      </p:pic>
      <p:pic>
        <p:nvPicPr>
          <p:cNvPr id="7" name="Afbeelding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90927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6A76-FE1D-740C-FA85-4486FE354FDB}"/>
              </a:ext>
            </a:extLst>
          </p:cNvPr>
          <p:cNvSpPr>
            <a:spLocks noGrp="1"/>
          </p:cNvSpPr>
          <p:nvPr>
            <p:ph type="title"/>
          </p:nvPr>
        </p:nvSpPr>
        <p:spPr/>
        <p:txBody>
          <a:bodyPr/>
          <a:lstStyle/>
          <a:p>
            <a:r>
              <a:rPr lang="en-US" dirty="0"/>
              <a:t>Additive x Multiplicative Model</a:t>
            </a:r>
            <a:endParaRPr lang="en-NL" dirty="0"/>
          </a:p>
        </p:txBody>
      </p:sp>
      <p:sp>
        <p:nvSpPr>
          <p:cNvPr id="4" name="Rectangle 3">
            <a:extLst>
              <a:ext uri="{FF2B5EF4-FFF2-40B4-BE49-F238E27FC236}">
                <a16:creationId xmlns:a16="http://schemas.microsoft.com/office/drawing/2014/main" id="{86A4A10C-B57B-6942-6F9B-C2F64600B358}"/>
              </a:ext>
            </a:extLst>
          </p:cNvPr>
          <p:cNvSpPr/>
          <p:nvPr/>
        </p:nvSpPr>
        <p:spPr>
          <a:xfrm>
            <a:off x="1862061" y="2563276"/>
            <a:ext cx="3945835" cy="389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6" name="Picture 5">
            <a:extLst>
              <a:ext uri="{FF2B5EF4-FFF2-40B4-BE49-F238E27FC236}">
                <a16:creationId xmlns:a16="http://schemas.microsoft.com/office/drawing/2014/main" id="{1C0FDB71-EDE4-9FA8-1480-1548DEF027CB}"/>
              </a:ext>
            </a:extLst>
          </p:cNvPr>
          <p:cNvPicPr>
            <a:picLocks noChangeAspect="1"/>
          </p:cNvPicPr>
          <p:nvPr/>
        </p:nvPicPr>
        <p:blipFill>
          <a:blip r:embed="rId3"/>
          <a:stretch>
            <a:fillRect/>
          </a:stretch>
        </p:blipFill>
        <p:spPr>
          <a:xfrm>
            <a:off x="2556562" y="4613136"/>
            <a:ext cx="2579600" cy="1412109"/>
          </a:xfrm>
          <a:prstGeom prst="rect">
            <a:avLst/>
          </a:prstGeom>
        </p:spPr>
      </p:pic>
      <p:sp>
        <p:nvSpPr>
          <p:cNvPr id="7" name="TextBox 6">
            <a:extLst>
              <a:ext uri="{FF2B5EF4-FFF2-40B4-BE49-F238E27FC236}">
                <a16:creationId xmlns:a16="http://schemas.microsoft.com/office/drawing/2014/main" id="{C046FB2C-3ED4-1D19-E17F-F0061FD8881E}"/>
              </a:ext>
            </a:extLst>
          </p:cNvPr>
          <p:cNvSpPr txBox="1"/>
          <p:nvPr/>
        </p:nvSpPr>
        <p:spPr>
          <a:xfrm>
            <a:off x="1978634" y="2811755"/>
            <a:ext cx="3627916" cy="338554"/>
          </a:xfrm>
          <a:prstGeom prst="rect">
            <a:avLst/>
          </a:prstGeom>
          <a:solidFill>
            <a:schemeClr val="bg1"/>
          </a:solidFill>
        </p:spPr>
        <p:txBody>
          <a:bodyPr wrap="none" rtlCol="0">
            <a:spAutoFit/>
          </a:bodyPr>
          <a:lstStyle/>
          <a:p>
            <a:r>
              <a:rPr lang="en-US" sz="1600" dirty="0"/>
              <a:t>Y(t) = trend + seasonality + residual</a:t>
            </a:r>
            <a:endParaRPr lang="en-NL" sz="1600" dirty="0"/>
          </a:p>
        </p:txBody>
      </p:sp>
      <p:sp>
        <p:nvSpPr>
          <p:cNvPr id="8" name="TextBox 7">
            <a:extLst>
              <a:ext uri="{FF2B5EF4-FFF2-40B4-BE49-F238E27FC236}">
                <a16:creationId xmlns:a16="http://schemas.microsoft.com/office/drawing/2014/main" id="{70E2203E-E8A5-D20A-E5C7-4FF126CAA695}"/>
              </a:ext>
            </a:extLst>
          </p:cNvPr>
          <p:cNvSpPr txBox="1"/>
          <p:nvPr/>
        </p:nvSpPr>
        <p:spPr>
          <a:xfrm>
            <a:off x="1978634" y="3640274"/>
            <a:ext cx="3627916" cy="646331"/>
          </a:xfrm>
          <a:prstGeom prst="rect">
            <a:avLst/>
          </a:prstGeom>
          <a:solidFill>
            <a:schemeClr val="bg1"/>
          </a:solidFill>
        </p:spPr>
        <p:txBody>
          <a:bodyPr wrap="square" rtlCol="0">
            <a:spAutoFit/>
          </a:bodyPr>
          <a:lstStyle/>
          <a:p>
            <a:r>
              <a:rPr lang="en-US" b="1" dirty="0"/>
              <a:t>Trend</a:t>
            </a:r>
            <a:r>
              <a:rPr lang="en-US" dirty="0"/>
              <a:t> and </a:t>
            </a:r>
            <a:r>
              <a:rPr lang="en-US" b="1" dirty="0"/>
              <a:t>Seasonal variation</a:t>
            </a:r>
            <a:r>
              <a:rPr lang="en-US" dirty="0"/>
              <a:t> relatively constant over time. </a:t>
            </a:r>
            <a:endParaRPr lang="en-NL" dirty="0"/>
          </a:p>
        </p:txBody>
      </p:sp>
      <p:sp>
        <p:nvSpPr>
          <p:cNvPr id="9" name="Rectangle 8">
            <a:extLst>
              <a:ext uri="{FF2B5EF4-FFF2-40B4-BE49-F238E27FC236}">
                <a16:creationId xmlns:a16="http://schemas.microsoft.com/office/drawing/2014/main" id="{26AF0360-A938-5594-697F-EA1696D6DCCA}"/>
              </a:ext>
            </a:extLst>
          </p:cNvPr>
          <p:cNvSpPr/>
          <p:nvPr/>
        </p:nvSpPr>
        <p:spPr>
          <a:xfrm>
            <a:off x="6063294" y="2563276"/>
            <a:ext cx="3945835" cy="389613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AE502E22-853E-3708-7E87-AB7A2A82A414}"/>
              </a:ext>
            </a:extLst>
          </p:cNvPr>
          <p:cNvSpPr txBox="1"/>
          <p:nvPr/>
        </p:nvSpPr>
        <p:spPr>
          <a:xfrm>
            <a:off x="6179867" y="2811755"/>
            <a:ext cx="3573414" cy="338554"/>
          </a:xfrm>
          <a:prstGeom prst="rect">
            <a:avLst/>
          </a:prstGeom>
          <a:solidFill>
            <a:schemeClr val="bg1"/>
          </a:solidFill>
        </p:spPr>
        <p:txBody>
          <a:bodyPr wrap="none" rtlCol="0">
            <a:spAutoFit/>
          </a:bodyPr>
          <a:lstStyle/>
          <a:p>
            <a:r>
              <a:rPr lang="en-US" sz="1600" dirty="0"/>
              <a:t>Y(t) = trend x seasonality x residual</a:t>
            </a:r>
            <a:endParaRPr lang="en-NL" sz="1600" dirty="0"/>
          </a:p>
        </p:txBody>
      </p:sp>
      <p:sp>
        <p:nvSpPr>
          <p:cNvPr id="12" name="TextBox 11">
            <a:extLst>
              <a:ext uri="{FF2B5EF4-FFF2-40B4-BE49-F238E27FC236}">
                <a16:creationId xmlns:a16="http://schemas.microsoft.com/office/drawing/2014/main" id="{DF6B19B5-CF43-34A1-D4F4-A7FC1FC36C57}"/>
              </a:ext>
            </a:extLst>
          </p:cNvPr>
          <p:cNvSpPr txBox="1"/>
          <p:nvPr/>
        </p:nvSpPr>
        <p:spPr>
          <a:xfrm>
            <a:off x="6383638" y="3432788"/>
            <a:ext cx="3240653" cy="1200329"/>
          </a:xfrm>
          <a:prstGeom prst="rect">
            <a:avLst/>
          </a:prstGeom>
          <a:solidFill>
            <a:schemeClr val="bg1"/>
          </a:solidFill>
        </p:spPr>
        <p:txBody>
          <a:bodyPr wrap="square" rtlCol="0">
            <a:spAutoFit/>
          </a:bodyPr>
          <a:lstStyle/>
          <a:p>
            <a:r>
              <a:rPr lang="en-US" b="1" dirty="0"/>
              <a:t>Trend</a:t>
            </a:r>
            <a:r>
              <a:rPr lang="en-US" dirty="0"/>
              <a:t> and </a:t>
            </a:r>
            <a:r>
              <a:rPr lang="en-US" b="1" dirty="0"/>
              <a:t>Seasonal variation</a:t>
            </a:r>
            <a:r>
              <a:rPr lang="en-US" dirty="0"/>
              <a:t> increases or decreases in magnitude over time. </a:t>
            </a:r>
            <a:endParaRPr lang="en-NL" dirty="0"/>
          </a:p>
        </p:txBody>
      </p:sp>
      <p:pic>
        <p:nvPicPr>
          <p:cNvPr id="14" name="Picture 13">
            <a:extLst>
              <a:ext uri="{FF2B5EF4-FFF2-40B4-BE49-F238E27FC236}">
                <a16:creationId xmlns:a16="http://schemas.microsoft.com/office/drawing/2014/main" id="{59B1AEA7-0104-8996-BBBD-CBE66F172DC8}"/>
              </a:ext>
            </a:extLst>
          </p:cNvPr>
          <p:cNvPicPr>
            <a:picLocks noChangeAspect="1"/>
          </p:cNvPicPr>
          <p:nvPr/>
        </p:nvPicPr>
        <p:blipFill>
          <a:blip r:embed="rId4"/>
          <a:stretch>
            <a:fillRect/>
          </a:stretch>
        </p:blipFill>
        <p:spPr>
          <a:xfrm>
            <a:off x="6879758" y="4871089"/>
            <a:ext cx="2513624" cy="1386438"/>
          </a:xfrm>
          <a:prstGeom prst="rect">
            <a:avLst/>
          </a:prstGeom>
        </p:spPr>
      </p:pic>
      <p:pic>
        <p:nvPicPr>
          <p:cNvPr id="20" name="Picture 19">
            <a:extLst>
              <a:ext uri="{FF2B5EF4-FFF2-40B4-BE49-F238E27FC236}">
                <a16:creationId xmlns:a16="http://schemas.microsoft.com/office/drawing/2014/main" id="{D876CF92-FE61-8708-70B0-D774889CDB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05" y="3312032"/>
            <a:ext cx="1199314" cy="1199314"/>
          </a:xfrm>
          <a:prstGeom prst="rect">
            <a:avLst/>
          </a:prstGeom>
        </p:spPr>
      </p:pic>
      <p:pic>
        <p:nvPicPr>
          <p:cNvPr id="22" name="Picture 21">
            <a:extLst>
              <a:ext uri="{FF2B5EF4-FFF2-40B4-BE49-F238E27FC236}">
                <a16:creationId xmlns:a16="http://schemas.microsoft.com/office/drawing/2014/main" id="{1EDA8789-E8B9-DECB-13D1-7B1086E2D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84872" y="3414066"/>
            <a:ext cx="1097280" cy="1097280"/>
          </a:xfrm>
          <a:prstGeom prst="rect">
            <a:avLst/>
          </a:prstGeom>
        </p:spPr>
      </p:pic>
      <p:pic>
        <p:nvPicPr>
          <p:cNvPr id="13" name="Afbeelding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403310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BB40-CC96-D30E-A426-8541743F2542}"/>
              </a:ext>
            </a:extLst>
          </p:cNvPr>
          <p:cNvSpPr>
            <a:spLocks noGrp="1"/>
          </p:cNvSpPr>
          <p:nvPr>
            <p:ph type="title"/>
          </p:nvPr>
        </p:nvSpPr>
        <p:spPr/>
        <p:txBody>
          <a:bodyPr/>
          <a:lstStyle/>
          <a:p>
            <a:r>
              <a:rPr lang="en-US" dirty="0"/>
              <a:t>Time Series Decomposition</a:t>
            </a:r>
            <a:endParaRPr lang="en-NL" dirty="0"/>
          </a:p>
        </p:txBody>
      </p:sp>
      <p:sp>
        <p:nvSpPr>
          <p:cNvPr id="3" name="Content Placeholder 2">
            <a:extLst>
              <a:ext uri="{FF2B5EF4-FFF2-40B4-BE49-F238E27FC236}">
                <a16:creationId xmlns:a16="http://schemas.microsoft.com/office/drawing/2014/main" id="{412EDF74-8B80-788B-464F-304340485E18}"/>
              </a:ext>
            </a:extLst>
          </p:cNvPr>
          <p:cNvSpPr>
            <a:spLocks noGrp="1"/>
          </p:cNvSpPr>
          <p:nvPr>
            <p:ph idx="1"/>
          </p:nvPr>
        </p:nvSpPr>
        <p:spPr>
          <a:xfrm>
            <a:off x="1154954" y="2603500"/>
            <a:ext cx="8825659" cy="712355"/>
          </a:xfrm>
        </p:spPr>
        <p:txBody>
          <a:bodyPr>
            <a:normAutofit/>
          </a:bodyPr>
          <a:lstStyle/>
          <a:p>
            <a:r>
              <a:rPr lang="en-US" dirty="0"/>
              <a:t>We will have the help of the Python’s </a:t>
            </a:r>
            <a:r>
              <a:rPr lang="en-US" dirty="0" err="1"/>
              <a:t>statsmodels</a:t>
            </a:r>
            <a:r>
              <a:rPr lang="en-US" dirty="0"/>
              <a:t> library </a:t>
            </a:r>
            <a:r>
              <a:rPr lang="en-US" b="1" dirty="0">
                <a:hlinkClick r:id="rId2"/>
              </a:rPr>
              <a:t>seasonal_decompose </a:t>
            </a:r>
            <a:r>
              <a:rPr lang="en-US" dirty="0"/>
              <a:t>to access the components of time series</a:t>
            </a:r>
            <a:r>
              <a:rPr lang="en-US" b="1" dirty="0"/>
              <a:t>.</a:t>
            </a:r>
            <a:r>
              <a:rPr lang="en-US" dirty="0"/>
              <a:t> </a:t>
            </a:r>
          </a:p>
          <a:p>
            <a:endParaRPr lang="en-NL" dirty="0"/>
          </a:p>
        </p:txBody>
      </p:sp>
      <p:pic>
        <p:nvPicPr>
          <p:cNvPr id="5" name="Picture 4">
            <a:extLst>
              <a:ext uri="{FF2B5EF4-FFF2-40B4-BE49-F238E27FC236}">
                <a16:creationId xmlns:a16="http://schemas.microsoft.com/office/drawing/2014/main" id="{9448ACB7-2034-BC9D-FD2A-D2ACC7BC9E35}"/>
              </a:ext>
            </a:extLst>
          </p:cNvPr>
          <p:cNvPicPr>
            <a:picLocks noChangeAspect="1"/>
          </p:cNvPicPr>
          <p:nvPr/>
        </p:nvPicPr>
        <p:blipFill>
          <a:blip r:embed="rId3"/>
          <a:stretch>
            <a:fillRect/>
          </a:stretch>
        </p:blipFill>
        <p:spPr>
          <a:xfrm>
            <a:off x="925292" y="3579950"/>
            <a:ext cx="9462303" cy="2813790"/>
          </a:xfrm>
          <a:prstGeom prst="rect">
            <a:avLst/>
          </a:prstGeom>
        </p:spPr>
      </p:pic>
      <p:pic>
        <p:nvPicPr>
          <p:cNvPr id="6" name="Afbeelding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57190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i="1" dirty="0">
                <a:solidFill>
                  <a:srgbClr val="FFFFFF"/>
                </a:solidFill>
              </a:rPr>
              <a:t>The goal of forecasting is not to predict the future but to tell you what you need to know to take meaningful action in the present.</a:t>
            </a:r>
            <a:endParaRPr lang="en-US" dirty="0"/>
          </a:p>
        </p:txBody>
      </p:sp>
      <p:sp>
        <p:nvSpPr>
          <p:cNvPr id="6" name="Tijdelijke aanduiding voor tekst 5"/>
          <p:cNvSpPr>
            <a:spLocks noGrp="1"/>
          </p:cNvSpPr>
          <p:nvPr>
            <p:ph type="body" sz="half" idx="13"/>
          </p:nvPr>
        </p:nvSpPr>
        <p:spPr/>
        <p:txBody>
          <a:bodyPr/>
          <a:lstStyle/>
          <a:p>
            <a:r>
              <a:rPr lang="en-US" dirty="0">
                <a:solidFill>
                  <a:srgbClr val="FFFFFF"/>
                </a:solidFill>
              </a:rPr>
              <a:t>Paul </a:t>
            </a:r>
            <a:r>
              <a:rPr lang="en-US" dirty="0" err="1">
                <a:solidFill>
                  <a:srgbClr val="FFFFFF"/>
                </a:solidFill>
              </a:rPr>
              <a:t>Saffo</a:t>
            </a:r>
            <a:endParaRPr lang="en-US" dirty="0"/>
          </a:p>
        </p:txBody>
      </p:sp>
      <p:sp>
        <p:nvSpPr>
          <p:cNvPr id="5" name="Tijdelijke aanduiding voor tekst 4"/>
          <p:cNvSpPr>
            <a:spLocks noGrp="1"/>
          </p:cNvSpPr>
          <p:nvPr>
            <p:ph type="body" sz="half" idx="2"/>
          </p:nvPr>
        </p:nvSpPr>
        <p:spPr/>
        <p:txBody>
          <a:bodyPr/>
          <a:lstStyle/>
          <a:p>
            <a:endParaRPr lang="en-US"/>
          </a:p>
        </p:txBody>
      </p:sp>
      <p:pic>
        <p:nvPicPr>
          <p:cNvPr id="7" name="Afbeelding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606906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640A09-565A-39AD-8D08-2AA66010D8F3}"/>
              </a:ext>
            </a:extLst>
          </p:cNvPr>
          <p:cNvSpPr txBox="1"/>
          <p:nvPr/>
        </p:nvSpPr>
        <p:spPr>
          <a:xfrm>
            <a:off x="216535" y="1034470"/>
            <a:ext cx="5879465" cy="3354765"/>
          </a:xfrm>
          <a:prstGeom prst="rect">
            <a:avLst/>
          </a:prstGeom>
          <a:noFill/>
        </p:spPr>
        <p:txBody>
          <a:bodyPr wrap="square" rtlCol="0">
            <a:spAutoFit/>
          </a:bodyPr>
          <a:lstStyle/>
          <a:p>
            <a:r>
              <a:rPr lang="en-US" sz="3200" b="1" dirty="0"/>
              <a:t>                            on time….</a:t>
            </a:r>
          </a:p>
          <a:p>
            <a:endParaRPr lang="en-US" dirty="0"/>
          </a:p>
          <a:p>
            <a:r>
              <a:rPr lang="en-US" dirty="0"/>
              <a:t>Let’s decompose some time series and analyze: </a:t>
            </a:r>
          </a:p>
          <a:p>
            <a:pPr marL="285750" indent="-285750">
              <a:buFont typeface="Arial" panose="020B0604020202020204" pitchFamily="34" charset="0"/>
              <a:buChar char="•"/>
            </a:pPr>
            <a:r>
              <a:rPr lang="en-US" dirty="0"/>
              <a:t>Trend, </a:t>
            </a:r>
          </a:p>
          <a:p>
            <a:pPr marL="285750" indent="-285750">
              <a:buFont typeface="Arial" panose="020B0604020202020204" pitchFamily="34" charset="0"/>
              <a:buChar char="•"/>
            </a:pPr>
            <a:r>
              <a:rPr lang="en-US" dirty="0"/>
              <a:t>Seasonality vs Cyclicality, </a:t>
            </a:r>
          </a:p>
          <a:p>
            <a:pPr marL="285750" indent="-285750">
              <a:buFont typeface="Arial" panose="020B0604020202020204" pitchFamily="34" charset="0"/>
              <a:buChar char="•"/>
            </a:pPr>
            <a:r>
              <a:rPr lang="en-US" dirty="0"/>
              <a:t>Additive vs Multiplicative behavior</a:t>
            </a:r>
          </a:p>
          <a:p>
            <a:pPr marL="285750" indent="-285750">
              <a:buFont typeface="Arial" panose="020B0604020202020204" pitchFamily="34" charset="0"/>
              <a:buChar char="•"/>
            </a:pPr>
            <a:endParaRPr lang="en-US" dirty="0"/>
          </a:p>
          <a:p>
            <a:r>
              <a:rPr lang="en-US" dirty="0"/>
              <a:t>Use library seasonal decompose to decompose time series on datasets:</a:t>
            </a:r>
          </a:p>
          <a:p>
            <a:endParaRPr lang="en-US" dirty="0"/>
          </a:p>
          <a:p>
            <a:endParaRPr lang="en-NL" dirty="0"/>
          </a:p>
        </p:txBody>
      </p:sp>
      <p:pic>
        <p:nvPicPr>
          <p:cNvPr id="7" name="Picture 6">
            <a:extLst>
              <a:ext uri="{FF2B5EF4-FFF2-40B4-BE49-F238E27FC236}">
                <a16:creationId xmlns:a16="http://schemas.microsoft.com/office/drawing/2014/main" id="{41D98C6C-FA30-BFEC-96D3-11D39DBB0845}"/>
              </a:ext>
            </a:extLst>
          </p:cNvPr>
          <p:cNvPicPr>
            <a:picLocks noChangeAspect="1"/>
          </p:cNvPicPr>
          <p:nvPr/>
        </p:nvPicPr>
        <p:blipFill>
          <a:blip r:embed="rId2"/>
          <a:stretch>
            <a:fillRect/>
          </a:stretch>
        </p:blipFill>
        <p:spPr>
          <a:xfrm>
            <a:off x="2652842" y="4159332"/>
            <a:ext cx="7199068" cy="2140775"/>
          </a:xfrm>
          <a:prstGeom prst="rect">
            <a:avLst/>
          </a:prstGeom>
        </p:spPr>
      </p:pic>
      <p:pic>
        <p:nvPicPr>
          <p:cNvPr id="9" name="Picture 8">
            <a:extLst>
              <a:ext uri="{FF2B5EF4-FFF2-40B4-BE49-F238E27FC236}">
                <a16:creationId xmlns:a16="http://schemas.microsoft.com/office/drawing/2014/main" id="{C299A2C7-DD0D-EFD4-36E1-CED8A91DB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74" y="70090"/>
            <a:ext cx="2746629" cy="1709014"/>
          </a:xfrm>
          <a:prstGeom prst="rect">
            <a:avLst/>
          </a:prstGeom>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538246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11D1-BCFE-D03E-FDD7-FB5055947C06}"/>
              </a:ext>
            </a:extLst>
          </p:cNvPr>
          <p:cNvSpPr>
            <a:spLocks noGrp="1"/>
          </p:cNvSpPr>
          <p:nvPr>
            <p:ph type="title"/>
          </p:nvPr>
        </p:nvSpPr>
        <p:spPr/>
        <p:txBody>
          <a:bodyPr/>
          <a:lstStyle/>
          <a:p>
            <a:r>
              <a:rPr lang="en-US" dirty="0"/>
              <a:t>Stationarity</a:t>
            </a:r>
            <a:endParaRPr lang="en-NL" dirty="0"/>
          </a:p>
        </p:txBody>
      </p:sp>
      <p:sp>
        <p:nvSpPr>
          <p:cNvPr id="3" name="Content Placeholder 2">
            <a:extLst>
              <a:ext uri="{FF2B5EF4-FFF2-40B4-BE49-F238E27FC236}">
                <a16:creationId xmlns:a16="http://schemas.microsoft.com/office/drawing/2014/main" id="{340C9F14-C57A-DB45-1C79-6D56A895682A}"/>
              </a:ext>
            </a:extLst>
          </p:cNvPr>
          <p:cNvSpPr>
            <a:spLocks noGrp="1"/>
          </p:cNvSpPr>
          <p:nvPr>
            <p:ph idx="1"/>
          </p:nvPr>
        </p:nvSpPr>
        <p:spPr/>
        <p:txBody>
          <a:bodyPr>
            <a:normAutofit fontScale="92500" lnSpcReduction="10000"/>
          </a:bodyPr>
          <a:lstStyle/>
          <a:p>
            <a:r>
              <a:rPr lang="en-US" dirty="0">
                <a:latin typeface="+mj-lt"/>
              </a:rPr>
              <a:t>A stationary time series fulfills the following criteria:</a:t>
            </a:r>
          </a:p>
          <a:p>
            <a:pPr marL="457200" indent="-324000">
              <a:spcBef>
                <a:spcPts val="600"/>
              </a:spcBef>
              <a:spcAft>
                <a:spcPts val="0"/>
              </a:spcAft>
              <a:buFont typeface="+mj-lt"/>
              <a:buAutoNum type="arabicPeriod"/>
            </a:pPr>
            <a:r>
              <a:rPr lang="en-US" b="1" dirty="0">
                <a:latin typeface="+mj-lt"/>
              </a:rPr>
              <a:t>Trend zero</a:t>
            </a:r>
          </a:p>
          <a:p>
            <a:pPr marL="457200" indent="-324000">
              <a:spcBef>
                <a:spcPts val="600"/>
              </a:spcBef>
              <a:spcAft>
                <a:spcPts val="0"/>
              </a:spcAft>
              <a:buFont typeface="+mj-lt"/>
              <a:buAutoNum type="arabicPeriod"/>
            </a:pPr>
            <a:r>
              <a:rPr lang="en-US" b="1" dirty="0">
                <a:latin typeface="+mj-lt"/>
              </a:rPr>
              <a:t>The variance in the seasonality component is constant</a:t>
            </a:r>
            <a:r>
              <a:rPr lang="en-US" dirty="0">
                <a:latin typeface="+mj-lt"/>
              </a:rPr>
              <a:t>: The amplitude of the signal does not change much over time.</a:t>
            </a:r>
          </a:p>
          <a:p>
            <a:pPr marL="457200" indent="-324000">
              <a:spcBef>
                <a:spcPts val="600"/>
              </a:spcBef>
              <a:spcAft>
                <a:spcPts val="0"/>
              </a:spcAft>
              <a:buFont typeface="+mj-lt"/>
              <a:buAutoNum type="arabicPeriod"/>
            </a:pPr>
            <a:r>
              <a:rPr lang="en-US" b="1" dirty="0">
                <a:latin typeface="+mj-lt"/>
              </a:rPr>
              <a:t>Autocorrelation is constant</a:t>
            </a:r>
            <a:r>
              <a:rPr lang="en-US" dirty="0">
                <a:latin typeface="+mj-lt"/>
              </a:rPr>
              <a:t>: The relationship of each value of the time series and its neighbors stays the same</a:t>
            </a:r>
            <a:r>
              <a:rPr lang="en-US" dirty="0" smtClean="0">
                <a:latin typeface="+mj-lt"/>
              </a:rPr>
              <a:t>.</a:t>
            </a:r>
          </a:p>
          <a:p>
            <a:pPr marL="133200" indent="0">
              <a:spcBef>
                <a:spcPts val="600"/>
              </a:spcBef>
              <a:spcAft>
                <a:spcPts val="0"/>
              </a:spcAft>
              <a:buNone/>
            </a:pPr>
            <a:endParaRPr lang="en-US" dirty="0">
              <a:latin typeface="+mj-lt"/>
            </a:endParaRPr>
          </a:p>
          <a:p>
            <a:pPr marL="133200" indent="0">
              <a:spcBef>
                <a:spcPts val="600"/>
              </a:spcBef>
              <a:spcAft>
                <a:spcPts val="0"/>
              </a:spcAft>
              <a:buNone/>
            </a:pPr>
            <a:r>
              <a:rPr lang="en-US" b="1" dirty="0">
                <a:latin typeface="+mj-lt"/>
              </a:rPr>
              <a:t>Why is it important?</a:t>
            </a:r>
          </a:p>
          <a:p>
            <a:pPr marL="133200" indent="0">
              <a:spcBef>
                <a:spcPts val="600"/>
              </a:spcBef>
              <a:spcAft>
                <a:spcPts val="0"/>
              </a:spcAft>
              <a:buNone/>
            </a:pPr>
            <a:r>
              <a:rPr lang="en-NL" sz="1800" kern="100" dirty="0">
                <a:effectLst/>
                <a:latin typeface="+mj-lt"/>
                <a:ea typeface="Calibri" panose="020F0502020204030204" pitchFamily="34" charset="0"/>
                <a:cs typeface="Times New Roman" panose="02020603050405020304" pitchFamily="18" charset="0"/>
              </a:rPr>
              <a:t>If a time series exhibits a certain </a:t>
            </a:r>
            <a:r>
              <a:rPr lang="en-US" sz="1800" kern="100" dirty="0">
                <a:effectLst/>
                <a:latin typeface="+mj-lt"/>
                <a:ea typeface="Calibri" panose="020F0502020204030204" pitchFamily="34" charset="0"/>
                <a:cs typeface="Times New Roman" panose="02020603050405020304" pitchFamily="18" charset="0"/>
              </a:rPr>
              <a:t>behavior </a:t>
            </a:r>
            <a:r>
              <a:rPr lang="en-NL" sz="1800" kern="100" dirty="0">
                <a:effectLst/>
                <a:latin typeface="+mj-lt"/>
                <a:ea typeface="Calibri" panose="020F0502020204030204" pitchFamily="34" charset="0"/>
                <a:cs typeface="Times New Roman" panose="02020603050405020304" pitchFamily="18" charset="0"/>
              </a:rPr>
              <a:t>over a period of time, then it is likely that it will have the same </a:t>
            </a:r>
            <a:r>
              <a:rPr lang="en-NL" sz="1800" kern="100" dirty="0" err="1">
                <a:effectLst/>
                <a:latin typeface="+mj-lt"/>
                <a:ea typeface="Calibri" panose="020F0502020204030204" pitchFamily="34" charset="0"/>
                <a:cs typeface="Times New Roman" panose="02020603050405020304" pitchFamily="18" charset="0"/>
              </a:rPr>
              <a:t>behavior</a:t>
            </a:r>
            <a:r>
              <a:rPr lang="en-NL" sz="1800" kern="100" dirty="0">
                <a:effectLst/>
                <a:latin typeface="+mj-lt"/>
                <a:ea typeface="Calibri" panose="020F0502020204030204" pitchFamily="34" charset="0"/>
                <a:cs typeface="Times New Roman" panose="02020603050405020304" pitchFamily="18" charset="0"/>
              </a:rPr>
              <a:t> over a different time period, so long as the time series is stationary. This helps in making forecasts with a higher degree of accuracy.</a:t>
            </a:r>
            <a:r>
              <a:rPr lang="en-US" sz="1800" kern="100" dirty="0">
                <a:effectLst/>
                <a:latin typeface="+mj-lt"/>
                <a:ea typeface="Calibri" panose="020F0502020204030204" pitchFamily="34" charset="0"/>
                <a:cs typeface="Times New Roman" panose="02020603050405020304" pitchFamily="18" charset="0"/>
              </a:rPr>
              <a:t> </a:t>
            </a:r>
            <a:r>
              <a:rPr lang="en-US" sz="1800" b="1" kern="100" dirty="0">
                <a:effectLst/>
                <a:latin typeface="+mj-lt"/>
                <a:ea typeface="Calibri" panose="020F0502020204030204" pitchFamily="34" charset="0"/>
                <a:cs typeface="Times New Roman" panose="02020603050405020304" pitchFamily="18" charset="0"/>
              </a:rPr>
              <a:t>Algorithms such as ARIMA and its variants rely on this property</a:t>
            </a:r>
            <a:r>
              <a:rPr lang="en-US" sz="1800" kern="100" dirty="0">
                <a:effectLst/>
                <a:latin typeface="+mj-lt"/>
                <a:ea typeface="Calibri" panose="020F0502020204030204" pitchFamily="34" charset="0"/>
                <a:cs typeface="Times New Roman" panose="02020603050405020304" pitchFamily="18" charset="0"/>
              </a:rPr>
              <a:t>.</a:t>
            </a:r>
            <a:endParaRPr lang="en-NL" sz="1800" kern="100" dirty="0">
              <a:effectLst/>
              <a:latin typeface="+mj-lt"/>
              <a:ea typeface="Calibri" panose="020F0502020204030204" pitchFamily="34" charset="0"/>
              <a:cs typeface="Times New Roman" panose="02020603050405020304" pitchFamily="18" charset="0"/>
            </a:endParaRPr>
          </a:p>
          <a:p>
            <a:pPr marL="133200" indent="0">
              <a:spcBef>
                <a:spcPts val="600"/>
              </a:spcBef>
              <a:spcAft>
                <a:spcPts val="0"/>
              </a:spcAft>
              <a:buNone/>
            </a:pPr>
            <a:endParaRPr lang="en-US" b="1"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80601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887E-A845-160C-B491-069571A0CAB8}"/>
              </a:ext>
            </a:extLst>
          </p:cNvPr>
          <p:cNvSpPr>
            <a:spLocks noGrp="1"/>
          </p:cNvSpPr>
          <p:nvPr>
            <p:ph type="title"/>
          </p:nvPr>
        </p:nvSpPr>
        <p:spPr/>
        <p:txBody>
          <a:bodyPr/>
          <a:lstStyle/>
          <a:p>
            <a:r>
              <a:rPr lang="en-US" dirty="0"/>
              <a:t>Stationarity tests</a:t>
            </a:r>
            <a:endParaRPr lang="en-NL" dirty="0"/>
          </a:p>
        </p:txBody>
      </p:sp>
      <p:sp>
        <p:nvSpPr>
          <p:cNvPr id="3" name="Content Placeholder 2">
            <a:extLst>
              <a:ext uri="{FF2B5EF4-FFF2-40B4-BE49-F238E27FC236}">
                <a16:creationId xmlns:a16="http://schemas.microsoft.com/office/drawing/2014/main" id="{FE1CEED9-6E37-B5A1-949B-DD59BC9C7AB3}"/>
              </a:ext>
            </a:extLst>
          </p:cNvPr>
          <p:cNvSpPr>
            <a:spLocks noGrp="1"/>
          </p:cNvSpPr>
          <p:nvPr>
            <p:ph idx="1"/>
          </p:nvPr>
        </p:nvSpPr>
        <p:spPr>
          <a:xfrm>
            <a:off x="1154954" y="2603500"/>
            <a:ext cx="10538282" cy="3594100"/>
          </a:xfrm>
        </p:spPr>
        <p:txBody>
          <a:bodyPr>
            <a:noAutofit/>
          </a:bodyPr>
          <a:lstStyle/>
          <a:p>
            <a:r>
              <a:rPr lang="en-US" sz="1400" b="1" dirty="0"/>
              <a:t>Augmented Dicky-Fuller test (ADF)</a:t>
            </a:r>
          </a:p>
          <a:p>
            <a:pPr lvl="1">
              <a:spcBef>
                <a:spcPts val="600"/>
              </a:spcBef>
            </a:pPr>
            <a:r>
              <a:rPr lang="en-US" sz="1400" i="1" dirty="0"/>
              <a:t>Null Hypothesis</a:t>
            </a:r>
            <a:r>
              <a:rPr lang="en-US" sz="1400" dirty="0"/>
              <a:t>: The series has a unit root, meaning it is </a:t>
            </a:r>
            <a:r>
              <a:rPr lang="en-US" sz="1400" b="1" dirty="0"/>
              <a:t>non-stationary</a:t>
            </a:r>
            <a:r>
              <a:rPr lang="en-US" sz="1400" dirty="0"/>
              <a:t>. It has some time dependent structure.</a:t>
            </a:r>
          </a:p>
          <a:p>
            <a:pPr lvl="1">
              <a:spcBef>
                <a:spcPts val="600"/>
              </a:spcBef>
            </a:pPr>
            <a:r>
              <a:rPr lang="en-US" sz="1400" i="1" dirty="0"/>
              <a:t>Alternate Hypothesis</a:t>
            </a:r>
            <a:r>
              <a:rPr lang="en-US" sz="1400" dirty="0"/>
              <a:t>: The series has no unit root, meaning it is stationary. It does not have time-dependent structure.</a:t>
            </a:r>
          </a:p>
          <a:p>
            <a:pPr lvl="1"/>
            <a:r>
              <a:rPr lang="en-US" sz="1400" dirty="0"/>
              <a:t>A p-value </a:t>
            </a:r>
            <a:r>
              <a:rPr lang="en-US" sz="1400" b="1" dirty="0"/>
              <a:t>below a threshold (such as 5% or 1%) suggests we reject the null hypothesis (stationary)</a:t>
            </a:r>
            <a:r>
              <a:rPr lang="en-US" sz="1400" dirty="0"/>
              <a:t>, otherwise a p-value above the threshold suggests we fail to reject the null hypothesis (non-stationary).</a:t>
            </a:r>
          </a:p>
          <a:p>
            <a:r>
              <a:rPr lang="en-US" sz="1400" b="1" dirty="0"/>
              <a:t>Kwiatkowski-Phillips-Schmidt-Shin (KPSS)</a:t>
            </a:r>
          </a:p>
          <a:p>
            <a:pPr lvl="1">
              <a:spcBef>
                <a:spcPts val="600"/>
              </a:spcBef>
            </a:pPr>
            <a:r>
              <a:rPr lang="en-US" sz="1400" i="1" dirty="0"/>
              <a:t>Null Hypothesis</a:t>
            </a:r>
            <a:r>
              <a:rPr lang="en-US" sz="1400" dirty="0"/>
              <a:t>: The process is trend </a:t>
            </a:r>
            <a:r>
              <a:rPr lang="en-US" sz="1400" b="1" dirty="0"/>
              <a:t>stationary</a:t>
            </a:r>
            <a:r>
              <a:rPr lang="en-US" sz="1400" dirty="0"/>
              <a:t>.</a:t>
            </a:r>
          </a:p>
          <a:p>
            <a:pPr lvl="1">
              <a:spcBef>
                <a:spcPts val="600"/>
              </a:spcBef>
            </a:pPr>
            <a:r>
              <a:rPr lang="en-US" sz="1400" i="1" dirty="0"/>
              <a:t>Alternate Hypothesis</a:t>
            </a:r>
            <a:r>
              <a:rPr lang="en-US" sz="1400" dirty="0"/>
              <a:t>: The series has a unit root (series is not stationary).</a:t>
            </a:r>
          </a:p>
          <a:p>
            <a:pPr lvl="1"/>
            <a:r>
              <a:rPr lang="en-US" sz="1400" dirty="0"/>
              <a:t>A p-value below a threshold (such as 5% or 1%) suggests we reject the null hypothesis (non-stationary), otherwise a p-value above the threshold suggests we fail to reject the null hypothesis (stationary).</a:t>
            </a:r>
          </a:p>
          <a:p>
            <a:r>
              <a:rPr lang="en-US" sz="1400" b="1" dirty="0"/>
              <a:t>Important: </a:t>
            </a:r>
            <a:r>
              <a:rPr lang="en-US" sz="1400" dirty="0"/>
              <a:t>Apply both since it can happen that a time series passes the ADF test, without being stationary.</a:t>
            </a:r>
            <a:endParaRPr lang="en-NL" sz="1400"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931358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640A09-565A-39AD-8D08-2AA66010D8F3}"/>
              </a:ext>
            </a:extLst>
          </p:cNvPr>
          <p:cNvSpPr txBox="1"/>
          <p:nvPr/>
        </p:nvSpPr>
        <p:spPr>
          <a:xfrm>
            <a:off x="216535" y="1034470"/>
            <a:ext cx="5879465" cy="1415772"/>
          </a:xfrm>
          <a:prstGeom prst="rect">
            <a:avLst/>
          </a:prstGeom>
          <a:noFill/>
        </p:spPr>
        <p:txBody>
          <a:bodyPr wrap="square" rtlCol="0">
            <a:spAutoFit/>
          </a:bodyPr>
          <a:lstStyle/>
          <a:p>
            <a:r>
              <a:rPr lang="en-US" sz="3200" b="1" dirty="0"/>
              <a:t>                            on time….</a:t>
            </a:r>
          </a:p>
          <a:p>
            <a:endParaRPr lang="en-US" dirty="0"/>
          </a:p>
          <a:p>
            <a:r>
              <a:rPr lang="en-US" dirty="0"/>
              <a:t>Let’s test for stationarity using ADF and KPSS tests.</a:t>
            </a:r>
          </a:p>
          <a:p>
            <a:endParaRPr lang="en-NL" dirty="0"/>
          </a:p>
        </p:txBody>
      </p:sp>
      <p:pic>
        <p:nvPicPr>
          <p:cNvPr id="9" name="Picture 8">
            <a:extLst>
              <a:ext uri="{FF2B5EF4-FFF2-40B4-BE49-F238E27FC236}">
                <a16:creationId xmlns:a16="http://schemas.microsoft.com/office/drawing/2014/main" id="{C299A2C7-DD0D-EFD4-36E1-CED8A91DB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74" y="70090"/>
            <a:ext cx="2746629" cy="1709014"/>
          </a:xfrm>
          <a:prstGeom prst="rect">
            <a:avLst/>
          </a:prstGeom>
        </p:spPr>
      </p:pic>
      <p:graphicFrame>
        <p:nvGraphicFramePr>
          <p:cNvPr id="2" name="Table 4">
            <a:extLst>
              <a:ext uri="{FF2B5EF4-FFF2-40B4-BE49-F238E27FC236}">
                <a16:creationId xmlns:a16="http://schemas.microsoft.com/office/drawing/2014/main" id="{376F4CA3-3B46-593E-33CF-4F4641FD380D}"/>
              </a:ext>
            </a:extLst>
          </p:cNvPr>
          <p:cNvGraphicFramePr>
            <a:graphicFrameLocks/>
          </p:cNvGraphicFramePr>
          <p:nvPr>
            <p:extLst>
              <p:ext uri="{D42A27DB-BD31-4B8C-83A1-F6EECF244321}">
                <p14:modId xmlns:p14="http://schemas.microsoft.com/office/powerpoint/2010/main" val="1665032038"/>
              </p:ext>
            </p:extLst>
          </p:nvPr>
        </p:nvGraphicFramePr>
        <p:xfrm>
          <a:off x="536712" y="2556345"/>
          <a:ext cx="10797871" cy="3337560"/>
        </p:xfrm>
        <a:graphic>
          <a:graphicData uri="http://schemas.openxmlformats.org/drawingml/2006/table">
            <a:tbl>
              <a:tblPr firstRow="1" bandRow="1">
                <a:tableStyleId>{5C22544A-7EE6-4342-B048-85BDC9FD1C3A}</a:tableStyleId>
              </a:tblPr>
              <a:tblGrid>
                <a:gridCol w="1285758">
                  <a:extLst>
                    <a:ext uri="{9D8B030D-6E8A-4147-A177-3AD203B41FA5}">
                      <a16:colId xmlns:a16="http://schemas.microsoft.com/office/drawing/2014/main" val="4178205564"/>
                    </a:ext>
                  </a:extLst>
                </a:gridCol>
                <a:gridCol w="3819825">
                  <a:extLst>
                    <a:ext uri="{9D8B030D-6E8A-4147-A177-3AD203B41FA5}">
                      <a16:colId xmlns:a16="http://schemas.microsoft.com/office/drawing/2014/main" val="4000192363"/>
                    </a:ext>
                  </a:extLst>
                </a:gridCol>
                <a:gridCol w="3220637">
                  <a:extLst>
                    <a:ext uri="{9D8B030D-6E8A-4147-A177-3AD203B41FA5}">
                      <a16:colId xmlns:a16="http://schemas.microsoft.com/office/drawing/2014/main" val="4163654049"/>
                    </a:ext>
                  </a:extLst>
                </a:gridCol>
                <a:gridCol w="2471651">
                  <a:extLst>
                    <a:ext uri="{9D8B030D-6E8A-4147-A177-3AD203B41FA5}">
                      <a16:colId xmlns:a16="http://schemas.microsoft.com/office/drawing/2014/main" val="1672983103"/>
                    </a:ext>
                  </a:extLst>
                </a:gridCol>
              </a:tblGrid>
              <a:tr h="502920">
                <a:tc>
                  <a:txBody>
                    <a:bodyPr/>
                    <a:lstStyle/>
                    <a:p>
                      <a:endParaRPr lang="en-NL"/>
                    </a:p>
                  </a:txBody>
                  <a:tcPr/>
                </a:tc>
                <a:tc>
                  <a:txBody>
                    <a:bodyPr/>
                    <a:lstStyle/>
                    <a:p>
                      <a:r>
                        <a:rPr lang="en-US" dirty="0"/>
                        <a:t>ADF</a:t>
                      </a:r>
                      <a:endParaRPr lang="en-NL" dirty="0"/>
                    </a:p>
                  </a:txBody>
                  <a:tcPr/>
                </a:tc>
                <a:tc>
                  <a:txBody>
                    <a:bodyPr/>
                    <a:lstStyle/>
                    <a:p>
                      <a:r>
                        <a:rPr lang="en-US" dirty="0"/>
                        <a:t>KPSS</a:t>
                      </a:r>
                      <a:endParaRPr lang="en-NL" dirty="0"/>
                    </a:p>
                  </a:txBody>
                  <a:tcPr/>
                </a:tc>
                <a:tc>
                  <a:txBody>
                    <a:bodyPr/>
                    <a:lstStyle/>
                    <a:p>
                      <a:r>
                        <a:rPr lang="en-US" dirty="0"/>
                        <a:t>Conclusion</a:t>
                      </a:r>
                      <a:endParaRPr lang="en-NL" dirty="0"/>
                    </a:p>
                  </a:txBody>
                  <a:tcPr/>
                </a:tc>
                <a:extLst>
                  <a:ext uri="{0D108BD9-81ED-4DB2-BD59-A6C34878D82A}">
                    <a16:rowId xmlns:a16="http://schemas.microsoft.com/office/drawing/2014/main" val="2033355477"/>
                  </a:ext>
                </a:extLst>
              </a:tr>
              <a:tr h="502920">
                <a:tc>
                  <a:txBody>
                    <a:bodyPr/>
                    <a:lstStyle/>
                    <a:p>
                      <a:r>
                        <a:rPr lang="en-US" dirty="0"/>
                        <a:t>Case 1</a:t>
                      </a:r>
                      <a:endParaRPr lang="en-NL" dirty="0"/>
                    </a:p>
                  </a:txBody>
                  <a:tcPr/>
                </a:tc>
                <a:tc>
                  <a:txBody>
                    <a:bodyPr/>
                    <a:lstStyle/>
                    <a:p>
                      <a:r>
                        <a:rPr lang="en-US" dirty="0"/>
                        <a:t>p &gt; threshold (non-stationary)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&lt; threshold (non-stationary)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TS is not stationary</a:t>
                      </a:r>
                      <a:endParaRPr lang="en-NL" dirty="0"/>
                    </a:p>
                  </a:txBody>
                  <a:tcPr/>
                </a:tc>
                <a:extLst>
                  <a:ext uri="{0D108BD9-81ED-4DB2-BD59-A6C34878D82A}">
                    <a16:rowId xmlns:a16="http://schemas.microsoft.com/office/drawing/2014/main" val="2981243121"/>
                  </a:ext>
                </a:extLst>
              </a:tr>
              <a:tr h="502920">
                <a:tc>
                  <a:txBody>
                    <a:bodyPr/>
                    <a:lstStyle/>
                    <a:p>
                      <a:r>
                        <a:rPr lang="en-US" dirty="0"/>
                        <a:t>Case 2</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&lt; threshold (stationary)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&gt; threshold (stationary)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series is stationary</a:t>
                      </a:r>
                      <a:endParaRPr lang="en-NL" dirty="0"/>
                    </a:p>
                  </a:txBody>
                  <a:tcPr/>
                </a:tc>
                <a:extLst>
                  <a:ext uri="{0D108BD9-81ED-4DB2-BD59-A6C34878D82A}">
                    <a16:rowId xmlns:a16="http://schemas.microsoft.com/office/drawing/2014/main" val="3829295082"/>
                  </a:ext>
                </a:extLst>
              </a:tr>
              <a:tr h="502920">
                <a:tc>
                  <a:txBody>
                    <a:bodyPr/>
                    <a:lstStyle/>
                    <a:p>
                      <a:r>
                        <a:rPr lang="en-US" dirty="0"/>
                        <a:t>Case 3</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&gt; threshold (non-stationary)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&gt; threshold (stationary)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series is trend stationary</a:t>
                      </a:r>
                      <a:endParaRPr lang="en-NL" dirty="0"/>
                    </a:p>
                  </a:txBody>
                  <a:tcPr/>
                </a:tc>
                <a:extLst>
                  <a:ext uri="{0D108BD9-81ED-4DB2-BD59-A6C34878D82A}">
                    <a16:rowId xmlns:a16="http://schemas.microsoft.com/office/drawing/2014/main" val="2024061421"/>
                  </a:ext>
                </a:extLst>
              </a:tr>
              <a:tr h="502920">
                <a:tc>
                  <a:txBody>
                    <a:bodyPr/>
                    <a:lstStyle/>
                    <a:p>
                      <a:r>
                        <a:rPr lang="en-US" dirty="0"/>
                        <a:t>Case 4</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&lt; threshold (stationary)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 &lt; threshold (non-stationary)</a:t>
                      </a:r>
                      <a:endParaRPr lang="en-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series is difference stationary</a:t>
                      </a:r>
                      <a:endParaRPr lang="en-NL" dirty="0"/>
                    </a:p>
                  </a:txBody>
                  <a:tcPr/>
                </a:tc>
                <a:extLst>
                  <a:ext uri="{0D108BD9-81ED-4DB2-BD59-A6C34878D82A}">
                    <a16:rowId xmlns:a16="http://schemas.microsoft.com/office/drawing/2014/main" val="1850160629"/>
                  </a:ext>
                </a:extLst>
              </a:tr>
            </a:tbl>
          </a:graphicData>
        </a:graphic>
      </p:graphicFrame>
      <p:pic>
        <p:nvPicPr>
          <p:cNvPr id="5" name="Afbeelding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748800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6405-7867-56D9-367F-690ED7A20BD0}"/>
              </a:ext>
            </a:extLst>
          </p:cNvPr>
          <p:cNvSpPr>
            <a:spLocks noGrp="1"/>
          </p:cNvSpPr>
          <p:nvPr>
            <p:ph type="title"/>
          </p:nvPr>
        </p:nvSpPr>
        <p:spPr/>
        <p:txBody>
          <a:bodyPr/>
          <a:lstStyle/>
          <a:p>
            <a:r>
              <a:rPr lang="en-US" dirty="0"/>
              <a:t>Making Time </a:t>
            </a:r>
            <a:r>
              <a:rPr lang="en-US"/>
              <a:t>Series Stationary</a:t>
            </a:r>
            <a:endParaRPr lang="en-NL"/>
          </a:p>
        </p:txBody>
      </p:sp>
      <p:pic>
        <p:nvPicPr>
          <p:cNvPr id="3074" name="Picture 2">
            <a:extLst>
              <a:ext uri="{FF2B5EF4-FFF2-40B4-BE49-F238E27FC236}">
                <a16:creationId xmlns:a16="http://schemas.microsoft.com/office/drawing/2014/main" id="{2A259D71-F2F5-5725-AAD4-45D0E65BED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60503" y="2536312"/>
            <a:ext cx="4350313" cy="3908360"/>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683707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0FF61-A2EB-3549-3866-EBE43F4BE50C}"/>
              </a:ext>
            </a:extLst>
          </p:cNvPr>
          <p:cNvSpPr>
            <a:spLocks noGrp="1"/>
          </p:cNvSpPr>
          <p:nvPr>
            <p:ph type="title"/>
          </p:nvPr>
        </p:nvSpPr>
        <p:spPr/>
        <p:txBody>
          <a:bodyPr/>
          <a:lstStyle/>
          <a:p>
            <a:r>
              <a:rPr lang="en-US" dirty="0"/>
              <a:t>ARIMA models</a:t>
            </a:r>
            <a:endParaRPr lang="en-NL" dirty="0"/>
          </a:p>
        </p:txBody>
      </p:sp>
      <p:sp>
        <p:nvSpPr>
          <p:cNvPr id="5" name="Text Placeholder 4">
            <a:extLst>
              <a:ext uri="{FF2B5EF4-FFF2-40B4-BE49-F238E27FC236}">
                <a16:creationId xmlns:a16="http://schemas.microsoft.com/office/drawing/2014/main" id="{58485ACB-80D9-0E0A-9F61-0D6353613FB9}"/>
              </a:ext>
            </a:extLst>
          </p:cNvPr>
          <p:cNvSpPr>
            <a:spLocks noGrp="1"/>
          </p:cNvSpPr>
          <p:nvPr>
            <p:ph type="body" idx="1"/>
          </p:nvPr>
        </p:nvSpPr>
        <p:spPr/>
        <p:txBody>
          <a:bodyPr/>
          <a:lstStyle/>
          <a:p>
            <a:endParaRPr lang="en-NL"/>
          </a:p>
        </p:txBody>
      </p:sp>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484028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0587C4-9802-4829-21F1-9E759AE5D1E8}"/>
              </a:ext>
            </a:extLst>
          </p:cNvPr>
          <p:cNvSpPr>
            <a:spLocks noGrp="1"/>
          </p:cNvSpPr>
          <p:nvPr>
            <p:ph type="title"/>
          </p:nvPr>
        </p:nvSpPr>
        <p:spPr/>
        <p:txBody>
          <a:bodyPr/>
          <a:lstStyle/>
          <a:p>
            <a:r>
              <a:rPr lang="en-US" sz="3600" b="1" dirty="0">
                <a:solidFill>
                  <a:srgbClr val="C00000"/>
                </a:solidFill>
              </a:rPr>
              <a:t>A</a:t>
            </a:r>
            <a:r>
              <a:rPr lang="en-US" sz="3600" dirty="0"/>
              <a:t>uto </a:t>
            </a:r>
            <a:r>
              <a:rPr lang="en-US" sz="3600" b="1" dirty="0">
                <a:solidFill>
                  <a:srgbClr val="C00000"/>
                </a:solidFill>
              </a:rPr>
              <a:t>R</a:t>
            </a:r>
            <a:r>
              <a:rPr lang="en-US" sz="3600" dirty="0"/>
              <a:t>egressive </a:t>
            </a:r>
            <a:r>
              <a:rPr lang="en-US" sz="3600" b="1" dirty="0">
                <a:solidFill>
                  <a:srgbClr val="C00000"/>
                </a:solidFill>
              </a:rPr>
              <a:t>I</a:t>
            </a:r>
            <a:r>
              <a:rPr lang="en-US" sz="3600" dirty="0"/>
              <a:t>ntegrated </a:t>
            </a:r>
            <a:r>
              <a:rPr lang="en-US" sz="3600" b="1" dirty="0">
                <a:solidFill>
                  <a:srgbClr val="C00000"/>
                </a:solidFill>
              </a:rPr>
              <a:t>M</a:t>
            </a:r>
            <a:r>
              <a:rPr lang="en-US" sz="3600" dirty="0"/>
              <a:t>oving </a:t>
            </a:r>
            <a:r>
              <a:rPr lang="en-US" sz="3600" b="1" dirty="0">
                <a:solidFill>
                  <a:srgbClr val="C00000"/>
                </a:solidFill>
              </a:rPr>
              <a:t>A</a:t>
            </a:r>
            <a:r>
              <a:rPr lang="en-US" sz="3600" dirty="0"/>
              <a:t>verage models</a:t>
            </a:r>
            <a:endParaRPr lang="en-NL" dirty="0"/>
          </a:p>
        </p:txBody>
      </p:sp>
      <p:sp>
        <p:nvSpPr>
          <p:cNvPr id="6" name="Content Placeholder 5">
            <a:extLst>
              <a:ext uri="{FF2B5EF4-FFF2-40B4-BE49-F238E27FC236}">
                <a16:creationId xmlns:a16="http://schemas.microsoft.com/office/drawing/2014/main" id="{5BEAC9FA-F3F8-2495-B2F6-261609D350D1}"/>
              </a:ext>
            </a:extLst>
          </p:cNvPr>
          <p:cNvSpPr>
            <a:spLocks noGrp="1"/>
          </p:cNvSpPr>
          <p:nvPr>
            <p:ph idx="1"/>
          </p:nvPr>
        </p:nvSpPr>
        <p:spPr>
          <a:xfrm>
            <a:off x="949498" y="2671619"/>
            <a:ext cx="10058400" cy="2692399"/>
          </a:xfrm>
        </p:spPr>
        <p:txBody>
          <a:bodyPr/>
          <a:lstStyle/>
          <a:p>
            <a:pPr marL="0" indent="0">
              <a:buNone/>
            </a:pPr>
            <a:r>
              <a:rPr lang="en-US" dirty="0"/>
              <a:t>There are two types:</a:t>
            </a:r>
          </a:p>
          <a:p>
            <a:pPr>
              <a:buFont typeface="Wingdings" panose="05000000000000000000" pitchFamily="2" charset="2"/>
              <a:buChar char="§"/>
            </a:pPr>
            <a:r>
              <a:rPr lang="en-US" dirty="0"/>
              <a:t> Non-seasonal ARIMA, or simply </a:t>
            </a:r>
            <a:r>
              <a:rPr lang="en-US" b="1" dirty="0"/>
              <a:t>ARIMA</a:t>
            </a:r>
          </a:p>
          <a:p>
            <a:pPr>
              <a:buFont typeface="Wingdings" panose="05000000000000000000" pitchFamily="2" charset="2"/>
              <a:buChar char="§"/>
            </a:pPr>
            <a:r>
              <a:rPr lang="en-US" dirty="0"/>
              <a:t> Seasonal ARIMA, or </a:t>
            </a:r>
            <a:r>
              <a:rPr lang="en-US" b="1" dirty="0"/>
              <a:t>SARIMA</a:t>
            </a:r>
          </a:p>
          <a:p>
            <a:pPr>
              <a:buFont typeface="Wingdings" panose="05000000000000000000" pitchFamily="2" charset="2"/>
              <a:buChar char="§"/>
            </a:pPr>
            <a:r>
              <a:rPr lang="en-US" b="1" dirty="0"/>
              <a:t> (S)ARIMAX </a:t>
            </a:r>
            <a:r>
              <a:rPr lang="en-US" dirty="0"/>
              <a:t>is a extension of the ARIMA model using exogenous variable, i.e., variables that might have influence on the target. For instance, temperature might help in predicting the number of ice cream sold, the number of nurses in a shift might have influence on the waiting time of patients.</a:t>
            </a:r>
            <a:endParaRPr lang="en-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79786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DBCC-89D0-C996-1F22-3D7EA91CD0F9}"/>
              </a:ext>
            </a:extLst>
          </p:cNvPr>
          <p:cNvSpPr>
            <a:spLocks noGrp="1"/>
          </p:cNvSpPr>
          <p:nvPr>
            <p:ph type="title"/>
          </p:nvPr>
        </p:nvSpPr>
        <p:spPr/>
        <p:txBody>
          <a:bodyPr/>
          <a:lstStyle/>
          <a:p>
            <a:r>
              <a:rPr lang="en-US" dirty="0"/>
              <a:t>Non-seasonal ARIMA</a:t>
            </a:r>
            <a:endParaRPr lang="en-NL" dirty="0"/>
          </a:p>
        </p:txBody>
      </p:sp>
      <p:sp>
        <p:nvSpPr>
          <p:cNvPr id="4" name="TextBox 3">
            <a:extLst>
              <a:ext uri="{FF2B5EF4-FFF2-40B4-BE49-F238E27FC236}">
                <a16:creationId xmlns:a16="http://schemas.microsoft.com/office/drawing/2014/main" id="{51D16C88-F781-8DD4-B280-0BA50B2493CA}"/>
              </a:ext>
            </a:extLst>
          </p:cNvPr>
          <p:cNvSpPr txBox="1"/>
          <p:nvPr/>
        </p:nvSpPr>
        <p:spPr>
          <a:xfrm>
            <a:off x="779228" y="2343232"/>
            <a:ext cx="2467342" cy="523220"/>
          </a:xfrm>
          <a:prstGeom prst="rect">
            <a:avLst/>
          </a:prstGeom>
          <a:noFill/>
        </p:spPr>
        <p:txBody>
          <a:bodyPr wrap="none" rtlCol="0">
            <a:spAutoFit/>
          </a:bodyPr>
          <a:lstStyle/>
          <a:p>
            <a:r>
              <a:rPr lang="en-US" sz="2800" b="1" dirty="0"/>
              <a:t>ARIMA (p, d, q)</a:t>
            </a:r>
            <a:r>
              <a:rPr lang="en-US" dirty="0"/>
              <a:t> </a:t>
            </a:r>
            <a:endParaRPr lang="en-NL" dirty="0"/>
          </a:p>
        </p:txBody>
      </p:sp>
      <p:sp>
        <p:nvSpPr>
          <p:cNvPr id="5" name="TextBox 4">
            <a:extLst>
              <a:ext uri="{FF2B5EF4-FFF2-40B4-BE49-F238E27FC236}">
                <a16:creationId xmlns:a16="http://schemas.microsoft.com/office/drawing/2014/main" id="{98E9FDF4-302E-F7E8-758C-DAAE7E241C16}"/>
              </a:ext>
            </a:extLst>
          </p:cNvPr>
          <p:cNvSpPr txBox="1"/>
          <p:nvPr/>
        </p:nvSpPr>
        <p:spPr>
          <a:xfrm>
            <a:off x="779228" y="3227815"/>
            <a:ext cx="3666966" cy="2400657"/>
          </a:xfrm>
          <a:prstGeom prst="rect">
            <a:avLst/>
          </a:prstGeom>
          <a:noFill/>
        </p:spPr>
        <p:txBody>
          <a:bodyPr wrap="none" rtlCol="0">
            <a:spAutoFit/>
          </a:bodyPr>
          <a:lstStyle/>
          <a:p>
            <a:pPr>
              <a:spcAft>
                <a:spcPts val="1800"/>
              </a:spcAft>
            </a:pPr>
            <a:r>
              <a:rPr lang="en-US" dirty="0"/>
              <a:t>AR (p) : </a:t>
            </a:r>
            <a:r>
              <a:rPr lang="en-US" dirty="0" err="1"/>
              <a:t>AutoRegressive</a:t>
            </a:r>
            <a:r>
              <a:rPr lang="en-US" dirty="0"/>
              <a:t> component</a:t>
            </a:r>
          </a:p>
          <a:p>
            <a:pPr>
              <a:spcAft>
                <a:spcPts val="1800"/>
              </a:spcAft>
            </a:pPr>
            <a:endParaRPr lang="en-US" dirty="0"/>
          </a:p>
          <a:p>
            <a:pPr>
              <a:spcAft>
                <a:spcPts val="1800"/>
              </a:spcAft>
            </a:pPr>
            <a:r>
              <a:rPr lang="en-US" dirty="0"/>
              <a:t>I (d) : differencing component</a:t>
            </a:r>
          </a:p>
          <a:p>
            <a:pPr>
              <a:spcAft>
                <a:spcPts val="1800"/>
              </a:spcAft>
            </a:pPr>
            <a:endParaRPr lang="en-US" dirty="0"/>
          </a:p>
          <a:p>
            <a:pPr>
              <a:spcAft>
                <a:spcPts val="1800"/>
              </a:spcAft>
            </a:pPr>
            <a:r>
              <a:rPr lang="en-US" dirty="0"/>
              <a:t>MA (q) : Moving Average component</a:t>
            </a:r>
            <a:endParaRPr lang="en-NL" dirty="0"/>
          </a:p>
        </p:txBody>
      </p:sp>
      <p:grpSp>
        <p:nvGrpSpPr>
          <p:cNvPr id="12" name="Group 11">
            <a:extLst>
              <a:ext uri="{FF2B5EF4-FFF2-40B4-BE49-F238E27FC236}">
                <a16:creationId xmlns:a16="http://schemas.microsoft.com/office/drawing/2014/main" id="{5E9B2AFD-A912-4C6C-84CB-B8E3C287AC2B}"/>
              </a:ext>
            </a:extLst>
          </p:cNvPr>
          <p:cNvGrpSpPr/>
          <p:nvPr/>
        </p:nvGrpSpPr>
        <p:grpSpPr>
          <a:xfrm>
            <a:off x="4955760" y="3262820"/>
            <a:ext cx="6785224" cy="646331"/>
            <a:chOff x="4764246" y="3220278"/>
            <a:chExt cx="5840372" cy="646331"/>
          </a:xfrm>
        </p:grpSpPr>
        <p:sp>
          <p:nvSpPr>
            <p:cNvPr id="6" name="TextBox 5">
              <a:extLst>
                <a:ext uri="{FF2B5EF4-FFF2-40B4-BE49-F238E27FC236}">
                  <a16:creationId xmlns:a16="http://schemas.microsoft.com/office/drawing/2014/main" id="{9EF51213-B135-4CB9-15DE-0A5A171DCE5B}"/>
                </a:ext>
              </a:extLst>
            </p:cNvPr>
            <p:cNvSpPr txBox="1"/>
            <p:nvPr/>
          </p:nvSpPr>
          <p:spPr>
            <a:xfrm>
              <a:off x="5310605" y="3220278"/>
              <a:ext cx="5294013" cy="646331"/>
            </a:xfrm>
            <a:prstGeom prst="rect">
              <a:avLst/>
            </a:prstGeom>
            <a:noFill/>
          </p:spPr>
          <p:txBody>
            <a:bodyPr wrap="none" rtlCol="0">
              <a:spAutoFit/>
            </a:bodyPr>
            <a:lstStyle/>
            <a:p>
              <a:r>
                <a:rPr lang="en-US" dirty="0"/>
                <a:t>Number of periods of the TS used in the calculation</a:t>
              </a:r>
            </a:p>
            <a:p>
              <a:r>
                <a:rPr lang="en-US" dirty="0"/>
                <a:t>(incorporate the effect of past values into our model)</a:t>
              </a:r>
              <a:endParaRPr lang="en-NL" dirty="0"/>
            </a:p>
          </p:txBody>
        </p:sp>
        <p:sp>
          <p:nvSpPr>
            <p:cNvPr id="9" name="Arrow: Left 8">
              <a:extLst>
                <a:ext uri="{FF2B5EF4-FFF2-40B4-BE49-F238E27FC236}">
                  <a16:creationId xmlns:a16="http://schemas.microsoft.com/office/drawing/2014/main" id="{F72E89DB-3E4F-CFBF-89DB-C0EBCACCDC9E}"/>
                </a:ext>
              </a:extLst>
            </p:cNvPr>
            <p:cNvSpPr/>
            <p:nvPr/>
          </p:nvSpPr>
          <p:spPr>
            <a:xfrm>
              <a:off x="4764246" y="3299791"/>
              <a:ext cx="364345" cy="2087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3" name="Group 12">
            <a:extLst>
              <a:ext uri="{FF2B5EF4-FFF2-40B4-BE49-F238E27FC236}">
                <a16:creationId xmlns:a16="http://schemas.microsoft.com/office/drawing/2014/main" id="{E8B03510-267D-41A2-1927-7E8D49F95835}"/>
              </a:ext>
            </a:extLst>
          </p:cNvPr>
          <p:cNvGrpSpPr/>
          <p:nvPr/>
        </p:nvGrpSpPr>
        <p:grpSpPr>
          <a:xfrm>
            <a:off x="4992552" y="4185463"/>
            <a:ext cx="7550337" cy="646331"/>
            <a:chOff x="4764246" y="3728109"/>
            <a:chExt cx="7122954" cy="646331"/>
          </a:xfrm>
        </p:grpSpPr>
        <p:sp>
          <p:nvSpPr>
            <p:cNvPr id="7" name="TextBox 6">
              <a:extLst>
                <a:ext uri="{FF2B5EF4-FFF2-40B4-BE49-F238E27FC236}">
                  <a16:creationId xmlns:a16="http://schemas.microsoft.com/office/drawing/2014/main" id="{68D638DA-B59F-BC27-7793-91CD07D10460}"/>
                </a:ext>
              </a:extLst>
            </p:cNvPr>
            <p:cNvSpPr txBox="1"/>
            <p:nvPr/>
          </p:nvSpPr>
          <p:spPr>
            <a:xfrm>
              <a:off x="5310605" y="3728109"/>
              <a:ext cx="6576595" cy="646331"/>
            </a:xfrm>
            <a:prstGeom prst="rect">
              <a:avLst/>
            </a:prstGeom>
            <a:noFill/>
          </p:spPr>
          <p:txBody>
            <a:bodyPr wrap="square" rtlCol="0">
              <a:spAutoFit/>
            </a:bodyPr>
            <a:lstStyle/>
            <a:p>
              <a:r>
                <a:rPr lang="en-US" dirty="0"/>
                <a:t>Number of transformations used to transform a TS into a stationary one (incorporate the amount of differencing)</a:t>
              </a:r>
              <a:endParaRPr lang="en-NL" dirty="0"/>
            </a:p>
          </p:txBody>
        </p:sp>
        <p:sp>
          <p:nvSpPr>
            <p:cNvPr id="10" name="Arrow: Left 9">
              <a:extLst>
                <a:ext uri="{FF2B5EF4-FFF2-40B4-BE49-F238E27FC236}">
                  <a16:creationId xmlns:a16="http://schemas.microsoft.com/office/drawing/2014/main" id="{6B7A5EF9-1BE6-83EF-392E-605448FF6355}"/>
                </a:ext>
              </a:extLst>
            </p:cNvPr>
            <p:cNvSpPr/>
            <p:nvPr/>
          </p:nvSpPr>
          <p:spPr>
            <a:xfrm>
              <a:off x="4764246" y="3842552"/>
              <a:ext cx="364345" cy="2087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4" name="Group 13">
            <a:extLst>
              <a:ext uri="{FF2B5EF4-FFF2-40B4-BE49-F238E27FC236}">
                <a16:creationId xmlns:a16="http://schemas.microsoft.com/office/drawing/2014/main" id="{1DD71F43-B60F-8F8A-D953-A3FC40E793B8}"/>
              </a:ext>
            </a:extLst>
          </p:cNvPr>
          <p:cNvGrpSpPr/>
          <p:nvPr/>
        </p:nvGrpSpPr>
        <p:grpSpPr>
          <a:xfrm>
            <a:off x="5185655" y="5212756"/>
            <a:ext cx="5928687" cy="1200329"/>
            <a:chOff x="4764246" y="4703196"/>
            <a:chExt cx="5928687" cy="1200329"/>
          </a:xfrm>
        </p:grpSpPr>
        <p:sp>
          <p:nvSpPr>
            <p:cNvPr id="8" name="TextBox 7">
              <a:extLst>
                <a:ext uri="{FF2B5EF4-FFF2-40B4-BE49-F238E27FC236}">
                  <a16:creationId xmlns:a16="http://schemas.microsoft.com/office/drawing/2014/main" id="{4D7636AB-592E-B902-4F3E-E9A1578D23E1}"/>
                </a:ext>
              </a:extLst>
            </p:cNvPr>
            <p:cNvSpPr txBox="1"/>
            <p:nvPr/>
          </p:nvSpPr>
          <p:spPr>
            <a:xfrm>
              <a:off x="5310604" y="4703196"/>
              <a:ext cx="5382329" cy="1200329"/>
            </a:xfrm>
            <a:prstGeom prst="rect">
              <a:avLst/>
            </a:prstGeom>
            <a:noFill/>
          </p:spPr>
          <p:txBody>
            <a:bodyPr wrap="square" rtlCol="0">
              <a:spAutoFit/>
            </a:bodyPr>
            <a:lstStyle/>
            <a:p>
              <a:r>
                <a:rPr lang="en-US" dirty="0"/>
                <a:t>Number of lags of the error component</a:t>
              </a:r>
            </a:p>
            <a:p>
              <a:r>
                <a:rPr lang="en-US" dirty="0"/>
                <a:t>(allows us to set the error of our model as a linear combination of the error values observed at previous time points in the past)</a:t>
              </a:r>
              <a:endParaRPr lang="en-NL" dirty="0"/>
            </a:p>
          </p:txBody>
        </p:sp>
        <p:sp>
          <p:nvSpPr>
            <p:cNvPr id="11" name="Arrow: Left 10">
              <a:extLst>
                <a:ext uri="{FF2B5EF4-FFF2-40B4-BE49-F238E27FC236}">
                  <a16:creationId xmlns:a16="http://schemas.microsoft.com/office/drawing/2014/main" id="{BADE9DE7-8865-64F8-7661-198002D0CA68}"/>
                </a:ext>
              </a:extLst>
            </p:cNvPr>
            <p:cNvSpPr/>
            <p:nvPr/>
          </p:nvSpPr>
          <p:spPr>
            <a:xfrm>
              <a:off x="4764246" y="4797758"/>
              <a:ext cx="364345" cy="20872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7" name="Picture 16">
            <a:extLst>
              <a:ext uri="{FF2B5EF4-FFF2-40B4-BE49-F238E27FC236}">
                <a16:creationId xmlns:a16="http://schemas.microsoft.com/office/drawing/2014/main" id="{A4D2F97C-0F44-0023-E1A7-CB217A6A5535}"/>
              </a:ext>
            </a:extLst>
          </p:cNvPr>
          <p:cNvPicPr>
            <a:picLocks noChangeAspect="1"/>
          </p:cNvPicPr>
          <p:nvPr/>
        </p:nvPicPr>
        <p:blipFill>
          <a:blip r:embed="rId3"/>
          <a:stretch>
            <a:fillRect/>
          </a:stretch>
        </p:blipFill>
        <p:spPr>
          <a:xfrm>
            <a:off x="827086" y="5625156"/>
            <a:ext cx="3520745" cy="281964"/>
          </a:xfrm>
          <a:prstGeom prst="rect">
            <a:avLst/>
          </a:prstGeom>
        </p:spPr>
      </p:pic>
      <p:pic>
        <p:nvPicPr>
          <p:cNvPr id="19" name="Picture 18">
            <a:extLst>
              <a:ext uri="{FF2B5EF4-FFF2-40B4-BE49-F238E27FC236}">
                <a16:creationId xmlns:a16="http://schemas.microsoft.com/office/drawing/2014/main" id="{AA6F67D4-53A5-6902-01B9-1AD410E6D6F3}"/>
              </a:ext>
            </a:extLst>
          </p:cNvPr>
          <p:cNvPicPr>
            <a:picLocks noChangeAspect="1"/>
          </p:cNvPicPr>
          <p:nvPr/>
        </p:nvPicPr>
        <p:blipFill>
          <a:blip r:embed="rId4"/>
          <a:stretch>
            <a:fillRect/>
          </a:stretch>
        </p:blipFill>
        <p:spPr>
          <a:xfrm>
            <a:off x="827086" y="3550980"/>
            <a:ext cx="3368332" cy="358171"/>
          </a:xfrm>
          <a:prstGeom prst="rect">
            <a:avLst/>
          </a:prstGeom>
        </p:spPr>
      </p:pic>
      <p:pic>
        <p:nvPicPr>
          <p:cNvPr id="16" name="Afbeelding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219857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7A22-A601-6BAA-A413-F96AD1CE8E9A}"/>
              </a:ext>
            </a:extLst>
          </p:cNvPr>
          <p:cNvSpPr>
            <a:spLocks noGrp="1"/>
          </p:cNvSpPr>
          <p:nvPr>
            <p:ph type="title"/>
          </p:nvPr>
        </p:nvSpPr>
        <p:spPr/>
        <p:txBody>
          <a:bodyPr/>
          <a:lstStyle/>
          <a:p>
            <a:r>
              <a:rPr lang="en-US" dirty="0"/>
              <a:t>Stationarity and ways of making TS stationary.</a:t>
            </a:r>
            <a:endParaRPr lang="en-NL" dirty="0"/>
          </a:p>
        </p:txBody>
      </p:sp>
      <p:sp>
        <p:nvSpPr>
          <p:cNvPr id="3" name="Content Placeholder 2">
            <a:extLst>
              <a:ext uri="{FF2B5EF4-FFF2-40B4-BE49-F238E27FC236}">
                <a16:creationId xmlns:a16="http://schemas.microsoft.com/office/drawing/2014/main" id="{A2606256-24BC-4105-0B0D-A68A80CFD108}"/>
              </a:ext>
            </a:extLst>
          </p:cNvPr>
          <p:cNvSpPr>
            <a:spLocks noGrp="1"/>
          </p:cNvSpPr>
          <p:nvPr>
            <p:ph idx="1"/>
          </p:nvPr>
        </p:nvSpPr>
        <p:spPr>
          <a:xfrm>
            <a:off x="794328" y="2381826"/>
            <a:ext cx="10221652" cy="4166755"/>
          </a:xfrm>
        </p:spPr>
        <p:txBody>
          <a:bodyPr>
            <a:noAutofit/>
          </a:bodyPr>
          <a:lstStyle/>
          <a:p>
            <a:pPr>
              <a:buFont typeface="Wingdings" panose="05000000000000000000" pitchFamily="2" charset="2"/>
              <a:buChar char="§"/>
            </a:pPr>
            <a:r>
              <a:rPr lang="en-US" sz="1400" dirty="0" smtClean="0"/>
              <a:t>Stationary </a:t>
            </a:r>
            <a:r>
              <a:rPr lang="en-US" sz="1400" dirty="0"/>
              <a:t>time series has </a:t>
            </a:r>
            <a:r>
              <a:rPr lang="en-US" sz="1400" b="1" dirty="0"/>
              <a:t>mean and variance constant over time</a:t>
            </a:r>
            <a:r>
              <a:rPr lang="en-US" sz="1400" dirty="0"/>
              <a:t>.</a:t>
            </a:r>
          </a:p>
          <a:p>
            <a:pPr>
              <a:buFont typeface="Wingdings" panose="05000000000000000000" pitchFamily="2" charset="2"/>
              <a:buChar char="§"/>
            </a:pPr>
            <a:r>
              <a:rPr lang="en-US" sz="1400" b="1" i="0" dirty="0" smtClean="0">
                <a:solidFill>
                  <a:srgbClr val="0B0B0B"/>
                </a:solidFill>
                <a:effectLst/>
              </a:rPr>
              <a:t>Differencing</a:t>
            </a:r>
            <a:r>
              <a:rPr lang="en-US" sz="1400" b="0" i="0" dirty="0" smtClean="0">
                <a:solidFill>
                  <a:srgbClr val="0B0B0B"/>
                </a:solidFill>
                <a:effectLst/>
              </a:rPr>
              <a:t> </a:t>
            </a:r>
            <a:r>
              <a:rPr lang="en-US" sz="1400" b="0" i="0" dirty="0">
                <a:solidFill>
                  <a:srgbClr val="0B0B0B"/>
                </a:solidFill>
                <a:effectLst/>
              </a:rPr>
              <a:t>is a method of transforming a non-stationary time series to a stationary one.</a:t>
            </a:r>
          </a:p>
          <a:p>
            <a:pPr>
              <a:buFont typeface="Wingdings" panose="05000000000000000000" pitchFamily="2" charset="2"/>
              <a:buChar char="§"/>
            </a:pPr>
            <a:r>
              <a:rPr lang="en-US" sz="1400" b="0" i="0" dirty="0" smtClean="0">
                <a:solidFill>
                  <a:srgbClr val="0B0B0B"/>
                </a:solidFill>
                <a:effectLst/>
              </a:rPr>
              <a:t>The </a:t>
            </a:r>
            <a:r>
              <a:rPr lang="en-US" sz="1400" b="0" i="0" dirty="0">
                <a:solidFill>
                  <a:srgbClr val="0B0B0B"/>
                </a:solidFill>
                <a:effectLst/>
              </a:rPr>
              <a:t>number of times of differencing needed to render the series stationary will be the differenced I(d) term in our ARIMA model.</a:t>
            </a:r>
          </a:p>
          <a:p>
            <a:pPr>
              <a:buFont typeface="Wingdings" panose="05000000000000000000" pitchFamily="2" charset="2"/>
              <a:buChar char="§"/>
            </a:pPr>
            <a:r>
              <a:rPr lang="en-US" sz="1400" dirty="0" smtClean="0"/>
              <a:t>ADF </a:t>
            </a:r>
            <a:r>
              <a:rPr lang="en-US" sz="1400" dirty="0"/>
              <a:t>and KPSS tests can help to know how many times or if differencing is the way to go.</a:t>
            </a:r>
          </a:p>
          <a:p>
            <a:pPr>
              <a:buFont typeface="Wingdings" panose="05000000000000000000" pitchFamily="2" charset="2"/>
              <a:buChar char="§"/>
            </a:pPr>
            <a:r>
              <a:rPr lang="en-US" sz="1400" dirty="0" smtClean="0"/>
              <a:t>However</a:t>
            </a:r>
            <a:r>
              <a:rPr lang="en-US" sz="1400" dirty="0"/>
              <a:t>, other common transformations for enforcing stationarity include (sometimes in combination with one another):</a:t>
            </a:r>
          </a:p>
          <a:p>
            <a:pPr lvl="1">
              <a:buFont typeface="Wingdings" panose="05000000000000000000" pitchFamily="2" charset="2"/>
              <a:buChar char="§"/>
            </a:pPr>
            <a:r>
              <a:rPr lang="en-US" sz="1400" dirty="0" smtClean="0"/>
              <a:t>Square </a:t>
            </a:r>
            <a:r>
              <a:rPr lang="en-US" sz="1400" dirty="0"/>
              <a:t>root or N-</a:t>
            </a:r>
            <a:r>
              <a:rPr lang="en-US" sz="1400" dirty="0" err="1"/>
              <a:t>th</a:t>
            </a:r>
            <a:r>
              <a:rPr lang="en-US" sz="1400" dirty="0"/>
              <a:t> root transformations</a:t>
            </a:r>
          </a:p>
          <a:p>
            <a:pPr lvl="1">
              <a:buFont typeface="Wingdings" panose="05000000000000000000" pitchFamily="2" charset="2"/>
              <a:buChar char="§"/>
            </a:pPr>
            <a:r>
              <a:rPr lang="en-US" sz="1400" dirty="0" smtClean="0"/>
              <a:t>De-trending </a:t>
            </a:r>
            <a:r>
              <a:rPr lang="en-US" sz="1400" dirty="0"/>
              <a:t>your time series</a:t>
            </a:r>
          </a:p>
          <a:p>
            <a:pPr lvl="1">
              <a:buFont typeface="Wingdings" panose="05000000000000000000" pitchFamily="2" charset="2"/>
              <a:buChar char="§"/>
            </a:pPr>
            <a:r>
              <a:rPr lang="en-US" sz="1400" dirty="0" smtClean="0"/>
              <a:t>Differencing </a:t>
            </a:r>
            <a:r>
              <a:rPr lang="en-US" sz="1400" dirty="0"/>
              <a:t>your time series one or more times</a:t>
            </a:r>
          </a:p>
          <a:p>
            <a:pPr lvl="1">
              <a:buFont typeface="Wingdings" panose="05000000000000000000" pitchFamily="2" charset="2"/>
              <a:buChar char="§"/>
            </a:pPr>
            <a:r>
              <a:rPr lang="en-US" sz="1400" dirty="0" smtClean="0"/>
              <a:t>Log </a:t>
            </a:r>
            <a:r>
              <a:rPr lang="en-US" sz="1400" dirty="0"/>
              <a:t>transformations</a:t>
            </a:r>
          </a:p>
          <a:p>
            <a:pPr>
              <a:buFont typeface="Wingdings" panose="05000000000000000000" pitchFamily="2" charset="2"/>
              <a:buChar char="§"/>
            </a:pPr>
            <a:r>
              <a:rPr lang="en-US" sz="1400" dirty="0" smtClean="0"/>
              <a:t>Note</a:t>
            </a:r>
            <a:r>
              <a:rPr lang="en-US" sz="1400" dirty="0"/>
              <a:t>, however, that a transformation on data as a pre-processing stage will result in forecasts in the transformed space. When in doubt, let the </a:t>
            </a:r>
            <a:r>
              <a:rPr lang="en-US" sz="1400" b="1" dirty="0" err="1"/>
              <a:t>auto_arima</a:t>
            </a:r>
            <a:r>
              <a:rPr lang="en-US" sz="1400" dirty="0"/>
              <a:t> function do the heavy lifting for you. Read more on difference stationarity in </a:t>
            </a:r>
            <a:r>
              <a:rPr lang="en-US" sz="1400" dirty="0">
                <a:hlinkClick r:id="rId3"/>
              </a:rPr>
              <a:t>this Duke article</a:t>
            </a:r>
            <a:r>
              <a:rPr lang="en-US" sz="1400" dirty="0"/>
              <a:t>.</a:t>
            </a:r>
            <a:r>
              <a:rPr lang="en-US" sz="1400" dirty="0">
                <a:solidFill>
                  <a:srgbClr val="0B0B0B"/>
                </a:solidFill>
              </a:rPr>
              <a:t> </a:t>
            </a:r>
            <a:endParaRPr lang="en-US" sz="1400" dirty="0"/>
          </a:p>
        </p:txBody>
      </p:sp>
      <p:pic>
        <p:nvPicPr>
          <p:cNvPr id="4" name="Afbeelding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412047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9E11-A1ED-6202-D061-0C486BB7F536}"/>
              </a:ext>
            </a:extLst>
          </p:cNvPr>
          <p:cNvSpPr>
            <a:spLocks noGrp="1"/>
          </p:cNvSpPr>
          <p:nvPr>
            <p:ph type="title"/>
          </p:nvPr>
        </p:nvSpPr>
        <p:spPr/>
        <p:txBody>
          <a:bodyPr/>
          <a:lstStyle/>
          <a:p>
            <a:r>
              <a:rPr lang="en-US" dirty="0"/>
              <a:t>Seasonal Arima</a:t>
            </a:r>
            <a:endParaRPr lang="en-NL" dirty="0"/>
          </a:p>
        </p:txBody>
      </p:sp>
      <p:sp>
        <p:nvSpPr>
          <p:cNvPr id="3" name="Content Placeholder 2">
            <a:extLst>
              <a:ext uri="{FF2B5EF4-FFF2-40B4-BE49-F238E27FC236}">
                <a16:creationId xmlns:a16="http://schemas.microsoft.com/office/drawing/2014/main" id="{7B2D4DCF-9BCB-4E4B-BB78-7DFD277954F8}"/>
              </a:ext>
            </a:extLst>
          </p:cNvPr>
          <p:cNvSpPr>
            <a:spLocks noGrp="1"/>
          </p:cNvSpPr>
          <p:nvPr>
            <p:ph idx="1"/>
          </p:nvPr>
        </p:nvSpPr>
        <p:spPr/>
        <p:txBody>
          <a:bodyPr/>
          <a:lstStyle/>
          <a:p>
            <a:pPr>
              <a:buFont typeface="Wingdings" panose="05000000000000000000" pitchFamily="2" charset="2"/>
              <a:buChar char="§"/>
            </a:pPr>
            <a:r>
              <a:rPr lang="en-US" dirty="0" smtClean="0"/>
              <a:t>When </a:t>
            </a:r>
            <a:r>
              <a:rPr lang="en-US" dirty="0"/>
              <a:t>dealing with a seasonal time series, we make use of the </a:t>
            </a:r>
            <a:r>
              <a:rPr lang="en-US" b="1" dirty="0"/>
              <a:t>seasonal ARIMA</a:t>
            </a:r>
            <a:r>
              <a:rPr lang="en-US" dirty="0"/>
              <a:t>, denoted by </a:t>
            </a:r>
            <a:r>
              <a:rPr lang="en-US" b="1" dirty="0"/>
              <a:t>ARIMA(</a:t>
            </a:r>
            <a:r>
              <a:rPr lang="en-US" b="1" dirty="0" err="1"/>
              <a:t>p,d,q</a:t>
            </a:r>
            <a:r>
              <a:rPr lang="en-US" b="1" dirty="0"/>
              <a:t>)(P,D,Q)m</a:t>
            </a:r>
            <a:r>
              <a:rPr lang="en-US" dirty="0"/>
              <a:t>. </a:t>
            </a:r>
          </a:p>
          <a:p>
            <a:pPr>
              <a:buFont typeface="Wingdings" panose="05000000000000000000" pitchFamily="2" charset="2"/>
              <a:buChar char="§"/>
            </a:pPr>
            <a:r>
              <a:rPr lang="en-US" b="1" dirty="0" smtClean="0"/>
              <a:t>(</a:t>
            </a:r>
            <a:r>
              <a:rPr lang="en-US" b="1" dirty="0"/>
              <a:t>p, d, q)</a:t>
            </a:r>
            <a:r>
              <a:rPr lang="en-US" dirty="0"/>
              <a:t> are the non-seasonal parameters described previously, while </a:t>
            </a:r>
            <a:r>
              <a:rPr lang="en-US" b="1" dirty="0"/>
              <a:t>(P, D, Q)</a:t>
            </a:r>
            <a:r>
              <a:rPr lang="en-US" dirty="0"/>
              <a:t> follow the same definition but are applied to the seasonal component of the time series. </a:t>
            </a:r>
          </a:p>
          <a:p>
            <a:pPr>
              <a:buFont typeface="Wingdings" panose="05000000000000000000" pitchFamily="2" charset="2"/>
              <a:buChar char="§"/>
            </a:pPr>
            <a:r>
              <a:rPr lang="en-US" b="1" dirty="0" smtClean="0"/>
              <a:t>m</a:t>
            </a:r>
            <a:r>
              <a:rPr lang="en-US" dirty="0" smtClean="0"/>
              <a:t> </a:t>
            </a:r>
            <a:r>
              <a:rPr lang="en-US" dirty="0"/>
              <a:t>is the periodicity of the time series (</a:t>
            </a:r>
            <a:r>
              <a:rPr lang="en-US" b="1" dirty="0"/>
              <a:t>4</a:t>
            </a:r>
            <a:r>
              <a:rPr lang="en-US" dirty="0"/>
              <a:t> for quarterly periods, </a:t>
            </a:r>
            <a:r>
              <a:rPr lang="en-US" b="1" dirty="0"/>
              <a:t>12</a:t>
            </a:r>
            <a:r>
              <a:rPr lang="en-US" dirty="0"/>
              <a:t> for yearly periods, etc.).</a:t>
            </a:r>
          </a:p>
          <a:p>
            <a:pPr>
              <a:buFont typeface="Wingdings" panose="05000000000000000000" pitchFamily="2" charset="2"/>
              <a:buChar char="§"/>
            </a:pPr>
            <a:r>
              <a:rPr lang="en-US" b="1" dirty="0" smtClean="0"/>
              <a:t>D</a:t>
            </a:r>
            <a:r>
              <a:rPr lang="en-US" dirty="0" smtClean="0"/>
              <a:t> </a:t>
            </a:r>
            <a:r>
              <a:rPr lang="en-US" dirty="0"/>
              <a:t>can be estimated via Canova-Hansen test (</a:t>
            </a:r>
            <a:r>
              <a:rPr lang="en-US" dirty="0">
                <a:hlinkClick r:id="rId2"/>
              </a:rPr>
              <a:t>This test</a:t>
            </a:r>
            <a:r>
              <a:rPr lang="en-US" dirty="0"/>
              <a:t> can be found in de </a:t>
            </a:r>
            <a:r>
              <a:rPr lang="en-US" dirty="0" err="1"/>
              <a:t>pmdarima</a:t>
            </a:r>
            <a:r>
              <a:rPr lang="en-US" dirty="0"/>
              <a:t> package).</a:t>
            </a:r>
          </a:p>
          <a:p>
            <a:pPr>
              <a:buFont typeface="Wingdings" panose="05000000000000000000" pitchFamily="2" charset="2"/>
              <a:buChar char="§"/>
            </a:pPr>
            <a:r>
              <a:rPr lang="en-US" dirty="0" err="1" smtClean="0"/>
              <a:t>Auto_arima</a:t>
            </a:r>
            <a:r>
              <a:rPr lang="en-US" dirty="0" smtClean="0"/>
              <a:t> </a:t>
            </a:r>
            <a:r>
              <a:rPr lang="en-US" dirty="0"/>
              <a:t>will estimate it if </a:t>
            </a:r>
            <a:r>
              <a:rPr lang="en-US" dirty="0">
                <a:highlight>
                  <a:srgbClr val="C0C0C0"/>
                </a:highlight>
              </a:rPr>
              <a:t>seasonal=True</a:t>
            </a:r>
            <a:r>
              <a:rPr lang="en-US" dirty="0"/>
              <a:t>.</a:t>
            </a:r>
            <a:endParaRPr lang="en-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60342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768B-2698-79A1-0C4B-DE6A46C47224}"/>
              </a:ext>
            </a:extLst>
          </p:cNvPr>
          <p:cNvSpPr>
            <a:spLocks noGrp="1"/>
          </p:cNvSpPr>
          <p:nvPr>
            <p:ph type="title"/>
          </p:nvPr>
        </p:nvSpPr>
        <p:spPr/>
        <p:txBody>
          <a:bodyPr/>
          <a:lstStyle/>
          <a:p>
            <a:r>
              <a:rPr lang="en-US" dirty="0"/>
              <a:t>Overview</a:t>
            </a:r>
            <a:endParaRPr lang="en-NL" dirty="0"/>
          </a:p>
        </p:txBody>
      </p:sp>
      <p:sp>
        <p:nvSpPr>
          <p:cNvPr id="3" name="Content Placeholder 2">
            <a:extLst>
              <a:ext uri="{FF2B5EF4-FFF2-40B4-BE49-F238E27FC236}">
                <a16:creationId xmlns:a16="http://schemas.microsoft.com/office/drawing/2014/main" id="{E86EE453-9753-D167-A555-408A6B1D374E}"/>
              </a:ext>
            </a:extLst>
          </p:cNvPr>
          <p:cNvSpPr>
            <a:spLocks noGrp="1"/>
          </p:cNvSpPr>
          <p:nvPr>
            <p:ph idx="1"/>
          </p:nvPr>
        </p:nvSpPr>
        <p:spPr>
          <a:xfrm>
            <a:off x="1010195" y="2352041"/>
            <a:ext cx="3278777" cy="3760891"/>
          </a:xfrm>
        </p:spPr>
        <p:txBody>
          <a:bodyPr>
            <a:normAutofit fontScale="92500" lnSpcReduction="20000"/>
          </a:bodyPr>
          <a:lstStyle/>
          <a:p>
            <a:pPr>
              <a:buFont typeface="Wingdings" panose="05000000000000000000" pitchFamily="2" charset="2"/>
              <a:buChar char="q"/>
            </a:pPr>
            <a:r>
              <a:rPr lang="en-US" dirty="0"/>
              <a:t> Introduction to Time Series</a:t>
            </a:r>
          </a:p>
          <a:p>
            <a:pPr lvl="1">
              <a:buFont typeface="Wingdings" panose="05000000000000000000" pitchFamily="2" charset="2"/>
              <a:buChar char="q"/>
            </a:pPr>
            <a:r>
              <a:rPr lang="en-US" dirty="0"/>
              <a:t> Time Series Decomposition</a:t>
            </a:r>
          </a:p>
          <a:p>
            <a:pPr lvl="1">
              <a:buFont typeface="Wingdings" panose="05000000000000000000" pitchFamily="2" charset="2"/>
              <a:buChar char="q"/>
            </a:pPr>
            <a:r>
              <a:rPr lang="en-US" dirty="0"/>
              <a:t> Stationarity Tests</a:t>
            </a:r>
          </a:p>
          <a:p>
            <a:pPr lvl="1">
              <a:buFont typeface="Wingdings" panose="05000000000000000000" pitchFamily="2" charset="2"/>
              <a:buChar char="q"/>
            </a:pPr>
            <a:r>
              <a:rPr lang="en-US" dirty="0"/>
              <a:t> Making a TS stationary</a:t>
            </a:r>
          </a:p>
          <a:p>
            <a:pPr>
              <a:buFont typeface="Wingdings" panose="05000000000000000000" pitchFamily="2" charset="2"/>
              <a:buChar char="q"/>
            </a:pPr>
            <a:r>
              <a:rPr lang="en-US" dirty="0"/>
              <a:t> ARIMA models</a:t>
            </a:r>
          </a:p>
          <a:p>
            <a:pPr lvl="1">
              <a:buFont typeface="Wingdings" panose="05000000000000000000" pitchFamily="2" charset="2"/>
              <a:buChar char="q"/>
            </a:pPr>
            <a:r>
              <a:rPr lang="en-US" dirty="0"/>
              <a:t> Estimate parameters</a:t>
            </a:r>
          </a:p>
          <a:p>
            <a:pPr lvl="1">
              <a:buFont typeface="Wingdings" panose="05000000000000000000" pitchFamily="2" charset="2"/>
              <a:buChar char="q"/>
            </a:pPr>
            <a:r>
              <a:rPr lang="en-US" dirty="0"/>
              <a:t> Fit model</a:t>
            </a:r>
          </a:p>
          <a:p>
            <a:pPr lvl="1">
              <a:buFont typeface="Wingdings" panose="05000000000000000000" pitchFamily="2" charset="2"/>
              <a:buChar char="q"/>
            </a:pPr>
            <a:r>
              <a:rPr lang="en-US" dirty="0"/>
              <a:t> Evaluate model</a:t>
            </a:r>
          </a:p>
          <a:p>
            <a:pPr lvl="1">
              <a:buFont typeface="Wingdings" panose="05000000000000000000" pitchFamily="2" charset="2"/>
              <a:buChar char="q"/>
            </a:pPr>
            <a:r>
              <a:rPr lang="en-US" dirty="0"/>
              <a:t> Forecast</a:t>
            </a:r>
          </a:p>
          <a:p>
            <a:pPr lvl="1">
              <a:buFont typeface="Wingdings" panose="05000000000000000000" pitchFamily="2" charset="2"/>
              <a:buChar char="q"/>
            </a:pPr>
            <a:r>
              <a:rPr lang="en-US" dirty="0"/>
              <a:t> Save model</a:t>
            </a:r>
          </a:p>
          <a:p>
            <a:endParaRPr lang="en-NL" dirty="0"/>
          </a:p>
        </p:txBody>
      </p:sp>
      <p:sp>
        <p:nvSpPr>
          <p:cNvPr id="4" name="Content Placeholder 2">
            <a:extLst>
              <a:ext uri="{FF2B5EF4-FFF2-40B4-BE49-F238E27FC236}">
                <a16:creationId xmlns:a16="http://schemas.microsoft.com/office/drawing/2014/main" id="{C9AFB08F-7053-8A65-31BB-B5DC79CD9631}"/>
              </a:ext>
            </a:extLst>
          </p:cNvPr>
          <p:cNvSpPr txBox="1">
            <a:spLocks/>
          </p:cNvSpPr>
          <p:nvPr/>
        </p:nvSpPr>
        <p:spPr>
          <a:xfrm>
            <a:off x="5294190" y="2352041"/>
            <a:ext cx="600953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 FB Prophet</a:t>
            </a:r>
          </a:p>
          <a:p>
            <a:pPr lvl="1">
              <a:buFont typeface="Wingdings" panose="05000000000000000000" pitchFamily="2" charset="2"/>
              <a:buChar char="q"/>
            </a:pPr>
            <a:r>
              <a:rPr lang="en-US" dirty="0"/>
              <a:t> Prepare data</a:t>
            </a:r>
          </a:p>
          <a:p>
            <a:pPr lvl="1">
              <a:buFont typeface="Wingdings" panose="05000000000000000000" pitchFamily="2" charset="2"/>
              <a:buChar char="q"/>
            </a:pPr>
            <a:r>
              <a:rPr lang="en-US" dirty="0"/>
              <a:t> Train model</a:t>
            </a:r>
          </a:p>
          <a:p>
            <a:pPr lvl="1">
              <a:buFont typeface="Wingdings" panose="05000000000000000000" pitchFamily="2" charset="2"/>
              <a:buChar char="q"/>
            </a:pPr>
            <a:r>
              <a:rPr lang="en-US" dirty="0"/>
              <a:t> Forecast</a:t>
            </a:r>
          </a:p>
          <a:p>
            <a:pPr lvl="1">
              <a:buFont typeface="Wingdings" panose="05000000000000000000" pitchFamily="2" charset="2"/>
              <a:buChar char="q"/>
            </a:pPr>
            <a:r>
              <a:rPr lang="en-US" dirty="0"/>
              <a:t> Prophet Diagnostic Tools (Cross Validation, parameters fine tunning)</a:t>
            </a:r>
          </a:p>
          <a:p>
            <a:pPr lvl="1">
              <a:buFont typeface="Wingdings" panose="05000000000000000000" pitchFamily="2" charset="2"/>
              <a:buChar char="q"/>
            </a:pPr>
            <a:r>
              <a:rPr lang="en-US" dirty="0"/>
              <a:t> Use additional data (holidays) </a:t>
            </a:r>
          </a:p>
          <a:p>
            <a:pPr lvl="1">
              <a:buFont typeface="Wingdings" panose="05000000000000000000" pitchFamily="2" charset="2"/>
              <a:buChar char="q"/>
            </a:pPr>
            <a:r>
              <a:rPr lang="en-US" dirty="0"/>
              <a:t> Save model</a:t>
            </a:r>
          </a:p>
          <a:p>
            <a:pPr>
              <a:buFont typeface="Wingdings" panose="05000000000000000000" pitchFamily="2" charset="2"/>
              <a:buChar char="q"/>
            </a:pPr>
            <a:r>
              <a:rPr lang="en-US" dirty="0"/>
              <a:t> ARIMA vs Prophet</a:t>
            </a:r>
          </a:p>
          <a:p>
            <a:endParaRPr lang="en-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955123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C1DE-670A-32E1-DBEB-C8390B669792}"/>
              </a:ext>
            </a:extLst>
          </p:cNvPr>
          <p:cNvSpPr>
            <a:spLocks noGrp="1"/>
          </p:cNvSpPr>
          <p:nvPr>
            <p:ph type="title"/>
          </p:nvPr>
        </p:nvSpPr>
        <p:spPr/>
        <p:txBody>
          <a:bodyPr/>
          <a:lstStyle/>
          <a:p>
            <a:r>
              <a:rPr lang="en-US" dirty="0"/>
              <a:t>Seasonal ARIMA Models</a:t>
            </a:r>
            <a:endParaRPr lang="en-NL" dirty="0"/>
          </a:p>
        </p:txBody>
      </p:sp>
      <p:sp>
        <p:nvSpPr>
          <p:cNvPr id="8" name="TextBox 7">
            <a:extLst>
              <a:ext uri="{FF2B5EF4-FFF2-40B4-BE49-F238E27FC236}">
                <a16:creationId xmlns:a16="http://schemas.microsoft.com/office/drawing/2014/main" id="{6C509581-D86C-C168-A8DA-0D021E9436CE}"/>
              </a:ext>
            </a:extLst>
          </p:cNvPr>
          <p:cNvSpPr txBox="1"/>
          <p:nvPr/>
        </p:nvSpPr>
        <p:spPr>
          <a:xfrm>
            <a:off x="1315444" y="2874042"/>
            <a:ext cx="273326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800" dirty="0"/>
              <a:t>ARIMA(p, d, q)</a:t>
            </a:r>
            <a:endParaRPr lang="en-NL" sz="2800" dirty="0"/>
          </a:p>
        </p:txBody>
      </p:sp>
      <p:sp>
        <p:nvSpPr>
          <p:cNvPr id="9" name="TextBox 8">
            <a:extLst>
              <a:ext uri="{FF2B5EF4-FFF2-40B4-BE49-F238E27FC236}">
                <a16:creationId xmlns:a16="http://schemas.microsoft.com/office/drawing/2014/main" id="{1CBE3084-5BCF-F83F-0A54-FE41A1B85E46}"/>
              </a:ext>
            </a:extLst>
          </p:cNvPr>
          <p:cNvSpPr txBox="1"/>
          <p:nvPr/>
        </p:nvSpPr>
        <p:spPr>
          <a:xfrm>
            <a:off x="5612060" y="2874042"/>
            <a:ext cx="4304307" cy="5232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800" dirty="0"/>
              <a:t>ARIMA(p, d, q)(P,D,Q)m</a:t>
            </a:r>
            <a:endParaRPr lang="en-NL" sz="2800" dirty="0"/>
          </a:p>
        </p:txBody>
      </p:sp>
      <p:sp>
        <p:nvSpPr>
          <p:cNvPr id="16" name="TextBox 15">
            <a:extLst>
              <a:ext uri="{FF2B5EF4-FFF2-40B4-BE49-F238E27FC236}">
                <a16:creationId xmlns:a16="http://schemas.microsoft.com/office/drawing/2014/main" id="{3F087E68-AE88-A681-F23B-7E6649719600}"/>
              </a:ext>
            </a:extLst>
          </p:cNvPr>
          <p:cNvSpPr txBox="1"/>
          <p:nvPr/>
        </p:nvSpPr>
        <p:spPr>
          <a:xfrm>
            <a:off x="1097280" y="2237087"/>
            <a:ext cx="2470548" cy="523220"/>
          </a:xfrm>
          <a:prstGeom prst="rect">
            <a:avLst/>
          </a:prstGeom>
          <a:noFill/>
        </p:spPr>
        <p:txBody>
          <a:bodyPr wrap="none" rtlCol="0">
            <a:spAutoFit/>
          </a:bodyPr>
          <a:lstStyle/>
          <a:p>
            <a:r>
              <a:rPr lang="en-US" sz="2800" dirty="0"/>
              <a:t>Non - Seasonal</a:t>
            </a:r>
            <a:endParaRPr lang="en-NL" sz="2800" dirty="0"/>
          </a:p>
        </p:txBody>
      </p:sp>
      <p:sp>
        <p:nvSpPr>
          <p:cNvPr id="17" name="TextBox 16">
            <a:extLst>
              <a:ext uri="{FF2B5EF4-FFF2-40B4-BE49-F238E27FC236}">
                <a16:creationId xmlns:a16="http://schemas.microsoft.com/office/drawing/2014/main" id="{1FA83DE6-9258-20B3-C52A-342CE2C67C38}"/>
              </a:ext>
            </a:extLst>
          </p:cNvPr>
          <p:cNvSpPr txBox="1"/>
          <p:nvPr/>
        </p:nvSpPr>
        <p:spPr>
          <a:xfrm>
            <a:off x="5512271" y="2237087"/>
            <a:ext cx="1585690" cy="523220"/>
          </a:xfrm>
          <a:prstGeom prst="rect">
            <a:avLst/>
          </a:prstGeom>
          <a:noFill/>
        </p:spPr>
        <p:txBody>
          <a:bodyPr wrap="none" rtlCol="0">
            <a:spAutoFit/>
          </a:bodyPr>
          <a:lstStyle/>
          <a:p>
            <a:r>
              <a:rPr lang="en-US" sz="2800" dirty="0"/>
              <a:t>Seasonal</a:t>
            </a:r>
            <a:endParaRPr lang="en-NL" sz="2800" dirty="0"/>
          </a:p>
        </p:txBody>
      </p:sp>
      <p:sp>
        <p:nvSpPr>
          <p:cNvPr id="18" name="TextBox 17">
            <a:extLst>
              <a:ext uri="{FF2B5EF4-FFF2-40B4-BE49-F238E27FC236}">
                <a16:creationId xmlns:a16="http://schemas.microsoft.com/office/drawing/2014/main" id="{1D3C8A32-5808-3FB8-89B3-294C491E674F}"/>
              </a:ext>
            </a:extLst>
          </p:cNvPr>
          <p:cNvSpPr txBox="1"/>
          <p:nvPr/>
        </p:nvSpPr>
        <p:spPr>
          <a:xfrm>
            <a:off x="1205286" y="3766424"/>
            <a:ext cx="3291511" cy="135421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a:t>p</a:t>
            </a:r>
            <a:r>
              <a:rPr lang="en-US" dirty="0"/>
              <a:t>: Autoregressive component</a:t>
            </a:r>
          </a:p>
          <a:p>
            <a:pPr marL="285750" indent="-285750">
              <a:spcAft>
                <a:spcPts val="600"/>
              </a:spcAft>
              <a:buFont typeface="Arial" panose="020B0604020202020204" pitchFamily="34" charset="0"/>
              <a:buChar char="•"/>
            </a:pPr>
            <a:r>
              <a:rPr lang="en-US" b="1" dirty="0"/>
              <a:t>d</a:t>
            </a:r>
            <a:r>
              <a:rPr lang="en-US" dirty="0"/>
              <a:t>: Differencing component</a:t>
            </a:r>
          </a:p>
          <a:p>
            <a:pPr marL="285750" indent="-285750">
              <a:spcAft>
                <a:spcPts val="600"/>
              </a:spcAft>
              <a:buFont typeface="Arial" panose="020B0604020202020204" pitchFamily="34" charset="0"/>
              <a:buChar char="•"/>
            </a:pPr>
            <a:r>
              <a:rPr lang="en-US" b="1" dirty="0"/>
              <a:t>q</a:t>
            </a:r>
            <a:r>
              <a:rPr lang="en-US" dirty="0"/>
              <a:t>: Moving Average component</a:t>
            </a:r>
            <a:endParaRPr lang="en-NL" dirty="0"/>
          </a:p>
        </p:txBody>
      </p:sp>
      <p:sp>
        <p:nvSpPr>
          <p:cNvPr id="19" name="TextBox 18">
            <a:extLst>
              <a:ext uri="{FF2B5EF4-FFF2-40B4-BE49-F238E27FC236}">
                <a16:creationId xmlns:a16="http://schemas.microsoft.com/office/drawing/2014/main" id="{31A48605-5A51-388A-1846-B16EB9C43E36}"/>
              </a:ext>
            </a:extLst>
          </p:cNvPr>
          <p:cNvSpPr txBox="1"/>
          <p:nvPr/>
        </p:nvSpPr>
        <p:spPr>
          <a:xfrm>
            <a:off x="5612060" y="3741716"/>
            <a:ext cx="5155096" cy="26161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b="1" dirty="0"/>
              <a:t>p, d, q</a:t>
            </a:r>
            <a:r>
              <a:rPr lang="en-US" dirty="0"/>
              <a:t> : like in the non-seasonal ARIMA</a:t>
            </a:r>
          </a:p>
          <a:p>
            <a:pPr marL="285750" indent="-285750">
              <a:spcAft>
                <a:spcPts val="600"/>
              </a:spcAft>
              <a:buFont typeface="Arial" panose="020B0604020202020204" pitchFamily="34" charset="0"/>
              <a:buChar char="•"/>
            </a:pPr>
            <a:r>
              <a:rPr lang="en-US" b="1" dirty="0"/>
              <a:t>m</a:t>
            </a:r>
            <a:r>
              <a:rPr lang="en-US" dirty="0"/>
              <a:t>: Number of periods in each season (e.g. monthly data m=12)</a:t>
            </a:r>
          </a:p>
          <a:p>
            <a:pPr marL="285750" indent="-285750">
              <a:spcAft>
                <a:spcPts val="600"/>
              </a:spcAft>
              <a:buFont typeface="Arial" panose="020B0604020202020204" pitchFamily="34" charset="0"/>
              <a:buChar char="•"/>
            </a:pPr>
            <a:r>
              <a:rPr lang="en-US" b="1" dirty="0"/>
              <a:t>P</a:t>
            </a:r>
            <a:r>
              <a:rPr lang="en-US" dirty="0"/>
              <a:t>: Autoregressive component for the seasonal part</a:t>
            </a:r>
          </a:p>
          <a:p>
            <a:pPr marL="285750" indent="-285750">
              <a:spcAft>
                <a:spcPts val="600"/>
              </a:spcAft>
              <a:buFont typeface="Arial" panose="020B0604020202020204" pitchFamily="34" charset="0"/>
              <a:buChar char="•"/>
            </a:pPr>
            <a:r>
              <a:rPr lang="en-US" b="1" dirty="0"/>
              <a:t>D</a:t>
            </a:r>
            <a:r>
              <a:rPr lang="en-US" dirty="0"/>
              <a:t>: Differencing component for the seasonal part</a:t>
            </a:r>
          </a:p>
          <a:p>
            <a:pPr marL="285750" indent="-285750">
              <a:spcAft>
                <a:spcPts val="600"/>
              </a:spcAft>
              <a:buFont typeface="Arial" panose="020B0604020202020204" pitchFamily="34" charset="0"/>
              <a:buChar char="•"/>
            </a:pPr>
            <a:r>
              <a:rPr lang="en-US" b="1" dirty="0"/>
              <a:t>Q</a:t>
            </a:r>
            <a:r>
              <a:rPr lang="en-US" dirty="0"/>
              <a:t>: Moving average component for the seasonal part</a:t>
            </a:r>
            <a:endParaRPr lang="en-NL" dirty="0"/>
          </a:p>
        </p:txBody>
      </p:sp>
      <p:pic>
        <p:nvPicPr>
          <p:cNvPr id="11" name="Afbeelding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414532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D3CB88-5967-33D5-8F84-E554D3F6EDAB}"/>
              </a:ext>
            </a:extLst>
          </p:cNvPr>
          <p:cNvSpPr>
            <a:spLocks noGrp="1"/>
          </p:cNvSpPr>
          <p:nvPr>
            <p:ph type="title"/>
          </p:nvPr>
        </p:nvSpPr>
        <p:spPr/>
        <p:txBody>
          <a:bodyPr>
            <a:normAutofit fontScale="90000"/>
          </a:bodyPr>
          <a:lstStyle/>
          <a:p>
            <a:r>
              <a:rPr lang="en-US" sz="4400" dirty="0"/>
              <a:t>Estimating coefficients numerically</a:t>
            </a:r>
            <a:endParaRPr lang="en-NL" sz="4400" dirty="0"/>
          </a:p>
        </p:txBody>
      </p:sp>
      <p:sp>
        <p:nvSpPr>
          <p:cNvPr id="8" name="Content Placeholder 7">
            <a:extLst>
              <a:ext uri="{FF2B5EF4-FFF2-40B4-BE49-F238E27FC236}">
                <a16:creationId xmlns:a16="http://schemas.microsoft.com/office/drawing/2014/main" id="{DBE26C10-E99C-19D5-BEFD-ED852D78DA30}"/>
              </a:ext>
            </a:extLst>
          </p:cNvPr>
          <p:cNvSpPr>
            <a:spLocks noGrp="1"/>
          </p:cNvSpPr>
          <p:nvPr>
            <p:ph idx="1"/>
          </p:nvPr>
        </p:nvSpPr>
        <p:spPr/>
        <p:txBody>
          <a:bodyPr/>
          <a:lstStyle/>
          <a:p>
            <a:pPr>
              <a:buFont typeface="Wingdings" panose="05000000000000000000" pitchFamily="2" charset="2"/>
              <a:buChar char="ü"/>
            </a:pPr>
            <a:r>
              <a:rPr lang="en-US" dirty="0" smtClean="0"/>
              <a:t>ACF </a:t>
            </a:r>
            <a:r>
              <a:rPr lang="en-US" dirty="0"/>
              <a:t>and PACF plots can help us find appropriate values for parameters `p` and `q` . However, the interpretation of these plots is not always clear.</a:t>
            </a:r>
          </a:p>
          <a:p>
            <a:pPr>
              <a:buFont typeface="Wingdings" panose="05000000000000000000" pitchFamily="2" charset="2"/>
              <a:buChar char="ü"/>
            </a:pPr>
            <a:r>
              <a:rPr lang="en-US" dirty="0" smtClean="0"/>
              <a:t>The </a:t>
            </a:r>
            <a:r>
              <a:rPr lang="en-US" dirty="0"/>
              <a:t>numerical method consists in fitting the ARIMA model and observing the values of </a:t>
            </a:r>
            <a:r>
              <a:rPr lang="en-US" b="1" dirty="0"/>
              <a:t>AIC (Akaike Information Criterion)</a:t>
            </a:r>
            <a:r>
              <a:rPr lang="en-US" dirty="0"/>
              <a:t> and </a:t>
            </a:r>
            <a:r>
              <a:rPr lang="en-US" b="1" dirty="0"/>
              <a:t>BIC (Bayesian Information Criterion)</a:t>
            </a:r>
            <a:r>
              <a:rPr lang="en-US" dirty="0"/>
              <a:t>.</a:t>
            </a:r>
          </a:p>
          <a:p>
            <a:pPr>
              <a:buFont typeface="Wingdings" panose="05000000000000000000" pitchFamily="2" charset="2"/>
              <a:buChar char="ü"/>
            </a:pPr>
            <a:r>
              <a:rPr lang="en-US" dirty="0" smtClean="0"/>
              <a:t>For </a:t>
            </a:r>
            <a:r>
              <a:rPr lang="en-US" dirty="0"/>
              <a:t>both criterium the smaller the better.</a:t>
            </a:r>
          </a:p>
          <a:p>
            <a:pPr>
              <a:buFont typeface="Wingdings" panose="05000000000000000000" pitchFamily="2" charset="2"/>
              <a:buChar char="ü"/>
            </a:pPr>
            <a:r>
              <a:rPr lang="en-US" dirty="0"/>
              <a:t>Usually there is a agreement between AIC and BIC. If there is no agreement choose smaller </a:t>
            </a:r>
            <a:r>
              <a:rPr lang="en-US" b="1" dirty="0"/>
              <a:t>AIC for a predictive model </a:t>
            </a:r>
            <a:r>
              <a:rPr lang="en-US" dirty="0"/>
              <a:t>and smaller </a:t>
            </a:r>
            <a:r>
              <a:rPr lang="en-US" b="1" dirty="0"/>
              <a:t>BIC for a explanatory model </a:t>
            </a:r>
            <a:r>
              <a:rPr lang="en-US" dirty="0"/>
              <a:t>(less complex)</a:t>
            </a:r>
            <a:br>
              <a:rPr lang="en-US" dirty="0"/>
            </a:br>
            <a:endParaRPr lang="en-NL" dirty="0"/>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57010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FF00FD3-2BF4-EFE2-29CE-875E8660F2EA}"/>
              </a:ext>
            </a:extLst>
          </p:cNvPr>
          <p:cNvSpPr>
            <a:spLocks noGrp="1"/>
          </p:cNvSpPr>
          <p:nvPr>
            <p:ph type="title"/>
          </p:nvPr>
        </p:nvSpPr>
        <p:spPr/>
        <p:txBody>
          <a:bodyPr/>
          <a:lstStyle/>
          <a:p>
            <a:r>
              <a:rPr lang="en-US" i="0" dirty="0">
                <a:solidFill>
                  <a:schemeClr val="bg1"/>
                </a:solidFill>
                <a:effectLst/>
              </a:rPr>
              <a:t>Box-Jenkins Method</a:t>
            </a:r>
            <a:endParaRPr lang="en-NL" dirty="0">
              <a:solidFill>
                <a:schemeClr val="bg1"/>
              </a:solidFill>
            </a:endParaRPr>
          </a:p>
        </p:txBody>
      </p:sp>
      <p:pic>
        <p:nvPicPr>
          <p:cNvPr id="3" name="Content Placeholder 2">
            <a:extLst>
              <a:ext uri="{FF2B5EF4-FFF2-40B4-BE49-F238E27FC236}">
                <a16:creationId xmlns:a16="http://schemas.microsoft.com/office/drawing/2014/main" id="{F84DA925-6339-28B6-F0AB-29153D4DD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217" y="2603500"/>
            <a:ext cx="6343879" cy="3416300"/>
          </a:xfrm>
        </p:spPr>
      </p:pic>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61891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B614DE-4164-847E-6815-2BDA30771908}"/>
              </a:ext>
            </a:extLst>
          </p:cNvPr>
          <p:cNvSpPr txBox="1"/>
          <p:nvPr/>
        </p:nvSpPr>
        <p:spPr>
          <a:xfrm>
            <a:off x="143170" y="1034469"/>
            <a:ext cx="5962066" cy="4462760"/>
          </a:xfrm>
          <a:prstGeom prst="rect">
            <a:avLst/>
          </a:prstGeom>
          <a:noFill/>
        </p:spPr>
        <p:txBody>
          <a:bodyPr wrap="square" rtlCol="0">
            <a:spAutoFit/>
          </a:bodyPr>
          <a:lstStyle/>
          <a:p>
            <a:r>
              <a:rPr lang="en-US" sz="3200" b="1" dirty="0"/>
              <a:t>                            on time….</a:t>
            </a:r>
          </a:p>
          <a:p>
            <a:endParaRPr lang="en-US" dirty="0"/>
          </a:p>
          <a:p>
            <a:pPr marL="342900" indent="-342900">
              <a:buAutoNum type="arabicPeriod"/>
            </a:pPr>
            <a:r>
              <a:rPr lang="en-US" dirty="0"/>
              <a:t>Load sales_store_2_item_28.csv</a:t>
            </a:r>
          </a:p>
          <a:p>
            <a:pPr marL="342900" indent="-342900">
              <a:buAutoNum type="arabicPeriod"/>
            </a:pPr>
            <a:r>
              <a:rPr lang="en-US" dirty="0"/>
              <a:t>Apply Box-Jenkins Method</a:t>
            </a:r>
          </a:p>
          <a:p>
            <a:pPr marL="800100" lvl="1" indent="-342900">
              <a:buAutoNum type="arabicPeriod"/>
            </a:pPr>
            <a:r>
              <a:rPr lang="en-US" dirty="0"/>
              <a:t>STEP 1 : Identify</a:t>
            </a:r>
          </a:p>
          <a:p>
            <a:pPr marL="1257300" lvl="2" indent="-342900">
              <a:buAutoNum type="arabicPeriod"/>
            </a:pPr>
            <a:r>
              <a:rPr lang="en-US" dirty="0"/>
              <a:t>Visualize components</a:t>
            </a:r>
          </a:p>
          <a:p>
            <a:pPr marL="1257300" lvl="2" indent="-342900">
              <a:buAutoNum type="arabicPeriod"/>
            </a:pPr>
            <a:r>
              <a:rPr lang="en-US" dirty="0"/>
              <a:t>Stationary?</a:t>
            </a:r>
          </a:p>
          <a:p>
            <a:pPr marL="800100" lvl="1" indent="-342900">
              <a:buAutoNum type="arabicPeriod"/>
            </a:pPr>
            <a:r>
              <a:rPr lang="en-US" dirty="0"/>
              <a:t>STEP 2: Estimate coefficients numerically</a:t>
            </a:r>
          </a:p>
          <a:p>
            <a:pPr marL="1257300" lvl="2" indent="-342900">
              <a:buAutoNum type="arabicPeriod"/>
            </a:pPr>
            <a:r>
              <a:rPr lang="en-US" dirty="0"/>
              <a:t>Run model for different parameters (</a:t>
            </a:r>
            <a:r>
              <a:rPr lang="en-US" dirty="0" err="1"/>
              <a:t>p,d</a:t>
            </a:r>
            <a:r>
              <a:rPr lang="en-US" dirty="0"/>
              <a:t>)</a:t>
            </a:r>
          </a:p>
          <a:p>
            <a:pPr marL="1257300" lvl="2" indent="-342900">
              <a:buAutoNum type="arabicPeriod"/>
            </a:pPr>
            <a:r>
              <a:rPr lang="en-US" dirty="0"/>
              <a:t>Evaluate AIC and BIC</a:t>
            </a:r>
          </a:p>
          <a:p>
            <a:pPr marL="1257300" lvl="2" indent="-342900">
              <a:buAutoNum type="arabicPeriod"/>
            </a:pPr>
            <a:r>
              <a:rPr lang="en-US" dirty="0"/>
              <a:t>Choose parameters</a:t>
            </a:r>
          </a:p>
          <a:p>
            <a:pPr marL="800100" lvl="1" indent="-342900">
              <a:buAutoNum type="arabicPeriod"/>
            </a:pPr>
            <a:r>
              <a:rPr lang="en-US" dirty="0"/>
              <a:t>STEP 3: Evaluate model</a:t>
            </a:r>
          </a:p>
          <a:p>
            <a:pPr marL="1257300" lvl="2" indent="-342900">
              <a:buAutoNum type="arabicPeriod"/>
            </a:pPr>
            <a:r>
              <a:rPr lang="en-US" dirty="0"/>
              <a:t>Summary statistics</a:t>
            </a:r>
          </a:p>
          <a:p>
            <a:pPr marL="1257300" lvl="2" indent="-342900">
              <a:buAutoNum type="arabicPeriod"/>
            </a:pPr>
            <a:r>
              <a:rPr lang="en-US" dirty="0" err="1"/>
              <a:t>plot_diagnostics</a:t>
            </a:r>
            <a:endParaRPr lang="en-US" dirty="0"/>
          </a:p>
          <a:p>
            <a:pPr marL="342900" indent="-342900">
              <a:buAutoNum type="arabicPeriod"/>
            </a:pPr>
            <a:r>
              <a:rPr lang="en-US" dirty="0"/>
              <a:t>Apply </a:t>
            </a:r>
            <a:r>
              <a:rPr lang="en-US" dirty="0" err="1"/>
              <a:t>autoarima</a:t>
            </a:r>
            <a:endParaRPr lang="en-US" dirty="0"/>
          </a:p>
        </p:txBody>
      </p:sp>
      <p:pic>
        <p:nvPicPr>
          <p:cNvPr id="5" name="Picture 4">
            <a:extLst>
              <a:ext uri="{FF2B5EF4-FFF2-40B4-BE49-F238E27FC236}">
                <a16:creationId xmlns:a16="http://schemas.microsoft.com/office/drawing/2014/main" id="{AF6BC8D5-C1C0-A090-0FD1-526450F2A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74" y="70090"/>
            <a:ext cx="2746629" cy="1709014"/>
          </a:xfrm>
          <a:prstGeom prst="rect">
            <a:avLst/>
          </a:prstGeom>
        </p:spPr>
      </p:pic>
      <p:pic>
        <p:nvPicPr>
          <p:cNvPr id="6" name="Afbeelding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66155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6033-B086-C519-2457-AB588DC3A11A}"/>
              </a:ext>
            </a:extLst>
          </p:cNvPr>
          <p:cNvSpPr>
            <a:spLocks noGrp="1"/>
          </p:cNvSpPr>
          <p:nvPr>
            <p:ph type="title"/>
          </p:nvPr>
        </p:nvSpPr>
        <p:spPr/>
        <p:txBody>
          <a:bodyPr/>
          <a:lstStyle/>
          <a:p>
            <a:r>
              <a:rPr lang="en-US" b="1" dirty="0"/>
              <a:t>Forecasting with Facebook Prophet</a:t>
            </a:r>
            <a:br>
              <a:rPr lang="en-US" b="1" dirty="0"/>
            </a:br>
            <a:endParaRPr lang="en-NL" dirty="0"/>
          </a:p>
        </p:txBody>
      </p:sp>
      <p:sp>
        <p:nvSpPr>
          <p:cNvPr id="3" name="Text Placeholder 2">
            <a:extLst>
              <a:ext uri="{FF2B5EF4-FFF2-40B4-BE49-F238E27FC236}">
                <a16:creationId xmlns:a16="http://schemas.microsoft.com/office/drawing/2014/main" id="{3C7683FB-81E2-D288-B3AD-6927E117BB88}"/>
              </a:ext>
            </a:extLst>
          </p:cNvPr>
          <p:cNvSpPr>
            <a:spLocks noGrp="1"/>
          </p:cNvSpPr>
          <p:nvPr>
            <p:ph type="body" idx="1"/>
          </p:nvPr>
        </p:nvSpPr>
        <p:spPr>
          <a:xfrm>
            <a:off x="6895559" y="1838035"/>
            <a:ext cx="4225023" cy="3749965"/>
          </a:xfrm>
        </p:spPr>
        <p:txBody>
          <a:bodyPr>
            <a:normAutofit/>
          </a:bodyPr>
          <a:lstStyle/>
          <a:p>
            <a:pPr>
              <a:buFont typeface="+mj-lt"/>
              <a:buAutoNum type="arabicPeriod"/>
            </a:pPr>
            <a:r>
              <a:rPr lang="en-US" dirty="0"/>
              <a:t>How to apply Facebook Prophet for forecasting</a:t>
            </a:r>
          </a:p>
          <a:p>
            <a:pPr>
              <a:buFont typeface="+mj-lt"/>
              <a:buAutoNum type="arabicPeriod"/>
            </a:pPr>
            <a:r>
              <a:rPr lang="en-US" dirty="0"/>
              <a:t>How to search for the best model using hyperparameter fine tunning</a:t>
            </a:r>
          </a:p>
          <a:p>
            <a:pPr>
              <a:buFont typeface="+mj-lt"/>
              <a:buAutoNum type="arabicPeriod"/>
            </a:pPr>
            <a:r>
              <a:rPr lang="en-US" dirty="0"/>
              <a:t>How to evaluate the obtained model</a:t>
            </a:r>
          </a:p>
          <a:p>
            <a:pPr>
              <a:buFont typeface="+mj-lt"/>
              <a:buAutoNum type="arabicPeriod"/>
            </a:pPr>
            <a:r>
              <a:rPr lang="en-US" dirty="0"/>
              <a:t>How to save the chosen model for future use</a:t>
            </a:r>
          </a:p>
          <a:p>
            <a:endParaRPr lang="en-NL" dirty="0"/>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412472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8B6F520-069E-B131-846F-69EE4396575D}"/>
              </a:ext>
            </a:extLst>
          </p:cNvPr>
          <p:cNvSpPr>
            <a:spLocks noGrp="1"/>
          </p:cNvSpPr>
          <p:nvPr>
            <p:ph type="title"/>
          </p:nvPr>
        </p:nvSpPr>
        <p:spPr/>
        <p:txBody>
          <a:bodyPr/>
          <a:lstStyle/>
          <a:p>
            <a:r>
              <a:rPr lang="en-US" dirty="0"/>
              <a:t>Facebook </a:t>
            </a:r>
            <a:r>
              <a:rPr lang="en-US" dirty="0">
                <a:hlinkClick r:id="rId3"/>
              </a:rPr>
              <a:t>Prophet</a:t>
            </a:r>
            <a:endParaRPr lang="en-NL" dirty="0"/>
          </a:p>
        </p:txBody>
      </p:sp>
      <p:sp>
        <p:nvSpPr>
          <p:cNvPr id="9" name="Content Placeholder 8">
            <a:extLst>
              <a:ext uri="{FF2B5EF4-FFF2-40B4-BE49-F238E27FC236}">
                <a16:creationId xmlns:a16="http://schemas.microsoft.com/office/drawing/2014/main" id="{94E712B0-3674-31CE-F3C0-B7582FCB895F}"/>
              </a:ext>
            </a:extLst>
          </p:cNvPr>
          <p:cNvSpPr>
            <a:spLocks noGrp="1"/>
          </p:cNvSpPr>
          <p:nvPr>
            <p:ph idx="1"/>
          </p:nvPr>
        </p:nvSpPr>
        <p:spPr>
          <a:xfrm>
            <a:off x="810952" y="2477656"/>
            <a:ext cx="10205027" cy="4063999"/>
          </a:xfrm>
        </p:spPr>
        <p:txBody>
          <a:bodyPr>
            <a:normAutofit fontScale="92500" lnSpcReduction="20000"/>
          </a:bodyPr>
          <a:lstStyle/>
          <a:p>
            <a:pPr>
              <a:buFont typeface="Wingdings" panose="05000000000000000000" pitchFamily="2" charset="2"/>
              <a:buChar char="§"/>
            </a:pPr>
            <a:r>
              <a:rPr lang="en-US" b="1" dirty="0" smtClean="0"/>
              <a:t>Open-source</a:t>
            </a:r>
            <a:r>
              <a:rPr lang="en-US" dirty="0" smtClean="0"/>
              <a:t> </a:t>
            </a:r>
            <a:r>
              <a:rPr lang="en-US" dirty="0"/>
              <a:t>forecasting tool available in </a:t>
            </a:r>
            <a:r>
              <a:rPr lang="en-US" b="1" dirty="0"/>
              <a:t>R</a:t>
            </a:r>
            <a:r>
              <a:rPr lang="en-US" dirty="0"/>
              <a:t> and </a:t>
            </a:r>
            <a:r>
              <a:rPr lang="en-US" b="1" dirty="0"/>
              <a:t>Python</a:t>
            </a:r>
            <a:r>
              <a:rPr lang="en-US" dirty="0"/>
              <a:t>.</a:t>
            </a:r>
          </a:p>
          <a:p>
            <a:pPr>
              <a:buFont typeface="Wingdings" panose="05000000000000000000" pitchFamily="2" charset="2"/>
              <a:buChar char="§"/>
            </a:pPr>
            <a:r>
              <a:rPr lang="en-US" dirty="0" smtClean="0"/>
              <a:t>Open </a:t>
            </a:r>
            <a:r>
              <a:rPr lang="en-US" dirty="0"/>
              <a:t>sourced in 2017 Facebook’s core Data Science team. It is full optimized for the business forecasts tasks they encountered at Facebook. It is still used internally.</a:t>
            </a:r>
          </a:p>
          <a:p>
            <a:pPr>
              <a:buFont typeface="Wingdings" panose="05000000000000000000" pitchFamily="2" charset="2"/>
              <a:buChar char="§"/>
            </a:pPr>
            <a:r>
              <a:rPr lang="en-US" dirty="0" smtClean="0"/>
              <a:t>Prophet </a:t>
            </a:r>
            <a:r>
              <a:rPr lang="en-US" dirty="0"/>
              <a:t>is a procedure for forecasting time series data based on an </a:t>
            </a:r>
            <a:r>
              <a:rPr lang="en-US" b="1" dirty="0"/>
              <a:t>additive model</a:t>
            </a:r>
            <a:r>
              <a:rPr lang="en-US" dirty="0"/>
              <a:t>, and the implementation </a:t>
            </a:r>
            <a:r>
              <a:rPr lang="en-US" b="1" dirty="0"/>
              <a:t>supports trends, seasonality, and holidays</a:t>
            </a:r>
            <a:r>
              <a:rPr lang="en-US" dirty="0"/>
              <a:t>. </a:t>
            </a:r>
          </a:p>
          <a:p>
            <a:pPr>
              <a:buFont typeface="Wingdings" panose="05000000000000000000" pitchFamily="2" charset="2"/>
              <a:buChar char="§"/>
            </a:pPr>
            <a:r>
              <a:rPr lang="en-US" dirty="0" smtClean="0"/>
              <a:t>It </a:t>
            </a:r>
            <a:r>
              <a:rPr lang="en-US" dirty="0"/>
              <a:t>works best with time series that have </a:t>
            </a:r>
            <a:r>
              <a:rPr lang="en-US" b="1" dirty="0"/>
              <a:t>strong seasonal effects</a:t>
            </a:r>
            <a:r>
              <a:rPr lang="en-US" dirty="0"/>
              <a:t> and </a:t>
            </a:r>
            <a:r>
              <a:rPr lang="en-US" b="1" dirty="0"/>
              <a:t>several seasons</a:t>
            </a:r>
            <a:r>
              <a:rPr lang="en-US" dirty="0"/>
              <a:t> of historical data.</a:t>
            </a:r>
          </a:p>
          <a:p>
            <a:pPr>
              <a:buFont typeface="Wingdings" panose="05000000000000000000" pitchFamily="2" charset="2"/>
              <a:buChar char="§"/>
            </a:pPr>
            <a:r>
              <a:rPr lang="en-US" dirty="0" smtClean="0"/>
              <a:t>Prophet </a:t>
            </a:r>
            <a:r>
              <a:rPr lang="en-US" dirty="0"/>
              <a:t>is </a:t>
            </a:r>
            <a:r>
              <a:rPr lang="en-US" b="1" dirty="0"/>
              <a:t>robust</a:t>
            </a:r>
            <a:r>
              <a:rPr lang="en-US" dirty="0"/>
              <a:t> to missing data and shifts in the trend, and typically handles outliers well.</a:t>
            </a:r>
          </a:p>
          <a:p>
            <a:pPr>
              <a:buFont typeface="Wingdings" panose="05000000000000000000" pitchFamily="2" charset="2"/>
              <a:buChar char="§"/>
            </a:pPr>
            <a:r>
              <a:rPr lang="en-US" b="1" dirty="0" smtClean="0"/>
              <a:t>Accurate </a:t>
            </a:r>
            <a:r>
              <a:rPr lang="en-US" b="1" dirty="0"/>
              <a:t>and Fast</a:t>
            </a:r>
            <a:r>
              <a:rPr lang="en-US" dirty="0"/>
              <a:t>: Still used internally by Facebook for producing reliable forecasts for planning and goal setting. Fit models in </a:t>
            </a:r>
            <a:r>
              <a:rPr lang="en-US" dirty="0">
                <a:hlinkClick r:id="rId4"/>
              </a:rPr>
              <a:t>Stan</a:t>
            </a:r>
            <a:r>
              <a:rPr lang="en-US" dirty="0"/>
              <a:t> so that you get forecasts in just a few seconds.</a:t>
            </a:r>
          </a:p>
          <a:p>
            <a:pPr>
              <a:buFont typeface="Wingdings" panose="05000000000000000000" pitchFamily="2" charset="2"/>
              <a:buChar char="§"/>
            </a:pPr>
            <a:r>
              <a:rPr lang="en-US" b="1" dirty="0" smtClean="0"/>
              <a:t>Fully </a:t>
            </a:r>
            <a:r>
              <a:rPr lang="en-US" b="1" dirty="0"/>
              <a:t>automatic</a:t>
            </a:r>
            <a:r>
              <a:rPr lang="en-US" dirty="0"/>
              <a:t>: Has the capacity of </a:t>
            </a:r>
            <a:r>
              <a:rPr lang="en-US" b="1" dirty="0"/>
              <a:t>find automatically a good set of hyperparameters</a:t>
            </a:r>
            <a:r>
              <a:rPr lang="en-US" dirty="0"/>
              <a:t> for the model so non-experts users can quickly make high quality forecasts.</a:t>
            </a:r>
          </a:p>
          <a:p>
            <a:pPr>
              <a:buFont typeface="Wingdings" panose="05000000000000000000" pitchFamily="2" charset="2"/>
              <a:buChar char="§"/>
            </a:pPr>
            <a:r>
              <a:rPr lang="en-US" b="1" dirty="0" smtClean="0"/>
              <a:t>Tunable </a:t>
            </a:r>
            <a:r>
              <a:rPr lang="en-US" b="1" dirty="0"/>
              <a:t>Forecasts</a:t>
            </a:r>
            <a:r>
              <a:rPr lang="en-US" dirty="0"/>
              <a:t>: Prophet allows also hand tunning parameters so experts can improve theirs results.</a:t>
            </a:r>
          </a:p>
          <a:p>
            <a:endParaRPr lang="en-NL" dirty="0"/>
          </a:p>
        </p:txBody>
      </p:sp>
      <p:pic>
        <p:nvPicPr>
          <p:cNvPr id="11" name="Picture 10">
            <a:hlinkClick r:id="rId3"/>
            <a:extLst>
              <a:ext uri="{FF2B5EF4-FFF2-40B4-BE49-F238E27FC236}">
                <a16:creationId xmlns:a16="http://schemas.microsoft.com/office/drawing/2014/main" id="{55483E68-F6D6-A399-43B6-BD436AD0D1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9240" y="375095"/>
            <a:ext cx="4515480" cy="1362265"/>
          </a:xfrm>
          <a:prstGeom prst="rect">
            <a:avLst/>
          </a:prstGeom>
        </p:spPr>
      </p:pic>
      <p:pic>
        <p:nvPicPr>
          <p:cNvPr id="5" name="Afbeelding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839223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EAF3-BF2B-AEBF-D218-42047EAC6DBC}"/>
              </a:ext>
            </a:extLst>
          </p:cNvPr>
          <p:cNvSpPr>
            <a:spLocks noGrp="1"/>
          </p:cNvSpPr>
          <p:nvPr>
            <p:ph type="title"/>
          </p:nvPr>
        </p:nvSpPr>
        <p:spPr/>
        <p:txBody>
          <a:bodyPr/>
          <a:lstStyle/>
          <a:p>
            <a:r>
              <a:rPr lang="en-US" dirty="0"/>
              <a:t>Links</a:t>
            </a:r>
            <a:endParaRPr lang="en-NL" dirty="0"/>
          </a:p>
        </p:txBody>
      </p:sp>
      <p:sp>
        <p:nvSpPr>
          <p:cNvPr id="3" name="Content Placeholder 2">
            <a:extLst>
              <a:ext uri="{FF2B5EF4-FFF2-40B4-BE49-F238E27FC236}">
                <a16:creationId xmlns:a16="http://schemas.microsoft.com/office/drawing/2014/main" id="{4E6ACF00-C756-EC6A-9AD8-36AA9AEAB1F0}"/>
              </a:ext>
            </a:extLst>
          </p:cNvPr>
          <p:cNvSpPr>
            <a:spLocks noGrp="1"/>
          </p:cNvSpPr>
          <p:nvPr>
            <p:ph idx="1"/>
          </p:nvPr>
        </p:nvSpPr>
        <p:spPr/>
        <p:txBody>
          <a:bodyPr>
            <a:normAutofit fontScale="85000" lnSpcReduction="10000"/>
          </a:bodyPr>
          <a:lstStyle/>
          <a:p>
            <a:pPr marL="0" indent="0">
              <a:spcBef>
                <a:spcPts val="0"/>
              </a:spcBef>
              <a:spcAft>
                <a:spcPts val="0"/>
              </a:spcAft>
              <a:buNone/>
            </a:pPr>
            <a:r>
              <a:rPr lang="en-US" dirty="0">
                <a:hlinkClick r:id="rId2"/>
              </a:rPr>
              <a:t>https://kourentzes.com/forecasting/2014/11/09/additive-and-multiplicative-seasonality/</a:t>
            </a:r>
          </a:p>
          <a:p>
            <a:pPr marL="0" indent="0">
              <a:spcAft>
                <a:spcPts val="0"/>
              </a:spcAft>
              <a:buNone/>
            </a:pPr>
            <a:r>
              <a:rPr lang="en-US" dirty="0"/>
              <a:t>ARIMA with exogenous regressors:</a:t>
            </a:r>
          </a:p>
          <a:p>
            <a:pPr marL="0" indent="0">
              <a:spcBef>
                <a:spcPts val="0"/>
              </a:spcBef>
              <a:spcAft>
                <a:spcPts val="0"/>
              </a:spcAft>
              <a:buNone/>
            </a:pPr>
            <a:r>
              <a:rPr lang="en-US" dirty="0">
                <a:hlinkClick r:id="rId3"/>
              </a:rPr>
              <a:t>https://gist.github.com/ChadFulton/82744b500a5dcb0283624c80fd10c92b</a:t>
            </a:r>
            <a:r>
              <a:rPr lang="en-US" dirty="0"/>
              <a:t> </a:t>
            </a:r>
            <a:endParaRPr lang="en-US" dirty="0">
              <a:hlinkClick r:id="rId2"/>
            </a:endParaRPr>
          </a:p>
          <a:p>
            <a:pPr marL="0" indent="0">
              <a:spcAft>
                <a:spcPts val="0"/>
              </a:spcAft>
              <a:buNone/>
            </a:pPr>
            <a:r>
              <a:rPr lang="en-US" dirty="0">
                <a:hlinkClick r:id="rId2"/>
              </a:rPr>
              <a:t>https://facebook.github.io/prophet/</a:t>
            </a:r>
            <a:endParaRPr lang="en-US" dirty="0"/>
          </a:p>
          <a:p>
            <a:pPr marL="0" indent="0">
              <a:spcBef>
                <a:spcPts val="0"/>
              </a:spcBef>
              <a:buNone/>
            </a:pPr>
            <a:r>
              <a:rPr lang="en-US" dirty="0">
                <a:hlinkClick r:id="rId4"/>
              </a:rPr>
              <a:t>https://github.com/facebook/prophet</a:t>
            </a:r>
            <a:endParaRPr lang="en-US" dirty="0"/>
          </a:p>
          <a:p>
            <a:pPr marL="0" indent="0">
              <a:buNone/>
            </a:pPr>
            <a:r>
              <a:rPr lang="en-US" dirty="0"/>
              <a:t>Example Prophet using holidays and weather effects: </a:t>
            </a:r>
            <a:r>
              <a:rPr lang="en-US" dirty="0">
                <a:hlinkClick r:id="rId5"/>
              </a:rPr>
              <a:t>https://nbviewer.org/github/nicolasfauchereau/Auckland_Cycling/blob/master/notebooks/Auckland_cycling_and_weather.ipynb</a:t>
            </a:r>
            <a:endParaRPr lang="en-US" dirty="0"/>
          </a:p>
          <a:p>
            <a:pPr marL="0" indent="0">
              <a:spcAft>
                <a:spcPts val="0"/>
              </a:spcAft>
              <a:buNone/>
            </a:pPr>
            <a:r>
              <a:rPr lang="en-US" dirty="0"/>
              <a:t>ACF and PACF</a:t>
            </a:r>
          </a:p>
          <a:p>
            <a:pPr marL="0" indent="0">
              <a:spcBef>
                <a:spcPts val="0"/>
              </a:spcBef>
              <a:spcAft>
                <a:spcPts val="0"/>
              </a:spcAft>
              <a:buNone/>
            </a:pPr>
            <a:r>
              <a:rPr lang="en-US" dirty="0">
                <a:hlinkClick r:id="rId6"/>
              </a:rPr>
              <a:t>https://medium.com/towards-data-science/interpreting-acf-and-pacf-plots-for-time-series-forecasting-af0d6db4061c</a:t>
            </a:r>
            <a:r>
              <a:rPr lang="en-US" dirty="0"/>
              <a:t> </a:t>
            </a:r>
          </a:p>
          <a:p>
            <a:pPr marL="0" indent="0">
              <a:spcBef>
                <a:spcPts val="0"/>
              </a:spcBef>
              <a:spcAft>
                <a:spcPts val="0"/>
              </a:spcAft>
              <a:buNone/>
            </a:pPr>
            <a:r>
              <a:rPr lang="en-US" dirty="0"/>
              <a:t>In case you cannot access the medium article</a:t>
            </a:r>
          </a:p>
          <a:p>
            <a:pPr marL="0" indent="0">
              <a:spcBef>
                <a:spcPts val="0"/>
              </a:spcBef>
              <a:spcAft>
                <a:spcPts val="0"/>
              </a:spcAft>
              <a:buNone/>
            </a:pPr>
            <a:r>
              <a:rPr lang="en-US" dirty="0">
                <a:hlinkClick r:id="rId7"/>
              </a:rPr>
              <a:t>https://www.kaggle.com/code/iamleonie/time-series-interpreting-acf-and-pacf/notebook</a:t>
            </a:r>
            <a:r>
              <a:rPr lang="en-US" dirty="0"/>
              <a:t> </a:t>
            </a:r>
          </a:p>
          <a:p>
            <a:endParaRPr lang="en-US" dirty="0"/>
          </a:p>
          <a:p>
            <a:endParaRPr lang="en-US" dirty="0"/>
          </a:p>
          <a:p>
            <a:endParaRPr lang="en-NL" dirty="0"/>
          </a:p>
        </p:txBody>
      </p:sp>
      <p:pic>
        <p:nvPicPr>
          <p:cNvPr id="4" name="Afbeelding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1456934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nl-NL" dirty="0" err="1" smtClean="0"/>
              <a:t>Questions</a:t>
            </a:r>
            <a:r>
              <a:rPr lang="nl-NL" dirty="0" smtClean="0"/>
              <a:t>?</a:t>
            </a:r>
            <a:br>
              <a:rPr lang="nl-NL" dirty="0" smtClean="0"/>
            </a:br>
            <a:r>
              <a:rPr lang="nl-NL" dirty="0" err="1" smtClean="0"/>
              <a:t>Comments</a:t>
            </a:r>
            <a:r>
              <a:rPr lang="nl-NL" dirty="0" smtClean="0"/>
              <a:t>?</a:t>
            </a:r>
            <a:endParaRPr lang="en-US" dirty="0"/>
          </a:p>
        </p:txBody>
      </p:sp>
      <p:sp>
        <p:nvSpPr>
          <p:cNvPr id="8" name="Tijdelijke aanduiding voor tekst 7"/>
          <p:cNvSpPr>
            <a:spLocks noGrp="1"/>
          </p:cNvSpPr>
          <p:nvPr>
            <p:ph type="body" idx="1"/>
          </p:nvPr>
        </p:nvSpPr>
        <p:spPr/>
        <p:txBody>
          <a:bodyPr/>
          <a:lstStyle/>
          <a:p>
            <a:endParaRPr lang="en-US"/>
          </a:p>
        </p:txBody>
      </p:sp>
      <p:pic>
        <p:nvPicPr>
          <p:cNvPr id="9" name="Afbeelding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755012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nl-NL" dirty="0" err="1" smtClean="0"/>
              <a:t>Thanks</a:t>
            </a:r>
            <a:r>
              <a:rPr lang="nl-NL" dirty="0" smtClean="0"/>
              <a:t>!</a:t>
            </a:r>
            <a:endParaRPr lang="en-US" dirty="0"/>
          </a:p>
        </p:txBody>
      </p:sp>
      <p:sp>
        <p:nvSpPr>
          <p:cNvPr id="7" name="Tijdelijke aanduiding voor tekst 6"/>
          <p:cNvSpPr>
            <a:spLocks noGrp="1"/>
          </p:cNvSpPr>
          <p:nvPr>
            <p:ph type="body" sz="half" idx="2"/>
          </p:nvPr>
        </p:nvSpPr>
        <p:spPr/>
        <p:txBody>
          <a:bodyPr/>
          <a:lstStyle/>
          <a:p>
            <a:endParaRPr lang="en-US"/>
          </a:p>
        </p:txBody>
      </p:sp>
      <p:pic>
        <p:nvPicPr>
          <p:cNvPr id="8" name="Content Placeholder 5">
            <a:extLst>
              <a:ext uri="{FF2B5EF4-FFF2-40B4-BE49-F238E27FC236}">
                <a16:creationId xmlns:a16="http://schemas.microsoft.com/office/drawing/2014/main" id="{47AC0E0A-0321-17C4-C098-64437462EC14}"/>
              </a:ext>
            </a:extLst>
          </p:cNvPr>
          <p:cNvPicPr>
            <a:picLocks noGrp="1" noChangeAspect="1"/>
          </p:cNvPicPr>
          <p:nvPr>
            <p:ph type="pic" idx="1"/>
          </p:nvPr>
        </p:nvPicPr>
        <p:blipFill>
          <a:blip r:embed="rId2" cstate="hqprint">
            <a:extLst>
              <a:ext uri="{28A0092B-C50C-407E-A947-70E740481C1C}">
                <a14:useLocalDpi xmlns:a14="http://schemas.microsoft.com/office/drawing/2010/main" val="0"/>
              </a:ext>
            </a:extLst>
          </a:blip>
          <a:srcRect l="26475" r="26475"/>
          <a:stretch>
            <a:fillRect/>
          </a:stretch>
        </p:blipFill>
        <p:spPr/>
      </p:pic>
      <p:sp>
        <p:nvSpPr>
          <p:cNvPr id="9" name="Rechthoek 8"/>
          <p:cNvSpPr/>
          <p:nvPr/>
        </p:nvSpPr>
        <p:spPr>
          <a:xfrm>
            <a:off x="6455827" y="5715000"/>
            <a:ext cx="3171061" cy="307777"/>
          </a:xfrm>
          <a:prstGeom prst="rect">
            <a:avLst/>
          </a:prstGeom>
        </p:spPr>
        <p:txBody>
          <a:bodyPr wrap="none">
            <a:spAutoFit/>
          </a:bodyPr>
          <a:lstStyle/>
          <a:p>
            <a:r>
              <a:rPr lang="en-US" sz="1400" dirty="0"/>
              <a:t>Photo by </a:t>
            </a:r>
            <a:r>
              <a:rPr lang="en-US" sz="1400" dirty="0">
                <a:hlinkClick r:id="rId3"/>
              </a:rPr>
              <a:t>Aron Visuals</a:t>
            </a:r>
            <a:r>
              <a:rPr lang="en-US" sz="1400" dirty="0"/>
              <a:t> on </a:t>
            </a:r>
            <a:r>
              <a:rPr lang="en-US" sz="1400" dirty="0" err="1">
                <a:hlinkClick r:id="rId4"/>
              </a:rPr>
              <a:t>Unsplash</a:t>
            </a:r>
            <a:r>
              <a:rPr lang="en-US" sz="1400" dirty="0"/>
              <a:t> </a:t>
            </a:r>
          </a:p>
        </p:txBody>
      </p:sp>
      <p:pic>
        <p:nvPicPr>
          <p:cNvPr id="10" name="Afbeelding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706040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09D1-4150-787F-6D38-2E6DBEF9CA64}"/>
              </a:ext>
            </a:extLst>
          </p:cNvPr>
          <p:cNvSpPr>
            <a:spLocks noGrp="1"/>
          </p:cNvSpPr>
          <p:nvPr>
            <p:ph type="title"/>
          </p:nvPr>
        </p:nvSpPr>
        <p:spPr/>
        <p:txBody>
          <a:bodyPr/>
          <a:lstStyle/>
          <a:p>
            <a:r>
              <a:rPr lang="en-US" dirty="0"/>
              <a:t>Time Schema</a:t>
            </a:r>
            <a:endParaRPr lang="en-NL" dirty="0"/>
          </a:p>
        </p:txBody>
      </p:sp>
      <p:sp>
        <p:nvSpPr>
          <p:cNvPr id="3" name="Content Placeholder 2">
            <a:extLst>
              <a:ext uri="{FF2B5EF4-FFF2-40B4-BE49-F238E27FC236}">
                <a16:creationId xmlns:a16="http://schemas.microsoft.com/office/drawing/2014/main" id="{8AA041D4-E032-634A-F896-6970F64BE6C6}"/>
              </a:ext>
            </a:extLst>
          </p:cNvPr>
          <p:cNvSpPr>
            <a:spLocks noGrp="1"/>
          </p:cNvSpPr>
          <p:nvPr>
            <p:ph idx="1"/>
          </p:nvPr>
        </p:nvSpPr>
        <p:spPr/>
        <p:txBody>
          <a:bodyPr/>
          <a:lstStyle/>
          <a:p>
            <a:pPr marL="0" indent="0">
              <a:buNone/>
            </a:pPr>
            <a:r>
              <a:rPr lang="en-US" sz="2000" b="1" dirty="0"/>
              <a:t>13:00 – 15:00</a:t>
            </a:r>
            <a:r>
              <a:rPr lang="en-US" sz="2000" dirty="0"/>
              <a:t> – Introduction to Time Series Forecasting (Part 1 of 2)</a:t>
            </a:r>
          </a:p>
          <a:p>
            <a:pPr marL="0" indent="0">
              <a:buNone/>
            </a:pPr>
            <a:r>
              <a:rPr lang="en-US" sz="2000" b="1" dirty="0"/>
              <a:t>15:00 – 15:30</a:t>
            </a:r>
            <a:r>
              <a:rPr lang="en-US" sz="2000" dirty="0"/>
              <a:t> – Break</a:t>
            </a:r>
          </a:p>
          <a:p>
            <a:pPr marL="0" indent="0">
              <a:buNone/>
            </a:pPr>
            <a:r>
              <a:rPr lang="en-US" sz="2000" b="1" dirty="0"/>
              <a:t>15:30 – 17:00</a:t>
            </a:r>
            <a:r>
              <a:rPr lang="en-US" sz="2000" dirty="0"/>
              <a:t> –  Introduction to Time Series Forecasting (Part 2 of 2)</a:t>
            </a:r>
          </a:p>
          <a:p>
            <a:endParaRPr lang="en-NL"/>
          </a:p>
          <a:p>
            <a:endParaRPr lang="en-NL"/>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1671774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6DDD-1016-10FE-8BA0-6FAB8FB6B614}"/>
              </a:ext>
            </a:extLst>
          </p:cNvPr>
          <p:cNvSpPr>
            <a:spLocks noGrp="1"/>
          </p:cNvSpPr>
          <p:nvPr>
            <p:ph type="title"/>
          </p:nvPr>
        </p:nvSpPr>
        <p:spPr/>
        <p:txBody>
          <a:bodyPr/>
          <a:lstStyle/>
          <a:p>
            <a:r>
              <a:rPr lang="en-US" dirty="0"/>
              <a:t>Datasets</a:t>
            </a:r>
            <a:endParaRPr lang="en-NL" dirty="0"/>
          </a:p>
        </p:txBody>
      </p:sp>
      <p:sp>
        <p:nvSpPr>
          <p:cNvPr id="3" name="Content Placeholder 2">
            <a:extLst>
              <a:ext uri="{FF2B5EF4-FFF2-40B4-BE49-F238E27FC236}">
                <a16:creationId xmlns:a16="http://schemas.microsoft.com/office/drawing/2014/main" id="{2BFF071D-800B-AC6B-26BB-2A6D35FD794B}"/>
              </a:ext>
            </a:extLst>
          </p:cNvPr>
          <p:cNvSpPr>
            <a:spLocks noGrp="1"/>
          </p:cNvSpPr>
          <p:nvPr>
            <p:ph idx="1"/>
          </p:nvPr>
        </p:nvSpPr>
        <p:spPr/>
        <p:txBody>
          <a:bodyPr/>
          <a:lstStyle/>
          <a:p>
            <a:pPr>
              <a:buFont typeface="Wingdings" panose="05000000000000000000" pitchFamily="2" charset="2"/>
              <a:buChar char="q"/>
            </a:pPr>
            <a:r>
              <a:rPr lang="en-US" dirty="0" smtClean="0"/>
              <a:t>Some </a:t>
            </a:r>
            <a:r>
              <a:rPr lang="en-US" dirty="0"/>
              <a:t>datasets are made available in GitHub. Mostly from Google trends. These will be used to explore time series properties.</a:t>
            </a:r>
          </a:p>
          <a:p>
            <a:pPr>
              <a:buFont typeface="Wingdings" panose="05000000000000000000" pitchFamily="2" charset="2"/>
              <a:buChar char="q"/>
            </a:pPr>
            <a:r>
              <a:rPr lang="en-US" dirty="0" smtClean="0"/>
              <a:t>The </a:t>
            </a:r>
            <a:r>
              <a:rPr lang="en-US" dirty="0"/>
              <a:t>main dataset can be found and download at </a:t>
            </a:r>
            <a:r>
              <a:rPr lang="en-US" dirty="0">
                <a:hlinkClick r:id="rId2"/>
              </a:rPr>
              <a:t>https://www.kaggle.com/competitions/demand-forecasting-kernels-only/data</a:t>
            </a:r>
            <a:r>
              <a:rPr lang="en-US" dirty="0"/>
              <a:t> . You can find the description of the dataset there. This will be the main dataset used to explore the forecasting models presented here.</a:t>
            </a:r>
          </a:p>
          <a:p>
            <a:pPr>
              <a:buFont typeface="Wingdings" panose="05000000000000000000" pitchFamily="2" charset="2"/>
              <a:buChar char="q"/>
            </a:pPr>
            <a:r>
              <a:rPr lang="en-US" dirty="0" smtClean="0"/>
              <a:t>Some </a:t>
            </a:r>
            <a:r>
              <a:rPr lang="en-US" dirty="0"/>
              <a:t>suggestions of datasets for further exploration are given in the notebooks.</a:t>
            </a: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5878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470C8-6119-A16C-A044-D3856F123CE7}"/>
              </a:ext>
            </a:extLst>
          </p:cNvPr>
          <p:cNvSpPr>
            <a:spLocks noGrp="1"/>
          </p:cNvSpPr>
          <p:nvPr>
            <p:ph type="title"/>
          </p:nvPr>
        </p:nvSpPr>
        <p:spPr>
          <a:xfrm>
            <a:off x="998199" y="877873"/>
            <a:ext cx="10035560" cy="881259"/>
          </a:xfrm>
        </p:spPr>
        <p:txBody>
          <a:bodyPr>
            <a:noAutofit/>
          </a:bodyPr>
          <a:lstStyle/>
          <a:p>
            <a:pPr fontAlgn="base"/>
            <a:r>
              <a:rPr lang="en-US" sz="3200" i="0" dirty="0" err="1" smtClean="0">
                <a:solidFill>
                  <a:schemeClr val="bg1"/>
                </a:solidFill>
                <a:effectLst/>
                <a:latin typeface="+mn-lt"/>
              </a:rPr>
              <a:t>Kagle</a:t>
            </a:r>
            <a:r>
              <a:rPr lang="en-US" sz="3200" i="0" dirty="0" smtClean="0">
                <a:solidFill>
                  <a:schemeClr val="bg1"/>
                </a:solidFill>
                <a:effectLst/>
                <a:latin typeface="+mn-lt"/>
              </a:rPr>
              <a:t> Store </a:t>
            </a:r>
            <a:r>
              <a:rPr lang="en-US" sz="3200" i="0" dirty="0">
                <a:solidFill>
                  <a:schemeClr val="bg1"/>
                </a:solidFill>
                <a:effectLst/>
                <a:latin typeface="+mn-lt"/>
              </a:rPr>
              <a:t>Item Demand Forecasting </a:t>
            </a:r>
            <a:r>
              <a:rPr lang="en-US" sz="3200" i="0" dirty="0" smtClean="0">
                <a:solidFill>
                  <a:schemeClr val="bg1"/>
                </a:solidFill>
                <a:effectLst/>
                <a:latin typeface="+mn-lt"/>
              </a:rPr>
              <a:t>Challenge</a:t>
            </a:r>
            <a:endParaRPr lang="en-NL" sz="3200" dirty="0">
              <a:solidFill>
                <a:schemeClr val="bg1"/>
              </a:solidFill>
              <a:latin typeface="+mn-lt"/>
            </a:endParaRPr>
          </a:p>
        </p:txBody>
      </p:sp>
      <p:sp>
        <p:nvSpPr>
          <p:cNvPr id="3" name="Content Placeholder 2">
            <a:extLst>
              <a:ext uri="{FF2B5EF4-FFF2-40B4-BE49-F238E27FC236}">
                <a16:creationId xmlns:a16="http://schemas.microsoft.com/office/drawing/2014/main" id="{F880B96C-5A1F-B191-CD4C-F2C7C29BA203}"/>
              </a:ext>
            </a:extLst>
          </p:cNvPr>
          <p:cNvSpPr>
            <a:spLocks noGrp="1"/>
          </p:cNvSpPr>
          <p:nvPr>
            <p:ph idx="1"/>
          </p:nvPr>
        </p:nvSpPr>
        <p:spPr>
          <a:xfrm>
            <a:off x="998199" y="2576945"/>
            <a:ext cx="9121751" cy="4104706"/>
          </a:xfrm>
        </p:spPr>
        <p:txBody>
          <a:bodyPr>
            <a:normAutofit lnSpcReduction="10000"/>
          </a:bodyPr>
          <a:lstStyle/>
          <a:p>
            <a:pPr>
              <a:buFont typeface="Wingdings" panose="05000000000000000000" pitchFamily="2" charset="2"/>
              <a:buChar char="§"/>
            </a:pPr>
            <a:r>
              <a:rPr lang="en-US" b="0" i="0" dirty="0" smtClean="0">
                <a:solidFill>
                  <a:srgbClr val="000000"/>
                </a:solidFill>
                <a:effectLst/>
                <a:latin typeface="+mj-lt"/>
              </a:rPr>
              <a:t>5 </a:t>
            </a:r>
            <a:r>
              <a:rPr lang="en-US" b="0" i="0" dirty="0">
                <a:solidFill>
                  <a:srgbClr val="000000"/>
                </a:solidFill>
                <a:effectLst/>
                <a:latin typeface="+mj-lt"/>
              </a:rPr>
              <a:t>years of store-item sales (01-01-2013 until 31-12-2017)</a:t>
            </a:r>
          </a:p>
          <a:p>
            <a:pPr>
              <a:buFont typeface="Wingdings" panose="05000000000000000000" pitchFamily="2" charset="2"/>
              <a:buChar char="§"/>
            </a:pPr>
            <a:r>
              <a:rPr lang="en-US" b="0" i="0" dirty="0" err="1" smtClean="0">
                <a:solidFill>
                  <a:srgbClr val="000000"/>
                </a:solidFill>
                <a:effectLst/>
                <a:latin typeface="+mj-lt"/>
              </a:rPr>
              <a:t>Kaggle</a:t>
            </a:r>
            <a:r>
              <a:rPr lang="en-US" b="0" i="0" dirty="0" smtClean="0">
                <a:solidFill>
                  <a:srgbClr val="000000"/>
                </a:solidFill>
                <a:effectLst/>
                <a:latin typeface="+mj-lt"/>
              </a:rPr>
              <a:t> </a:t>
            </a:r>
            <a:r>
              <a:rPr lang="en-US" b="0" i="0" dirty="0">
                <a:solidFill>
                  <a:srgbClr val="000000"/>
                </a:solidFill>
                <a:effectLst/>
                <a:latin typeface="+mj-lt"/>
              </a:rPr>
              <a:t>objective</a:t>
            </a:r>
            <a:r>
              <a:rPr lang="en-US" b="1" i="0" dirty="0">
                <a:solidFill>
                  <a:srgbClr val="000000"/>
                </a:solidFill>
                <a:effectLst/>
                <a:latin typeface="+mj-lt"/>
              </a:rPr>
              <a:t> forecast 3 months </a:t>
            </a:r>
            <a:r>
              <a:rPr lang="en-US" b="0" i="0" dirty="0">
                <a:solidFill>
                  <a:srgbClr val="000000"/>
                </a:solidFill>
                <a:effectLst/>
                <a:latin typeface="+mj-lt"/>
              </a:rPr>
              <a:t>(01-01-2018 until 31-03-2018) of sales for 50 different items at 10 different stores.</a:t>
            </a:r>
          </a:p>
          <a:p>
            <a:pPr>
              <a:buFont typeface="Wingdings" panose="05000000000000000000" pitchFamily="2" charset="2"/>
              <a:buChar char="§"/>
            </a:pPr>
            <a:r>
              <a:rPr lang="en-US" dirty="0" smtClean="0">
                <a:solidFill>
                  <a:srgbClr val="000000"/>
                </a:solidFill>
                <a:latin typeface="+mj-lt"/>
              </a:rPr>
              <a:t>Our </a:t>
            </a:r>
            <a:r>
              <a:rPr lang="en-US" dirty="0">
                <a:solidFill>
                  <a:srgbClr val="000000"/>
                </a:solidFill>
                <a:latin typeface="+mj-lt"/>
              </a:rPr>
              <a:t>objective </a:t>
            </a:r>
            <a:r>
              <a:rPr lang="en-US" b="0" i="0" dirty="0">
                <a:solidFill>
                  <a:srgbClr val="000000"/>
                </a:solidFill>
                <a:effectLst/>
                <a:latin typeface="+mj-lt"/>
              </a:rPr>
              <a:t>forecast 3 months (01-01-2018 until 31-03-2018) of sales for item 28 at store. Download this data from data/processed/sales_store_2_item_28.csv.</a:t>
            </a:r>
          </a:p>
          <a:p>
            <a:pPr>
              <a:buFont typeface="Wingdings" panose="05000000000000000000" pitchFamily="2" charset="2"/>
              <a:buChar char="§"/>
            </a:pPr>
            <a:r>
              <a:rPr lang="en-US" dirty="0" smtClean="0">
                <a:solidFill>
                  <a:srgbClr val="000000"/>
                </a:solidFill>
                <a:latin typeface="+mj-lt"/>
              </a:rPr>
              <a:t>For </a:t>
            </a:r>
            <a:r>
              <a:rPr lang="en-US" dirty="0">
                <a:solidFill>
                  <a:srgbClr val="000000"/>
                </a:solidFill>
                <a:latin typeface="+mj-lt"/>
              </a:rPr>
              <a:t>both models presented here (ARIMA and Prophet) you need to</a:t>
            </a:r>
            <a:r>
              <a:rPr lang="en-US" dirty="0">
                <a:effectLst/>
                <a:latin typeface="+mj-lt"/>
              </a:rPr>
              <a:t> forecast the sales of each product in each store individually. This can be done by using the model for each product-store combination and then combining the results.</a:t>
            </a:r>
          </a:p>
          <a:p>
            <a:pPr>
              <a:buFont typeface="Wingdings" panose="05000000000000000000" pitchFamily="2" charset="2"/>
              <a:buChar char="§"/>
            </a:pPr>
            <a:r>
              <a:rPr lang="en-US" b="1" dirty="0" smtClean="0">
                <a:latin typeface="+mj-lt"/>
              </a:rPr>
              <a:t>Is </a:t>
            </a:r>
            <a:r>
              <a:rPr lang="en-US" b="1" dirty="0">
                <a:latin typeface="+mj-lt"/>
              </a:rPr>
              <a:t>there a forecasting model that can be applied to the whole dataset at once?</a:t>
            </a:r>
            <a:r>
              <a:rPr lang="en-US" dirty="0">
                <a:effectLst/>
                <a:latin typeface="+mj-lt"/>
              </a:rPr>
              <a:t> Yes, there are other forecasting models such as exponential smoothing and neural networks that can be applied to a dataset as a whole.</a:t>
            </a:r>
            <a:endParaRPr lang="en-US" b="0" i="0" dirty="0">
              <a:solidFill>
                <a:srgbClr val="000000"/>
              </a:solidFill>
              <a:effectLst/>
              <a:latin typeface="+mj-lt"/>
            </a:endParaRPr>
          </a:p>
        </p:txBody>
      </p:sp>
      <p:pic>
        <p:nvPicPr>
          <p:cNvPr id="4" name="Afbeelding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40957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5C50-D22B-895E-1256-5FFC9D48A258}"/>
              </a:ext>
            </a:extLst>
          </p:cNvPr>
          <p:cNvSpPr>
            <a:spLocks noGrp="1"/>
          </p:cNvSpPr>
          <p:nvPr>
            <p:ph type="title"/>
          </p:nvPr>
        </p:nvSpPr>
        <p:spPr/>
        <p:txBody>
          <a:bodyPr/>
          <a:lstStyle/>
          <a:p>
            <a:r>
              <a:rPr lang="en-US" dirty="0"/>
              <a:t>EDA</a:t>
            </a:r>
            <a:endParaRPr lang="en-NL" dirty="0"/>
          </a:p>
        </p:txBody>
      </p:sp>
      <p:pic>
        <p:nvPicPr>
          <p:cNvPr id="1026" name="Picture 2">
            <a:extLst>
              <a:ext uri="{FF2B5EF4-FFF2-40B4-BE49-F238E27FC236}">
                <a16:creationId xmlns:a16="http://schemas.microsoft.com/office/drawing/2014/main" id="{73821362-6D78-C1B4-E1CE-6695DF784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88" y="2182361"/>
            <a:ext cx="5772150" cy="21290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F74154-692D-D8FF-1063-5B7C87A8E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37" y="4435130"/>
            <a:ext cx="10761682" cy="2362690"/>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1699321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92FE-DA04-02E4-660C-284BDBCDD444}"/>
              </a:ext>
            </a:extLst>
          </p:cNvPr>
          <p:cNvSpPr>
            <a:spLocks noGrp="1"/>
          </p:cNvSpPr>
          <p:nvPr>
            <p:ph type="title"/>
          </p:nvPr>
        </p:nvSpPr>
        <p:spPr/>
        <p:txBody>
          <a:bodyPr/>
          <a:lstStyle/>
          <a:p>
            <a:r>
              <a:rPr lang="en-US" dirty="0"/>
              <a:t>EDA</a:t>
            </a:r>
            <a:endParaRPr lang="en-NL" dirty="0"/>
          </a:p>
        </p:txBody>
      </p:sp>
      <p:pic>
        <p:nvPicPr>
          <p:cNvPr id="2050" name="Picture 2">
            <a:extLst>
              <a:ext uri="{FF2B5EF4-FFF2-40B4-BE49-F238E27FC236}">
                <a16:creationId xmlns:a16="http://schemas.microsoft.com/office/drawing/2014/main" id="{572F7C0D-D732-21B8-4B47-D0124D7A8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430" y="2278849"/>
            <a:ext cx="2932664" cy="20958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CA4DBE7-708A-4D94-B75C-E772B71FD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5429" y="4641818"/>
            <a:ext cx="2932665" cy="209583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669809A-5A7B-A8EB-B936-E233D2627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5173" y="4543391"/>
            <a:ext cx="3725514" cy="21942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EF0626D-EE5F-BCD8-86FA-8FE480B141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1202" y="2267508"/>
            <a:ext cx="3814969" cy="2275883"/>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247585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AA7566-D038-879D-6F2F-C6D7E61D0011}"/>
              </a:ext>
            </a:extLst>
          </p:cNvPr>
          <p:cNvSpPr>
            <a:spLocks noGrp="1"/>
          </p:cNvSpPr>
          <p:nvPr>
            <p:ph type="title"/>
          </p:nvPr>
        </p:nvSpPr>
        <p:spPr/>
        <p:txBody>
          <a:bodyPr/>
          <a:lstStyle/>
          <a:p>
            <a:r>
              <a:rPr lang="en-US" b="0" i="0" dirty="0">
                <a:solidFill>
                  <a:schemeClr val="bg1"/>
                </a:solidFill>
                <a:effectLst/>
              </a:rPr>
              <a:t>What is Time Serie?</a:t>
            </a:r>
            <a:endParaRPr lang="en-NL" dirty="0">
              <a:solidFill>
                <a:schemeClr val="bg1"/>
              </a:solidFill>
            </a:endParaRPr>
          </a:p>
        </p:txBody>
      </p:sp>
      <p:sp>
        <p:nvSpPr>
          <p:cNvPr id="7" name="Content Placeholder 6">
            <a:extLst>
              <a:ext uri="{FF2B5EF4-FFF2-40B4-BE49-F238E27FC236}">
                <a16:creationId xmlns:a16="http://schemas.microsoft.com/office/drawing/2014/main" id="{E7896DF7-2B03-077A-071C-4BFFB1BC87A7}"/>
              </a:ext>
            </a:extLst>
          </p:cNvPr>
          <p:cNvSpPr>
            <a:spLocks noGrp="1"/>
          </p:cNvSpPr>
          <p:nvPr>
            <p:ph idx="1"/>
          </p:nvPr>
        </p:nvSpPr>
        <p:spPr>
          <a:xfrm>
            <a:off x="1154954" y="2603500"/>
            <a:ext cx="9328319" cy="3416300"/>
          </a:xfrm>
        </p:spPr>
        <p:txBody>
          <a:bodyPr/>
          <a:lstStyle/>
          <a:p>
            <a:pPr marL="0" indent="0" algn="l">
              <a:buNone/>
            </a:pPr>
            <a:r>
              <a:rPr lang="en-US" sz="2000" b="0" i="0" dirty="0">
                <a:solidFill>
                  <a:srgbClr val="0B0B0B"/>
                </a:solidFill>
                <a:effectLst/>
              </a:rPr>
              <a:t>Time series is a sequence of data points with the following characteristics </a:t>
            </a:r>
            <a:r>
              <a:rPr lang="en-US" sz="2000" b="0" i="0" dirty="0" smtClean="0">
                <a:solidFill>
                  <a:srgbClr val="0B0B0B"/>
                </a:solidFill>
                <a:effectLst/>
              </a:rPr>
              <a:t>:</a:t>
            </a:r>
            <a:endParaRPr lang="en-US" sz="2000" b="0" i="0" dirty="0">
              <a:solidFill>
                <a:srgbClr val="0B0B0B"/>
              </a:solidFill>
              <a:effectLst/>
            </a:endParaRPr>
          </a:p>
          <a:p>
            <a:pPr>
              <a:buFont typeface="Wingdings" panose="05000000000000000000" pitchFamily="2" charset="2"/>
              <a:buChar char="§"/>
            </a:pPr>
            <a:r>
              <a:rPr lang="en-US" sz="2000" b="0" i="0" dirty="0" smtClean="0">
                <a:solidFill>
                  <a:srgbClr val="0B0B0B"/>
                </a:solidFill>
                <a:effectLst/>
              </a:rPr>
              <a:t>Sequence </a:t>
            </a:r>
            <a:r>
              <a:rPr lang="en-US" sz="2000" b="0" i="0" dirty="0">
                <a:solidFill>
                  <a:srgbClr val="0B0B0B"/>
                </a:solidFill>
                <a:effectLst/>
              </a:rPr>
              <a:t>of </a:t>
            </a:r>
            <a:r>
              <a:rPr lang="en-US" sz="2000" b="0" i="0" dirty="0">
                <a:solidFill>
                  <a:srgbClr val="0B0B0B"/>
                </a:solidFill>
              </a:rPr>
              <a:t>d</a:t>
            </a:r>
            <a:r>
              <a:rPr lang="en-US" sz="2000" dirty="0">
                <a:effectLst/>
              </a:rPr>
              <a:t>ata points taken over a </a:t>
            </a:r>
            <a:r>
              <a:rPr lang="en-US" sz="2000" b="1" dirty="0">
                <a:effectLst/>
              </a:rPr>
              <a:t>continuous time interval</a:t>
            </a:r>
            <a:r>
              <a:rPr lang="en-US" sz="2000" dirty="0">
                <a:effectLst/>
              </a:rPr>
              <a:t>.</a:t>
            </a:r>
            <a:endParaRPr lang="en-US" sz="2000" b="0" i="0" dirty="0">
              <a:solidFill>
                <a:srgbClr val="0B0B0B"/>
              </a:solidFill>
              <a:effectLst/>
            </a:endParaRPr>
          </a:p>
          <a:p>
            <a:pPr>
              <a:buFont typeface="Wingdings" panose="05000000000000000000" pitchFamily="2" charset="2"/>
              <a:buChar char="§"/>
            </a:pPr>
            <a:r>
              <a:rPr lang="en-US" sz="2000" dirty="0" smtClean="0">
                <a:effectLst/>
              </a:rPr>
              <a:t>Each </a:t>
            </a:r>
            <a:r>
              <a:rPr lang="en-US" sz="2000" dirty="0">
                <a:effectLst/>
              </a:rPr>
              <a:t>data point is a measurement taken at </a:t>
            </a:r>
            <a:r>
              <a:rPr lang="en-US" sz="2000" b="1" dirty="0">
                <a:effectLst/>
              </a:rPr>
              <a:t>successive points in time</a:t>
            </a:r>
            <a:r>
              <a:rPr lang="en-US" sz="2000" dirty="0">
                <a:effectLst/>
              </a:rPr>
              <a:t>.</a:t>
            </a:r>
            <a:endParaRPr lang="en-US" sz="2000" b="0" i="0" dirty="0">
              <a:solidFill>
                <a:srgbClr val="0B0B0B"/>
              </a:solidFill>
              <a:effectLst/>
            </a:endParaRPr>
          </a:p>
          <a:p>
            <a:pPr>
              <a:buFont typeface="Wingdings" panose="05000000000000000000" pitchFamily="2" charset="2"/>
              <a:buChar char="§"/>
            </a:pPr>
            <a:r>
              <a:rPr lang="en-US" sz="2000" b="0" i="0" dirty="0" smtClean="0">
                <a:solidFill>
                  <a:srgbClr val="0B0B0B"/>
                </a:solidFill>
                <a:effectLst/>
              </a:rPr>
              <a:t>There </a:t>
            </a:r>
            <a:r>
              <a:rPr lang="en-US" sz="2000" b="0" i="0" dirty="0">
                <a:solidFill>
                  <a:srgbClr val="0B0B0B"/>
                </a:solidFill>
                <a:effectLst/>
              </a:rPr>
              <a:t>is </a:t>
            </a:r>
            <a:r>
              <a:rPr lang="en-US" sz="2000" b="1" i="0" dirty="0">
                <a:solidFill>
                  <a:srgbClr val="0B0B0B"/>
                </a:solidFill>
                <a:effectLst/>
              </a:rPr>
              <a:t>equal spacing</a:t>
            </a:r>
            <a:r>
              <a:rPr lang="en-US" sz="2000" b="0" i="0" dirty="0">
                <a:solidFill>
                  <a:srgbClr val="0B0B0B"/>
                </a:solidFill>
                <a:effectLst/>
              </a:rPr>
              <a:t> between every two consecutive measurements.</a:t>
            </a:r>
          </a:p>
          <a:p>
            <a:pPr>
              <a:buFont typeface="Wingdings" panose="05000000000000000000" pitchFamily="2" charset="2"/>
              <a:buChar char="§"/>
            </a:pPr>
            <a:r>
              <a:rPr lang="en-US" sz="2000" dirty="0" smtClean="0">
                <a:effectLst/>
              </a:rPr>
              <a:t>Each </a:t>
            </a:r>
            <a:r>
              <a:rPr lang="en-US" sz="2000" dirty="0">
                <a:effectLst/>
              </a:rPr>
              <a:t>time unit within the interval has </a:t>
            </a:r>
            <a:r>
              <a:rPr lang="en-US" sz="2000" b="1" dirty="0">
                <a:effectLst/>
              </a:rPr>
              <a:t>no more than one data point</a:t>
            </a:r>
            <a:r>
              <a:rPr lang="en-US" sz="2000" dirty="0">
                <a:effectLst/>
              </a:rPr>
              <a:t>.</a:t>
            </a:r>
            <a:endParaRPr lang="en-US" sz="2000" b="0" i="0" dirty="0">
              <a:solidFill>
                <a:srgbClr val="0B0B0B"/>
              </a:solidFill>
              <a:effectLst/>
            </a:endParaRPr>
          </a:p>
          <a:p>
            <a:endParaRPr lang="en-NL" dirty="0"/>
          </a:p>
        </p:txBody>
      </p:sp>
      <p:pic>
        <p:nvPicPr>
          <p:cNvPr id="4" name="Afbeelding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979" y="5576456"/>
            <a:ext cx="898930" cy="898930"/>
          </a:xfrm>
          <a:prstGeom prst="rect">
            <a:avLst/>
          </a:prstGeom>
        </p:spPr>
      </p:pic>
    </p:spTree>
    <p:extLst>
      <p:ext uri="{BB962C8B-B14F-4D97-AF65-F5344CB8AC3E}">
        <p14:creationId xmlns:p14="http://schemas.microsoft.com/office/powerpoint/2010/main" val="3559099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directiekamer">
  <a:themeElements>
    <a:clrScheme name="Ion-directiekamer">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directiekamer">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directiekamer">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2681</Words>
  <Application>Microsoft Office PowerPoint</Application>
  <PresentationFormat>Breedbeeld</PresentationFormat>
  <Paragraphs>259</Paragraphs>
  <Slides>38</Slides>
  <Notes>7</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38</vt:i4>
      </vt:variant>
    </vt:vector>
  </HeadingPairs>
  <TitlesOfParts>
    <vt:vector size="46" baseType="lpstr">
      <vt:lpstr>Arial</vt:lpstr>
      <vt:lpstr>Calibri</vt:lpstr>
      <vt:lpstr>Century Gothic</vt:lpstr>
      <vt:lpstr>Helvetica Neue</vt:lpstr>
      <vt:lpstr>Times New Roman</vt:lpstr>
      <vt:lpstr>Wingdings</vt:lpstr>
      <vt:lpstr>Wingdings 3</vt:lpstr>
      <vt:lpstr>Ion-directiekamer</vt:lpstr>
      <vt:lpstr>  Introduction to Time Series Forecasting</vt:lpstr>
      <vt:lpstr>The goal of forecasting is not to predict the future but to tell you what you need to know to take meaningful action in the present.</vt:lpstr>
      <vt:lpstr>Overview</vt:lpstr>
      <vt:lpstr>Time Schema</vt:lpstr>
      <vt:lpstr>Datasets</vt:lpstr>
      <vt:lpstr>Kagle Store Item Demand Forecasting Challenge</vt:lpstr>
      <vt:lpstr>EDA</vt:lpstr>
      <vt:lpstr>EDA</vt:lpstr>
      <vt:lpstr>What is Time Serie?</vt:lpstr>
      <vt:lpstr>What is Forecasting?</vt:lpstr>
      <vt:lpstr>Examples of Forecasting Applications</vt:lpstr>
      <vt:lpstr>Time Series Components</vt:lpstr>
      <vt:lpstr>PowerPoint-presentatie</vt:lpstr>
      <vt:lpstr>Trend</vt:lpstr>
      <vt:lpstr>Seasonality</vt:lpstr>
      <vt:lpstr>Cyclical Patterns</vt:lpstr>
      <vt:lpstr>Seasonality vs Cyclicality</vt:lpstr>
      <vt:lpstr>Additive x Multiplicative Model</vt:lpstr>
      <vt:lpstr>Time Series Decomposition</vt:lpstr>
      <vt:lpstr>PowerPoint-presentatie</vt:lpstr>
      <vt:lpstr>Stationarity</vt:lpstr>
      <vt:lpstr>Stationarity tests</vt:lpstr>
      <vt:lpstr>PowerPoint-presentatie</vt:lpstr>
      <vt:lpstr>Making Time Series Stationary</vt:lpstr>
      <vt:lpstr>ARIMA models</vt:lpstr>
      <vt:lpstr>Auto Regressive Integrated Moving Average models</vt:lpstr>
      <vt:lpstr>Non-seasonal ARIMA</vt:lpstr>
      <vt:lpstr>Stationarity and ways of making TS stationary.</vt:lpstr>
      <vt:lpstr>Seasonal Arima</vt:lpstr>
      <vt:lpstr>Seasonal ARIMA Models</vt:lpstr>
      <vt:lpstr>Estimating coefficients numerically</vt:lpstr>
      <vt:lpstr>Box-Jenkins Method</vt:lpstr>
      <vt:lpstr>PowerPoint-presentatie</vt:lpstr>
      <vt:lpstr>Forecasting with Facebook Prophet </vt:lpstr>
      <vt:lpstr>Facebook Prophet</vt:lpstr>
      <vt:lpstr>Links</vt:lpstr>
      <vt:lpstr>Questions? Comments?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Danielle P. B. de A. Camara</dc:creator>
  <cp:lastModifiedBy>Paes Barretto de Arruda Camara,Danielle D.</cp:lastModifiedBy>
  <cp:revision>52</cp:revision>
  <dcterms:created xsi:type="dcterms:W3CDTF">2023-03-10T12:50:52Z</dcterms:created>
  <dcterms:modified xsi:type="dcterms:W3CDTF">2023-10-26T18:15:11Z</dcterms:modified>
</cp:coreProperties>
</file>