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Century Gothic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6">
          <p15:clr>
            <a:srgbClr val="A4A3A4"/>
          </p15:clr>
        </p15:guide>
        <p15:guide id="2" pos="3816">
          <p15:clr>
            <a:srgbClr val="A4A3A4"/>
          </p15:clr>
        </p15:guide>
        <p15:guide id="3" orient="horz" pos="888">
          <p15:clr>
            <a:srgbClr val="A4A3A4"/>
          </p15:clr>
        </p15:guide>
        <p15:guide id="4" pos="384">
          <p15:clr>
            <a:srgbClr val="A4A3A4"/>
          </p15:clr>
        </p15:guide>
        <p15:guide id="5" pos="7296">
          <p15:clr>
            <a:srgbClr val="A4A3A4"/>
          </p15:clr>
        </p15:guide>
        <p15:guide id="6" orient="horz" pos="398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gPAawJBP7MGZCx+YxJsduniBuF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A4C5916-A98B-4637-8DE9-3733D702E640}">
  <a:tblStyle styleId="{CA4C5916-A98B-4637-8DE9-3733D702E6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6" orient="horz"/>
        <p:guide pos="3816"/>
        <p:guide pos="888" orient="horz"/>
        <p:guide pos="384"/>
        <p:guide pos="7296"/>
        <p:guide pos="398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CenturyGothic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enturyGothic-italic.fntdata"/><Relationship Id="rId25" Type="http://schemas.openxmlformats.org/officeDocument/2006/relationships/font" Target="fonts/CenturyGothic-bold.fntdata"/><Relationship Id="rId28" Type="http://customschemas.google.com/relationships/presentationmetadata" Target="metadata"/><Relationship Id="rId27" Type="http://schemas.openxmlformats.org/officeDocument/2006/relationships/font" Target="fonts/CenturyGothic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Econometrics</a:t>
            </a:r>
            <a:r>
              <a:rPr lang="en-US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is the quantitative application of statistical and mathematical models using data to develop theories or test existing hypotheses in economics and to forecast future trends from historical data.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bfcef374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6bfcef374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52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AutoNum type="arabicPeriod"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Rewards overly complex models that "overfit" the training data and won't necessarily generalize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b="1"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Split the dataset into two pieces, so that the model can be trained and tested on different data</a:t>
            </a:r>
            <a:endParaRPr b="1"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b="1"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Better estimate of out-of-sample performance, but still a "high variance" estimate</a:t>
            </a:r>
            <a:endParaRPr b="1"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b="1"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Useful due to its speed, simplicity, and flexibility</a:t>
            </a:r>
            <a:endParaRPr b="1"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Systematically create "K" train/test splits and average the results together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Even better estimate of out-of-sample performance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Runs "K" times slower than train/test split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AutoNum type="arabicPeriod"/>
            </a:pPr>
            <a:r>
              <a:t/>
            </a:r>
            <a:endParaRPr b="1"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AutoNum type="arabicPeriod"/>
            </a:pPr>
            <a:r>
              <a:t/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6bfcef374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e4258f335_1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6e4258f335_1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Metrics computed from a confusion matrix</a:t>
            </a:r>
            <a:endParaRPr b="1" sz="13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</a:t>
            </a:r>
            <a:r>
              <a:rPr b="1"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Classification Accuracy: </a:t>
            </a: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percentage of correct predictions</a:t>
            </a:r>
            <a:endParaRPr b="1"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-Classification Error: percentage of wrong prediction</a:t>
            </a:r>
            <a:endParaRPr b="1"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-Sensitivity:</a:t>
            </a: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When the actual value is positive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Specificity:</a:t>
            </a: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When the actual value is negative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-Precision:When a positive value is predicted,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endParaRPr b="1"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6e4258f335_1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bfcef3745_1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6bfcef3745_1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g6bfcef3745_1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bfcef3745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6bfcef3745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6bfcef3745_1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e4258f335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e4258f335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6e4258f335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e4258f335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e4258f335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6e4258f335_1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bfcef3745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6bfcef3745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we have 15 columns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MOst of them have categorical values but there are few columns with continuous values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We are going to convert the </a:t>
            </a:r>
            <a:r>
              <a:rPr lang="en-US"/>
              <a:t>continuous</a:t>
            </a:r>
            <a:r>
              <a:rPr lang="en-US"/>
              <a:t> values to categorical values using sliding windows For example we are going to make 4 categories for age group.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We are going to drop the </a:t>
            </a:r>
            <a:r>
              <a:rPr lang="en-US"/>
              <a:t>capital</a:t>
            </a:r>
            <a:r>
              <a:rPr lang="en-US"/>
              <a:t> gain and </a:t>
            </a:r>
            <a:r>
              <a:rPr lang="en-US"/>
              <a:t>capital</a:t>
            </a:r>
            <a:r>
              <a:rPr lang="en-US"/>
              <a:t> loss columns because it has mostly zero values which is of no use.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the education-num columns is </a:t>
            </a:r>
            <a:r>
              <a:rPr lang="en-US"/>
              <a:t>derived</a:t>
            </a:r>
            <a:r>
              <a:rPr lang="en-US"/>
              <a:t> from Education column. In naive bayes we consider all the features to be independent </a:t>
            </a:r>
            <a:r>
              <a:rPr lang="en-US"/>
              <a:t>variables</a:t>
            </a:r>
            <a:r>
              <a:rPr lang="en-US"/>
              <a:t> thus to normalize the weightage of the column, we are dropping it.</a:t>
            </a:r>
            <a:endParaRPr/>
          </a:p>
        </p:txBody>
      </p:sp>
      <p:sp>
        <p:nvSpPr>
          <p:cNvPr id="164" name="Google Shape;164;g6bfcef3745_0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e4258f335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6e4258f335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6e4258f335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e4258f335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6e4258f335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6e4258f335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and Content">
  <p:cSld name="2_Title and Conte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8"/>
          <p:cNvGrpSpPr/>
          <p:nvPr/>
        </p:nvGrpSpPr>
        <p:grpSpPr>
          <a:xfrm>
            <a:off x="-874215" y="3410412"/>
            <a:ext cx="4165870" cy="5170206"/>
            <a:chOff x="-874215" y="3410412"/>
            <a:chExt cx="4165870" cy="5170206"/>
          </a:xfrm>
        </p:grpSpPr>
        <p:sp>
          <p:nvSpPr>
            <p:cNvPr id="97" name="Google Shape;97;p28"/>
            <p:cNvSpPr/>
            <p:nvPr/>
          </p:nvSpPr>
          <p:spPr>
            <a:xfrm rot="-2700000">
              <a:off x="-593721" y="4583741"/>
              <a:ext cx="1354347" cy="1354347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8"/>
            <p:cNvSpPr/>
            <p:nvPr/>
          </p:nvSpPr>
          <p:spPr>
            <a:xfrm rot="-2700000">
              <a:off x="-593720" y="6369410"/>
              <a:ext cx="1354347" cy="1354347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8"/>
            <p:cNvSpPr/>
            <p:nvPr/>
          </p:nvSpPr>
          <p:spPr>
            <a:xfrm rot="-2700000">
              <a:off x="531546" y="3690907"/>
              <a:ext cx="1354347" cy="1354347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8"/>
            <p:cNvSpPr/>
            <p:nvPr/>
          </p:nvSpPr>
          <p:spPr>
            <a:xfrm rot="-2700000">
              <a:off x="531547" y="5476576"/>
              <a:ext cx="1354347" cy="1354347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1AA3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8"/>
            <p:cNvSpPr/>
            <p:nvPr/>
          </p:nvSpPr>
          <p:spPr>
            <a:xfrm rot="-2700000">
              <a:off x="1656812" y="4583741"/>
              <a:ext cx="1354347" cy="1354347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8"/>
            <p:cNvSpPr/>
            <p:nvPr/>
          </p:nvSpPr>
          <p:spPr>
            <a:xfrm rot="-2700000">
              <a:off x="1656813" y="6369410"/>
              <a:ext cx="1354347" cy="1354347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8"/>
            <p:cNvSpPr/>
            <p:nvPr/>
          </p:nvSpPr>
          <p:spPr>
            <a:xfrm rot="-2700000">
              <a:off x="123991" y="5961858"/>
              <a:ext cx="2169452" cy="2169452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28"/>
          <p:cNvSpPr/>
          <p:nvPr/>
        </p:nvSpPr>
        <p:spPr>
          <a:xfrm>
            <a:off x="0" y="3429000"/>
            <a:ext cx="4432300" cy="3429000"/>
          </a:xfrm>
          <a:prstGeom prst="rect">
            <a:avLst/>
          </a:prstGeom>
          <a:solidFill>
            <a:schemeClr val="lt1">
              <a:alpha val="6156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28"/>
          <p:cNvSpPr/>
          <p:nvPr/>
        </p:nvSpPr>
        <p:spPr>
          <a:xfrm>
            <a:off x="11747500" y="366740"/>
            <a:ext cx="444500" cy="444500"/>
          </a:xfrm>
          <a:prstGeom prst="rect">
            <a:avLst/>
          </a:prstGeom>
          <a:solidFill>
            <a:srgbClr val="F6AF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604838" y="307975"/>
            <a:ext cx="10982325" cy="89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1" sz="32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body"/>
          </p:nvPr>
        </p:nvSpPr>
        <p:spPr>
          <a:xfrm>
            <a:off x="604838" y="1825625"/>
            <a:ext cx="109823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0" type="dt"/>
          </p:nvPr>
        </p:nvSpPr>
        <p:spPr>
          <a:xfrm>
            <a:off x="60483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/>
          <p:nvPr/>
        </p:nvSpPr>
        <p:spPr>
          <a:xfrm>
            <a:off x="11508068" y="6244824"/>
            <a:ext cx="586815" cy="526105"/>
          </a:xfrm>
          <a:custGeom>
            <a:rect b="b" l="l" r="r" t="t"/>
            <a:pathLst>
              <a:path extrusionOk="0" h="533400" w="594951">
                <a:moveTo>
                  <a:pt x="594951" y="0"/>
                </a:moveTo>
                <a:lnTo>
                  <a:pt x="594951" y="533400"/>
                </a:lnTo>
                <a:lnTo>
                  <a:pt x="0" y="533400"/>
                </a:lnTo>
                <a:lnTo>
                  <a:pt x="5328" y="480557"/>
                </a:lnTo>
                <a:cubicBezTo>
                  <a:pt x="61448" y="206304"/>
                  <a:pt x="304107" y="0"/>
                  <a:pt x="594951" y="0"/>
                </a:cubicBezTo>
                <a:close/>
              </a:path>
            </a:pathLst>
          </a:custGeom>
          <a:solidFill>
            <a:srgbClr val="FD59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11677650" y="6384925"/>
            <a:ext cx="395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8"/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pic>
          <p:nvPicPr>
            <p:cNvPr descr="A close up of a black background&#10;&#10;Description automatically generated" id="28" name="Google Shape;28;p18"/>
            <p:cNvPicPr preferRelativeResize="0"/>
            <p:nvPr/>
          </p:nvPicPr>
          <p:blipFill rotWithShape="1">
            <a:blip r:embed="rId2">
              <a:alphaModFix/>
            </a:blip>
            <a:srcRect b="37070" l="12704" r="12704" t="0"/>
            <a:stretch/>
          </p:blipFill>
          <p:spPr>
            <a:xfrm>
              <a:off x="1" y="1"/>
              <a:ext cx="12192000" cy="6857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18"/>
            <p:cNvSpPr/>
            <p:nvPr/>
          </p:nvSpPr>
          <p:spPr>
            <a:xfrm>
              <a:off x="0" y="0"/>
              <a:ext cx="12191999" cy="6857999"/>
            </a:xfrm>
            <a:prstGeom prst="rect">
              <a:avLst/>
            </a:pr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18"/>
          <p:cNvSpPr/>
          <p:nvPr/>
        </p:nvSpPr>
        <p:spPr>
          <a:xfrm>
            <a:off x="11508068" y="6244824"/>
            <a:ext cx="586815" cy="526105"/>
          </a:xfrm>
          <a:custGeom>
            <a:rect b="b" l="l" r="r" t="t"/>
            <a:pathLst>
              <a:path extrusionOk="0" h="533400" w="594951">
                <a:moveTo>
                  <a:pt x="594951" y="0"/>
                </a:moveTo>
                <a:lnTo>
                  <a:pt x="594951" y="533400"/>
                </a:lnTo>
                <a:lnTo>
                  <a:pt x="0" y="533400"/>
                </a:lnTo>
                <a:lnTo>
                  <a:pt x="5328" y="480557"/>
                </a:lnTo>
                <a:cubicBezTo>
                  <a:pt x="61448" y="206304"/>
                  <a:pt x="304107" y="0"/>
                  <a:pt x="594951" y="0"/>
                </a:cubicBezTo>
                <a:close/>
              </a:path>
            </a:pathLst>
          </a:custGeom>
          <a:solidFill>
            <a:srgbClr val="FD59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8"/>
          <p:cNvSpPr txBox="1"/>
          <p:nvPr>
            <p:ph type="title"/>
          </p:nvPr>
        </p:nvSpPr>
        <p:spPr>
          <a:xfrm>
            <a:off x="604838" y="307975"/>
            <a:ext cx="10982325" cy="89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1" sz="32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" type="body"/>
          </p:nvPr>
        </p:nvSpPr>
        <p:spPr>
          <a:xfrm>
            <a:off x="604838" y="1825625"/>
            <a:ext cx="109823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60483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11677650" y="6384925"/>
            <a:ext cx="395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9" name="Google Shape;3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2" name="Google Shape;72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kaggle.com/johnolafenwa/us-census-data" TargetMode="External"/><Relationship Id="rId4" Type="http://schemas.openxmlformats.org/officeDocument/2006/relationships/hyperlink" Target="https://archive.ics.uci.edu/ml/datasets/census+income" TargetMode="External"/><Relationship Id="rId5" Type="http://schemas.openxmlformats.org/officeDocument/2006/relationships/hyperlink" Target="https://towardsdatascience.com/naive-bayes-intuition-and-implementation-ac328f9c9718" TargetMode="External"/><Relationship Id="rId6" Type="http://schemas.openxmlformats.org/officeDocument/2006/relationships/hyperlink" Target="https://www.machinelearningplus.com/predictive-modeling/how-naive-bayes-algorithm-works-with-example-and-full-code/" TargetMode="External"/><Relationship Id="rId7" Type="http://schemas.openxmlformats.org/officeDocument/2006/relationships/hyperlink" Target="https://www.ritchieng.com/machine-learning-evaluate-classification-model/" TargetMode="External"/><Relationship Id="rId8" Type="http://schemas.openxmlformats.org/officeDocument/2006/relationships/hyperlink" Target="https://towardsdatascience.com/naive-bayes-classifier-81d512f50a7c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Relationship Id="rId4" Type="http://schemas.openxmlformats.org/officeDocument/2006/relationships/image" Target="../media/image11.jpg"/><Relationship Id="rId5" Type="http://schemas.openxmlformats.org/officeDocument/2006/relationships/hyperlink" Target="https://24slides.com/templates/feature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johnolafenwa/us-census-data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05666"/>
            </a:gs>
            <a:gs pos="100000">
              <a:srgbClr val="FD593D"/>
            </a:gs>
          </a:gsLst>
          <a:lin ang="2400000" scaled="0"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 txBox="1"/>
          <p:nvPr/>
        </p:nvSpPr>
        <p:spPr>
          <a:xfrm>
            <a:off x="1381800" y="1363825"/>
            <a:ext cx="9352200" cy="16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="1"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conometrics</a:t>
            </a:r>
            <a:endParaRPr b="0" i="0" sz="7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3375900" y="2901825"/>
            <a:ext cx="5440200" cy="3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Prediction of Income using Naive Bayes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Presented By: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Ajay Deshmukh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Darshan Bhansali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Vishwadeep Dutta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black background&#10;&#10;Description automatically generated" id="116" name="Google Shape;1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4921244"/>
            <a:ext cx="2511114" cy="1951270"/>
          </a:xfrm>
          <a:custGeom>
            <a:rect b="b" l="l" r="r" t="t"/>
            <a:pathLst>
              <a:path extrusionOk="0" h="1951270" w="2511114">
                <a:moveTo>
                  <a:pt x="0" y="1951270"/>
                </a:moveTo>
                <a:lnTo>
                  <a:pt x="265224" y="1937877"/>
                </a:lnTo>
                <a:cubicBezTo>
                  <a:pt x="1328017" y="1829945"/>
                  <a:pt x="2201145" y="1080438"/>
                  <a:pt x="2491204" y="82759"/>
                </a:cubicBezTo>
                <a:lnTo>
                  <a:pt x="2511114" y="0"/>
                </a:lnTo>
                <a:lnTo>
                  <a:pt x="1122770" y="0"/>
                </a:lnTo>
                <a:lnTo>
                  <a:pt x="1101038" y="43110"/>
                </a:lnTo>
                <a:cubicBezTo>
                  <a:pt x="894031" y="374720"/>
                  <a:pt x="541378" y="606048"/>
                  <a:pt x="132612" y="647560"/>
                </a:cubicBezTo>
                <a:lnTo>
                  <a:pt x="0" y="654257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g6bfcef3745_0_0"/>
          <p:cNvGrpSpPr/>
          <p:nvPr/>
        </p:nvGrpSpPr>
        <p:grpSpPr>
          <a:xfrm>
            <a:off x="838200" y="5078716"/>
            <a:ext cx="11234950" cy="307809"/>
            <a:chOff x="838200" y="5078716"/>
            <a:chExt cx="11234950" cy="307809"/>
          </a:xfrm>
        </p:grpSpPr>
        <p:sp>
          <p:nvSpPr>
            <p:cNvPr id="231" name="Google Shape;231;g6bfcef3745_0_0"/>
            <p:cNvSpPr txBox="1"/>
            <p:nvPr/>
          </p:nvSpPr>
          <p:spPr>
            <a:xfrm>
              <a:off x="838200" y="5078716"/>
              <a:ext cx="2895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highlight>
                  <a:srgbClr val="FFFFFF"/>
                </a:highlight>
              </a:endParaRPr>
            </a:p>
          </p:txBody>
        </p:sp>
        <p:sp>
          <p:nvSpPr>
            <p:cNvPr id="232" name="Google Shape;232;g6bfcef3745_0_0"/>
            <p:cNvSpPr txBox="1"/>
            <p:nvPr/>
          </p:nvSpPr>
          <p:spPr>
            <a:xfrm>
              <a:off x="4667250" y="5078716"/>
              <a:ext cx="2895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45720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120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g6bfcef3745_0_0"/>
            <p:cNvSpPr txBox="1"/>
            <p:nvPr/>
          </p:nvSpPr>
          <p:spPr>
            <a:xfrm>
              <a:off x="7478950" y="5078725"/>
              <a:ext cx="4594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45720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120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g6bfcef3745_0_0"/>
          <p:cNvGrpSpPr/>
          <p:nvPr/>
        </p:nvGrpSpPr>
        <p:grpSpPr>
          <a:xfrm>
            <a:off x="306550" y="1635945"/>
            <a:ext cx="11066300" cy="376164"/>
            <a:chOff x="306550" y="2316432"/>
            <a:chExt cx="11066300" cy="307802"/>
          </a:xfrm>
        </p:grpSpPr>
        <p:sp>
          <p:nvSpPr>
            <p:cNvPr id="235" name="Google Shape;235;g6bfcef3745_0_0"/>
            <p:cNvSpPr txBox="1"/>
            <p:nvPr/>
          </p:nvSpPr>
          <p:spPr>
            <a:xfrm>
              <a:off x="306550" y="2316434"/>
              <a:ext cx="4087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en-US" sz="1800">
                  <a:solidFill>
                    <a:schemeClr val="dk1"/>
                  </a:solidFill>
                  <a:highlight>
                    <a:srgbClr val="FFFFFF"/>
                  </a:highlight>
                </a:rPr>
                <a:t>Training &amp; testing on same data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g6bfcef3745_0_0"/>
            <p:cNvSpPr txBox="1"/>
            <p:nvPr/>
          </p:nvSpPr>
          <p:spPr>
            <a:xfrm>
              <a:off x="4648200" y="2316432"/>
              <a:ext cx="2895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457200" marR="0" rtl="0" algn="ctr">
                <a:lnSpc>
                  <a:spcPct val="100000"/>
                </a:lnSpc>
                <a:spcBef>
                  <a:spcPts val="1200"/>
                </a:spcBef>
                <a:spcAft>
                  <a:spcPts val="120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en-US" sz="1800">
                  <a:solidFill>
                    <a:schemeClr val="dk1"/>
                  </a:solidFill>
                  <a:highlight>
                    <a:srgbClr val="FFFFFF"/>
                  </a:highlight>
                </a:rPr>
                <a:t>Train/test </a:t>
              </a:r>
              <a:r>
                <a:rPr b="1" lang="en-US" sz="1800">
                  <a:solidFill>
                    <a:schemeClr val="dk1"/>
                  </a:solidFill>
                  <a:highlight>
                    <a:srgbClr val="FFFFFF"/>
                  </a:highlight>
                </a:rPr>
                <a:t>split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g6bfcef3745_0_0"/>
            <p:cNvSpPr txBox="1"/>
            <p:nvPr/>
          </p:nvSpPr>
          <p:spPr>
            <a:xfrm>
              <a:off x="8477250" y="2316432"/>
              <a:ext cx="2895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en-US" sz="1800">
                  <a:solidFill>
                    <a:schemeClr val="dk1"/>
                  </a:solidFill>
                  <a:highlight>
                    <a:srgbClr val="FFFFFF"/>
                  </a:highlight>
                </a:rPr>
                <a:t>K-fold cross-validation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g6bfcef3745_0_0"/>
          <p:cNvSpPr/>
          <p:nvPr/>
        </p:nvSpPr>
        <p:spPr>
          <a:xfrm>
            <a:off x="0" y="2782394"/>
            <a:ext cx="12192000" cy="1437000"/>
          </a:xfrm>
          <a:prstGeom prst="rect">
            <a:avLst/>
          </a:prstGeom>
          <a:gradFill>
            <a:gsLst>
              <a:gs pos="0">
                <a:srgbClr val="405666"/>
              </a:gs>
              <a:gs pos="100000">
                <a:srgbClr val="FD593D"/>
              </a:gs>
            </a:gsLst>
            <a:lin ang="239989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6bfcef3745_0_0"/>
          <p:cNvSpPr/>
          <p:nvPr/>
        </p:nvSpPr>
        <p:spPr>
          <a:xfrm>
            <a:off x="2000250" y="2194350"/>
            <a:ext cx="571500" cy="599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405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6bfcef3745_0_0"/>
          <p:cNvSpPr/>
          <p:nvPr/>
        </p:nvSpPr>
        <p:spPr>
          <a:xfrm>
            <a:off x="5829300" y="2194350"/>
            <a:ext cx="571500" cy="599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405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6bfcef3745_0_0"/>
          <p:cNvSpPr/>
          <p:nvPr/>
        </p:nvSpPr>
        <p:spPr>
          <a:xfrm>
            <a:off x="9658350" y="2194350"/>
            <a:ext cx="571500" cy="599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405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6bfcef3745_0_0"/>
          <p:cNvSpPr txBox="1"/>
          <p:nvPr>
            <p:ph idx="12" type="sldNum"/>
          </p:nvPr>
        </p:nvSpPr>
        <p:spPr>
          <a:xfrm>
            <a:off x="11677650" y="6384925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g6bfcef3745_0_0"/>
          <p:cNvSpPr txBox="1"/>
          <p:nvPr>
            <p:ph type="title"/>
          </p:nvPr>
        </p:nvSpPr>
        <p:spPr>
          <a:xfrm>
            <a:off x="604838" y="3054863"/>
            <a:ext cx="109824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>
                <a:solidFill>
                  <a:schemeClr val="lt1"/>
                </a:solidFill>
              </a:rPr>
              <a:t>Project Evaluation</a:t>
            </a:r>
            <a:r>
              <a:rPr lang="en-US">
                <a:solidFill>
                  <a:schemeClr val="lt1"/>
                </a:solidFill>
              </a:rPr>
              <a:t> Procedures</a:t>
            </a:r>
            <a:endParaRPr/>
          </a:p>
        </p:txBody>
      </p:sp>
      <p:grpSp>
        <p:nvGrpSpPr>
          <p:cNvPr id="244" name="Google Shape;244;g6bfcef3745_0_0"/>
          <p:cNvGrpSpPr/>
          <p:nvPr/>
        </p:nvGrpSpPr>
        <p:grpSpPr>
          <a:xfrm>
            <a:off x="2183354" y="2405388"/>
            <a:ext cx="205021" cy="177422"/>
            <a:chOff x="5570538" y="2570163"/>
            <a:chExt cx="330200" cy="285750"/>
          </a:xfrm>
        </p:grpSpPr>
        <p:sp>
          <p:nvSpPr>
            <p:cNvPr id="245" name="Google Shape;245;g6bfcef3745_0_0"/>
            <p:cNvSpPr/>
            <p:nvPr/>
          </p:nvSpPr>
          <p:spPr>
            <a:xfrm>
              <a:off x="5570538" y="2570163"/>
              <a:ext cx="330200" cy="134938"/>
            </a:xfrm>
            <a:custGeom>
              <a:rect b="b" l="l" r="r" t="t"/>
              <a:pathLst>
                <a:path extrusionOk="0" h="36" w="88">
                  <a:moveTo>
                    <a:pt x="86" y="16"/>
                  </a:moveTo>
                  <a:cubicBezTo>
                    <a:pt x="62" y="16"/>
                    <a:pt x="62" y="16"/>
                    <a:pt x="62" y="16"/>
                  </a:cubicBezTo>
                  <a:cubicBezTo>
                    <a:pt x="61" y="7"/>
                    <a:pt x="53" y="0"/>
                    <a:pt x="44" y="0"/>
                  </a:cubicBezTo>
                  <a:cubicBezTo>
                    <a:pt x="35" y="0"/>
                    <a:pt x="27" y="7"/>
                    <a:pt x="26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1"/>
                    <a:pt x="37" y="30"/>
                    <a:pt x="38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1" y="30"/>
                    <a:pt x="52" y="31"/>
                    <a:pt x="52" y="32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7"/>
                    <a:pt x="87" y="16"/>
                    <a:pt x="86" y="16"/>
                  </a:cubicBezTo>
                  <a:close/>
                  <a:moveTo>
                    <a:pt x="30" y="16"/>
                  </a:moveTo>
                  <a:cubicBezTo>
                    <a:pt x="31" y="9"/>
                    <a:pt x="37" y="4"/>
                    <a:pt x="44" y="4"/>
                  </a:cubicBezTo>
                  <a:cubicBezTo>
                    <a:pt x="51" y="4"/>
                    <a:pt x="57" y="9"/>
                    <a:pt x="58" y="16"/>
                  </a:cubicBezTo>
                  <a:lnTo>
                    <a:pt x="30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g6bfcef3745_0_0"/>
            <p:cNvSpPr/>
            <p:nvPr/>
          </p:nvSpPr>
          <p:spPr>
            <a:xfrm>
              <a:off x="5570538" y="2720975"/>
              <a:ext cx="330200" cy="134938"/>
            </a:xfrm>
            <a:custGeom>
              <a:rect b="b" l="l" r="r" t="t"/>
              <a:pathLst>
                <a:path extrusionOk="0" h="36" w="88">
                  <a:moveTo>
                    <a:pt x="52" y="8"/>
                  </a:moveTo>
                  <a:cubicBezTo>
                    <a:pt x="52" y="9"/>
                    <a:pt x="51" y="10"/>
                    <a:pt x="50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10"/>
                    <a:pt x="36" y="9"/>
                    <a:pt x="36" y="8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7" y="36"/>
                    <a:pt x="88" y="35"/>
                    <a:pt x="88" y="34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g6bfcef3745_0_0"/>
          <p:cNvGrpSpPr/>
          <p:nvPr/>
        </p:nvGrpSpPr>
        <p:grpSpPr>
          <a:xfrm>
            <a:off x="6002611" y="2381703"/>
            <a:ext cx="224735" cy="224735"/>
            <a:chOff x="3390900" y="3971925"/>
            <a:chExt cx="361950" cy="361950"/>
          </a:xfrm>
        </p:grpSpPr>
        <p:sp>
          <p:nvSpPr>
            <p:cNvPr id="248" name="Google Shape;248;g6bfcef3745_0_0"/>
            <p:cNvSpPr/>
            <p:nvPr/>
          </p:nvSpPr>
          <p:spPr>
            <a:xfrm>
              <a:off x="3390900" y="3971925"/>
              <a:ext cx="361950" cy="361950"/>
            </a:xfrm>
            <a:custGeom>
              <a:rect b="b" l="l" r="r" t="t"/>
              <a:pathLst>
                <a:path extrusionOk="0" h="96" w="96">
                  <a:moveTo>
                    <a:pt x="95" y="89"/>
                  </a:moveTo>
                  <a:cubicBezTo>
                    <a:pt x="74" y="69"/>
                    <a:pt x="74" y="69"/>
                    <a:pt x="74" y="69"/>
                  </a:cubicBezTo>
                  <a:cubicBezTo>
                    <a:pt x="80" y="61"/>
                    <a:pt x="84" y="52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4"/>
                    <a:pt x="42" y="84"/>
                  </a:cubicBezTo>
                  <a:cubicBezTo>
                    <a:pt x="52" y="84"/>
                    <a:pt x="61" y="80"/>
                    <a:pt x="69" y="74"/>
                  </a:cubicBezTo>
                  <a:cubicBezTo>
                    <a:pt x="89" y="95"/>
                    <a:pt x="89" y="95"/>
                    <a:pt x="89" y="95"/>
                  </a:cubicBezTo>
                  <a:cubicBezTo>
                    <a:pt x="90" y="96"/>
                    <a:pt x="91" y="96"/>
                    <a:pt x="92" y="96"/>
                  </a:cubicBezTo>
                  <a:cubicBezTo>
                    <a:pt x="93" y="96"/>
                    <a:pt x="94" y="96"/>
                    <a:pt x="95" y="95"/>
                  </a:cubicBezTo>
                  <a:cubicBezTo>
                    <a:pt x="96" y="93"/>
                    <a:pt x="96" y="91"/>
                    <a:pt x="95" y="89"/>
                  </a:cubicBezTo>
                  <a:close/>
                  <a:moveTo>
                    <a:pt x="64" y="45"/>
                  </a:moveTo>
                  <a:cubicBezTo>
                    <a:pt x="69" y="48"/>
                    <a:pt x="69" y="48"/>
                    <a:pt x="69" y="48"/>
                  </a:cubicBezTo>
                  <a:cubicBezTo>
                    <a:pt x="69" y="48"/>
                    <a:pt x="69" y="49"/>
                    <a:pt x="69" y="49"/>
                  </a:cubicBezTo>
                  <a:cubicBezTo>
                    <a:pt x="70" y="50"/>
                    <a:pt x="70" y="50"/>
                    <a:pt x="69" y="51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63" y="62"/>
                    <a:pt x="63" y="62"/>
                    <a:pt x="62" y="62"/>
                  </a:cubicBezTo>
                  <a:cubicBezTo>
                    <a:pt x="61" y="62"/>
                    <a:pt x="61" y="62"/>
                    <a:pt x="60" y="62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55" y="60"/>
                    <a:pt x="53" y="61"/>
                    <a:pt x="50" y="62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0" y="69"/>
                    <a:pt x="50" y="70"/>
                    <a:pt x="48" y="70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5" y="70"/>
                    <a:pt x="34" y="69"/>
                    <a:pt x="34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2" y="62"/>
                    <a:pt x="30" y="61"/>
                    <a:pt x="28" y="59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62"/>
                    <a:pt x="21" y="62"/>
                    <a:pt x="21" y="6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4" y="50"/>
                    <a:pt x="14" y="50"/>
                    <a:pt x="15" y="49"/>
                  </a:cubicBezTo>
                  <a:cubicBezTo>
                    <a:pt x="15" y="49"/>
                    <a:pt x="15" y="48"/>
                    <a:pt x="15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3"/>
                    <a:pt x="20" y="41"/>
                    <a:pt x="20" y="39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5" y="35"/>
                    <a:pt x="15" y="35"/>
                  </a:cubicBezTo>
                  <a:cubicBezTo>
                    <a:pt x="14" y="34"/>
                    <a:pt x="15" y="34"/>
                    <a:pt x="15" y="3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2"/>
                    <a:pt x="23" y="22"/>
                    <a:pt x="24" y="22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3"/>
                    <a:pt x="32" y="22"/>
                    <a:pt x="34" y="21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5"/>
                    <a:pt x="35" y="14"/>
                    <a:pt x="36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50" y="14"/>
                    <a:pt x="50" y="15"/>
                    <a:pt x="50" y="16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3" y="23"/>
                    <a:pt x="54" y="24"/>
                    <a:pt x="56" y="25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1" y="22"/>
                    <a:pt x="61" y="22"/>
                    <a:pt x="62" y="22"/>
                  </a:cubicBezTo>
                  <a:cubicBezTo>
                    <a:pt x="63" y="22"/>
                    <a:pt x="63" y="22"/>
                    <a:pt x="63" y="23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70" y="34"/>
                    <a:pt x="70" y="34"/>
                    <a:pt x="69" y="35"/>
                  </a:cubicBezTo>
                  <a:cubicBezTo>
                    <a:pt x="69" y="35"/>
                    <a:pt x="69" y="36"/>
                    <a:pt x="69" y="36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41"/>
                    <a:pt x="64" y="43"/>
                    <a:pt x="64" y="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g6bfcef3745_0_0"/>
            <p:cNvSpPr/>
            <p:nvPr/>
          </p:nvSpPr>
          <p:spPr>
            <a:xfrm>
              <a:off x="3511550" y="4092575"/>
              <a:ext cx="74700" cy="7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g6bfcef3745_0_0"/>
          <p:cNvSpPr/>
          <p:nvPr/>
        </p:nvSpPr>
        <p:spPr>
          <a:xfrm>
            <a:off x="9833208" y="2384247"/>
            <a:ext cx="221785" cy="219814"/>
          </a:xfrm>
          <a:custGeom>
            <a:rect b="b" l="l" r="r" t="t"/>
            <a:pathLst>
              <a:path extrusionOk="0" h="93" w="95">
                <a:moveTo>
                  <a:pt x="24" y="93"/>
                </a:moveTo>
                <a:cubicBezTo>
                  <a:pt x="37" y="93"/>
                  <a:pt x="48" y="82"/>
                  <a:pt x="48" y="69"/>
                </a:cubicBezTo>
                <a:cubicBezTo>
                  <a:pt x="48" y="65"/>
                  <a:pt x="47" y="61"/>
                  <a:pt x="45" y="58"/>
                </a:cubicBezTo>
                <a:cubicBezTo>
                  <a:pt x="64" y="40"/>
                  <a:pt x="64" y="40"/>
                  <a:pt x="64" y="40"/>
                </a:cubicBezTo>
                <a:cubicBezTo>
                  <a:pt x="72" y="48"/>
                  <a:pt x="72" y="48"/>
                  <a:pt x="72" y="48"/>
                </a:cubicBezTo>
                <a:cubicBezTo>
                  <a:pt x="79" y="41"/>
                  <a:pt x="79" y="41"/>
                  <a:pt x="79" y="41"/>
                </a:cubicBezTo>
                <a:cubicBezTo>
                  <a:pt x="71" y="33"/>
                  <a:pt x="71" y="33"/>
                  <a:pt x="71" y="33"/>
                </a:cubicBezTo>
                <a:cubicBezTo>
                  <a:pt x="76" y="28"/>
                  <a:pt x="76" y="28"/>
                  <a:pt x="76" y="28"/>
                </a:cubicBezTo>
                <a:cubicBezTo>
                  <a:pt x="86" y="38"/>
                  <a:pt x="86" y="38"/>
                  <a:pt x="86" y="38"/>
                </a:cubicBezTo>
                <a:cubicBezTo>
                  <a:pt x="95" y="29"/>
                  <a:pt x="95" y="29"/>
                  <a:pt x="95" y="29"/>
                </a:cubicBezTo>
                <a:cubicBezTo>
                  <a:pt x="85" y="19"/>
                  <a:pt x="85" y="19"/>
                  <a:pt x="85" y="19"/>
                </a:cubicBezTo>
                <a:cubicBezTo>
                  <a:pt x="89" y="14"/>
                  <a:pt x="89" y="14"/>
                  <a:pt x="89" y="14"/>
                </a:cubicBezTo>
                <a:cubicBezTo>
                  <a:pt x="92" y="11"/>
                  <a:pt x="92" y="6"/>
                  <a:pt x="89" y="3"/>
                </a:cubicBezTo>
                <a:cubicBezTo>
                  <a:pt x="86" y="0"/>
                  <a:pt x="81" y="0"/>
                  <a:pt x="79" y="3"/>
                </a:cubicBezTo>
                <a:cubicBezTo>
                  <a:pt x="35" y="47"/>
                  <a:pt x="35" y="47"/>
                  <a:pt x="35" y="47"/>
                </a:cubicBezTo>
                <a:cubicBezTo>
                  <a:pt x="31" y="46"/>
                  <a:pt x="28" y="45"/>
                  <a:pt x="24" y="45"/>
                </a:cubicBezTo>
                <a:cubicBezTo>
                  <a:pt x="11" y="45"/>
                  <a:pt x="0" y="56"/>
                  <a:pt x="0" y="69"/>
                </a:cubicBezTo>
                <a:cubicBezTo>
                  <a:pt x="0" y="82"/>
                  <a:pt x="11" y="93"/>
                  <a:pt x="24" y="93"/>
                </a:cubicBezTo>
                <a:close/>
                <a:moveTo>
                  <a:pt x="24" y="57"/>
                </a:moveTo>
                <a:cubicBezTo>
                  <a:pt x="31" y="57"/>
                  <a:pt x="36" y="62"/>
                  <a:pt x="36" y="69"/>
                </a:cubicBezTo>
                <a:cubicBezTo>
                  <a:pt x="36" y="75"/>
                  <a:pt x="31" y="81"/>
                  <a:pt x="24" y="81"/>
                </a:cubicBezTo>
                <a:cubicBezTo>
                  <a:pt x="17" y="81"/>
                  <a:pt x="12" y="75"/>
                  <a:pt x="12" y="69"/>
                </a:cubicBezTo>
                <a:cubicBezTo>
                  <a:pt x="12" y="62"/>
                  <a:pt x="17" y="57"/>
                  <a:pt x="24" y="5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g6e4258f335_1_25"/>
          <p:cNvGrpSpPr/>
          <p:nvPr/>
        </p:nvGrpSpPr>
        <p:grpSpPr>
          <a:xfrm>
            <a:off x="904675" y="1409700"/>
            <a:ext cx="10487350" cy="339938"/>
            <a:chOff x="904675" y="2021330"/>
            <a:chExt cx="10487350" cy="339938"/>
          </a:xfrm>
        </p:grpSpPr>
        <p:sp>
          <p:nvSpPr>
            <p:cNvPr id="257" name="Google Shape;257;g6e4258f335_1_25"/>
            <p:cNvSpPr txBox="1"/>
            <p:nvPr/>
          </p:nvSpPr>
          <p:spPr>
            <a:xfrm>
              <a:off x="4785000" y="2053468"/>
              <a:ext cx="2895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lang="en-US" sz="1800">
                  <a:solidFill>
                    <a:schemeClr val="dk1"/>
                  </a:solidFill>
                  <a:highlight>
                    <a:srgbClr val="FFFFFF"/>
                  </a:highlight>
                </a:rPr>
                <a:t>Classification Accuracy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g6e4258f335_1_25"/>
            <p:cNvSpPr txBox="1"/>
            <p:nvPr/>
          </p:nvSpPr>
          <p:spPr>
            <a:xfrm>
              <a:off x="904675" y="2037393"/>
              <a:ext cx="2895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en-US" sz="1800">
                  <a:solidFill>
                    <a:schemeClr val="dk1"/>
                  </a:solidFill>
                </a:rPr>
                <a:t>Confusion Matrix</a:t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59" name="Google Shape;259;g6e4258f335_1_25"/>
            <p:cNvSpPr txBox="1"/>
            <p:nvPr/>
          </p:nvSpPr>
          <p:spPr>
            <a:xfrm>
              <a:off x="7930925" y="2021330"/>
              <a:ext cx="3461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en-US" sz="1800">
                  <a:solidFill>
                    <a:schemeClr val="dk1"/>
                  </a:solidFill>
                </a:rPr>
                <a:t>	</a:t>
              </a:r>
              <a:r>
                <a:rPr b="1" lang="en-US" sz="1800">
                  <a:solidFill>
                    <a:schemeClr val="dk1"/>
                  </a:solidFill>
                  <a:highlight>
                    <a:srgbClr val="FFFFFF"/>
                  </a:highlight>
                </a:rPr>
                <a:t>Classification Error</a:t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260" name="Google Shape;260;g6e4258f335_1_25"/>
          <p:cNvSpPr/>
          <p:nvPr/>
        </p:nvSpPr>
        <p:spPr>
          <a:xfrm flipH="1" rot="10800000">
            <a:off x="0" y="2782506"/>
            <a:ext cx="12192000" cy="1437000"/>
          </a:xfrm>
          <a:prstGeom prst="rect">
            <a:avLst/>
          </a:prstGeom>
          <a:gradFill>
            <a:gsLst>
              <a:gs pos="0">
                <a:srgbClr val="405666"/>
              </a:gs>
              <a:gs pos="100000">
                <a:srgbClr val="FD593D"/>
              </a:gs>
            </a:gsLst>
            <a:lin ang="239989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6e4258f335_1_25"/>
          <p:cNvSpPr/>
          <p:nvPr/>
        </p:nvSpPr>
        <p:spPr>
          <a:xfrm>
            <a:off x="2000250" y="2194350"/>
            <a:ext cx="571500" cy="599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405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6e4258f335_1_25"/>
          <p:cNvSpPr/>
          <p:nvPr/>
        </p:nvSpPr>
        <p:spPr>
          <a:xfrm>
            <a:off x="5829300" y="2194350"/>
            <a:ext cx="571500" cy="599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405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6e4258f335_1_25"/>
          <p:cNvSpPr/>
          <p:nvPr/>
        </p:nvSpPr>
        <p:spPr>
          <a:xfrm>
            <a:off x="9658350" y="2194350"/>
            <a:ext cx="571500" cy="599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405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6e4258f335_1_25"/>
          <p:cNvSpPr txBox="1"/>
          <p:nvPr>
            <p:ph idx="12" type="sldNum"/>
          </p:nvPr>
        </p:nvSpPr>
        <p:spPr>
          <a:xfrm>
            <a:off x="11677650" y="6384925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" name="Google Shape;265;g6e4258f335_1_25"/>
          <p:cNvSpPr txBox="1"/>
          <p:nvPr>
            <p:ph type="title"/>
          </p:nvPr>
        </p:nvSpPr>
        <p:spPr>
          <a:xfrm>
            <a:off x="604838" y="3054863"/>
            <a:ext cx="109824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>
                <a:solidFill>
                  <a:schemeClr val="lt1"/>
                </a:solidFill>
              </a:rPr>
              <a:t>Project Evaluation Metrics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6e4258f335_1_25"/>
          <p:cNvSpPr/>
          <p:nvPr/>
        </p:nvSpPr>
        <p:spPr>
          <a:xfrm>
            <a:off x="2000250" y="4213040"/>
            <a:ext cx="571500" cy="599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405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6e4258f335_1_25"/>
          <p:cNvSpPr/>
          <p:nvPr/>
        </p:nvSpPr>
        <p:spPr>
          <a:xfrm>
            <a:off x="5829300" y="4213132"/>
            <a:ext cx="571500" cy="599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405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6e4258f335_1_25"/>
          <p:cNvSpPr/>
          <p:nvPr/>
        </p:nvSpPr>
        <p:spPr>
          <a:xfrm>
            <a:off x="9658350" y="4213040"/>
            <a:ext cx="571500" cy="599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405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9" name="Google Shape;269;g6e4258f335_1_25"/>
          <p:cNvGrpSpPr/>
          <p:nvPr/>
        </p:nvGrpSpPr>
        <p:grpSpPr>
          <a:xfrm>
            <a:off x="838200" y="4944516"/>
            <a:ext cx="10553700" cy="307800"/>
            <a:chOff x="838200" y="4944516"/>
            <a:chExt cx="10553700" cy="307800"/>
          </a:xfrm>
        </p:grpSpPr>
        <p:sp>
          <p:nvSpPr>
            <p:cNvPr id="270" name="Google Shape;270;g6e4258f335_1_25"/>
            <p:cNvSpPr txBox="1"/>
            <p:nvPr/>
          </p:nvSpPr>
          <p:spPr>
            <a:xfrm>
              <a:off x="838200" y="4944516"/>
              <a:ext cx="2895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en-US" sz="1800">
                  <a:solidFill>
                    <a:schemeClr val="dk1"/>
                  </a:solidFill>
                  <a:highlight>
                    <a:srgbClr val="FFFFFF"/>
                  </a:highlight>
                </a:rPr>
                <a:t>Precision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g6e4258f335_1_25"/>
            <p:cNvSpPr txBox="1"/>
            <p:nvPr/>
          </p:nvSpPr>
          <p:spPr>
            <a:xfrm>
              <a:off x="4667250" y="4944516"/>
              <a:ext cx="2895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en-US" sz="1800">
                  <a:solidFill>
                    <a:schemeClr val="dk1"/>
                  </a:solidFill>
                  <a:highlight>
                    <a:srgbClr val="FFFFFF"/>
                  </a:highlight>
                </a:rPr>
                <a:t>Sensitivity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g6e4258f335_1_25"/>
            <p:cNvSpPr txBox="1"/>
            <p:nvPr/>
          </p:nvSpPr>
          <p:spPr>
            <a:xfrm>
              <a:off x="8496300" y="4944516"/>
              <a:ext cx="2895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en-US" sz="1800">
                  <a:solidFill>
                    <a:schemeClr val="dk1"/>
                  </a:solidFill>
                </a:rPr>
                <a:t>Specificity</a:t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bfcef3745_1_19"/>
          <p:cNvSpPr txBox="1"/>
          <p:nvPr>
            <p:ph type="title"/>
          </p:nvPr>
        </p:nvSpPr>
        <p:spPr>
          <a:xfrm>
            <a:off x="604850" y="307975"/>
            <a:ext cx="109824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6bfcef3745_1_19"/>
          <p:cNvSpPr txBox="1"/>
          <p:nvPr>
            <p:ph idx="1" type="body"/>
          </p:nvPr>
        </p:nvSpPr>
        <p:spPr>
          <a:xfrm>
            <a:off x="440375" y="904650"/>
            <a:ext cx="10492800" cy="52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https://www.kaggle.com/johnolafenwa/us-census-data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https://archive.ics.uci.edu/ml/datasets/census+income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https://towardsdatascience.com/naive-bayes-intuition-and-implementation-ac328f9c9718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u="sng">
                <a:solidFill>
                  <a:schemeClr val="hlink"/>
                </a:solidFill>
                <a:hlinkClick r:id="rId6"/>
              </a:rPr>
              <a:t>https://www.machinelearningplus.com/predictive-modeling/how-naive-bayes-algorithm-works-with-example-and-full-code/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u="sng">
                <a:solidFill>
                  <a:schemeClr val="hlink"/>
                </a:solidFill>
                <a:hlinkClick r:id="rId7"/>
              </a:rPr>
              <a:t>https://www.ritchieng.com/machine-learning-evaluate-classification-model/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u="sng">
                <a:solidFill>
                  <a:schemeClr val="hlink"/>
                </a:solidFill>
                <a:hlinkClick r:id="rId8"/>
              </a:rPr>
              <a:t>https://towardsdatascience.com/naive-bayes-classifier-81d512f50a7c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0" name="Google Shape;280;g6bfcef3745_1_19"/>
          <p:cNvSpPr txBox="1"/>
          <p:nvPr>
            <p:ph idx="12" type="sldNum"/>
          </p:nvPr>
        </p:nvSpPr>
        <p:spPr>
          <a:xfrm>
            <a:off x="11677650" y="6384925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05666"/>
            </a:gs>
            <a:gs pos="100000">
              <a:srgbClr val="FD593D"/>
            </a:gs>
          </a:gsLst>
          <a:lin ang="2400000" scaled="0"/>
        </a:gra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/>
          <p:nvPr/>
        </p:nvSpPr>
        <p:spPr>
          <a:xfrm>
            <a:off x="1181100" y="1511348"/>
            <a:ext cx="9829800" cy="4884512"/>
          </a:xfrm>
          <a:custGeom>
            <a:rect b="b" l="l" r="r" t="t"/>
            <a:pathLst>
              <a:path extrusionOk="0" h="4476750" w="9009204">
                <a:moveTo>
                  <a:pt x="4504602" y="0"/>
                </a:moveTo>
                <a:cubicBezTo>
                  <a:pt x="6915067" y="0"/>
                  <a:pt x="8883398" y="1893004"/>
                  <a:pt x="9004065" y="4273482"/>
                </a:cubicBezTo>
                <a:lnTo>
                  <a:pt x="9009204" y="4476750"/>
                </a:lnTo>
                <a:lnTo>
                  <a:pt x="0" y="4476750"/>
                </a:lnTo>
                <a:lnTo>
                  <a:pt x="5139" y="4273482"/>
                </a:lnTo>
                <a:cubicBezTo>
                  <a:pt x="125806" y="1893004"/>
                  <a:pt x="2094137" y="0"/>
                  <a:pt x="4504602" y="0"/>
                </a:cubicBezTo>
                <a:close/>
              </a:path>
            </a:pathLst>
          </a:custGeom>
          <a:solidFill>
            <a:schemeClr val="lt1">
              <a:alpha val="3333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indoor, chair&#10;&#10;Description automatically generated" id="287" name="Google Shape;2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9650" y="1803098"/>
            <a:ext cx="10172700" cy="5054902"/>
          </a:xfrm>
          <a:custGeom>
            <a:rect b="b" l="l" r="r" t="t"/>
            <a:pathLst>
              <a:path extrusionOk="0" h="5054902" w="10172700">
                <a:moveTo>
                  <a:pt x="5086350" y="0"/>
                </a:moveTo>
                <a:cubicBezTo>
                  <a:pt x="7808115" y="0"/>
                  <a:pt x="10030647" y="2137477"/>
                  <a:pt x="10166897" y="4825383"/>
                </a:cubicBezTo>
                <a:lnTo>
                  <a:pt x="10172700" y="5054902"/>
                </a:lnTo>
                <a:lnTo>
                  <a:pt x="0" y="5054902"/>
                </a:lnTo>
                <a:lnTo>
                  <a:pt x="5803" y="4825383"/>
                </a:lnTo>
                <a:cubicBezTo>
                  <a:pt x="142053" y="2137477"/>
                  <a:pt x="2364585" y="0"/>
                  <a:pt x="508635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88" name="Google Shape;288;p13"/>
          <p:cNvSpPr/>
          <p:nvPr/>
        </p:nvSpPr>
        <p:spPr>
          <a:xfrm>
            <a:off x="1009650" y="1803098"/>
            <a:ext cx="10172700" cy="5054902"/>
          </a:xfrm>
          <a:custGeom>
            <a:rect b="b" l="l" r="r" t="t"/>
            <a:pathLst>
              <a:path extrusionOk="0" h="4476750" w="9009204">
                <a:moveTo>
                  <a:pt x="4504602" y="0"/>
                </a:moveTo>
                <a:cubicBezTo>
                  <a:pt x="6915067" y="0"/>
                  <a:pt x="8883398" y="1893004"/>
                  <a:pt x="9004065" y="4273482"/>
                </a:cubicBezTo>
                <a:lnTo>
                  <a:pt x="9009204" y="4476750"/>
                </a:lnTo>
                <a:lnTo>
                  <a:pt x="0" y="4476750"/>
                </a:lnTo>
                <a:lnTo>
                  <a:pt x="5139" y="4273482"/>
                </a:lnTo>
                <a:cubicBezTo>
                  <a:pt x="125806" y="1893004"/>
                  <a:pt x="2094137" y="0"/>
                  <a:pt x="4504602" y="0"/>
                </a:cubicBezTo>
                <a:close/>
              </a:path>
            </a:pathLst>
          </a:custGeom>
          <a:solidFill>
            <a:schemeClr val="dk1">
              <a:alpha val="7450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black background&#10;&#10;Description automatically generated" id="289" name="Google Shape;28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8400" y="-25702"/>
            <a:ext cx="7315200" cy="3657600"/>
          </a:xfrm>
          <a:custGeom>
            <a:rect b="b" l="l" r="r" t="t"/>
            <a:pathLst>
              <a:path extrusionOk="0" h="4343400" w="8686800">
                <a:moveTo>
                  <a:pt x="0" y="0"/>
                </a:moveTo>
                <a:lnTo>
                  <a:pt x="2171700" y="0"/>
                </a:lnTo>
                <a:cubicBezTo>
                  <a:pt x="2171700" y="1199397"/>
                  <a:pt x="3144003" y="2171700"/>
                  <a:pt x="4343400" y="2171700"/>
                </a:cubicBezTo>
                <a:cubicBezTo>
                  <a:pt x="5542797" y="2171700"/>
                  <a:pt x="6515100" y="1199397"/>
                  <a:pt x="6515100" y="0"/>
                </a:cubicBezTo>
                <a:lnTo>
                  <a:pt x="8686800" y="0"/>
                </a:lnTo>
                <a:cubicBezTo>
                  <a:pt x="8686800" y="2398794"/>
                  <a:pt x="6742194" y="4343400"/>
                  <a:pt x="4343400" y="4343400"/>
                </a:cubicBezTo>
                <a:cubicBezTo>
                  <a:pt x="1944606" y="4343400"/>
                  <a:pt x="0" y="2398794"/>
                  <a:pt x="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90" name="Google Shape;290;p13"/>
          <p:cNvSpPr/>
          <p:nvPr/>
        </p:nvSpPr>
        <p:spPr>
          <a:xfrm>
            <a:off x="5086350" y="4045528"/>
            <a:ext cx="5238750" cy="2812472"/>
          </a:xfrm>
          <a:custGeom>
            <a:rect b="b" l="l" r="r" t="t"/>
            <a:pathLst>
              <a:path extrusionOk="0" h="2812472" w="5238750">
                <a:moveTo>
                  <a:pt x="2619375" y="0"/>
                </a:moveTo>
                <a:cubicBezTo>
                  <a:pt x="4066016" y="0"/>
                  <a:pt x="5238750" y="1172734"/>
                  <a:pt x="5238750" y="2619375"/>
                </a:cubicBezTo>
                <a:lnTo>
                  <a:pt x="5228999" y="2812472"/>
                </a:lnTo>
                <a:lnTo>
                  <a:pt x="9751" y="2812472"/>
                </a:lnTo>
                <a:lnTo>
                  <a:pt x="0" y="2619375"/>
                </a:lnTo>
                <a:cubicBezTo>
                  <a:pt x="0" y="1172734"/>
                  <a:pt x="1172734" y="0"/>
                  <a:pt x="2619375" y="0"/>
                </a:cubicBezTo>
                <a:close/>
              </a:path>
            </a:pathLst>
          </a:custGeom>
          <a:gradFill>
            <a:gsLst>
              <a:gs pos="0">
                <a:srgbClr val="405666"/>
              </a:gs>
              <a:gs pos="100000">
                <a:srgbClr val="FD593D"/>
              </a:gs>
            </a:gsLst>
            <a:lin ang="2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3"/>
          <p:cNvSpPr txBox="1"/>
          <p:nvPr/>
        </p:nvSpPr>
        <p:spPr>
          <a:xfrm>
            <a:off x="6229350" y="4734751"/>
            <a:ext cx="295275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3"/>
          <p:cNvSpPr txBox="1"/>
          <p:nvPr/>
        </p:nvSpPr>
        <p:spPr>
          <a:xfrm>
            <a:off x="0" y="6395850"/>
            <a:ext cx="37554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 Template: </a:t>
            </a:r>
            <a:r>
              <a:rPr b="0" i="0" lang="en-US" sz="14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https://24slides.com/templates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/>
          <p:nvPr/>
        </p:nvSpPr>
        <p:spPr>
          <a:xfrm>
            <a:off x="2408250" y="1581225"/>
            <a:ext cx="9539700" cy="4629300"/>
          </a:xfrm>
          <a:prstGeom prst="rect">
            <a:avLst/>
          </a:prstGeom>
          <a:solidFill>
            <a:srgbClr val="405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 flipH="1" rot="5400000">
            <a:off x="3517018" y="3946393"/>
            <a:ext cx="811964" cy="1311794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C1B8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/>
          <p:nvPr/>
        </p:nvSpPr>
        <p:spPr>
          <a:xfrm flipH="1" rot="5400000">
            <a:off x="3517018" y="2443789"/>
            <a:ext cx="811964" cy="1311794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C1B8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 txBox="1"/>
          <p:nvPr/>
        </p:nvSpPr>
        <p:spPr>
          <a:xfrm>
            <a:off x="4925100" y="4171400"/>
            <a:ext cx="6638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This algorithm is called “Naive” because it makes a naive assumption that each feature is independent of other features which is not true in real life.</a:t>
            </a:r>
            <a:endParaRPr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 txBox="1"/>
          <p:nvPr/>
        </p:nvSpPr>
        <p:spPr>
          <a:xfrm>
            <a:off x="4821550" y="2668800"/>
            <a:ext cx="67416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 machine learning, naïve Bayes classifiers are a family of simple "probabilistic classifiers" based on applying Bayes' theorem with strong (naïve) independence assumptions between the features.</a:t>
            </a:r>
            <a:endParaRPr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9"/>
          <p:cNvCxnSpPr/>
          <p:nvPr/>
        </p:nvCxnSpPr>
        <p:spPr>
          <a:xfrm>
            <a:off x="6398927" y="3850987"/>
            <a:ext cx="5164288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group of people sitting at a table&#10;&#10;Description automatically generated" id="128" name="Google Shape;1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170999"/>
            <a:ext cx="3923001" cy="5359976"/>
          </a:xfrm>
          <a:custGeom>
            <a:rect b="b" l="l" r="r" t="t"/>
            <a:pathLst>
              <a:path extrusionOk="0" h="5359976" w="3923001">
                <a:moveTo>
                  <a:pt x="1243013" y="0"/>
                </a:moveTo>
                <a:cubicBezTo>
                  <a:pt x="2723129" y="0"/>
                  <a:pt x="3923001" y="1199872"/>
                  <a:pt x="3923001" y="2679988"/>
                </a:cubicBezTo>
                <a:cubicBezTo>
                  <a:pt x="3923001" y="4160104"/>
                  <a:pt x="2723129" y="5359976"/>
                  <a:pt x="1243013" y="5359976"/>
                </a:cubicBezTo>
                <a:cubicBezTo>
                  <a:pt x="872984" y="5359976"/>
                  <a:pt x="520470" y="5284984"/>
                  <a:pt x="199841" y="5149369"/>
                </a:cubicBezTo>
                <a:lnTo>
                  <a:pt x="0" y="5053101"/>
                </a:lnTo>
                <a:lnTo>
                  <a:pt x="0" y="306875"/>
                </a:lnTo>
                <a:lnTo>
                  <a:pt x="199841" y="210607"/>
                </a:lnTo>
                <a:cubicBezTo>
                  <a:pt x="520470" y="74992"/>
                  <a:pt x="872984" y="0"/>
                  <a:pt x="1243013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29" name="Google Shape;129;p9"/>
          <p:cNvSpPr/>
          <p:nvPr/>
        </p:nvSpPr>
        <p:spPr>
          <a:xfrm>
            <a:off x="0" y="1170998"/>
            <a:ext cx="3923001" cy="5359976"/>
          </a:xfrm>
          <a:custGeom>
            <a:rect b="b" l="l" r="r" t="t"/>
            <a:pathLst>
              <a:path extrusionOk="0" h="5359976" w="3923001">
                <a:moveTo>
                  <a:pt x="1243013" y="0"/>
                </a:moveTo>
                <a:cubicBezTo>
                  <a:pt x="2723130" y="0"/>
                  <a:pt x="3923001" y="1199871"/>
                  <a:pt x="3923001" y="2679988"/>
                </a:cubicBezTo>
                <a:cubicBezTo>
                  <a:pt x="3923001" y="4160105"/>
                  <a:pt x="2723130" y="5359976"/>
                  <a:pt x="1243013" y="5359976"/>
                </a:cubicBezTo>
                <a:cubicBezTo>
                  <a:pt x="872984" y="5359976"/>
                  <a:pt x="520470" y="5284984"/>
                  <a:pt x="199841" y="5149370"/>
                </a:cubicBezTo>
                <a:lnTo>
                  <a:pt x="0" y="5053101"/>
                </a:lnTo>
                <a:lnTo>
                  <a:pt x="0" y="306875"/>
                </a:lnTo>
                <a:lnTo>
                  <a:pt x="199841" y="210607"/>
                </a:lnTo>
                <a:cubicBezTo>
                  <a:pt x="520470" y="74992"/>
                  <a:pt x="872984" y="0"/>
                  <a:pt x="1243013" y="0"/>
                </a:cubicBezTo>
                <a:close/>
              </a:path>
            </a:pathLst>
          </a:custGeom>
          <a:gradFill>
            <a:gsLst>
              <a:gs pos="0">
                <a:srgbClr val="405666">
                  <a:alpha val="84313"/>
                </a:srgbClr>
              </a:gs>
              <a:gs pos="100000">
                <a:srgbClr val="FD593D"/>
              </a:gs>
            </a:gsLst>
            <a:lin ang="2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9"/>
          <p:cNvSpPr txBox="1"/>
          <p:nvPr/>
        </p:nvSpPr>
        <p:spPr>
          <a:xfrm>
            <a:off x="172825" y="3259100"/>
            <a:ext cx="3486600" cy="13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b="1" baseline="30000" lang="en-US"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Naive Bayes</a:t>
            </a:r>
            <a:endParaRPr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9"/>
          <p:cNvSpPr txBox="1"/>
          <p:nvPr>
            <p:ph idx="12" type="sldNum"/>
          </p:nvPr>
        </p:nvSpPr>
        <p:spPr>
          <a:xfrm>
            <a:off x="11677650" y="6384925"/>
            <a:ext cx="395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fcef3745_1_10"/>
          <p:cNvSpPr txBox="1"/>
          <p:nvPr>
            <p:ph idx="12" type="sldNum"/>
          </p:nvPr>
        </p:nvSpPr>
        <p:spPr>
          <a:xfrm>
            <a:off x="11677650" y="6384925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g6bfcef3745_1_10"/>
          <p:cNvSpPr txBox="1"/>
          <p:nvPr/>
        </p:nvSpPr>
        <p:spPr>
          <a:xfrm>
            <a:off x="456075" y="75000"/>
            <a:ext cx="11472600" cy="6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6bfcef3745_1_10"/>
          <p:cNvSpPr txBox="1"/>
          <p:nvPr/>
        </p:nvSpPr>
        <p:spPr>
          <a:xfrm>
            <a:off x="1835700" y="434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Bayes Theorem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g6bfcef3745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988" y="1607350"/>
            <a:ext cx="10672775" cy="48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e4258f335_1_0"/>
          <p:cNvSpPr txBox="1"/>
          <p:nvPr>
            <p:ph type="title"/>
          </p:nvPr>
        </p:nvSpPr>
        <p:spPr>
          <a:xfrm>
            <a:off x="604838" y="307975"/>
            <a:ext cx="10982400" cy="89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Naive Bayes Classifier formula</a:t>
            </a:r>
            <a:r>
              <a:rPr lang="en-US" sz="6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6e4258f335_1_0"/>
          <p:cNvSpPr txBox="1"/>
          <p:nvPr>
            <p:ph idx="1" type="body"/>
          </p:nvPr>
        </p:nvSpPr>
        <p:spPr>
          <a:xfrm>
            <a:off x="604850" y="3947550"/>
            <a:ext cx="10982400" cy="222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749300" rtl="0" algn="l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highlight>
                  <a:srgbClr val="FFFFFF"/>
                </a:highlight>
              </a:rPr>
              <a:t>P (y | x1, … , xj) = Posterior Probability, Probability of data included in class y given their features x1 until xj.</a:t>
            </a:r>
            <a:endParaRPr sz="1800">
              <a:highlight>
                <a:srgbClr val="FFFFFF"/>
              </a:highlight>
            </a:endParaRPr>
          </a:p>
          <a:p>
            <a:pPr indent="-3429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highlight>
                  <a:srgbClr val="FFFFFF"/>
                </a:highlight>
              </a:rPr>
              <a:t>P (x1, … , xj | y) = Likelihood of features value given that their class is y.</a:t>
            </a:r>
            <a:endParaRPr sz="1800">
              <a:highlight>
                <a:srgbClr val="FFFFFF"/>
              </a:highlight>
            </a:endParaRPr>
          </a:p>
          <a:p>
            <a:pPr indent="-3429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highlight>
                  <a:srgbClr val="FFFFFF"/>
                </a:highlight>
              </a:rPr>
              <a:t>P (y) = Prior Probability.</a:t>
            </a:r>
            <a:endParaRPr sz="1800">
              <a:highlight>
                <a:srgbClr val="FFFFFF"/>
              </a:highlight>
            </a:endParaRPr>
          </a:p>
          <a:p>
            <a:pPr indent="-3429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highlight>
                  <a:srgbClr val="FFFFFF"/>
                </a:highlight>
              </a:rPr>
              <a:t>P (x1, … , xj) = Marginal Probability.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6e4258f335_1_0"/>
          <p:cNvSpPr txBox="1"/>
          <p:nvPr>
            <p:ph idx="12" type="sldNum"/>
          </p:nvPr>
        </p:nvSpPr>
        <p:spPr>
          <a:xfrm>
            <a:off x="11677650" y="6384925"/>
            <a:ext cx="39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9" name="Google Shape;149;g6e4258f335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925" y="1409706"/>
            <a:ext cx="5856850" cy="171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e4258f335_1_12"/>
          <p:cNvSpPr txBox="1"/>
          <p:nvPr>
            <p:ph type="title"/>
          </p:nvPr>
        </p:nvSpPr>
        <p:spPr>
          <a:xfrm>
            <a:off x="4538706" y="243725"/>
            <a:ext cx="3114600" cy="89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6e4258f335_1_12"/>
          <p:cNvSpPr txBox="1"/>
          <p:nvPr>
            <p:ph idx="12" type="sldNum"/>
          </p:nvPr>
        </p:nvSpPr>
        <p:spPr>
          <a:xfrm>
            <a:off x="11677650" y="6384925"/>
            <a:ext cx="39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7" name="Google Shape;157;g6e4258f335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25" y="1349950"/>
            <a:ext cx="5678050" cy="155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6e4258f335_1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075" y="3190663"/>
            <a:ext cx="7864325" cy="10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6e4258f335_1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450" y="5314950"/>
            <a:ext cx="7859574" cy="12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6e4258f335_1_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6450" y="4235775"/>
            <a:ext cx="3553000" cy="107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bfcef3745_0_60"/>
          <p:cNvSpPr txBox="1"/>
          <p:nvPr>
            <p:ph idx="12" type="sldNum"/>
          </p:nvPr>
        </p:nvSpPr>
        <p:spPr>
          <a:xfrm>
            <a:off x="11677650" y="6384925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g6bfcef3745_0_60"/>
          <p:cNvSpPr txBox="1"/>
          <p:nvPr/>
        </p:nvSpPr>
        <p:spPr>
          <a:xfrm>
            <a:off x="311700" y="221400"/>
            <a:ext cx="1120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Data Description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6bfcef3745_0_60"/>
          <p:cNvSpPr txBox="1"/>
          <p:nvPr/>
        </p:nvSpPr>
        <p:spPr>
          <a:xfrm>
            <a:off x="311700" y="794100"/>
            <a:ext cx="11203800" cy="58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b="1" lang="en-US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Number of records: 48562</a:t>
            </a:r>
            <a:endParaRPr b="0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Calibri"/>
              <a:buChar char="●"/>
            </a:pPr>
            <a:r>
              <a:rPr b="1" lang="en-US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Number of columns: 15</a:t>
            </a:r>
            <a:endParaRPr b="1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6bfcef3745_0_60"/>
          <p:cNvSpPr txBox="1"/>
          <p:nvPr>
            <p:ph idx="12" type="sldNum"/>
          </p:nvPr>
        </p:nvSpPr>
        <p:spPr>
          <a:xfrm>
            <a:off x="11796600" y="8485175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g6bfcef3745_0_60"/>
          <p:cNvSpPr txBox="1"/>
          <p:nvPr/>
        </p:nvSpPr>
        <p:spPr>
          <a:xfrm>
            <a:off x="430650" y="2819325"/>
            <a:ext cx="11203800" cy="58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6bfcef3745_0_60"/>
          <p:cNvSpPr txBox="1"/>
          <p:nvPr/>
        </p:nvSpPr>
        <p:spPr>
          <a:xfrm>
            <a:off x="430650" y="2194350"/>
            <a:ext cx="108957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M</a:t>
            </a:r>
            <a:r>
              <a:rPr b="1" lang="en-US" sz="2800">
                <a:solidFill>
                  <a:srgbClr val="000000"/>
                </a:solidFill>
              </a:rPr>
              <a:t>etadata</a:t>
            </a:r>
            <a:endParaRPr b="1"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</a:rPr>
              <a:t> </a:t>
            </a:r>
            <a:endParaRPr sz="2800">
              <a:solidFill>
                <a:srgbClr val="000000"/>
              </a:solidFill>
            </a:endParaRPr>
          </a:p>
        </p:txBody>
      </p:sp>
      <p:graphicFrame>
        <p:nvGraphicFramePr>
          <p:cNvPr id="172" name="Google Shape;172;g6bfcef3745_0_60"/>
          <p:cNvGraphicFramePr/>
          <p:nvPr/>
        </p:nvGraphicFramePr>
        <p:xfrm>
          <a:off x="837000" y="332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{CA4C5916-A98B-4637-8DE9-3733D702E640}</a:tableStyleId>
              </a:tblPr>
              <a:tblGrid>
                <a:gridCol w="1515350"/>
                <a:gridCol w="1515350"/>
                <a:gridCol w="1515350"/>
              </a:tblGrid>
              <a:tr h="40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Integer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Continuous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Workclass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Categorical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fnlwgt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Integer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Continuous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Education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Categorical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education_num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Integer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Continuous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marital_status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Categorical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occupation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Categorical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relationship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Categorical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3" name="Google Shape;173;g6bfcef3745_0_60"/>
          <p:cNvGraphicFramePr/>
          <p:nvPr/>
        </p:nvGraphicFramePr>
        <p:xfrm>
          <a:off x="6057875" y="352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{CA4C5916-A98B-4637-8DE9-3733D702E640}</a:tableStyleId>
              </a:tblPr>
              <a:tblGrid>
                <a:gridCol w="1632400"/>
                <a:gridCol w="1632400"/>
                <a:gridCol w="1632400"/>
              </a:tblGrid>
              <a:tr h="40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race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Categorical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gender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Categorical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capital_gain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Integer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Continuous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capital_loss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Integer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Continuous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hours_per_week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Integer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Continuous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native_country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Categorical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income_bracket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Categorical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e4258f335_0_8"/>
          <p:cNvSpPr txBox="1"/>
          <p:nvPr>
            <p:ph idx="12" type="sldNum"/>
          </p:nvPr>
        </p:nvSpPr>
        <p:spPr>
          <a:xfrm>
            <a:off x="11677650" y="6384925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g6e4258f335_0_8"/>
          <p:cNvSpPr txBox="1"/>
          <p:nvPr/>
        </p:nvSpPr>
        <p:spPr>
          <a:xfrm>
            <a:off x="311700" y="221400"/>
            <a:ext cx="1120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b="1" lang="en-US" sz="32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Data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6e4258f335_0_8"/>
          <p:cNvSpPr txBox="1"/>
          <p:nvPr/>
        </p:nvSpPr>
        <p:spPr>
          <a:xfrm>
            <a:off x="311700" y="794100"/>
            <a:ext cx="11203800" cy="58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g6e4258f335_0_8"/>
          <p:cNvPicPr preferRelativeResize="0"/>
          <p:nvPr/>
        </p:nvPicPr>
        <p:blipFill rotWithShape="1">
          <a:blip r:embed="rId4">
            <a:alphaModFix/>
          </a:blip>
          <a:srcRect b="32090" l="2113" r="26248" t="10890"/>
          <a:stretch/>
        </p:blipFill>
        <p:spPr>
          <a:xfrm>
            <a:off x="396700" y="926025"/>
            <a:ext cx="11322427" cy="553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8"/>
          <p:cNvGrpSpPr/>
          <p:nvPr/>
        </p:nvGrpSpPr>
        <p:grpSpPr>
          <a:xfrm>
            <a:off x="838200" y="1409701"/>
            <a:ext cx="10553700" cy="339937"/>
            <a:chOff x="838200" y="2021331"/>
            <a:chExt cx="10553700" cy="339937"/>
          </a:xfrm>
        </p:grpSpPr>
        <p:sp>
          <p:nvSpPr>
            <p:cNvPr id="189" name="Google Shape;189;p8"/>
            <p:cNvSpPr txBox="1"/>
            <p:nvPr/>
          </p:nvSpPr>
          <p:spPr>
            <a:xfrm>
              <a:off x="838200" y="2053468"/>
              <a:ext cx="2895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collection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 txBox="1"/>
            <p:nvPr/>
          </p:nvSpPr>
          <p:spPr>
            <a:xfrm>
              <a:off x="4667250" y="2053443"/>
              <a:ext cx="2895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Cleaning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 txBox="1"/>
            <p:nvPr/>
          </p:nvSpPr>
          <p:spPr>
            <a:xfrm>
              <a:off x="8496300" y="2021331"/>
              <a:ext cx="2895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Applying ML Models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8"/>
          <p:cNvSpPr/>
          <p:nvPr/>
        </p:nvSpPr>
        <p:spPr>
          <a:xfrm flipH="1" rot="10800000">
            <a:off x="0" y="2782506"/>
            <a:ext cx="12192000" cy="1437000"/>
          </a:xfrm>
          <a:prstGeom prst="rect">
            <a:avLst/>
          </a:prstGeom>
          <a:gradFill>
            <a:gsLst>
              <a:gs pos="0">
                <a:srgbClr val="405666"/>
              </a:gs>
              <a:gs pos="100000">
                <a:srgbClr val="FD593D"/>
              </a:gs>
            </a:gsLst>
            <a:lin ang="2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2000250" y="2194350"/>
            <a:ext cx="571500" cy="599608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405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5829300" y="2194350"/>
            <a:ext cx="571500" cy="599608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405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9658350" y="2194350"/>
            <a:ext cx="571500" cy="599608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405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8"/>
          <p:cNvSpPr txBox="1"/>
          <p:nvPr>
            <p:ph idx="12" type="sldNum"/>
          </p:nvPr>
        </p:nvSpPr>
        <p:spPr>
          <a:xfrm>
            <a:off x="11677650" y="6384925"/>
            <a:ext cx="395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8"/>
          <p:cNvSpPr txBox="1"/>
          <p:nvPr>
            <p:ph type="title"/>
          </p:nvPr>
        </p:nvSpPr>
        <p:spPr>
          <a:xfrm>
            <a:off x="604838" y="3054863"/>
            <a:ext cx="10982325" cy="89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Plan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2000250" y="4213040"/>
            <a:ext cx="571500" cy="599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405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5829300" y="4213132"/>
            <a:ext cx="571500" cy="599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405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9658350" y="4213040"/>
            <a:ext cx="571500" cy="599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405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8"/>
          <p:cNvGrpSpPr/>
          <p:nvPr/>
        </p:nvGrpSpPr>
        <p:grpSpPr>
          <a:xfrm>
            <a:off x="838200" y="4944516"/>
            <a:ext cx="10553700" cy="307800"/>
            <a:chOff x="838200" y="4944516"/>
            <a:chExt cx="10553700" cy="307800"/>
          </a:xfrm>
        </p:grpSpPr>
        <p:sp>
          <p:nvSpPr>
            <p:cNvPr id="202" name="Google Shape;202;p8"/>
            <p:cNvSpPr txBox="1"/>
            <p:nvPr/>
          </p:nvSpPr>
          <p:spPr>
            <a:xfrm>
              <a:off x="838200" y="4944516"/>
              <a:ext cx="2895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 Accuracy c</a:t>
              </a: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omparison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 txBox="1"/>
            <p:nvPr/>
          </p:nvSpPr>
          <p:spPr>
            <a:xfrm>
              <a:off x="4667250" y="4944516"/>
              <a:ext cx="2895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en-US" sz="2000">
                  <a:latin typeface="Calibri"/>
                  <a:ea typeface="Calibri"/>
                  <a:cs typeface="Calibri"/>
                  <a:sym typeface="Calibri"/>
                </a:rPr>
                <a:t>Evaluation</a:t>
              </a:r>
              <a:endParaRPr b="1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 txBox="1"/>
            <p:nvPr/>
          </p:nvSpPr>
          <p:spPr>
            <a:xfrm>
              <a:off x="8496300" y="4944516"/>
              <a:ext cx="2895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Success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e4258f335_0_40"/>
          <p:cNvSpPr/>
          <p:nvPr/>
        </p:nvSpPr>
        <p:spPr>
          <a:xfrm>
            <a:off x="13883" y="13883"/>
            <a:ext cx="12192000" cy="6858000"/>
          </a:xfrm>
          <a:prstGeom prst="rect">
            <a:avLst/>
          </a:prstGeom>
          <a:solidFill>
            <a:srgbClr val="405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6e4258f335_0_40"/>
          <p:cNvSpPr/>
          <p:nvPr/>
        </p:nvSpPr>
        <p:spPr>
          <a:xfrm flipH="1" rot="5400000">
            <a:off x="1718298" y="1145400"/>
            <a:ext cx="812100" cy="4220400"/>
          </a:xfrm>
          <a:prstGeom prst="round2SameRect">
            <a:avLst>
              <a:gd fmla="val 49240" name="adj1"/>
              <a:gd fmla="val 0" name="adj2"/>
            </a:avLst>
          </a:prstGeom>
          <a:solidFill>
            <a:srgbClr val="C1B8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6e4258f335_0_40"/>
          <p:cNvSpPr/>
          <p:nvPr/>
        </p:nvSpPr>
        <p:spPr>
          <a:xfrm flipH="1" rot="5400000">
            <a:off x="1682306" y="-71167"/>
            <a:ext cx="812100" cy="41481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C1B8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6e4258f335_0_40"/>
          <p:cNvSpPr txBox="1"/>
          <p:nvPr/>
        </p:nvSpPr>
        <p:spPr>
          <a:xfrm>
            <a:off x="4533475" y="2824650"/>
            <a:ext cx="6638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This is similar to the multinomial naive bayes but the predictors are boolean variables. </a:t>
            </a:r>
            <a:endParaRPr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6e4258f335_0_40"/>
          <p:cNvSpPr txBox="1"/>
          <p:nvPr/>
        </p:nvSpPr>
        <p:spPr>
          <a:xfrm>
            <a:off x="4533475" y="1556783"/>
            <a:ext cx="67416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features/predictors used by the classifier are the frequency of the words present in the document.</a:t>
            </a:r>
            <a:endParaRPr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6e4258f335_0_40"/>
          <p:cNvSpPr txBox="1"/>
          <p:nvPr>
            <p:ph idx="12" type="sldNum"/>
          </p:nvPr>
        </p:nvSpPr>
        <p:spPr>
          <a:xfrm>
            <a:off x="11677650" y="6384925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  <p:sp>
        <p:nvSpPr>
          <p:cNvPr id="216" name="Google Shape;216;g6e4258f335_0_40"/>
          <p:cNvSpPr txBox="1"/>
          <p:nvPr/>
        </p:nvSpPr>
        <p:spPr>
          <a:xfrm>
            <a:off x="1360850" y="98075"/>
            <a:ext cx="89820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Bayesian ML Models</a:t>
            </a:r>
            <a:b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are planning to apply following models and check accuracy of each. Then, accordingly we will finalize one model.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6e4258f335_0_40"/>
          <p:cNvSpPr/>
          <p:nvPr/>
        </p:nvSpPr>
        <p:spPr>
          <a:xfrm flipH="1" rot="5400000">
            <a:off x="1682148" y="2448150"/>
            <a:ext cx="812100" cy="41481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C1B8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6e4258f335_0_40"/>
          <p:cNvSpPr txBox="1"/>
          <p:nvPr/>
        </p:nvSpPr>
        <p:spPr>
          <a:xfrm>
            <a:off x="4547200" y="5357850"/>
            <a:ext cx="6638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This is standard Naive bayes from Scikit-learn.</a:t>
            </a:r>
            <a:endParaRPr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6e4258f335_0_40"/>
          <p:cNvSpPr txBox="1"/>
          <p:nvPr/>
        </p:nvSpPr>
        <p:spPr>
          <a:xfrm>
            <a:off x="4547200" y="4076100"/>
            <a:ext cx="67416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the predictors take up a continuous value and are not discrete, we assume that these values are sampled from a gaussian distribution</a:t>
            </a:r>
            <a:endParaRPr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6e4258f335_0_40"/>
          <p:cNvSpPr/>
          <p:nvPr/>
        </p:nvSpPr>
        <p:spPr>
          <a:xfrm flipH="1" rot="5400000">
            <a:off x="1718298" y="3703500"/>
            <a:ext cx="812100" cy="42204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C1B8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6e4258f335_0_40"/>
          <p:cNvSpPr txBox="1"/>
          <p:nvPr/>
        </p:nvSpPr>
        <p:spPr>
          <a:xfrm>
            <a:off x="180833" y="1745233"/>
            <a:ext cx="36372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Multinomial Naive Bayes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6e4258f335_0_40"/>
          <p:cNvSpPr txBox="1"/>
          <p:nvPr/>
        </p:nvSpPr>
        <p:spPr>
          <a:xfrm>
            <a:off x="255875" y="2991900"/>
            <a:ext cx="36372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Bernoulli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 Naive Bayes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6e4258f335_0_40"/>
          <p:cNvSpPr txBox="1"/>
          <p:nvPr/>
        </p:nvSpPr>
        <p:spPr>
          <a:xfrm>
            <a:off x="255875" y="4270950"/>
            <a:ext cx="36372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Gaussian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 Naive Bayes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6e4258f335_0_40"/>
          <p:cNvSpPr txBox="1"/>
          <p:nvPr/>
        </p:nvSpPr>
        <p:spPr>
          <a:xfrm>
            <a:off x="305750" y="5589900"/>
            <a:ext cx="36372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Standard 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Naive Bayes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2019-09-27T05:48:48Z</dcterms:created>
  <dc:creator>Rare</dc:creator>
</cp:coreProperties>
</file>