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4" r:id="rId2"/>
  </p:sldMasterIdLst>
  <p:notesMasterIdLst>
    <p:notesMasterId r:id="rId89"/>
  </p:notesMasterIdLst>
  <p:handoutMasterIdLst>
    <p:handoutMasterId r:id="rId90"/>
  </p:handoutMasterIdLst>
  <p:sldIdLst>
    <p:sldId id="808" r:id="rId3"/>
    <p:sldId id="809" r:id="rId4"/>
    <p:sldId id="792" r:id="rId5"/>
    <p:sldId id="744" r:id="rId6"/>
    <p:sldId id="810" r:id="rId7"/>
    <p:sldId id="812" r:id="rId8"/>
    <p:sldId id="814" r:id="rId9"/>
    <p:sldId id="813" r:id="rId10"/>
    <p:sldId id="811" r:id="rId11"/>
    <p:sldId id="815" r:id="rId12"/>
    <p:sldId id="816" r:id="rId13"/>
    <p:sldId id="747" r:id="rId14"/>
    <p:sldId id="748" r:id="rId15"/>
    <p:sldId id="817" r:id="rId16"/>
    <p:sldId id="724" r:id="rId17"/>
    <p:sldId id="763" r:id="rId18"/>
    <p:sldId id="750" r:id="rId19"/>
    <p:sldId id="797" r:id="rId20"/>
    <p:sldId id="818" r:id="rId21"/>
    <p:sldId id="819" r:id="rId22"/>
    <p:sldId id="821" r:id="rId23"/>
    <p:sldId id="822" r:id="rId24"/>
    <p:sldId id="785" r:id="rId25"/>
    <p:sldId id="798" r:id="rId26"/>
    <p:sldId id="783" r:id="rId27"/>
    <p:sldId id="665" r:id="rId28"/>
    <p:sldId id="751" r:id="rId29"/>
    <p:sldId id="753" r:id="rId30"/>
    <p:sldId id="755" r:id="rId31"/>
    <p:sldId id="793" r:id="rId32"/>
    <p:sldId id="746" r:id="rId33"/>
    <p:sldId id="726" r:id="rId34"/>
    <p:sldId id="757" r:id="rId35"/>
    <p:sldId id="778" r:id="rId36"/>
    <p:sldId id="663" r:id="rId37"/>
    <p:sldId id="721" r:id="rId38"/>
    <p:sldId id="738" r:id="rId39"/>
    <p:sldId id="723" r:id="rId40"/>
    <p:sldId id="758" r:id="rId41"/>
    <p:sldId id="794" r:id="rId42"/>
    <p:sldId id="759" r:id="rId43"/>
    <p:sldId id="764" r:id="rId44"/>
    <p:sldId id="762" r:id="rId45"/>
    <p:sldId id="765" r:id="rId46"/>
    <p:sldId id="734" r:id="rId47"/>
    <p:sldId id="766" r:id="rId48"/>
    <p:sldId id="767" r:id="rId49"/>
    <p:sldId id="799" r:id="rId50"/>
    <p:sldId id="769" r:id="rId51"/>
    <p:sldId id="770" r:id="rId52"/>
    <p:sldId id="777" r:id="rId53"/>
    <p:sldId id="784" r:id="rId54"/>
    <p:sldId id="795" r:id="rId55"/>
    <p:sldId id="800" r:id="rId56"/>
    <p:sldId id="743" r:id="rId57"/>
    <p:sldId id="712" r:id="rId58"/>
    <p:sldId id="781" r:id="rId59"/>
    <p:sldId id="684" r:id="rId60"/>
    <p:sldId id="731" r:id="rId61"/>
    <p:sldId id="714" r:id="rId62"/>
    <p:sldId id="732" r:id="rId63"/>
    <p:sldId id="807" r:id="rId64"/>
    <p:sldId id="806" r:id="rId65"/>
    <p:sldId id="733" r:id="rId66"/>
    <p:sldId id="735" r:id="rId67"/>
    <p:sldId id="741" r:id="rId68"/>
    <p:sldId id="742" r:id="rId69"/>
    <p:sldId id="771" r:id="rId70"/>
    <p:sldId id="773" r:id="rId71"/>
    <p:sldId id="774" r:id="rId72"/>
    <p:sldId id="786" r:id="rId73"/>
    <p:sldId id="796" r:id="rId74"/>
    <p:sldId id="780" r:id="rId75"/>
    <p:sldId id="802" r:id="rId76"/>
    <p:sldId id="803" r:id="rId77"/>
    <p:sldId id="801" r:id="rId78"/>
    <p:sldId id="740" r:id="rId79"/>
    <p:sldId id="804" r:id="rId80"/>
    <p:sldId id="790" r:id="rId81"/>
    <p:sldId id="791" r:id="rId82"/>
    <p:sldId id="756" r:id="rId83"/>
    <p:sldId id="730" r:id="rId84"/>
    <p:sldId id="782" r:id="rId85"/>
    <p:sldId id="787" r:id="rId86"/>
    <p:sldId id="788" r:id="rId87"/>
    <p:sldId id="789" r:id="rId8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6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06968E9A-E50E-8D02-D151-3B633941C7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83ECEE4-5D53-A6DF-5EB9-894FB1E995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649E42BF-A76E-D67A-7190-13888B1D67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48F826B0-DA0D-EA8A-D1B2-F076C3C9D4C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81451D05-76B8-314E-98E6-EC8E6CA44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6E4467C-E704-1278-0638-CD486275A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5780D4-233B-43AB-1189-97F16303E6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EBEBE397-9E29-08D9-74DA-A07A517579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DD8F67E-9A8A-030C-D80A-B20B130931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C4463FA-344D-3AFF-1088-A59CA6279B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E72D0C7-F4D1-48D6-3D33-30ABDA411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EEFF3EE5-DCE8-8047-8B7B-E5BE146FB7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A00B635-21A5-1828-BD15-9F4F2D5B6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36B7F0-539D-A440-B72C-D131D910958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44A05B6-6274-D02F-A615-F6467BAA0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4B08BEC-C055-38AE-3CC7-86D07AEF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5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CAE4B89-16CF-5EB5-80C8-12C8142F7D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E90ED0-F3DE-C04B-9A15-234BC1137B2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4715E9F2-9EBD-EE6A-80C0-7FA44A429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270D7CB-A8BB-F071-E982-CCEC610AA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6FCFA8A0-E720-FDAD-D65C-ECB5DE56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BE9DF9-3293-784E-94C8-99CF496AC3D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6D8E8EF-9FA6-97F7-2496-2DD160D50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44BF50B-412E-B11A-9CDB-1560355A2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3019FD9-2732-4D0F-D7D4-A988E4B75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6A6AD5-267E-A744-A50E-B1E0793084EA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6450C90-889E-EFA6-98D0-95055970E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45DAD939-585E-52EF-CD75-CA4779133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F7F9607-9156-15D5-75C6-7EEFA0801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A4A8ED-83AA-E148-B607-A64B82A1F1E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DB214B0-ABBD-15E2-8924-DF42C874D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A9EFEE87-8EB8-F07B-3CFA-4F0963DED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B3D16D7-6D0B-5925-A6DF-09025B10B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1052CF-D352-BF44-8E96-8F005E87F8FD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A6D96C8-BE91-188B-6E6A-1A17E45AC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28F81D1-737B-9D3C-0A96-2479F1B5B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B3D16D7-6D0B-5925-A6DF-09025B10B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1052CF-D352-BF44-8E96-8F005E87F8FD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A6D96C8-BE91-188B-6E6A-1A17E45AC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28F81D1-737B-9D3C-0A96-2479F1B5B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B3D16D7-6D0B-5925-A6DF-09025B10B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1052CF-D352-BF44-8E96-8F005E87F8FD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A6D96C8-BE91-188B-6E6A-1A17E45AC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28F81D1-737B-9D3C-0A96-2479F1B5B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01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0BF5B79-140F-CF15-260F-7E9E7A80A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A67FB0-860D-B848-B62D-443C303D7654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FD82756-C444-CF2A-AB48-0DCE5BF30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BA4B79E5-F3B3-528A-6833-82C7EE4FF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7115825-E9AA-103D-F8DA-31EDF5D17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EA3A35-D502-1143-8C82-124AC51BC019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959BD82-259B-4721-DC5B-8AA7AD4E1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D24F44B-3253-5E0A-97B6-D8C35A849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C0E58351-89BA-7327-35C2-3B658AEA7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067E84-E292-BF4A-B2B4-FDA0D45EFABB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0E29F89-2A8A-B02D-90B7-93980D738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C9B98657-DF15-6731-ACC6-7FFE789A8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A00B635-21A5-1828-BD15-9F4F2D5B6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36B7F0-539D-A440-B72C-D131D9109580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44A05B6-6274-D02F-A615-F6467BAA0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4B08BEC-C055-38AE-3CC7-86D07AEF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BBFB955-605F-B8A1-7B7E-65C0B33ED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3C3FA9-9622-094D-8E55-65C3C7BA98EE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5DCEAA6C-1240-5CED-CF82-669DEDD4C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9ED01E06-CA39-868C-3B7C-D11676516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5623B2F8-F588-E0D0-6B7E-286823D2B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3C1CC6-30C6-F340-B3F0-3ADA55B7326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1DCF4EEA-3D63-CF46-2AA1-5AFD4A1F5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543DC7B-754C-B514-8AE6-EBC9C62D6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D762762-222C-3B1D-4B20-D2EE82BA8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BCD8AA-2E4B-744E-8D04-8BEC5D9E963D}" type="slidenum">
              <a:rPr lang="en-US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1600A76-0C8C-969F-336B-87591B0557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BA0E5DA-A4CF-ABC6-049C-F6ED41EFC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C1F1E88-7F2E-BCFF-B969-1D644DE48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C25C12-772F-0441-ADE9-6742E21CCC8A}" type="slidenum">
              <a:rPr lang="en-US" altLang="en-US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13AB348-9E30-B4FC-BF30-8F4FAF905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C32C663-6B10-CB88-70D7-077E1C73D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E982A42-BFF1-8C96-2286-CCB0589F1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4A8CDA-BA62-7642-B8E3-5EC059352EF4}" type="slidenum">
              <a:rPr lang="en-US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0D7CF30-EFFA-93B6-E1CF-9154D3AB2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9C03352-7124-66A7-C155-9B1B5C940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06FF241-58BA-69CF-1CBE-FBCDC5985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923018-C08C-F34E-BA41-ED270D7D869E}" type="slidenum">
              <a:rPr lang="en-US" altLang="en-US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C9C592AD-42D4-A279-FADE-D741C56A1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6EECC30-F9B2-3733-04B7-879789001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230642C-33B8-79AB-2A10-83DCA0045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8007E5-7F70-9C4A-81C2-34F2B1FB7498}" type="slidenum">
              <a:rPr lang="en-US" altLang="en-US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0F608B7-0BB2-7172-854B-78D932B02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B533177-54B1-5077-D67E-571749737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2DB331F6-F916-568D-2A75-8374B8FEE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17C5F1-76EC-4643-B0C9-096903535A23}" type="slidenum">
              <a:rPr lang="en-US" altLang="en-US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986AE50A-0DB7-1E5A-3985-BA270257F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980BF7B-D66F-1CD0-C446-1D9E83DF1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0FB5E0B-9AD2-5887-D467-1C6E62A13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584D45-4ABA-6843-8AE5-D85982345146}" type="slidenum">
              <a:rPr lang="en-US" altLang="en-US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5AEC7040-C971-BC83-036E-DDE4F2CD5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F75EFF0C-866A-F2F5-D0D6-1AAE5556D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6149AB7-8CBB-F12F-EE76-2A8C849E6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6B35AB-1628-3041-95BA-F92362100B9D}" type="slidenum">
              <a:rPr lang="en-US" altLang="en-US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546E5D0-D7E4-CDFA-9C94-D5A4BF362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328939FB-9286-79D2-86AB-517E5B15D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DBBB0EC-D7AB-632A-69AB-E2FBE85F9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A480E1-0FC4-6B4E-BFE2-04D379475F99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D3D3C84-3421-089E-99BF-4CFFCCD8A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1665D96-81E1-6C39-6BAC-73A04DCD4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8A138E95-3912-97E6-DDE5-8B2A6E2CC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0D9E0B-6C91-E649-957C-4E45B922C4F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8916917-2672-08BA-89B8-3F98DB3E3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B0E6DD2-54BC-C8AF-0232-823FF60CA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96FE814-67AC-AFA7-F438-6C14CAA212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1ECB20-5BED-054C-8957-D3D4D65E2969}" type="slidenum">
              <a:rPr lang="en-US" altLang="en-US" sz="12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1245D176-9F2D-6347-37F7-6C03DE561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D6F2EAB-2FD6-7750-271C-7BB1F353E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A89C489-3922-B05B-7408-7A8B5A4B1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D1AAD1-C21F-6E43-9B13-7B8BE972C06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810EF72-037C-7F40-300C-174305AD1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5C1F8B0-CB65-950A-E37D-40BD8D175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22D695CA-A963-01D3-BCB7-CA91C8A9A6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C0B50C-D609-0748-BB2C-6D30D6BA6496}" type="slidenum">
              <a:rPr lang="en-US" altLang="en-US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76BA34A-0AAE-D78D-439A-F4F5A13E5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12CDED0F-523E-2980-CC14-313729E12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CE82D44-B3D7-1BE4-CC83-8629446D79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AB03CA-F637-C947-87FA-462EDE3EFE76}" type="slidenum">
              <a:rPr lang="en-US" altLang="en-US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13E06A5-EB92-58A8-2FF0-11D3E3AAE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0547442-ACF6-A369-D7B0-E8D3700FC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D3ABF47-F1F0-3B76-066A-F4A6FEFEB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F14BF7-BB36-5345-867D-1BF4E9C4365F}" type="slidenum">
              <a:rPr lang="en-US" altLang="en-US" sz="12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36170E36-FD4E-40A2-1C6F-2635F0C48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30602A7-8A40-FE50-1814-59304B14F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DF1EEA5-3EA4-5DB7-54D5-8BC89E360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0470D6-79D1-FA45-ADE7-424C5C7D4160}" type="slidenum">
              <a:rPr lang="en-US" altLang="en-US" sz="12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E9FEA240-52C1-02C1-1ED3-219BCEE6A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9CD08904-25C9-CF6D-F8F8-1A441B123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A2964404-08FF-E417-3039-7F442119B8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024875-8CA8-5F47-A3F6-D6F4E8DA5DF9}" type="slidenum">
              <a:rPr lang="en-US" altLang="en-US" sz="12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8CCFB28E-8534-7710-1926-F2285EB9C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D40B5CFE-7C8A-676A-404D-0AAF165A8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F7903E70-7B8B-410D-B012-62620D8AB3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B33BFA-DDA3-764B-BE60-5E5BDED8959D}" type="slidenum">
              <a:rPr lang="en-US" altLang="en-US" sz="1200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D8975BFF-6301-3BCD-08DC-D460E1DAF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80C8D13-BB83-4D80-DC90-9AC5168A6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77D215BF-1633-CDC6-3013-1D06B7ED1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E7A12D-AFB2-F945-9CB1-0A6953ED545B}" type="slidenum">
              <a:rPr lang="en-US" altLang="en-US" sz="1200"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632CEB2-66B2-FB97-42D1-49B34AE3F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6E66694-80FE-247E-80AA-38D91BE40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DBBB0EC-D7AB-632A-69AB-E2FBE85F9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A480E1-0FC4-6B4E-BFE2-04D379475F99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D3D3C84-3421-089E-99BF-4CFFCCD8A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1665D96-81E1-6C39-6BAC-73A04DCD4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52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E7050231-11A0-E885-FC40-E42D48D81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FF73D2-A97C-BF4B-B64D-6F7028FE67DC}" type="slidenum">
              <a:rPr lang="en-US" altLang="en-US" sz="1200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1DCF967-D1BE-70B5-E038-BFF8CA48A4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B25D5002-2822-FB76-7582-91ABA77B1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9B61EB0-8147-4CA1-CCF5-46ED9C835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35E7E5-A8D5-4D47-8DAE-52A48D426B33}" type="slidenum">
              <a:rPr lang="en-US" altLang="en-US" sz="1200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D2598BDE-5B89-CCD1-05A1-EE70F8413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BD9AF643-E3A2-09E6-3F6E-9D01A363A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246C5AD-B4E2-6F16-597E-B373CBEB1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9D4923B-4F66-B048-B380-8C6E566DF2E2}" type="slidenum">
              <a:rPr lang="en-US" altLang="en-US" sz="1200"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65B798A-9038-1CB4-5A13-CBED7F026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7F2AD0C-D4A6-B9B4-ADD2-4B0A924CA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F5CFBE3B-4F6D-4BA6-84C7-6BCE517F46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2EAA8D-F868-DC48-A35E-5463B49EC23D}" type="slidenum">
              <a:rPr lang="en-US" altLang="en-US" sz="1200">
                <a:latin typeface="Arial" panose="020B0604020202020204" pitchFamily="34" charset="0"/>
              </a:rPr>
              <a:pPr eaLnBrk="1" hangingPunct="1"/>
              <a:t>49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FB44BC68-CB73-570B-3AEE-77B5EC71B6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96867677-ACAF-1452-C5AC-0034BD3CF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7491AB5-57B6-2F5C-A688-1845050DC6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054A3C-A2AF-4647-8856-31C55C8C4C21}" type="slidenum">
              <a:rPr lang="en-US" altLang="en-US" sz="1200">
                <a:latin typeface="Arial" panose="020B0604020202020204" pitchFamily="34" charset="0"/>
              </a:rPr>
              <a:pPr eaLnBrk="1" hangingPunct="1"/>
              <a:t>50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CC7FCC4-8D77-DBBF-2C62-0A0C0D286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F63F0BC3-DB6E-0275-ADA3-86595EBD4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58EFB56-6A37-8370-1872-F53F1E54F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2E2626-8360-4446-88DF-69B9DB38DFF4}" type="slidenum">
              <a:rPr lang="en-US" altLang="en-US" sz="1200">
                <a:latin typeface="Arial" panose="020B0604020202020204" pitchFamily="34" charset="0"/>
              </a:rPr>
              <a:pPr eaLnBrk="1" hangingPunct="1"/>
              <a:t>51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604BEA9-E7DF-7661-E26A-9943DD459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3E501641-4B90-12BB-6698-77A32BFF6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F2DCBDE4-0EB5-D60C-A71F-3888DA345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0C49F0-9F6A-B043-ADB3-71614D390774}" type="slidenum">
              <a:rPr lang="en-US" altLang="en-US" sz="1200">
                <a:latin typeface="Arial" panose="020B0604020202020204" pitchFamily="34" charset="0"/>
              </a:rPr>
              <a:pPr eaLnBrk="1" hangingPunct="1"/>
              <a:t>52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43E145EE-2298-439B-72D8-F01AAC8CE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64147CD4-6C95-BD85-9C72-AB36E0C37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AF2786E8-771B-D1D4-3686-10D98B5B7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6174E6-BE30-9348-BBAA-824DF3091C48}" type="slidenum">
              <a:rPr lang="en-US" altLang="en-US" sz="1200">
                <a:latin typeface="Arial" panose="020B0604020202020204" pitchFamily="34" charset="0"/>
              </a:rPr>
              <a:pPr eaLnBrk="1" hangingPunct="1"/>
              <a:t>53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64DF1C66-F55A-1921-E59E-BE6A51572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7DEB14F-4508-0069-8C40-E698BA1BF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02308AEB-D0EE-8750-055F-446FCC468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F2698B-7D30-D348-AC4B-19271CAE78C6}" type="slidenum">
              <a:rPr lang="en-US" altLang="en-US" sz="1200">
                <a:latin typeface="Arial" panose="020B0604020202020204" pitchFamily="34" charset="0"/>
              </a:rPr>
              <a:pPr eaLnBrk="1" hangingPunct="1"/>
              <a:t>54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C4D56FA3-3B58-C10E-81E6-DB982F081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8EF3F203-8900-0ADF-9573-B9C044382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2C59B243-C3CD-DFF6-6CD8-EE1117E93F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FCC903-8ED7-5D4F-A8CB-F92043BD9014}" type="slidenum">
              <a:rPr lang="en-US" altLang="en-US" sz="1200">
                <a:latin typeface="Arial" panose="020B0604020202020204" pitchFamily="34" charset="0"/>
              </a:rPr>
              <a:pPr eaLnBrk="1" hangingPunct="1"/>
              <a:t>55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DD774C7-A868-9364-C19D-E71D80E1C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1D31A9AA-AC07-E44D-ED20-D50480BDD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DBBB0EC-D7AB-632A-69AB-E2FBE85F9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A480E1-0FC4-6B4E-BFE2-04D379475F99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D3D3C84-3421-089E-99BF-4CFFCCD8A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1665D96-81E1-6C39-6BAC-73A04DCD4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845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10F2F1F2-B342-E681-4654-6718A7F8E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9A0936-6837-9442-971D-0371B9D9D04B}" type="slidenum">
              <a:rPr lang="en-US" altLang="en-US" sz="1200">
                <a:latin typeface="Arial" panose="020B0604020202020204" pitchFamily="34" charset="0"/>
              </a:rPr>
              <a:pPr eaLnBrk="1" hangingPunct="1"/>
              <a:t>56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11CD0FCE-69AF-DD05-0513-572F80D4F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1304B53-5E1C-00D8-9FA0-4E3429B25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1B340E7A-656D-07C4-F82E-E2AAC9C03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37C5BB-F510-8F45-A16E-F750A685702E}" type="slidenum">
              <a:rPr lang="en-US" altLang="en-US" sz="1200">
                <a:latin typeface="Arial" panose="020B0604020202020204" pitchFamily="34" charset="0"/>
              </a:rPr>
              <a:pPr eaLnBrk="1" hangingPunct="1"/>
              <a:t>57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E4B5D45-2F10-BFFF-4F08-6753FE686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B61FDE1C-E6E2-C026-BC21-2DBA6F560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3302322F-C22A-B938-0C32-707DAAB67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4A5C86-669B-1844-9C7E-4D4472BF9E94}" type="slidenum">
              <a:rPr lang="en-US" altLang="en-US" sz="1200">
                <a:latin typeface="Arial" panose="020B0604020202020204" pitchFamily="34" charset="0"/>
              </a:rPr>
              <a:pPr eaLnBrk="1" hangingPunct="1"/>
              <a:t>58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D792D704-D7DF-F8F4-DAC0-7FFEBF510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F523EBC8-6BCC-C158-67FC-E1745D186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0A50411-5A77-06E6-001B-BE8DA2ED0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BB0201-9722-504F-976F-22D515DF0219}" type="slidenum">
              <a:rPr lang="en-US" altLang="en-US" sz="1200">
                <a:latin typeface="Arial" panose="020B0604020202020204" pitchFamily="34" charset="0"/>
              </a:rPr>
              <a:pPr eaLnBrk="1" hangingPunct="1"/>
              <a:t>59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BBB3D0F9-E0C9-D285-C3D1-B8725C36E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435A20F3-0BA6-A77F-AD88-381D3BAEA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473E40D9-3EFB-5ED4-2B94-B84C235F0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3111FE-98D5-D546-B8EC-B8135B057BAF}" type="slidenum">
              <a:rPr lang="en-US" altLang="en-US" sz="1200">
                <a:latin typeface="Arial" panose="020B0604020202020204" pitchFamily="34" charset="0"/>
              </a:rPr>
              <a:pPr eaLnBrk="1" hangingPunct="1"/>
              <a:t>60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968DB37D-475D-D0ED-73F3-625514B70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70683FC-3248-2174-0EA1-4C89B0937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7587312D-58F0-EA6A-740A-679781094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813C61-C91E-9645-8EC4-D7D6FB806B92}" type="slidenum">
              <a:rPr lang="en-US" altLang="en-US" sz="1200">
                <a:latin typeface="Arial" panose="020B0604020202020204" pitchFamily="34" charset="0"/>
              </a:rPr>
              <a:pPr eaLnBrk="1" hangingPunct="1"/>
              <a:t>61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9BF1E4D8-7322-BADC-993F-A23667BA5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DBE50486-DAE2-4BC0-0529-542C7A7B1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8685FC54-64C9-42E0-747F-DA36FF6CD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ABA511-E92F-BE4D-BB0B-7EDD27B10234}" type="slidenum">
              <a:rPr lang="en-US" altLang="en-US" sz="1200">
                <a:latin typeface="Arial" panose="020B0604020202020204" pitchFamily="34" charset="0"/>
              </a:rPr>
              <a:pPr eaLnBrk="1" hangingPunct="1"/>
              <a:t>62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41BC2D86-F0BF-224B-2DA6-13755E7F2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7BC82E1B-D0E5-AC7C-A8AC-B52F83876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6939E5AC-27DE-5BD2-0CB9-5FA81168E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AE666A-6691-7B4F-9BE8-91B794162B46}" type="slidenum">
              <a:rPr lang="en-US" altLang="en-US" sz="1200">
                <a:latin typeface="Arial" panose="020B0604020202020204" pitchFamily="34" charset="0"/>
              </a:rPr>
              <a:pPr eaLnBrk="1" hangingPunct="1"/>
              <a:t>63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A87075A9-6658-64DB-5A2C-58B9B8F59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BA320332-CA52-7243-1844-D48BA049B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87C986DF-34AF-A937-380F-77A16C101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1BDF2C-97A5-4745-96A5-88D172FE0D37}" type="slidenum">
              <a:rPr lang="en-US" altLang="en-US" sz="1200">
                <a:latin typeface="Arial" panose="020B0604020202020204" pitchFamily="34" charset="0"/>
              </a:rPr>
              <a:pPr eaLnBrk="1" hangingPunct="1"/>
              <a:t>64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DEB1D52-98F2-7D69-AF26-8C0D7EF02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11F6D516-F956-FAB7-0F18-7B8FE9557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E9BE24DF-E666-B40A-9A5B-5330CEC5A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F0231CD-1C01-5146-9337-5EE5C8F6EB40}" type="slidenum">
              <a:rPr lang="en-US" altLang="en-US" sz="1200">
                <a:latin typeface="Arial" panose="020B0604020202020204" pitchFamily="34" charset="0"/>
              </a:rPr>
              <a:pPr eaLnBrk="1" hangingPunct="1"/>
              <a:t>65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1C92054-CE49-0C1B-203A-25363B737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C0225D59-4441-899B-6DD6-1E40D4050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DBBB0EC-D7AB-632A-69AB-E2FBE85F9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A480E1-0FC4-6B4E-BFE2-04D379475F99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D3D3C84-3421-089E-99BF-4CFFCCD8A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1665D96-81E1-6C39-6BAC-73A04DCD4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007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C02ED471-B403-F36E-6418-E219C5C87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90601A-73DA-804E-9ECD-70C522114954}" type="slidenum">
              <a:rPr lang="en-US" altLang="en-US" sz="1200">
                <a:latin typeface="Arial" panose="020B0604020202020204" pitchFamily="34" charset="0"/>
              </a:rPr>
              <a:pPr eaLnBrk="1" hangingPunct="1"/>
              <a:t>66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80B5D3DD-36F7-02F8-AA1C-9ABD905E7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E254E6C-ADAF-ADA6-3848-B5A78A0C0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64231143-1F7D-CB21-B0B5-DD5A63765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52CE42-4CAC-7948-9A08-7BD59940D357}" type="slidenum">
              <a:rPr lang="en-US" altLang="en-US" sz="1200">
                <a:latin typeface="Arial" panose="020B0604020202020204" pitchFamily="34" charset="0"/>
              </a:rPr>
              <a:pPr eaLnBrk="1" hangingPunct="1"/>
              <a:t>67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BA88095C-E6A0-F29A-2460-294EB6F15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90DD0C02-6D72-ED59-58DD-31C1B2910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FF003029-AB8C-6309-CE1A-11C54ECA5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D86194-A1AF-1F48-833B-75373D0A3D3C}" type="slidenum">
              <a:rPr lang="en-US" altLang="en-US" sz="1200">
                <a:latin typeface="Arial" panose="020B0604020202020204" pitchFamily="34" charset="0"/>
              </a:rPr>
              <a:pPr eaLnBrk="1" hangingPunct="1"/>
              <a:t>68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128E8CE-E517-46BA-DCEF-83A588CA8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0C885C61-2A3B-428F-F4D6-FF5C4892E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3D5BB581-CC41-2BE6-0E7C-531CD40EE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D71BB3-BA0F-AF4E-A7A6-80FC20E5D291}" type="slidenum">
              <a:rPr lang="en-US" altLang="en-US" sz="1200">
                <a:latin typeface="Arial" panose="020B0604020202020204" pitchFamily="34" charset="0"/>
              </a:rPr>
              <a:pPr eaLnBrk="1" hangingPunct="1"/>
              <a:t>69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875402B4-9C3E-C153-26BF-BC9CA5261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5EB60F91-B481-3744-B9BB-488B12D2D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80419EF2-5C6F-F1D4-503E-80A605B6D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0B8867-4A88-A14C-82DF-2D3611A8B605}" type="slidenum">
              <a:rPr lang="en-US" altLang="en-US" sz="1200">
                <a:latin typeface="Arial" panose="020B0604020202020204" pitchFamily="34" charset="0"/>
              </a:rPr>
              <a:pPr eaLnBrk="1" hangingPunct="1"/>
              <a:t>70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25AC7786-D325-F91C-2CC4-8C1B6C6D7A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1B7C5E12-B396-47C2-03B5-DB852E874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D89FE849-7857-A212-3437-C7DE9F57B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D489B9-8B3F-3E44-8385-49168D90C996}" type="slidenum">
              <a:rPr lang="en-US" altLang="en-US" sz="1200">
                <a:latin typeface="Arial" panose="020B0604020202020204" pitchFamily="34" charset="0"/>
              </a:rPr>
              <a:pPr eaLnBrk="1" hangingPunct="1"/>
              <a:t>71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CBDB65D5-B81E-9D97-7612-B507A3976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8254AA6D-3221-32DA-A876-7EFAB9F98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BBFA58F6-27A3-522F-79DE-5C4593C6F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2EC983-365F-4545-BC78-030F27465967}" type="slidenum">
              <a:rPr lang="en-US" altLang="en-US" sz="1200">
                <a:latin typeface="Arial" panose="020B0604020202020204" pitchFamily="34" charset="0"/>
              </a:rPr>
              <a:pPr eaLnBrk="1" hangingPunct="1"/>
              <a:t>72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5067B739-B2AF-F11C-E5E1-29223E6CF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E33419E7-F72E-1E4C-7D24-3D9821385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CEE4F310-2639-C7AA-2C47-84E1E2C44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413178-8C98-6646-A5D9-998C619E0396}" type="slidenum">
              <a:rPr lang="en-US" altLang="en-US" sz="1200">
                <a:latin typeface="Arial" panose="020B0604020202020204" pitchFamily="34" charset="0"/>
              </a:rPr>
              <a:pPr eaLnBrk="1" hangingPunct="1"/>
              <a:t>73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D2B371F5-F355-85B3-FC20-2BEAEB485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B277A821-DDEE-46BE-999E-B0B6281CD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3E929FF6-C3B6-9BCB-108F-4F9A13BA5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0BD926-CB4A-754C-A44D-B7EA988B68A4}" type="slidenum">
              <a:rPr lang="en-US" altLang="en-US" sz="1200">
                <a:latin typeface="Arial" panose="020B0604020202020204" pitchFamily="34" charset="0"/>
              </a:rPr>
              <a:pPr eaLnBrk="1" hangingPunct="1"/>
              <a:t>74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7B2C87D4-69B4-5927-DF75-70DD78C4D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BFE19DFD-A457-ED63-891D-E7E59082A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5099040B-0E87-5B78-0793-27E2FB695F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1F82D5-82C8-244A-85B2-DBB710D3662F}" type="slidenum">
              <a:rPr lang="en-US" altLang="en-US" sz="1200">
                <a:latin typeface="Arial" panose="020B0604020202020204" pitchFamily="34" charset="0"/>
              </a:rPr>
              <a:pPr eaLnBrk="1" hangingPunct="1"/>
              <a:t>75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B481DB38-A3DF-A31B-150A-89ED7DD1B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A413D5DB-B650-571C-6C99-C81D85766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DBBB0EC-D7AB-632A-69AB-E2FBE85F9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A480E1-0FC4-6B4E-BFE2-04D379475F99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D3D3C84-3421-089E-99BF-4CFFCCD8A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1665D96-81E1-6C39-6BAC-73A04DCD4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150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EBC0D372-6CC4-79AE-AE65-FE4D0A125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A785CC-3F67-2E48-B982-8CA2A410EBE8}" type="slidenum">
              <a:rPr lang="en-US" altLang="en-US" sz="1200">
                <a:latin typeface="Arial" panose="020B0604020202020204" pitchFamily="34" charset="0"/>
              </a:rPr>
              <a:pPr eaLnBrk="1" hangingPunct="1"/>
              <a:t>76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00F5A678-92C1-A5A6-EF5C-7D6370090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5181C32C-20F3-373C-E3A9-8BB7C9BF8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681126FD-3C20-9391-2DA1-9D9E8E0C8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57B53D-284A-1C48-ABC1-67176616FEEE}" type="slidenum">
              <a:rPr lang="en-US" altLang="en-US" sz="1200">
                <a:latin typeface="Arial" panose="020B0604020202020204" pitchFamily="34" charset="0"/>
              </a:rPr>
              <a:pPr eaLnBrk="1" hangingPunct="1"/>
              <a:t>77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EC1261E-BE83-1CB7-743E-C9A26C94D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2D16703A-E27C-153A-55A3-9D003DF83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8960BE4D-8A30-CB34-37C1-3BE40ACBB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D96CF6-CA3E-8B40-81F8-AE30A72ED5DF}" type="slidenum">
              <a:rPr lang="en-US" altLang="en-US" sz="1200">
                <a:latin typeface="Arial" panose="020B0604020202020204" pitchFamily="34" charset="0"/>
              </a:rPr>
              <a:pPr eaLnBrk="1" hangingPunct="1"/>
              <a:t>78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273A1833-E3F8-CA93-F6DC-2C0508F544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2B524E57-2CD9-2611-616D-7AE3D7513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247CF1F5-BB6B-6072-F201-0AEB572DD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659F3C-E98E-FD44-97C2-2F7E53B329E1}" type="slidenum">
              <a:rPr lang="en-US" altLang="en-US" sz="1200">
                <a:latin typeface="Arial" panose="020B0604020202020204" pitchFamily="34" charset="0"/>
              </a:rPr>
              <a:pPr eaLnBrk="1" hangingPunct="1"/>
              <a:t>79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4BF76DF8-FE26-772F-4E58-68229BECA0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764537B9-254A-8378-75DB-277F89624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F8D7D525-B7DD-6300-CF07-BD11FE280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B52559-2B4D-B142-BF9B-9D451A13F746}" type="slidenum">
              <a:rPr lang="en-US" altLang="en-US" sz="1200">
                <a:latin typeface="Arial" panose="020B0604020202020204" pitchFamily="34" charset="0"/>
              </a:rPr>
              <a:pPr eaLnBrk="1" hangingPunct="1"/>
              <a:t>80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995D8DFE-5B2A-9E17-308D-13739FCD3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B09A97C7-B7A3-8424-1A3F-C8F4A78A3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0877CC71-F938-E84B-5EF2-EAC17135F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517413-6147-9C4C-B5DD-5D605A1AA814}" type="slidenum">
              <a:rPr lang="en-US" altLang="en-US" sz="1200">
                <a:latin typeface="Arial" panose="020B0604020202020204" pitchFamily="34" charset="0"/>
              </a:rPr>
              <a:pPr eaLnBrk="1" hangingPunct="1"/>
              <a:t>81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B143CC81-29A7-BAF6-A036-3D5F99491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CCADAC0D-7643-D92C-1B33-8AFE0691F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141E6415-F3E0-046D-DEE3-FFED40033C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35B94E-F0D9-F840-AA65-F50AF1A63A72}" type="slidenum">
              <a:rPr lang="en-US" altLang="en-US" sz="1200">
                <a:latin typeface="Arial" panose="020B0604020202020204" pitchFamily="34" charset="0"/>
              </a:rPr>
              <a:pPr eaLnBrk="1" hangingPunct="1"/>
              <a:t>82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55FB01EC-27C0-6D8C-CCEB-5872DE38B6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0F7BBB30-4156-EC35-687F-4FE4779F1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BD25F19D-2B6A-8DA2-2D58-E50013DEC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8F3C4F-A91E-254E-A7F0-71EEF785E3C3}" type="slidenum">
              <a:rPr lang="en-US" altLang="en-US" sz="1200">
                <a:latin typeface="Arial" panose="020B0604020202020204" pitchFamily="34" charset="0"/>
              </a:rPr>
              <a:pPr eaLnBrk="1" hangingPunct="1"/>
              <a:t>83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AF995142-ED8A-FEF9-2886-B5971B268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0452FA31-C98E-3391-5DD9-721200A7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CE68BB4E-DE03-0E40-5D35-8755C3B9A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CC11F7-B892-6D48-ABAA-58D02A0F7BD6}" type="slidenum">
              <a:rPr lang="en-US" altLang="en-US" sz="1200">
                <a:latin typeface="Arial" panose="020B0604020202020204" pitchFamily="34" charset="0"/>
              </a:rPr>
              <a:pPr eaLnBrk="1" hangingPunct="1"/>
              <a:t>84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B8B630EF-95D3-D827-14C7-50CBD630F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D71BBB0F-9DAE-D3CF-D934-C56190738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7B73AD82-936B-86F2-7ACC-9A21945F0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BA48A1-ACAA-7449-88D6-927F11ECBA53}" type="slidenum">
              <a:rPr lang="en-US" altLang="en-US" sz="1200">
                <a:latin typeface="Arial" panose="020B0604020202020204" pitchFamily="34" charset="0"/>
              </a:rPr>
              <a:pPr eaLnBrk="1" hangingPunct="1"/>
              <a:t>85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4B2AF9E1-FA05-FCB8-B8A1-311825E51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35456354-9F25-D6B1-B6F8-D193BB542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DBBB0EC-D7AB-632A-69AB-E2FBE85F9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A480E1-0FC4-6B4E-BFE2-04D379475F99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D3D3C84-3421-089E-99BF-4CFFCCD8A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1665D96-81E1-6C39-6BAC-73A04DCD4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532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FCF82271-5946-1D5A-FA18-095BA7BE3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BF5D98-1CE2-6E43-96AE-34F735CC4C34}" type="slidenum">
              <a:rPr lang="en-US" altLang="en-US" sz="1200">
                <a:latin typeface="Arial" panose="020B0604020202020204" pitchFamily="34" charset="0"/>
              </a:rPr>
              <a:pPr eaLnBrk="1" hangingPunct="1"/>
              <a:t>86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1FDDAC32-14F4-9150-2CCB-6008B5156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A65FA6B9-1CE2-2882-3954-EEE4D4A6B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A21612D8-CB9D-3765-E057-8EE577E8ED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0E96EE-9470-9044-B6EC-355813220E7F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747DB30-F7B5-0DC8-3A3A-976A9B96F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A22CD4B-005D-AEA5-2292-45983C8DC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874F06-43F8-D64E-D4D4-283754F115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5AF3C-DE56-3DE5-707E-B97B331121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BA4E1B-78D3-0DB5-593F-48CAEAAA2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2B05E-74C9-834B-8349-D1727B687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74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37BFBA-5F88-9130-A8AB-E075BF7C1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29B8F0-AD27-C2B2-5EA2-C530D9AC10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6FD003-4EB3-6335-0286-52C748CAE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F9FA9-B39F-424E-9A1A-35B1E157A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95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CB79A3-34DE-CA46-FE32-211460CFF5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FE1F26-0AFC-9C41-414F-AAAACE0B62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7D1D0-EC94-D596-D72C-A9E222EFE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8307F-A765-9045-868A-3854ABC506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9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D19A114-72E2-4D40-067B-E5B118B6DE69}"/>
              </a:ext>
            </a:extLst>
          </p:cNvPr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EBD24CD-1567-A02C-4241-90B09A834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4" name="Freeform 4">
                <a:extLst>
                  <a:ext uri="{FF2B5EF4-FFF2-40B4-BE49-F238E27FC236}">
                    <a16:creationId xmlns:a16="http://schemas.microsoft.com/office/drawing/2014/main" id="{A094F7EB-749C-6F4A-0328-6EBAF7AE7C0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4F7E926A-5179-F0B6-143F-CA828F64C22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F583FD4-89D8-589A-ACA8-5CB4E0AEA9C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36823A1F-DB3C-C83E-2DF1-3E4AC7952A1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2149A75B-645F-9136-115F-1FF22446F09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72BBA870-1E11-C6D8-C35F-8C79CA7FE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83DE054C-C256-808A-2E80-E5655CBB9EF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123D7C9F-97FE-CD33-4C7C-5125888EA4B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BAD01E98-4BEB-4834-6D63-2D174653A68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A2D075FC-9506-1A06-A90A-5B135B3412D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63B075BE-CC4A-461F-40F0-BAAB2A3FFFBA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36425F4B-C880-5417-2277-82C8300A5D0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79771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771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B7D695ED-AFDD-25A7-B730-6DB36B6DABB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2E824180-6CBA-1BBA-2B05-751D73F8D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4F698159-7F38-175E-506B-4C1CB86CF4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1466A-E64C-C84B-B03A-779C74E46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1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63702CF-B597-DADA-8B63-4E84BC67A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95DF4E4D-A489-1285-EB65-989A5C0CD5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B71A1820-3042-6693-7AB1-2F03130BF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4EF0C-A440-B242-8D41-3666783A7A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20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38D2BD7-2C53-6815-E7E1-88E5003DB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D4FE6E1-CC46-C93C-A411-13C6A567F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F7492F2-C287-83AA-0E9E-22CA4C94F8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24F65-2346-4B48-BCFC-10365CE374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47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1044D45-AEB7-833B-510F-6BAB207C4B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2B88B7F-B31B-D445-23D4-523175024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CB6AA7A7-C0BB-1CE2-CF71-4CB6EE158A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B7E48-662C-FC44-B7C6-40C71B6F74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83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E7013846-C857-3EBF-2FD9-A2F7898DB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783DDA0-3465-FF22-8B60-5DB89F90C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4BDD4B8-C563-299B-5475-C63B0D3ACE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136CF-716D-BB4C-A0A1-153C28155D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964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EE89C359-66F4-699D-24A2-ABA57C726E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790C35-EDCE-7232-9823-67E37294B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0D299B-A0D0-C999-08D2-08691BB7EF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EF381-1486-0549-A1DA-BEBAC77F03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778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81B8B8E2-BAE2-EC55-D968-0BDFFB6E9E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1B1DD946-4BC8-A6DA-ADF5-6261948C1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F47B587-B9A7-D7F1-A7E3-9CEBDD259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81D81-AE47-C746-BDB7-1BDDE46C16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435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70D5356-8F16-DD37-E026-EE3B53FDE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6BE430A-7DBF-6EF6-C3E1-B82285389C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0E0D4E89-C108-69E6-88D0-FB449B2A55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3824A-2AF1-0D4B-93F3-55000446E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30C3A1-22FD-A61A-D318-30B98AAF2B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6B3FD7-A2BF-9ABC-3901-26DB7ED1F0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1730A5-EB5A-A2B0-E28F-EF4F248CB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93878-145F-6448-8FF6-5B688E4AD2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533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ABB20F1-11A0-9F50-B6AD-1BDBFA31D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B7298040-D6CA-976D-8695-9E5EEF3BC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C7D7CA74-E061-7E4C-30E1-C6455CEA4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8B8E2-B644-5340-BC2E-08B9EFA42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625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8A5A7CE-0435-667A-5556-E7AE97743F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8D1AA0D5-3EEA-B52E-5FE2-CE6FD4051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F4188A6E-7DCE-DF8A-F8A9-B409F148E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44F4A-F141-3A4D-93B6-D2AFAF773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545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C04B228-57A4-DE58-3312-C0CDAAAB4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01660BA3-B153-15F9-E4F7-F501864EF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6E5D60B-0A61-404F-5FEC-3682FCC19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1ECDF-9486-C547-B316-84A619E9A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321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F739C4D-8938-48AD-1FA7-B7DC9FAD8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8B3BC70-1E71-EAF3-7DA3-2244399ED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001DE59-0B33-E37C-9D5F-27B802475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AA2EE-5C16-C34E-ACE4-F3E3CE386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6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DD78A6-5381-CBFA-DAEE-2C3B15764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7B65FA-8E31-3166-B090-E44BF66B9E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D29168-0E59-1FA6-65B1-3A51203B0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AA83C-0602-364B-A962-E6491C8331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88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B9306-4E63-B462-8171-9F36D9633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9FFF2-E544-481E-DD20-68A5F588C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767A0-3970-9DF2-347B-A910A9CFA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4A9D7-28AE-6D48-9A1A-EC6FF7580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19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4AFE22-FCE4-6ADC-EA53-CB5DB083A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862328-97A7-99C2-ADF0-89373CAF0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5E49EBD-0726-B2D1-96F1-17048C5BC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47C82-2FD7-C74A-BC14-3E46CE9E12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71A2EB-E674-DC6D-4006-22B4CD3300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0148BB-8CCF-3D57-1B13-322FDFA35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BA5D33-8431-D012-45E8-7124ECE1A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81A03-28F4-B44B-BFBF-ADE4F8A1C4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14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227F1B0-7B01-0323-9FDD-9702AA9C0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B12651-6EAA-5E7D-A80C-CD8E49FE3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FAC1F2-EE2B-4191-FC4B-B44EA5EF6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E4683-0B45-8244-88A3-3ADEB78B3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20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EB97F-9977-AB4A-8B8F-D62F76D8C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09199-6CC9-89D5-40F5-0C74C6315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AAD71-AFBC-9E5E-B8CD-B909AE0C3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BA75D-6BCA-2F4A-B1C8-0120D37E5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4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15D51A-4919-C10A-392A-1E9D15529D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B18CA-0CEA-DB90-8B98-D76A99143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5DAD0-B99E-249E-B562-581312D9CB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3FCF4-0CB3-534C-BEB7-F1187178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7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E9EBA5C-4DB4-9069-3452-BCAEB01E6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E32FC5-CD64-A044-D04F-CC6072343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84388" name="Rectangle 4">
            <a:extLst>
              <a:ext uri="{FF2B5EF4-FFF2-40B4-BE49-F238E27FC236}">
                <a16:creationId xmlns:a16="http://schemas.microsoft.com/office/drawing/2014/main" id="{1016E39F-6DA5-CCF9-AFE2-B63C49AF0B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4389" name="Rectangle 5">
            <a:extLst>
              <a:ext uri="{FF2B5EF4-FFF2-40B4-BE49-F238E27FC236}">
                <a16:creationId xmlns:a16="http://schemas.microsoft.com/office/drawing/2014/main" id="{911214AF-F146-42C8-EF48-797DC4000D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84390" name="Rectangle 6">
            <a:extLst>
              <a:ext uri="{FF2B5EF4-FFF2-40B4-BE49-F238E27FC236}">
                <a16:creationId xmlns:a16="http://schemas.microsoft.com/office/drawing/2014/main" id="{61C288BC-9387-686E-CBB8-C756148DFE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latin typeface="Arial" panose="020B0604020202020204" pitchFamily="34" charset="0"/>
              </a:defRPr>
            </a:lvl1pPr>
          </a:lstStyle>
          <a:p>
            <a:fld id="{C787EEBD-83DA-164C-97DF-4A2E74E935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9BC53F32-921B-51D4-C7DC-7205FF7CD02A}"/>
              </a:ext>
            </a:extLst>
          </p:cNvPr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796675" name="Freeform 3">
              <a:extLst>
                <a:ext uri="{FF2B5EF4-FFF2-40B4-BE49-F238E27FC236}">
                  <a16:creationId xmlns:a16="http://schemas.microsoft.com/office/drawing/2014/main" id="{F73FD7B0-8965-D853-EA05-C8BF8913FB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6676" name="Freeform 4">
              <a:extLst>
                <a:ext uri="{FF2B5EF4-FFF2-40B4-BE49-F238E27FC236}">
                  <a16:creationId xmlns:a16="http://schemas.microsoft.com/office/drawing/2014/main" id="{476B7C5E-1F4C-643C-1F3C-7FA0F07344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26" name="Group 5">
              <a:extLst>
                <a:ext uri="{FF2B5EF4-FFF2-40B4-BE49-F238E27FC236}">
                  <a16:creationId xmlns:a16="http://schemas.microsoft.com/office/drawing/2014/main" id="{4F092529-3771-ECE0-4242-FFC049D3D88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796678" name="Freeform 6">
                <a:extLst>
                  <a:ext uri="{FF2B5EF4-FFF2-40B4-BE49-F238E27FC236}">
                    <a16:creationId xmlns:a16="http://schemas.microsoft.com/office/drawing/2014/main" id="{6333DDFA-3ABB-D99A-2D3E-9C0F5071C8B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6679" name="Freeform 7">
                <a:extLst>
                  <a:ext uri="{FF2B5EF4-FFF2-40B4-BE49-F238E27FC236}">
                    <a16:creationId xmlns:a16="http://schemas.microsoft.com/office/drawing/2014/main" id="{4CB965C3-6679-98BC-17CE-E288A449E467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6680" name="Freeform 8">
                <a:extLst>
                  <a:ext uri="{FF2B5EF4-FFF2-40B4-BE49-F238E27FC236}">
                    <a16:creationId xmlns:a16="http://schemas.microsoft.com/office/drawing/2014/main" id="{C67F4769-F1AF-EBDF-DE18-1D995143586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6681" name="Freeform 9">
                <a:extLst>
                  <a:ext uri="{FF2B5EF4-FFF2-40B4-BE49-F238E27FC236}">
                    <a16:creationId xmlns:a16="http://schemas.microsoft.com/office/drawing/2014/main" id="{3D66344D-6E1D-5C86-DB87-06717D1F4EB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6682" name="Freeform 10">
                <a:extLst>
                  <a:ext uri="{FF2B5EF4-FFF2-40B4-BE49-F238E27FC236}">
                    <a16:creationId xmlns:a16="http://schemas.microsoft.com/office/drawing/2014/main" id="{43707C33-A8D2-8FA1-AE51-2344DF08D28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6683" name="Freeform 11">
                <a:extLst>
                  <a:ext uri="{FF2B5EF4-FFF2-40B4-BE49-F238E27FC236}">
                    <a16:creationId xmlns:a16="http://schemas.microsoft.com/office/drawing/2014/main" id="{83DAE147-E4E6-C0FE-86F0-C67C672ED6D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6684" name="Freeform 12">
                <a:extLst>
                  <a:ext uri="{FF2B5EF4-FFF2-40B4-BE49-F238E27FC236}">
                    <a16:creationId xmlns:a16="http://schemas.microsoft.com/office/drawing/2014/main" id="{8FE3274E-064B-7498-DF8F-45376C5BBAD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6685" name="Freeform 13">
                <a:extLst>
                  <a:ext uri="{FF2B5EF4-FFF2-40B4-BE49-F238E27FC236}">
                    <a16:creationId xmlns:a16="http://schemas.microsoft.com/office/drawing/2014/main" id="{52D8B1C7-CF5C-2C8C-ADFD-3202A3DB52E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6686" name="Freeform 14">
                <a:extLst>
                  <a:ext uri="{FF2B5EF4-FFF2-40B4-BE49-F238E27FC236}">
                    <a16:creationId xmlns:a16="http://schemas.microsoft.com/office/drawing/2014/main" id="{3B4B0217-3D0B-5EBA-DEB3-61F18444876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796687" name="Rectangle 15">
            <a:extLst>
              <a:ext uri="{FF2B5EF4-FFF2-40B4-BE49-F238E27FC236}">
                <a16:creationId xmlns:a16="http://schemas.microsoft.com/office/drawing/2014/main" id="{831E27BC-B521-4E93-F428-9DCFFAEFA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6688" name="Rectangle 16">
            <a:extLst>
              <a:ext uri="{FF2B5EF4-FFF2-40B4-BE49-F238E27FC236}">
                <a16:creationId xmlns:a16="http://schemas.microsoft.com/office/drawing/2014/main" id="{11377511-3688-4D1E-E791-0C5C1FE33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6689" name="Rectangle 17">
            <a:extLst>
              <a:ext uri="{FF2B5EF4-FFF2-40B4-BE49-F238E27FC236}">
                <a16:creationId xmlns:a16="http://schemas.microsoft.com/office/drawing/2014/main" id="{255776D7-5B2E-FEA2-38B9-53C87B0821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6690" name="Rectangle 18">
            <a:extLst>
              <a:ext uri="{FF2B5EF4-FFF2-40B4-BE49-F238E27FC236}">
                <a16:creationId xmlns:a16="http://schemas.microsoft.com/office/drawing/2014/main" id="{FA806D56-6F51-A2AE-030C-690EF2865E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96691" name="Rectangle 19">
            <a:extLst>
              <a:ext uri="{FF2B5EF4-FFF2-40B4-BE49-F238E27FC236}">
                <a16:creationId xmlns:a16="http://schemas.microsoft.com/office/drawing/2014/main" id="{5AFDB038-2D68-3829-7728-65A39512F4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fld id="{8DE643E1-BE0F-1140-9CF0-D4909DB1C9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e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100F-328B-06C3-951B-33AF01F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E984-9903-5D43-B036-47F0854C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8800"/>
            <a:ext cx="7543800" cy="4114800"/>
          </a:xfrm>
        </p:spPr>
        <p:txBody>
          <a:bodyPr/>
          <a:lstStyle/>
          <a:p>
            <a:r>
              <a:rPr lang="en-US" dirty="0"/>
              <a:t>Observer(s)</a:t>
            </a:r>
          </a:p>
          <a:p>
            <a:pPr lvl="1"/>
            <a:r>
              <a:rPr lang="en-US" dirty="0"/>
              <a:t>Radiologist(s)</a:t>
            </a:r>
          </a:p>
          <a:p>
            <a:pPr lvl="1"/>
            <a:r>
              <a:rPr lang="en-US" dirty="0"/>
              <a:t>AI algorithm</a:t>
            </a:r>
          </a:p>
          <a:p>
            <a:r>
              <a:rPr lang="en-US" dirty="0"/>
              <a:t>Task</a:t>
            </a:r>
          </a:p>
          <a:p>
            <a:pPr lvl="1"/>
            <a:r>
              <a:rPr lang="en-US" dirty="0"/>
              <a:t>Detecting cancers/lesions in medical cases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 number quantifying how good the observer is at detecting lesions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B07F0-BEE3-DE75-EACC-1051FBCB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Rome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D5256-D928-A3CB-75BE-FF18DE30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EF0C-A440-B242-8D41-3666783A7A10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41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BF79-430B-EE9F-0C04-24BB884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and Decision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4385-595F-1BD0-1E48-8658D444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56D0B-A5CD-EACB-E03C-49F30C33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EF0C-A440-B242-8D41-3666783A7A10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122BA3C-FB5B-EFAC-47EA-D37CF65CE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895639"/>
            <a:ext cx="7658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kern="0" dirty="0"/>
              <a:t>Truth T, true disease state status of case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kern="0" dirty="0"/>
              <a:t>1 for non-diseased case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kern="0" dirty="0"/>
              <a:t>2 for diseased case</a:t>
            </a:r>
            <a:br>
              <a:rPr lang="en-US" kern="0" dirty="0"/>
            </a:br>
            <a:endParaRPr lang="en-US" kern="0" dirty="0"/>
          </a:p>
          <a:p>
            <a:pPr eaLnBrk="1" hangingPunct="1">
              <a:lnSpc>
                <a:spcPct val="100000"/>
              </a:lnSpc>
              <a:defRPr/>
            </a:pPr>
            <a:r>
              <a:rPr lang="en-US" kern="0" dirty="0"/>
              <a:t>Decision D, interpretation of case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kern="0" dirty="0"/>
              <a:t>D = 1, case interpreted as non-diseased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kern="0" dirty="0"/>
              <a:t>D = 2, case interpreted as diseased</a:t>
            </a:r>
          </a:p>
        </p:txBody>
      </p:sp>
    </p:spTree>
    <p:extLst>
      <p:ext uri="{BB962C8B-B14F-4D97-AF65-F5344CB8AC3E}">
        <p14:creationId xmlns:p14="http://schemas.microsoft.com/office/powerpoint/2010/main" val="16837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BF79-430B-EE9F-0C04-24BB884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TP, FP,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4385-595F-1BD0-1E48-8658D444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56D0B-A5CD-EACB-E03C-49F30C33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EF0C-A440-B242-8D41-3666783A7A10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F508232-74C8-1FAA-E260-0C8BC8A5F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581" y="4876800"/>
            <a:ext cx="7908237" cy="1309024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A82871E-E513-4037-2C05-2D16CEC7F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895639"/>
            <a:ext cx="7658100" cy="23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kern="0" dirty="0"/>
              <a:t>TN = True Negative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kern="0" dirty="0"/>
              <a:t>FN = False Negative (“miss”)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kern="0" dirty="0"/>
              <a:t>FP = False Positive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kern="0" dirty="0"/>
              <a:t>TP = True Positive (“hit”)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kern="0" dirty="0"/>
              <a:t>2 x 2 Table:</a:t>
            </a:r>
          </a:p>
        </p:txBody>
      </p:sp>
    </p:spTree>
    <p:extLst>
      <p:ext uri="{BB962C8B-B14F-4D97-AF65-F5344CB8AC3E}">
        <p14:creationId xmlns:p14="http://schemas.microsoft.com/office/powerpoint/2010/main" val="219763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BEC7B3-4243-9275-1179-E72A9841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94FB2E-1E7A-6BE5-582D-A482F8E0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8A4B96-C8AD-8643-92A8-78A2682A7FA3}" type="slidenum">
              <a:rPr lang="en-US" altLang="en-US" sz="1000">
                <a:latin typeface="Tahoma" panose="020B0604030504040204" pitchFamily="34" charset="0"/>
              </a:rPr>
              <a:pPr eaLnBrk="1" hangingPunct="1"/>
              <a:t>12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86114" name="Rectangle 2">
            <a:extLst>
              <a:ext uri="{FF2B5EF4-FFF2-40B4-BE49-F238E27FC236}">
                <a16:creationId xmlns:a16="http://schemas.microsoft.com/office/drawing/2014/main" id="{E5FFFA3E-F868-639F-9627-7ABECF4EA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Sensitivity and Specificity</a:t>
            </a:r>
          </a:p>
        </p:txBody>
      </p:sp>
      <p:sp>
        <p:nvSpPr>
          <p:cNvPr id="986115" name="Rectangle 3">
            <a:extLst>
              <a:ext uri="{FF2B5EF4-FFF2-40B4-BE49-F238E27FC236}">
                <a16:creationId xmlns:a16="http://schemas.microsoft.com/office/drawing/2014/main" id="{E36D2466-5C19-C231-5491-EB37719C1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6482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sz="2800" dirty="0"/>
              <a:t>P(</a:t>
            </a:r>
            <a:r>
              <a:rPr lang="en-US" sz="2800" dirty="0" err="1"/>
              <a:t>x|y</a:t>
            </a:r>
            <a:r>
              <a:rPr lang="en-US" sz="2800" dirty="0"/>
              <a:t>) = probability of event x given y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2800" dirty="0"/>
          </a:p>
          <a:p>
            <a:pPr eaLnBrk="1" hangingPunct="1">
              <a:buClr>
                <a:schemeClr val="tx1"/>
              </a:buClr>
              <a:defRPr/>
            </a:pPr>
            <a:r>
              <a:rPr lang="en-US" sz="2800" dirty="0"/>
              <a:t>True positive fraction (TPF)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sz="2800" dirty="0"/>
              <a:t>TPF = P(D = 2|T = 2) = Sensitivity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2800" dirty="0"/>
          </a:p>
          <a:p>
            <a:pPr eaLnBrk="1" hangingPunct="1">
              <a:buClr>
                <a:schemeClr val="tx1"/>
              </a:buClr>
              <a:defRPr/>
            </a:pPr>
            <a:r>
              <a:rPr lang="en-US" sz="2800" dirty="0"/>
              <a:t>False positive fraction (FPF)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sz="2800" dirty="0"/>
              <a:t>FPF = P(D = 2|T = 1) = 1 – Specificity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sz="2800" dirty="0"/>
              <a:t>Specificity = P(D = 1|T = 1) 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EBE9F3-8F29-105A-4CE5-58C11DAF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363151-9248-C9E3-6872-C43994D5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FF8F66-BAF5-2942-8E71-E4E69BA1D3C0}" type="slidenum">
              <a:rPr lang="en-US" altLang="en-US" sz="1000">
                <a:latin typeface="Tahoma" panose="020B0604030504040204" pitchFamily="34" charset="0"/>
              </a:rPr>
              <a:pPr eaLnBrk="1" hangingPunct="1"/>
              <a:t>13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88162" name="Rectangle 2">
            <a:extLst>
              <a:ext uri="{FF2B5EF4-FFF2-40B4-BE49-F238E27FC236}">
                <a16:creationId xmlns:a16="http://schemas.microsoft.com/office/drawing/2014/main" id="{D80B60A9-D9F7-10EF-A105-73F8A1958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Estimating TPF, FPF</a:t>
            </a:r>
          </a:p>
        </p:txBody>
      </p:sp>
      <p:sp>
        <p:nvSpPr>
          <p:cNvPr id="988163" name="Rectangle 3">
            <a:extLst>
              <a:ext uri="{FF2B5EF4-FFF2-40B4-BE49-F238E27FC236}">
                <a16:creationId xmlns:a16="http://schemas.microsoft.com/office/drawing/2014/main" id="{9B89CBBF-032A-7CA3-D699-439BE0F54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2362200"/>
            <a:ext cx="6797675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800" dirty="0"/>
              <a:t># D = 2 means number of diseased decisions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2800" dirty="0"/>
              <a:t># T = 2 means number of diseased cases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dirty="0"/>
              <a:t>TPF = (# D = 2) / (# T = 2)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dirty="0"/>
              <a:t>FPF = (# D = 2) / (# T = 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C3AF-9936-2569-EA1B-167474F2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2A5C-C2B3-83FC-5BBA-7C72E779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TPF vs. FPF</a:t>
            </a:r>
          </a:p>
          <a:p>
            <a:r>
              <a:rPr lang="en-US" dirty="0"/>
              <a:t>Since 0 &lt;= TPF &lt;= 1 and 0 &lt;= FPF &lt;= 1, the ROC curve is contained within the unit square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1CBD3-0BB0-C342-F601-531AB04D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Rome,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F35A5-0448-3589-8E68-68A11A3D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EF0C-A440-B242-8D41-3666783A7A1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12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D4EB366-F609-A289-C4F0-8BFD69AE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96B4EC-41C7-5E6C-DA1A-CAEA00E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500266-E918-3B47-B804-DB01C5EAB677}" type="slidenum">
              <a:rPr lang="en-US" altLang="en-US" sz="1000">
                <a:latin typeface="Tahoma" panose="020B0604030504040204" pitchFamily="34" charset="0"/>
              </a:rPr>
              <a:pPr eaLnBrk="1" hangingPunct="1"/>
              <a:t>15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97974B04-5F46-E34E-4F16-37B96B36B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Obtaining an ROC curve</a:t>
            </a:r>
          </a:p>
        </p:txBody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AAA68A53-65F2-1036-A2A4-06EC897E6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Ratings method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Observer rates each case for confidence that it is diseased, e.g.: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1 = very confident non-diseased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2 = somewhat confident non-diseased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3 = ambiguous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4 = somewhat confident diseased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5 = very confident diseased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Cumulate the numbers and divide by appropriate denominator to get operating points on ROC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17D43654-CE1B-ABB2-47B0-4A102EB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8" name="Slide Number Placeholder 3">
            <a:extLst>
              <a:ext uri="{FF2B5EF4-FFF2-40B4-BE49-F238E27FC236}">
                <a16:creationId xmlns:a16="http://schemas.microsoft.com/office/drawing/2014/main" id="{B2E53D9C-DC6E-18A5-8813-2B54F9E6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7AC67A-13E2-4044-91A8-51387DE6A78B}" type="slidenum">
              <a:rPr lang="en-US" altLang="en-US" sz="1000">
                <a:latin typeface="Tahoma" panose="020B0604030504040204" pitchFamily="34" charset="0"/>
              </a:rPr>
              <a:pPr eaLnBrk="1" hangingPunct="1"/>
              <a:t>16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aphicFrame>
        <p:nvGraphicFramePr>
          <p:cNvPr id="1023159" name="Group 183">
            <a:extLst>
              <a:ext uri="{FF2B5EF4-FFF2-40B4-BE49-F238E27FC236}">
                <a16:creationId xmlns:a16="http://schemas.microsoft.com/office/drawing/2014/main" id="{C020D47D-7095-FF53-0181-05549BE40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40761"/>
              </p:ext>
            </p:extLst>
          </p:nvPr>
        </p:nvGraphicFramePr>
        <p:xfrm>
          <a:off x="1219200" y="381000"/>
          <a:ext cx="7656513" cy="4571952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Total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Bin counts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Non-dis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Dis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ROC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Operating points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FPF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0.017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0.050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0.183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0.500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TPF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0.440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0.680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0.780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0.900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547" name="Text Box 134">
            <a:extLst>
              <a:ext uri="{FF2B5EF4-FFF2-40B4-BE49-F238E27FC236}">
                <a16:creationId xmlns:a16="http://schemas.microsoft.com/office/drawing/2014/main" id="{208CCB1A-086C-A26E-10AB-B6541FC8B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10200"/>
            <a:ext cx="419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1/60 = 0.017; 3/60 = 0.05;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22/50 = 0.44; 34/50 = 0.68; </a:t>
            </a:r>
            <a:r>
              <a:rPr lang="en-US" altLang="en-US" dirty="0" err="1"/>
              <a:t>etc</a:t>
            </a:r>
            <a:endParaRPr lang="en-US" altLang="en-US" dirty="0"/>
          </a:p>
        </p:txBody>
      </p:sp>
      <p:sp>
        <p:nvSpPr>
          <p:cNvPr id="20548" name="Text Box 169">
            <a:extLst>
              <a:ext uri="{FF2B5EF4-FFF2-40B4-BE49-F238E27FC236}">
                <a16:creationId xmlns:a16="http://schemas.microsoft.com/office/drawing/2014/main" id="{E013DB8E-AD24-9F9C-9E99-450B57B7AA3A}"/>
              </a:ext>
            </a:extLst>
          </p:cNvPr>
          <p:cNvSpPr txBox="1">
            <a:spLocks noChangeArrowheads="1"/>
          </p:cNvSpPr>
          <p:nvPr/>
        </p:nvSpPr>
        <p:spPr bwMode="auto">
          <a:xfrm rot="-1772643">
            <a:off x="0" y="457200"/>
            <a:ext cx="152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b="1" dirty="0"/>
              <a:t>Example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F085303-1DE6-23D4-4952-CCA24972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382707AC-A270-969B-CCCB-44D97A06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D9ED8E-B0AF-F243-937C-C4441E90E7A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17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1508" name="Group 2">
            <a:extLst>
              <a:ext uri="{FF2B5EF4-FFF2-40B4-BE49-F238E27FC236}">
                <a16:creationId xmlns:a16="http://schemas.microsoft.com/office/drawing/2014/main" id="{B0143921-915C-A342-6CE4-80838E4D35C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65263"/>
            <a:ext cx="5715000" cy="4478337"/>
            <a:chOff x="1104" y="912"/>
            <a:chExt cx="3600" cy="2821"/>
          </a:xfrm>
        </p:grpSpPr>
        <p:pic>
          <p:nvPicPr>
            <p:cNvPr id="21512" name="Picture 3">
              <a:extLst>
                <a:ext uri="{FF2B5EF4-FFF2-40B4-BE49-F238E27FC236}">
                  <a16:creationId xmlns:a16="http://schemas.microsoft.com/office/drawing/2014/main" id="{729B2843-7DAB-478F-1FD4-6CFB92FA1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912"/>
              <a:ext cx="3600" cy="2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Oval 4">
              <a:extLst>
                <a:ext uri="{FF2B5EF4-FFF2-40B4-BE49-F238E27FC236}">
                  <a16:creationId xmlns:a16="http://schemas.microsoft.com/office/drawing/2014/main" id="{4876264D-9EB7-AAC6-4446-AAC766B7D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4" name="Oval 5">
              <a:extLst>
                <a:ext uri="{FF2B5EF4-FFF2-40B4-BE49-F238E27FC236}">
                  <a16:creationId xmlns:a16="http://schemas.microsoft.com/office/drawing/2014/main" id="{12FB746C-9D00-1068-D769-4577CDAC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5" name="Oval 6">
              <a:extLst>
                <a:ext uri="{FF2B5EF4-FFF2-40B4-BE49-F238E27FC236}">
                  <a16:creationId xmlns:a16="http://schemas.microsoft.com/office/drawing/2014/main" id="{27C1C0E0-1D09-34DD-4B20-B10C8E3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28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6" name="Oval 7">
              <a:extLst>
                <a:ext uri="{FF2B5EF4-FFF2-40B4-BE49-F238E27FC236}">
                  <a16:creationId xmlns:a16="http://schemas.microsoft.com/office/drawing/2014/main" id="{82A92DDC-67DF-8B28-6DA8-55D0FCD4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7" name="Text Box 8">
              <a:extLst>
                <a:ext uri="{FF2B5EF4-FFF2-40B4-BE49-F238E27FC236}">
                  <a16:creationId xmlns:a16="http://schemas.microsoft.com/office/drawing/2014/main" id="{AD244765-F9B8-8EC0-D271-66BCAA650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32"/>
              <a:ext cx="1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2+3+4+5</a:t>
              </a:r>
            </a:p>
          </p:txBody>
        </p:sp>
        <p:sp>
          <p:nvSpPr>
            <p:cNvPr id="21518" name="Text Box 9">
              <a:extLst>
                <a:ext uri="{FF2B5EF4-FFF2-40B4-BE49-F238E27FC236}">
                  <a16:creationId xmlns:a16="http://schemas.microsoft.com/office/drawing/2014/main" id="{82B328CD-79A0-2D91-E46F-EF6239C09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80"/>
              <a:ext cx="1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3+4+5</a:t>
              </a:r>
            </a:p>
          </p:txBody>
        </p:sp>
        <p:sp>
          <p:nvSpPr>
            <p:cNvPr id="21519" name="Text Box 10">
              <a:extLst>
                <a:ext uri="{FF2B5EF4-FFF2-40B4-BE49-F238E27FC236}">
                  <a16:creationId xmlns:a16="http://schemas.microsoft.com/office/drawing/2014/main" id="{797FFDFA-0F46-A930-DBA7-1D931B245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20"/>
              <a:ext cx="1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4+5</a:t>
              </a:r>
            </a:p>
          </p:txBody>
        </p:sp>
        <p:sp>
          <p:nvSpPr>
            <p:cNvPr id="21520" name="Text Box 11">
              <a:extLst>
                <a:ext uri="{FF2B5EF4-FFF2-40B4-BE49-F238E27FC236}">
                  <a16:creationId xmlns:a16="http://schemas.microsoft.com/office/drawing/2014/main" id="{AA4DB6D0-9DC7-0781-0828-3E33D5640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08"/>
              <a:ext cx="1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5</a:t>
              </a:r>
            </a:p>
          </p:txBody>
        </p:sp>
      </p:grpSp>
      <p:sp>
        <p:nvSpPr>
          <p:cNvPr id="21509" name="Rectangle 12">
            <a:extLst>
              <a:ext uri="{FF2B5EF4-FFF2-40B4-BE49-F238E27FC236}">
                <a16:creationId xmlns:a16="http://schemas.microsoft.com/office/drawing/2014/main" id="{3C2A517B-7252-95DD-9210-95CE870E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27688"/>
            <a:ext cx="9144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200"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/>
          </a:p>
        </p:txBody>
      </p:sp>
      <p:sp>
        <p:nvSpPr>
          <p:cNvPr id="21510" name="AutoShape 13">
            <a:extLst>
              <a:ext uri="{FF2B5EF4-FFF2-40B4-BE49-F238E27FC236}">
                <a16:creationId xmlns:a16="http://schemas.microsoft.com/office/drawing/2014/main" id="{36CEE5C3-97C1-3FAA-26EB-9E8A163D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2819400" cy="1600200"/>
          </a:xfrm>
          <a:prstGeom prst="wedgeRectCallout">
            <a:avLst>
              <a:gd name="adj1" fmla="val 32829"/>
              <a:gd name="adj2" fmla="val 9831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Char char="•"/>
            </a:pPr>
            <a:endParaRPr lang="en-US" altLang="en-US"/>
          </a:p>
        </p:txBody>
      </p:sp>
      <p:sp>
        <p:nvSpPr>
          <p:cNvPr id="21511" name="AutoShape 14">
            <a:extLst>
              <a:ext uri="{FF2B5EF4-FFF2-40B4-BE49-F238E27FC236}">
                <a16:creationId xmlns:a16="http://schemas.microsoft.com/office/drawing/2014/main" id="{4729F020-7C4F-2DFE-04B7-18C797605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2667000" cy="609600"/>
          </a:xfrm>
          <a:prstGeom prst="wedgeRectCallout">
            <a:avLst>
              <a:gd name="adj1" fmla="val 46787"/>
              <a:gd name="adj2" fmla="val 363801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An operating 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1650FF-D921-0F09-DACC-C08D4D1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6D6667-C3A2-35B4-A520-436D9633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3480CD-B8E0-F841-AF8E-FE505A921473}" type="slidenum">
              <a:rPr lang="en-US" altLang="en-US" sz="1000">
                <a:latin typeface="Tahoma" panose="020B0604030504040204" pitchFamily="34" charset="0"/>
              </a:rPr>
              <a:pPr eaLnBrk="1" hangingPunct="1"/>
              <a:t>18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741CD89F-132C-792C-E3F0-B5DB899AE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ROC curve</a:t>
            </a:r>
          </a:p>
        </p:txBody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77C3CF2A-0784-3A8C-A1A3-3554D80DD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AUC = area under ROC curve</a:t>
            </a:r>
          </a:p>
          <a:p>
            <a:pPr eaLnBrk="1" hangingPunct="1">
              <a:defRPr/>
            </a:pPr>
            <a:r>
              <a:rPr lang="en-US" dirty="0"/>
              <a:t>Classification accuracy between non-diseased and diseased cases</a:t>
            </a:r>
          </a:p>
          <a:p>
            <a:pPr eaLnBrk="1" hangingPunct="1">
              <a:defRPr/>
            </a:pPr>
            <a:r>
              <a:rPr lang="en-US" dirty="0"/>
              <a:t>0 &lt;= AUC &lt;= 1</a:t>
            </a:r>
          </a:p>
          <a:p>
            <a:pPr eaLnBrk="1" hangingPunct="1">
              <a:defRPr/>
            </a:pPr>
            <a:r>
              <a:rPr lang="en-US" dirty="0"/>
              <a:t>AUC = 0: “worst” performance</a:t>
            </a:r>
          </a:p>
          <a:p>
            <a:pPr eaLnBrk="1" hangingPunct="1">
              <a:defRPr/>
            </a:pPr>
            <a:r>
              <a:rPr lang="en-US" dirty="0"/>
              <a:t>AUC = 0.5: random performance</a:t>
            </a:r>
          </a:p>
          <a:p>
            <a:pPr eaLnBrk="1" hangingPunct="1">
              <a:defRPr/>
            </a:pPr>
            <a:r>
              <a:rPr lang="en-US" dirty="0"/>
              <a:t>AUC = 1: best performance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1650FF-D921-0F09-DACC-C08D4D1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6D6667-C3A2-35B4-A520-436D9633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3480CD-B8E0-F841-AF8E-FE505A921473}" type="slidenum">
              <a:rPr lang="en-US" altLang="en-US" sz="1000">
                <a:latin typeface="Tahoma" panose="020B0604030504040204" pitchFamily="34" charset="0"/>
              </a:rPr>
              <a:pPr eaLnBrk="1" hangingPunct="1"/>
              <a:t>19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741CD89F-132C-792C-E3F0-B5DB899AE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Empirical vs. analytical AUC</a:t>
            </a:r>
          </a:p>
        </p:txBody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77C3CF2A-0784-3A8C-A1A3-3554D80DD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Empirical AUC</a:t>
            </a:r>
          </a:p>
          <a:p>
            <a:pPr lvl="1" eaLnBrk="1" hangingPunct="1">
              <a:defRPr/>
            </a:pPr>
            <a:r>
              <a:rPr lang="en-US" dirty="0"/>
              <a:t>Connect adjacent points with straight lines</a:t>
            </a:r>
          </a:p>
          <a:p>
            <a:pPr lvl="1" eaLnBrk="1" hangingPunct="1">
              <a:defRPr/>
            </a:pPr>
            <a:r>
              <a:rPr lang="en-US" dirty="0"/>
              <a:t>Compute trapezoidal area under curve</a:t>
            </a:r>
          </a:p>
          <a:p>
            <a:pPr eaLnBrk="1" hangingPunct="1">
              <a:defRPr/>
            </a:pPr>
            <a:r>
              <a:rPr lang="en-US" sz="2800" dirty="0"/>
              <a:t>Analytical AUC</a:t>
            </a:r>
          </a:p>
          <a:p>
            <a:pPr lvl="1" eaLnBrk="1" hangingPunct="1">
              <a:defRPr/>
            </a:pPr>
            <a:r>
              <a:rPr lang="en-US" dirty="0"/>
              <a:t>Fit the ratings data to a model of the ROC data</a:t>
            </a:r>
          </a:p>
          <a:p>
            <a:pPr lvl="1" eaLnBrk="1" hangingPunct="1">
              <a:defRPr/>
            </a:pPr>
            <a:r>
              <a:rPr lang="en-US" dirty="0"/>
              <a:t>Compute AUC under predicted ROC curve</a:t>
            </a:r>
          </a:p>
        </p:txBody>
      </p:sp>
    </p:spTree>
    <p:extLst>
      <p:ext uri="{BB962C8B-B14F-4D97-AF65-F5344CB8AC3E}">
        <p14:creationId xmlns:p14="http://schemas.microsoft.com/office/powerpoint/2010/main" val="40283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61ADA2-7E51-8799-700D-B05A26C7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E77E9D-FD02-244B-95CD-6395A397601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86466" name="Rectangle 2">
            <a:extLst>
              <a:ext uri="{FF2B5EF4-FFF2-40B4-BE49-F238E27FC236}">
                <a16:creationId xmlns:a16="http://schemas.microsoft.com/office/drawing/2014/main" id="{0CE5C3B4-309F-4A27-E4E3-CDCD96EFB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Tasks</a:t>
            </a:r>
          </a:p>
        </p:txBody>
      </p:sp>
      <p:sp>
        <p:nvSpPr>
          <p:cNvPr id="1086467" name="Rectangle 3">
            <a:extLst>
              <a:ext uri="{FF2B5EF4-FFF2-40B4-BE49-F238E27FC236}">
                <a16:creationId xmlns:a16="http://schemas.microsoft.com/office/drawing/2014/main" id="{2CA2EC34-0A04-4B9C-499B-5411FD4C6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77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Non search</a:t>
            </a:r>
          </a:p>
          <a:p>
            <a:pPr lvl="1" eaLnBrk="1" hangingPunct="1">
              <a:defRPr/>
            </a:pPr>
            <a:r>
              <a:rPr lang="en-US" dirty="0"/>
              <a:t>Known lesion location </a:t>
            </a:r>
          </a:p>
          <a:p>
            <a:pPr lvl="2" eaLnBrk="1" hangingPunct="1">
              <a:defRPr/>
            </a:pPr>
            <a:r>
              <a:rPr lang="en-US" dirty="0"/>
              <a:t>or</a:t>
            </a:r>
          </a:p>
          <a:p>
            <a:pPr lvl="1" eaLnBrk="1" hangingPunct="1">
              <a:defRPr/>
            </a:pPr>
            <a:r>
              <a:rPr lang="en-US" dirty="0"/>
              <a:t>Location known or implicit 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Search</a:t>
            </a:r>
          </a:p>
          <a:p>
            <a:pPr lvl="1" eaLnBrk="1" hangingPunct="1">
              <a:defRPr/>
            </a:pPr>
            <a:r>
              <a:rPr lang="en-US" dirty="0"/>
              <a:t>Unknown lesion(s) location(s), observer needs to find lesion(s)</a:t>
            </a:r>
          </a:p>
        </p:txBody>
      </p:sp>
    </p:spTree>
    <p:extLst>
      <p:ext uri="{BB962C8B-B14F-4D97-AF65-F5344CB8AC3E}">
        <p14:creationId xmlns:p14="http://schemas.microsoft.com/office/powerpoint/2010/main" val="408197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4436-1247-451C-3E7D-627488AB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73743-35EF-4E80-2705-E58DE486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Rome,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ECB5-007B-EF57-7CE3-B50C8F63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EF0C-A440-B242-8D41-3666783A7A10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CFB07-B60F-8E1C-8E1A-D20E1BAD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36725"/>
            <a:ext cx="7088792" cy="48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4436-1247-451C-3E7D-627488AB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73743-35EF-4E80-2705-E58DE486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Rome,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ECB5-007B-EF57-7CE3-B50C8F63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EF0C-A440-B242-8D41-3666783A7A10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EE8CD-224E-828A-7891-95AAB03D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04" y="1881820"/>
            <a:ext cx="6402992" cy="46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07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1650FF-D921-0F09-DACC-C08D4D1B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6D6667-C3A2-35B4-A520-436D9633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3480CD-B8E0-F841-AF8E-FE505A921473}" type="slidenum">
              <a:rPr lang="en-US" altLang="en-US" sz="1000">
                <a:latin typeface="Tahoma" panose="020B0604030504040204" pitchFamily="34" charset="0"/>
              </a:rPr>
              <a:pPr eaLnBrk="1" hangingPunct="1"/>
              <a:t>22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741CD89F-132C-792C-E3F0-B5DB899AE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Comments</a:t>
            </a:r>
          </a:p>
        </p:txBody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77C3CF2A-0784-3A8C-A1A3-3554D80DD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The modern trend is to use empirical AUC</a:t>
            </a:r>
          </a:p>
          <a:p>
            <a:pPr eaLnBrk="1" hangingPunct="1">
              <a:defRPr/>
            </a:pPr>
            <a:r>
              <a:rPr lang="en-US" sz="2800" dirty="0"/>
              <a:t>Theorem: empirical AUC = Wilcoxon statistic W</a:t>
            </a:r>
          </a:p>
          <a:p>
            <a:pPr eaLnBrk="1" hangingPunct="1">
              <a:defRPr/>
            </a:pPr>
            <a:r>
              <a:rPr lang="en-US" sz="2800" dirty="0"/>
              <a:t>W is probability that a diseased case is rated higher than a non-diseased case</a:t>
            </a:r>
          </a:p>
          <a:p>
            <a:pPr eaLnBrk="1" hangingPunct="1">
              <a:defRPr/>
            </a:pPr>
            <a:r>
              <a:rPr lang="en-US" sz="2800" dirty="0"/>
              <a:t>Analytical AUC does not have such a simple interpretation , but yields other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8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9C8DC2-B625-FF93-4CCD-3800132F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E53FAB-A1E1-A39D-935F-F1201FAE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DB1763-62B4-A744-8432-CEAADDDC73F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23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71106" name="Rectangle 2">
            <a:extLst>
              <a:ext uri="{FF2B5EF4-FFF2-40B4-BE49-F238E27FC236}">
                <a16:creationId xmlns:a16="http://schemas.microsoft.com/office/drawing/2014/main" id="{38E4D3B6-E7AC-1B53-BA83-932FC08A1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Moving along the ROC </a:t>
            </a:r>
          </a:p>
        </p:txBody>
      </p:sp>
      <p:sp>
        <p:nvSpPr>
          <p:cNvPr id="1071107" name="Rectangle 3">
            <a:extLst>
              <a:ext uri="{FF2B5EF4-FFF2-40B4-BE49-F238E27FC236}">
                <a16:creationId xmlns:a16="http://schemas.microsoft.com/office/drawing/2014/main" id="{BAC545FE-07EE-DB3D-D37B-9D519846A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Action level </a:t>
            </a:r>
            <a:r>
              <a:rPr lang="en-US" dirty="0">
                <a:latin typeface="Symbol" pitchFamily="18" charset="2"/>
              </a:rPr>
              <a:t>z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cases with confidence levels above </a:t>
            </a:r>
            <a:r>
              <a:rPr lang="en-US" dirty="0">
                <a:latin typeface="Symbol" pitchFamily="18" charset="2"/>
              </a:rPr>
              <a:t>z</a:t>
            </a:r>
            <a:r>
              <a:rPr lang="en-US" dirty="0"/>
              <a:t> are called +</a:t>
            </a:r>
            <a:r>
              <a:rPr lang="en-US" dirty="0" err="1"/>
              <a:t>ve</a:t>
            </a:r>
            <a:r>
              <a:rPr lang="en-US" dirty="0"/>
              <a:t> and rest are called -</a:t>
            </a:r>
            <a:r>
              <a:rPr lang="en-US" dirty="0" err="1"/>
              <a:t>ve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Thus </a:t>
            </a:r>
            <a:r>
              <a:rPr lang="en-US" dirty="0">
                <a:latin typeface="Symbol" pitchFamily="18" charset="2"/>
              </a:rPr>
              <a:t>z</a:t>
            </a:r>
            <a:r>
              <a:rPr lang="en-US" dirty="0"/>
              <a:t> defines an operating point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As </a:t>
            </a:r>
            <a:r>
              <a:rPr lang="en-US" dirty="0">
                <a:latin typeface="Symbol" pitchFamily="18" charset="2"/>
              </a:rPr>
              <a:t>z</a:t>
            </a:r>
            <a:r>
              <a:rPr lang="en-US" dirty="0"/>
              <a:t> is lowered from +</a:t>
            </a:r>
            <a:r>
              <a:rPr lang="en-US" dirty="0">
                <a:cs typeface="Tahoma" pitchFamily="34" charset="0"/>
              </a:rPr>
              <a:t>∞</a:t>
            </a:r>
            <a:r>
              <a:rPr lang="en-US" dirty="0"/>
              <a:t> operating point moves up curve starting from (0,0) and approaches (1,1) as </a:t>
            </a:r>
            <a:r>
              <a:rPr lang="en-US" dirty="0">
                <a:latin typeface="Symbol" pitchFamily="18" charset="2"/>
              </a:rPr>
              <a:t>z</a:t>
            </a:r>
            <a:r>
              <a:rPr lang="en-US" dirty="0"/>
              <a:t> approaches -</a:t>
            </a:r>
            <a:r>
              <a:rPr lang="en-US" dirty="0">
                <a:cs typeface="Tahoma" pitchFamily="34" charset="0"/>
              </a:rPr>
              <a:t>∞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4B489CFB-F105-5C86-5342-8B3BC4C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3F136115-5DB0-A8F5-A9BD-51F6171D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EA3C66-0470-9241-84D0-D8A519745793}" type="slidenum">
              <a:rPr lang="en-US" altLang="en-US" sz="1000">
                <a:latin typeface="Tahoma" panose="020B0604030504040204" pitchFamily="34" charset="0"/>
              </a:rPr>
              <a:pPr eaLnBrk="1" hangingPunct="1"/>
              <a:t>24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23556" name="Group 2">
            <a:extLst>
              <a:ext uri="{FF2B5EF4-FFF2-40B4-BE49-F238E27FC236}">
                <a16:creationId xmlns:a16="http://schemas.microsoft.com/office/drawing/2014/main" id="{94A2281E-166A-43B5-44B5-04041F297E5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65263"/>
            <a:ext cx="5715000" cy="4478337"/>
            <a:chOff x="1104" y="912"/>
            <a:chExt cx="3600" cy="2821"/>
          </a:xfrm>
        </p:grpSpPr>
        <p:pic>
          <p:nvPicPr>
            <p:cNvPr id="23561" name="Picture 3">
              <a:extLst>
                <a:ext uri="{FF2B5EF4-FFF2-40B4-BE49-F238E27FC236}">
                  <a16:creationId xmlns:a16="http://schemas.microsoft.com/office/drawing/2014/main" id="{1E070DB3-6047-38C6-8515-46069E78E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912"/>
              <a:ext cx="3600" cy="2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Oval 4">
              <a:extLst>
                <a:ext uri="{FF2B5EF4-FFF2-40B4-BE49-F238E27FC236}">
                  <a16:creationId xmlns:a16="http://schemas.microsoft.com/office/drawing/2014/main" id="{3C2307C1-0AFB-9B45-F2DE-D6A86839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3" name="Oval 5">
              <a:extLst>
                <a:ext uri="{FF2B5EF4-FFF2-40B4-BE49-F238E27FC236}">
                  <a16:creationId xmlns:a16="http://schemas.microsoft.com/office/drawing/2014/main" id="{748B7467-F0D0-6814-6A55-FB7BE4700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4" name="Oval 6">
              <a:extLst>
                <a:ext uri="{FF2B5EF4-FFF2-40B4-BE49-F238E27FC236}">
                  <a16:creationId xmlns:a16="http://schemas.microsoft.com/office/drawing/2014/main" id="{58E2E376-B120-5004-7C1D-BC8F34B8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28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5" name="Oval 7">
              <a:extLst>
                <a:ext uri="{FF2B5EF4-FFF2-40B4-BE49-F238E27FC236}">
                  <a16:creationId xmlns:a16="http://schemas.microsoft.com/office/drawing/2014/main" id="{6CC0D62C-79F8-3314-5E77-8A3C278E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6" name="Text Box 8">
              <a:extLst>
                <a:ext uri="{FF2B5EF4-FFF2-40B4-BE49-F238E27FC236}">
                  <a16:creationId xmlns:a16="http://schemas.microsoft.com/office/drawing/2014/main" id="{5BF18E61-F1EB-5487-F579-6D24B4807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32"/>
              <a:ext cx="1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2+3+4+5</a:t>
              </a:r>
            </a:p>
          </p:txBody>
        </p:sp>
        <p:sp>
          <p:nvSpPr>
            <p:cNvPr id="23567" name="Text Box 9">
              <a:extLst>
                <a:ext uri="{FF2B5EF4-FFF2-40B4-BE49-F238E27FC236}">
                  <a16:creationId xmlns:a16="http://schemas.microsoft.com/office/drawing/2014/main" id="{FB064183-8E7D-4118-3A5A-09D3875E9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80"/>
              <a:ext cx="1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3+4+5</a:t>
              </a:r>
            </a:p>
          </p:txBody>
        </p:sp>
        <p:sp>
          <p:nvSpPr>
            <p:cNvPr id="23568" name="Text Box 10">
              <a:extLst>
                <a:ext uri="{FF2B5EF4-FFF2-40B4-BE49-F238E27FC236}">
                  <a16:creationId xmlns:a16="http://schemas.microsoft.com/office/drawing/2014/main" id="{01D9500D-C539-D5FA-D076-4DB6E7F8F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20"/>
              <a:ext cx="1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4+5</a:t>
              </a:r>
            </a:p>
          </p:txBody>
        </p:sp>
        <p:sp>
          <p:nvSpPr>
            <p:cNvPr id="23569" name="Text Box 11">
              <a:extLst>
                <a:ext uri="{FF2B5EF4-FFF2-40B4-BE49-F238E27FC236}">
                  <a16:creationId xmlns:a16="http://schemas.microsoft.com/office/drawing/2014/main" id="{E7C98911-F6CB-CB5C-2872-57AE36B29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08"/>
              <a:ext cx="1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5</a:t>
              </a:r>
            </a:p>
          </p:txBody>
        </p:sp>
      </p:grpSp>
      <p:sp>
        <p:nvSpPr>
          <p:cNvPr id="23557" name="Rectangle 12">
            <a:extLst>
              <a:ext uri="{FF2B5EF4-FFF2-40B4-BE49-F238E27FC236}">
                <a16:creationId xmlns:a16="http://schemas.microsoft.com/office/drawing/2014/main" id="{11A5E900-8180-4CE3-0344-8053079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27688"/>
            <a:ext cx="9144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200"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/>
          </a:p>
        </p:txBody>
      </p:sp>
      <p:sp>
        <p:nvSpPr>
          <p:cNvPr id="23558" name="AutoShape 13">
            <a:extLst>
              <a:ext uri="{FF2B5EF4-FFF2-40B4-BE49-F238E27FC236}">
                <a16:creationId xmlns:a16="http://schemas.microsoft.com/office/drawing/2014/main" id="{62A68E37-AC80-563A-4896-A12A1E7B8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2819400" cy="1600200"/>
          </a:xfrm>
          <a:prstGeom prst="wedgeRectCallout">
            <a:avLst>
              <a:gd name="adj1" fmla="val 32829"/>
              <a:gd name="adj2" fmla="val 9831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Char char="•"/>
            </a:pPr>
            <a:endParaRPr lang="en-US" altLang="en-US"/>
          </a:p>
        </p:txBody>
      </p:sp>
      <p:sp>
        <p:nvSpPr>
          <p:cNvPr id="23559" name="AutoShape 14">
            <a:extLst>
              <a:ext uri="{FF2B5EF4-FFF2-40B4-BE49-F238E27FC236}">
                <a16:creationId xmlns:a16="http://schemas.microsoft.com/office/drawing/2014/main" id="{B2CAB967-3A5F-C255-2D4D-1BB11F69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"/>
            <a:ext cx="1219200" cy="457200"/>
          </a:xfrm>
          <a:prstGeom prst="wedgeRectCallout">
            <a:avLst>
              <a:gd name="adj1" fmla="val 151565"/>
              <a:gd name="adj2" fmla="val 644444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High </a:t>
            </a:r>
            <a:r>
              <a:rPr lang="en-US" altLang="en-US">
                <a:latin typeface="SymbolProp BT" pitchFamily="18" charset="2"/>
              </a:rPr>
              <a:t>z</a:t>
            </a:r>
          </a:p>
        </p:txBody>
      </p:sp>
      <p:sp>
        <p:nvSpPr>
          <p:cNvPr id="23560" name="AutoShape 15">
            <a:extLst>
              <a:ext uri="{FF2B5EF4-FFF2-40B4-BE49-F238E27FC236}">
                <a16:creationId xmlns:a16="http://schemas.microsoft.com/office/drawing/2014/main" id="{66CA9C0B-9A56-4E94-3C38-C2EA41D9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33400"/>
            <a:ext cx="1219200" cy="457200"/>
          </a:xfrm>
          <a:prstGeom prst="wedgeRectCallout">
            <a:avLst>
              <a:gd name="adj1" fmla="val -123699"/>
              <a:gd name="adj2" fmla="val 237153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Low </a:t>
            </a:r>
            <a:r>
              <a:rPr lang="en-US" altLang="en-US">
                <a:latin typeface="SymbolProp BT" pitchFamily="18" charset="2"/>
              </a:rPr>
              <a:t>z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1167B5-D2D1-DB8C-4F8E-56DF445A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23C025-1927-AE1B-E1DD-2F99CCA5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7C8692-D437-8648-B736-506CE602E361}" type="slidenum">
              <a:rPr lang="en-US" altLang="en-US" sz="1000">
                <a:latin typeface="Tahoma" panose="020B0604030504040204" pitchFamily="34" charset="0"/>
              </a:rPr>
              <a:pPr eaLnBrk="1" hangingPunct="1"/>
              <a:t>25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67010" name="Rectangle 2">
            <a:extLst>
              <a:ext uri="{FF2B5EF4-FFF2-40B4-BE49-F238E27FC236}">
                <a16:creationId xmlns:a16="http://schemas.microsoft.com/office/drawing/2014/main" id="{2EF7E0CC-A699-5780-8947-3592C86A7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AUC ....</a:t>
            </a:r>
          </a:p>
        </p:txBody>
      </p:sp>
      <p:sp>
        <p:nvSpPr>
          <p:cNvPr id="1067011" name="Rectangle 3">
            <a:extLst>
              <a:ext uri="{FF2B5EF4-FFF2-40B4-BE49-F238E27FC236}">
                <a16:creationId xmlns:a16="http://schemas.microsoft.com/office/drawing/2014/main" id="{61BBC9FD-52EA-277F-79BB-18422EC13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>
                <a:solidFill>
                  <a:srgbClr val="33CC33"/>
                </a:solidFill>
              </a:rPr>
              <a:t>AUC is action-level independent!</a:t>
            </a: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AUC increases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Abn. imgs assigned high ratings (6)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Nor. imgs assigned low ratings (1)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AUC = classification accuracy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E.g.,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if all abn. imgs. rated </a:t>
            </a:r>
            <a:r>
              <a:rPr lang="en-US">
                <a:cs typeface="Tahoma" pitchFamily="34" charset="0"/>
              </a:rPr>
              <a:t>≥</a:t>
            </a:r>
            <a:r>
              <a:rPr lang="en-US"/>
              <a:t>3 and all nor. imgs. rated &lt;3, then AUC =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D2C809C-B0A8-F28F-587B-216717D4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04A9A5-2515-34D1-998D-0169F2BB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8C4427-D6C8-8E46-B2DA-D176D4563008}" type="slidenum">
              <a:rPr lang="en-US" altLang="en-US" sz="1000">
                <a:latin typeface="Tahoma" panose="020B0604030504040204" pitchFamily="34" charset="0"/>
              </a:rPr>
              <a:pPr eaLnBrk="1" hangingPunct="1"/>
              <a:t>26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12034" name="Rectangle 2">
            <a:extLst>
              <a:ext uri="{FF2B5EF4-FFF2-40B4-BE49-F238E27FC236}">
                <a16:creationId xmlns:a16="http://schemas.microsoft.com/office/drawing/2014/main" id="{B4EA8765-BD47-0BEA-C041-728CDA49D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Comparing 2 modalities</a:t>
            </a:r>
          </a:p>
        </p:txBody>
      </p:sp>
      <p:sp>
        <p:nvSpPr>
          <p:cNvPr id="812035" name="Rectangle 3">
            <a:extLst>
              <a:ext uri="{FF2B5EF4-FFF2-40B4-BE49-F238E27FC236}">
                <a16:creationId xmlns:a16="http://schemas.microsoft.com/office/drawing/2014/main" id="{F16AC2F0-1169-DC5B-E95C-C5333AD00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3058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Determine AUC for each modality &amp; each observer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Statistical analysis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determines </a:t>
            </a:r>
            <a:r>
              <a:rPr lang="en-US" sz="2400" b="1">
                <a:solidFill>
                  <a:srgbClr val="33CC33"/>
                </a:solidFill>
              </a:rPr>
              <a:t>significance</a:t>
            </a:r>
            <a:r>
              <a:rPr lang="en-US" sz="2400"/>
              <a:t> of the reader-averaged observed difference in AUC between modalities </a:t>
            </a:r>
            <a:r>
              <a:rPr lang="en-US" sz="2400" b="1">
                <a:solidFill>
                  <a:srgbClr val="33CC33"/>
                </a:solidFill>
                <a:latin typeface="Symbol" pitchFamily="18" charset="2"/>
              </a:rPr>
              <a:t>D</a:t>
            </a:r>
            <a:r>
              <a:rPr lang="en-US" sz="2400" b="1">
                <a:solidFill>
                  <a:srgbClr val="33CC33"/>
                </a:solidFill>
                <a:cs typeface="Tahoma" pitchFamily="34" charset="0"/>
              </a:rPr>
              <a:t>AUC</a:t>
            </a:r>
            <a:r>
              <a:rPr lang="en-US" sz="2400" b="1" baseline="-25000">
                <a:solidFill>
                  <a:srgbClr val="33CC33"/>
                </a:solidFill>
              </a:rPr>
              <a:t>obs</a:t>
            </a:r>
            <a:endParaRPr lang="en-US" sz="2400" b="1">
              <a:solidFill>
                <a:srgbClr val="33CC33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Significance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≡</a:t>
            </a:r>
            <a:r>
              <a:rPr lang="en-US" sz="2400"/>
              <a:t> </a:t>
            </a:r>
            <a:r>
              <a:rPr lang="en-US" sz="2400" b="1">
                <a:solidFill>
                  <a:srgbClr val="33CC33"/>
                </a:solidFill>
              </a:rPr>
              <a:t>p</a:t>
            </a:r>
            <a:r>
              <a:rPr lang="en-US" sz="2400"/>
              <a:t>-value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I will not bore you with details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Software: DBM-MRMC, U of Chicago, U of Iowa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F5E10D-04B2-3103-4CC9-540E830D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4A4A2B-1993-C1BD-F663-0C84BCFA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C30DD6-A38D-9A46-957A-E4B5D4DEDD8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27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94306" name="Rectangle 2">
            <a:extLst>
              <a:ext uri="{FF2B5EF4-FFF2-40B4-BE49-F238E27FC236}">
                <a16:creationId xmlns:a16="http://schemas.microsoft.com/office/drawing/2014/main" id="{33DCA546-78C3-2545-51A6-6ADC392E7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p-value</a:t>
            </a:r>
          </a:p>
        </p:txBody>
      </p:sp>
      <p:sp>
        <p:nvSpPr>
          <p:cNvPr id="994307" name="Rectangle 3">
            <a:extLst>
              <a:ext uri="{FF2B5EF4-FFF2-40B4-BE49-F238E27FC236}">
                <a16:creationId xmlns:a16="http://schemas.microsoft.com/office/drawing/2014/main" id="{D261AB1F-CB85-6DC5-B268-A64F98D14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Prob. </a:t>
            </a:r>
            <a:r>
              <a:rPr lang="en-US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0000"/>
                </a:solidFill>
                <a:cs typeface="Tahoma" pitchFamily="34" charset="0"/>
              </a:rPr>
              <a:t>AUC</a:t>
            </a:r>
            <a:r>
              <a:rPr lang="en-US" baseline="-25000">
                <a:solidFill>
                  <a:srgbClr val="FF0000"/>
                </a:solidFill>
              </a:rPr>
              <a:t>obs</a:t>
            </a:r>
            <a:r>
              <a:rPr lang="en-US"/>
              <a:t>, </a:t>
            </a:r>
            <a:r>
              <a:rPr lang="en-US" b="1" i="1">
                <a:solidFill>
                  <a:srgbClr val="33CC33"/>
                </a:solidFill>
              </a:rPr>
              <a:t>or larger</a:t>
            </a:r>
            <a:r>
              <a:rPr lang="en-US"/>
              <a:t>, could occur by chance given </a:t>
            </a:r>
            <a:r>
              <a:rPr lang="en-US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rgbClr val="FF0000"/>
                </a:solidFill>
                <a:cs typeface="Tahoma" pitchFamily="34" charset="0"/>
              </a:rPr>
              <a:t>AUC</a:t>
            </a:r>
            <a:r>
              <a:rPr lang="en-US" baseline="-25000">
                <a:solidFill>
                  <a:srgbClr val="FF0000"/>
                </a:solidFill>
              </a:rPr>
              <a:t>true</a:t>
            </a:r>
            <a:r>
              <a:rPr lang="en-US"/>
              <a:t> is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Probability is infinitesimal that random sample is exactly equal to </a:t>
            </a:r>
            <a:r>
              <a:rPr lang="en-US">
                <a:latin typeface="Symbol" pitchFamily="18" charset="2"/>
              </a:rPr>
              <a:t>D</a:t>
            </a:r>
            <a:r>
              <a:rPr lang="en-US">
                <a:cs typeface="Tahoma" pitchFamily="34" charset="0"/>
              </a:rPr>
              <a:t>AUC</a:t>
            </a:r>
            <a:r>
              <a:rPr lang="en-US" baseline="-25000"/>
              <a:t>obs</a:t>
            </a:r>
            <a:r>
              <a:rPr lang="en-US"/>
              <a:t>; hence "or larger“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If p </a:t>
            </a:r>
            <a:r>
              <a:rPr lang="en-US">
                <a:cs typeface="Tahoma" pitchFamily="34" charset="0"/>
              </a:rPr>
              <a:t>≤</a:t>
            </a:r>
            <a:r>
              <a:rPr lang="en-US"/>
              <a:t> </a:t>
            </a:r>
            <a:r>
              <a:rPr lang="en-US" b="1">
                <a:solidFill>
                  <a:srgbClr val="33CC33"/>
                </a:solidFill>
                <a:latin typeface="Symbol" pitchFamily="18" charset="2"/>
              </a:rPr>
              <a:t>a</a:t>
            </a:r>
            <a:r>
              <a:rPr lang="en-US">
                <a:latin typeface="Symbol" pitchFamily="18" charset="2"/>
              </a:rPr>
              <a:t> (</a:t>
            </a:r>
            <a:r>
              <a:rPr lang="en-US"/>
              <a:t>usually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= 5%) conclude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/>
              <a:t>AUCs are different at </a:t>
            </a:r>
            <a:r>
              <a:rPr lang="en-US" sz="3200">
                <a:latin typeface="Symbol" pitchFamily="18" charset="2"/>
              </a:rPr>
              <a:t>a</a:t>
            </a:r>
            <a:r>
              <a:rPr lang="en-US" sz="3200"/>
              <a:t>-significance level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/>
              <a:t>Sign (+-) of </a:t>
            </a:r>
            <a:r>
              <a:rPr lang="en-US">
                <a:latin typeface="Symbol" pitchFamily="18" charset="2"/>
              </a:rPr>
              <a:t>D</a:t>
            </a:r>
            <a:r>
              <a:rPr lang="en-US">
                <a:cs typeface="Tahoma" pitchFamily="34" charset="0"/>
              </a:rPr>
              <a:t>AUC</a:t>
            </a:r>
            <a:r>
              <a:rPr lang="en-US" baseline="-25000"/>
              <a:t>obs</a:t>
            </a:r>
            <a:r>
              <a:rPr lang="en-US" sz="3200"/>
              <a:t> determines which modality has higher AUC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1E6465-33A8-894E-EDB3-300BD3E9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CDD761-D465-8210-DBEE-48B752B0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7651F1-BAEF-C146-991E-1EBA1E14B80D}" type="slidenum">
              <a:rPr lang="en-US" altLang="en-US" sz="1000">
                <a:latin typeface="Tahoma" panose="020B0604030504040204" pitchFamily="34" charset="0"/>
              </a:rPr>
              <a:pPr eaLnBrk="1" hangingPunct="1"/>
              <a:t>28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98402" name="Rectangle 2">
            <a:extLst>
              <a:ext uri="{FF2B5EF4-FFF2-40B4-BE49-F238E27FC236}">
                <a16:creationId xmlns:a16="http://schemas.microsoft.com/office/drawing/2014/main" id="{D2D742C1-6A5E-A645-860B-1BDD3D9B2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Choice of </a:t>
            </a:r>
            <a:r>
              <a:rPr lang="en-US">
                <a:latin typeface="Symbol" pitchFamily="18" charset="2"/>
              </a:rPr>
              <a:t>a</a:t>
            </a:r>
          </a:p>
        </p:txBody>
      </p:sp>
      <p:sp>
        <p:nvSpPr>
          <p:cNvPr id="998403" name="Rectangle 3">
            <a:extLst>
              <a:ext uri="{FF2B5EF4-FFF2-40B4-BE49-F238E27FC236}">
                <a16:creationId xmlns:a16="http://schemas.microsoft.com/office/drawing/2014/main" id="{6EC4ABC2-C4A1-723D-77FF-6F37259FC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75438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Convention: </a:t>
            </a:r>
            <a:r>
              <a:rPr lang="en-US" sz="2800">
                <a:latin typeface="Symbol" pitchFamily="18" charset="2"/>
              </a:rPr>
              <a:t>a</a:t>
            </a:r>
            <a:r>
              <a:rPr lang="en-US" sz="2800"/>
              <a:t> = 0.05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If cost of finding a non-existent modality difference is high, choose smaller </a:t>
            </a:r>
            <a:r>
              <a:rPr lang="en-US" sz="2800">
                <a:latin typeface="Symbol" pitchFamily="18" charset="2"/>
              </a:rPr>
              <a:t>a</a:t>
            </a:r>
            <a:r>
              <a:rPr lang="en-US" sz="2800"/>
              <a:t>, e.g., </a:t>
            </a:r>
            <a:r>
              <a:rPr lang="en-US" sz="2800">
                <a:latin typeface="Symbol" pitchFamily="18" charset="2"/>
              </a:rPr>
              <a:t>a</a:t>
            </a:r>
            <a:r>
              <a:rPr lang="en-US" sz="2800"/>
              <a:t> = 0.01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E.g., new modality is much more expensive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Scientific honesty: </a:t>
            </a:r>
            <a:r>
              <a:rPr lang="en-US" sz="2800">
                <a:latin typeface="SymbolProp BT" pitchFamily="18" charset="2"/>
              </a:rPr>
              <a:t>a</a:t>
            </a:r>
            <a:r>
              <a:rPr lang="en-US" sz="2800"/>
              <a:t> is chosen </a:t>
            </a:r>
            <a:r>
              <a:rPr lang="en-US" sz="2800" b="1">
                <a:solidFill>
                  <a:srgbClr val="33CC33"/>
                </a:solidFill>
              </a:rPr>
              <a:t>before</a:t>
            </a:r>
            <a:r>
              <a:rPr lang="en-US" sz="2800"/>
              <a:t> study is conducted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F96EAF-A541-9BAD-7508-0EF79436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E98BED-943E-85E9-B692-A7E26AAF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6473A6-3609-2D4D-9D8D-AC0531B9D384}" type="slidenum">
              <a:rPr lang="en-US" altLang="en-US" sz="1000">
                <a:latin typeface="Tahoma" panose="020B0604030504040204" pitchFamily="34" charset="0"/>
              </a:rPr>
              <a:pPr eaLnBrk="1" hangingPunct="1"/>
              <a:t>29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02498" name="Rectangle 2">
            <a:extLst>
              <a:ext uri="{FF2B5EF4-FFF2-40B4-BE49-F238E27FC236}">
                <a16:creationId xmlns:a16="http://schemas.microsoft.com/office/drawing/2014/main" id="{8D5A4CFA-296D-DEDF-25F2-981651CC5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050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Outcome of a ROC study</a:t>
            </a:r>
            <a:endParaRPr lang="en-US">
              <a:latin typeface="Symbol" pitchFamily="18" charset="2"/>
            </a:endParaRPr>
          </a:p>
        </p:txBody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id="{CC3F5D2B-A92E-0A3F-8780-AE264F5C5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848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Binary outcome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Significant (p </a:t>
            </a:r>
            <a:r>
              <a:rPr lang="en-US" sz="2800">
                <a:cs typeface="Tahoma" pitchFamily="34" charset="0"/>
              </a:rPr>
              <a:t>≤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a </a:t>
            </a:r>
            <a:r>
              <a:rPr lang="en-US" sz="2800"/>
              <a:t>) or not significant (p </a:t>
            </a:r>
            <a:r>
              <a:rPr lang="en-US" sz="2800">
                <a:cs typeface="Tahoma" pitchFamily="34" charset="0"/>
              </a:rPr>
              <a:t>&gt;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a </a:t>
            </a:r>
            <a:r>
              <a:rPr lang="en-US" sz="2800"/>
              <a:t>) difference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If p </a:t>
            </a:r>
            <a:r>
              <a:rPr lang="en-US" sz="2800">
                <a:cs typeface="Tahoma" pitchFamily="34" charset="0"/>
              </a:rPr>
              <a:t>&gt;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a</a:t>
            </a:r>
            <a:endParaRPr lang="en-US" sz="280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/>
              <a:t>Cannot claim modalities have “identical or similar” performance, 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/>
              <a:t>Study “approached” significance (e.g., p = 0.055)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If </a:t>
            </a:r>
            <a:r>
              <a:rPr lang="en-US" sz="2800">
                <a:latin typeface="Symbol" pitchFamily="18" charset="2"/>
              </a:rPr>
              <a:t>D</a:t>
            </a:r>
            <a:r>
              <a:rPr lang="en-US" sz="2800">
                <a:cs typeface="Tahoma" pitchFamily="34" charset="0"/>
              </a:rPr>
              <a:t>AUC</a:t>
            </a:r>
            <a:r>
              <a:rPr lang="en-US" sz="2800" baseline="-25000"/>
              <a:t>obs</a:t>
            </a:r>
            <a:r>
              <a:rPr lang="en-US" sz="2800"/>
              <a:t> and clinical considerations warrant it, perform a larger study (sample size)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61ADA2-7E51-8799-700D-B05A26C7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E77E9D-FD02-244B-95CD-6395A397601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86466" name="Rectangle 2">
            <a:extLst>
              <a:ext uri="{FF2B5EF4-FFF2-40B4-BE49-F238E27FC236}">
                <a16:creationId xmlns:a16="http://schemas.microsoft.com/office/drawing/2014/main" id="{0CE5C3B4-309F-4A27-E4E3-CDCD96EFB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Two types of observer performance studies</a:t>
            </a:r>
          </a:p>
        </p:txBody>
      </p:sp>
      <p:sp>
        <p:nvSpPr>
          <p:cNvPr id="1086467" name="Rectangle 3">
            <a:extLst>
              <a:ext uri="{FF2B5EF4-FFF2-40B4-BE49-F238E27FC236}">
                <a16:creationId xmlns:a16="http://schemas.microsoft.com/office/drawing/2014/main" id="{2CA2EC34-0A04-4B9C-499B-5411FD4C6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895600"/>
            <a:ext cx="80772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ROC (Receiver operating characteristic)</a:t>
            </a:r>
          </a:p>
          <a:p>
            <a:pPr lvl="1" eaLnBrk="1" hangingPunct="1">
              <a:defRPr/>
            </a:pPr>
            <a:r>
              <a:rPr lang="en-US" dirty="0"/>
              <a:t>non-search tasks</a:t>
            </a:r>
          </a:p>
          <a:p>
            <a:pPr eaLnBrk="1" hangingPunct="1">
              <a:defRPr/>
            </a:pPr>
            <a:r>
              <a:rPr lang="en-US" dirty="0"/>
              <a:t>FROC (Free-response ROC) </a:t>
            </a:r>
          </a:p>
          <a:p>
            <a:pPr lvl="1" eaLnBrk="1" hangingPunct="1">
              <a:defRPr/>
            </a:pPr>
            <a:r>
              <a:rPr lang="en-US" dirty="0"/>
              <a:t>search tasks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F0BC8D3-F974-3171-74FD-2BF36DD4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1DFE9-EACE-33BA-9047-1C48A30B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34C507-0CF8-A54A-9352-6B00A5A88C83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88514" name="Rectangle 2">
            <a:extLst>
              <a:ext uri="{FF2B5EF4-FFF2-40B4-BE49-F238E27FC236}">
                <a16:creationId xmlns:a16="http://schemas.microsoft.com/office/drawing/2014/main" id="{14C74985-F113-5CD1-23A9-B021BA8A0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49275"/>
            <a:ext cx="8229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ROC is a non-search paradigm</a:t>
            </a:r>
          </a:p>
        </p:txBody>
      </p:sp>
      <p:sp>
        <p:nvSpPr>
          <p:cNvPr id="1088515" name="Rectangle 3">
            <a:extLst>
              <a:ext uri="{FF2B5EF4-FFF2-40B4-BE49-F238E27FC236}">
                <a16:creationId xmlns:a16="http://schemas.microsoft.com/office/drawing/2014/main" id="{9CA2AA56-C5B2-4A19-CE43-920CCF034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5438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Binary task: case is called -</a:t>
            </a:r>
            <a:r>
              <a:rPr lang="en-US" sz="2400" dirty="0" err="1"/>
              <a:t>ve</a:t>
            </a:r>
            <a:r>
              <a:rPr lang="en-US" sz="2400" dirty="0"/>
              <a:t> or +</a:t>
            </a:r>
            <a:r>
              <a:rPr lang="en-US" sz="2400" dirty="0" err="1"/>
              <a:t>ve</a:t>
            </a: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Applicable to tasks involving diffuse lesions, e.g., pulmonary fibrosis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Search tasks such as finding lung nodules involve not only detecting presence of nodules (binary task) but also pointing to correct locations of nodules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Not analyzing location information can lead to “faulty scoring”, e.g., giving credit when credit is not due and vice-versa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5455B1-58D3-8BFA-EE5E-94D4CC29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8BBF4A-419D-E1E6-AEF9-12848ED2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1198D0-DC79-004E-A212-BD307C0CB523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84066" name="Rectangle 2">
            <a:extLst>
              <a:ext uri="{FF2B5EF4-FFF2-40B4-BE49-F238E27FC236}">
                <a16:creationId xmlns:a16="http://schemas.microsoft.com/office/drawing/2014/main" id="{3EB3282A-7087-EEAA-38D4-0466817A6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49275"/>
            <a:ext cx="8229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An example of faulty scoring</a:t>
            </a:r>
          </a:p>
        </p:txBody>
      </p:sp>
      <p:sp>
        <p:nvSpPr>
          <p:cNvPr id="984067" name="Rectangle 3">
            <a:extLst>
              <a:ext uri="{FF2B5EF4-FFF2-40B4-BE49-F238E27FC236}">
                <a16:creationId xmlns:a16="http://schemas.microsoft.com/office/drawing/2014/main" id="{7FF110BD-FAA6-04CE-F5DD-B6CF2E0E1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438400"/>
            <a:ext cx="75438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Observer may miss a lesion and instead find a highly suspicious false lesion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The overall high rating was likely influenced by the false lesion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The ROC figure of merit rewards this type of decision, i.e., AUC increases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Bunch et al 1978 quote several other examples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440DB7-86FB-3A88-CF20-2CBED77B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45E528D-2ADE-25C2-7084-8718D569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7BC5C8-307A-4D42-84E3-B38A2A0E8E3D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31748" name="Text Box 2">
            <a:extLst>
              <a:ext uri="{FF2B5EF4-FFF2-40B4-BE49-F238E27FC236}">
                <a16:creationId xmlns:a16="http://schemas.microsoft.com/office/drawing/2014/main" id="{773A7029-ABFE-B59F-C502-713E26034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7525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3934A81D-58AA-C1FF-6027-0BC08310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5715000"/>
            <a:ext cx="2635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1800"/>
          </a:p>
        </p:txBody>
      </p:sp>
      <p:sp>
        <p:nvSpPr>
          <p:cNvPr id="931844" name="Rectangle 4">
            <a:extLst>
              <a:ext uri="{FF2B5EF4-FFF2-40B4-BE49-F238E27FC236}">
                <a16:creationId xmlns:a16="http://schemas.microsoft.com/office/drawing/2014/main" id="{D4DD8362-ED97-8938-3258-9BA57BFD21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0"/>
            <a:ext cx="4876800" cy="3886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Missed lesion (</a:t>
            </a:r>
            <a:r>
              <a:rPr lang="en-US">
                <a:solidFill>
                  <a:srgbClr val="FF0000"/>
                </a:solidFill>
              </a:rPr>
              <a:t>arrow</a:t>
            </a:r>
            <a:r>
              <a:rPr lang="en-US"/>
              <a:t>) and false positive rated 4 (</a:t>
            </a:r>
            <a:r>
              <a:rPr lang="en-US">
                <a:solidFill>
                  <a:srgbClr val="33CC33"/>
                </a:solidFill>
              </a:rPr>
              <a:t>cross</a:t>
            </a:r>
            <a:r>
              <a:rPr lang="en-US"/>
              <a:t>)</a:t>
            </a:r>
          </a:p>
          <a:p>
            <a:pPr eaLnBrk="1" hangingPunct="1">
              <a:defRPr/>
            </a:pPr>
            <a:r>
              <a:rPr lang="en-US"/>
              <a:t>Missed lesion grows </a:t>
            </a:r>
          </a:p>
          <a:p>
            <a:pPr eaLnBrk="1" hangingPunct="1">
              <a:defRPr/>
            </a:pPr>
            <a:r>
              <a:rPr lang="en-US"/>
              <a:t>Biopsy performed at wrong location</a:t>
            </a:r>
          </a:p>
        </p:txBody>
      </p:sp>
      <p:sp>
        <p:nvSpPr>
          <p:cNvPr id="931845" name="Rectangle 5">
            <a:extLst>
              <a:ext uri="{FF2B5EF4-FFF2-40B4-BE49-F238E27FC236}">
                <a16:creationId xmlns:a16="http://schemas.microsoft.com/office/drawing/2014/main" id="{7C88C6ED-A530-34D3-C1C7-FF5ACDD41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534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Right for wrong reason can have serious consequences </a:t>
            </a:r>
          </a:p>
        </p:txBody>
      </p:sp>
      <p:pic>
        <p:nvPicPr>
          <p:cNvPr id="31752" name="Picture 6" descr="froc_false">
            <a:extLst>
              <a:ext uri="{FF2B5EF4-FFF2-40B4-BE49-F238E27FC236}">
                <a16:creationId xmlns:a16="http://schemas.microsoft.com/office/drawing/2014/main" id="{649F75D1-5387-A6A9-88F1-A516C95B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0" b="4950"/>
          <a:stretch>
            <a:fillRect/>
          </a:stretch>
        </p:blipFill>
        <p:spPr bwMode="auto">
          <a:xfrm>
            <a:off x="5634038" y="1905000"/>
            <a:ext cx="320516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FF73AC-25C8-662F-E2F5-56472FF1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DE508AC-88AD-FA99-F144-08591176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783999-1BAF-1844-97B9-691879DB723B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7E8C238F-648D-EDF1-7E20-DC4D9BFBE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7525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63D6D62-EBDF-F2FD-65CA-B22F3A8D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5715000"/>
            <a:ext cx="2635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1800"/>
          </a:p>
        </p:txBody>
      </p:sp>
      <p:sp>
        <p:nvSpPr>
          <p:cNvPr id="1006596" name="Rectangle 4">
            <a:extLst>
              <a:ext uri="{FF2B5EF4-FFF2-40B4-BE49-F238E27FC236}">
                <a16:creationId xmlns:a16="http://schemas.microsoft.com/office/drawing/2014/main" id="{02F2B984-4DCF-DDFE-C5D8-FBF57A70A6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590800"/>
            <a:ext cx="48768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True target missed</a:t>
            </a:r>
          </a:p>
          <a:p>
            <a:pPr eaLnBrk="1" hangingPunct="1">
              <a:defRPr/>
            </a:pPr>
            <a:r>
              <a:rPr lang="en-US"/>
              <a:t>Civilian position “taken out”</a:t>
            </a:r>
          </a:p>
          <a:p>
            <a:pPr eaLnBrk="1" hangingPunct="1">
              <a:defRPr/>
            </a:pPr>
            <a:r>
              <a:rPr lang="en-US"/>
              <a:t>Collateral damage</a:t>
            </a:r>
          </a:p>
        </p:txBody>
      </p:sp>
      <p:sp>
        <p:nvSpPr>
          <p:cNvPr id="1006597" name="Rectangle 5">
            <a:extLst>
              <a:ext uri="{FF2B5EF4-FFF2-40B4-BE49-F238E27FC236}">
                <a16:creationId xmlns:a16="http://schemas.microsoft.com/office/drawing/2014/main" id="{DAC74A79-6FDF-1123-25D5-AF79473FF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534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Another example </a:t>
            </a:r>
          </a:p>
        </p:txBody>
      </p:sp>
      <p:pic>
        <p:nvPicPr>
          <p:cNvPr id="32776" name="Picture 7">
            <a:extLst>
              <a:ext uri="{FF2B5EF4-FFF2-40B4-BE49-F238E27FC236}">
                <a16:creationId xmlns:a16="http://schemas.microsoft.com/office/drawing/2014/main" id="{F1304186-E5E9-9B8B-A2B2-49574D60C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33600"/>
            <a:ext cx="34290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7C87BE8-E346-FB24-2F00-115FAB4B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1A4B84-3B3D-63D9-933B-6012EA66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881F29-A995-CE43-9361-AE816BADBE8A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55746" name="Rectangle 2">
            <a:extLst>
              <a:ext uri="{FF2B5EF4-FFF2-40B4-BE49-F238E27FC236}">
                <a16:creationId xmlns:a16="http://schemas.microsoft.com/office/drawing/2014/main" id="{F3E6FFA4-948E-D1A3-CC91-96A52728F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Consequence of not using location information</a:t>
            </a:r>
          </a:p>
        </p:txBody>
      </p:sp>
      <p:sp>
        <p:nvSpPr>
          <p:cNvPr id="1055747" name="Rectangle 3">
            <a:extLst>
              <a:ext uri="{FF2B5EF4-FFF2-40B4-BE49-F238E27FC236}">
                <a16:creationId xmlns:a16="http://schemas.microsoft.com/office/drawing/2014/main" id="{B788DAAC-7438-F7FC-E1C4-E53B73FAA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More difficult to detect a modality improvement (lower statistical power)</a:t>
            </a:r>
          </a:p>
          <a:p>
            <a:pPr eaLnBrk="1" hangingPunct="1">
              <a:defRPr/>
            </a:pPr>
            <a:r>
              <a:rPr lang="en-US" sz="2800"/>
              <a:t>Missing a cancer is bad </a:t>
            </a:r>
            <a:r>
              <a:rPr lang="en-US" sz="2800" b="1">
                <a:solidFill>
                  <a:srgbClr val="33CC33"/>
                </a:solidFill>
              </a:rPr>
              <a:t>BUT </a:t>
            </a:r>
            <a:r>
              <a:rPr lang="en-US" sz="2800"/>
              <a:t>....</a:t>
            </a:r>
            <a:endParaRPr lang="en-US" sz="2800" b="1">
              <a:solidFill>
                <a:srgbClr val="33CC33"/>
              </a:solidFill>
            </a:endParaRPr>
          </a:p>
          <a:p>
            <a:pPr eaLnBrk="1" hangingPunct="1">
              <a:defRPr/>
            </a:pPr>
            <a:r>
              <a:rPr lang="en-US" sz="2800"/>
              <a:t>Missing a modality that is better at detecting cancers, which would have benefited thousands of women, is much worse</a:t>
            </a:r>
          </a:p>
          <a:p>
            <a:pPr eaLnBrk="1" hangingPunct="1">
              <a:defRPr/>
            </a:pPr>
            <a:r>
              <a:rPr lang="en-US" sz="2800"/>
              <a:t>Algorithm designer may discard a “good idea”, etc.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FC4D12-3394-8628-75D6-0D19B5A9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52BE27-18F6-1578-26AB-834CF6EB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7FCC0E-1D26-1549-BC0F-1532EEA09D7D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08962" name="Rectangle 2">
            <a:extLst>
              <a:ext uri="{FF2B5EF4-FFF2-40B4-BE49-F238E27FC236}">
                <a16:creationId xmlns:a16="http://schemas.microsoft.com/office/drawing/2014/main" id="{DFC43869-DAA9-8876-1E4B-7F98BC35C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Search performance</a:t>
            </a:r>
          </a:p>
        </p:txBody>
      </p:sp>
      <p:sp>
        <p:nvSpPr>
          <p:cNvPr id="808963" name="Rectangle 3">
            <a:extLst>
              <a:ext uri="{FF2B5EF4-FFF2-40B4-BE49-F238E27FC236}">
                <a16:creationId xmlns:a16="http://schemas.microsoft.com/office/drawing/2014/main" id="{10F77A72-A01E-A0F4-38DE-F76004D27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Ubiquitous task in daily life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Cancer in the breast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Face in crowd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Contraband in luggage,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To improve search performance one needs a figure of merit for search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Common methods, e.g., detection rate, do not account for action level </a:t>
            </a:r>
            <a:r>
              <a:rPr lang="en-US">
                <a:latin typeface="SymbolProp BT" pitchFamily="18" charset="2"/>
              </a:rPr>
              <a:t>z</a:t>
            </a:r>
            <a:r>
              <a:rPr lang="en-US"/>
              <a:t> effect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B8A211DE-B5C3-53B7-AD3F-E3E862E4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51329C1-569F-0EB8-2987-C8814B94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31AFF6-9CEA-B54B-9CA2-271AB272AD8C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6B6BC9F6-6C9C-0230-015B-2980EEE99A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8458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Observer searches cases for lesions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Finds regions that are suspicious for presence of lesions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Sufficiently suspicious regions are marked and rated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Rating = degree of suspicion (e.g., 1, 2, ..., 5)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Data consists of </a:t>
            </a:r>
            <a:r>
              <a:rPr lang="en-US" sz="2800" b="1" dirty="0">
                <a:solidFill>
                  <a:srgbClr val="33CC33"/>
                </a:solidFill>
              </a:rPr>
              <a:t>n</a:t>
            </a:r>
            <a:r>
              <a:rPr lang="en-US" sz="2800" dirty="0"/>
              <a:t> mark-rating pairs per case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33CC33"/>
                </a:solidFill>
              </a:rPr>
              <a:t>n</a:t>
            </a:r>
            <a:r>
              <a:rPr lang="en-US" sz="2800" dirty="0"/>
              <a:t> is a non-negative random integer, that depends on case, observer, task, imaging system, etc.</a:t>
            </a:r>
          </a:p>
        </p:txBody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C301521E-CA89-59E6-3215-05712AA59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7350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The FROC (</a:t>
            </a:r>
            <a:r>
              <a:rPr lang="en-US" sz="4000" u="sng"/>
              <a:t>f</a:t>
            </a:r>
            <a:r>
              <a:rPr lang="en-US" sz="4000"/>
              <a:t>ree-response ROC) paradigm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A55E72A-71E5-7772-E509-B5D09F70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DD5B737-C6B5-B959-9CF7-5116FE6C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34372E-D4F3-AA45-B6F3-7A99584B1FE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pic>
        <p:nvPicPr>
          <p:cNvPr id="36868" name="Picture 4" descr="froc_false">
            <a:extLst>
              <a:ext uri="{FF2B5EF4-FFF2-40B4-BE49-F238E27FC236}">
                <a16:creationId xmlns:a16="http://schemas.microsoft.com/office/drawing/2014/main" id="{3B120121-2769-8421-BDD7-4A0D30F7A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0" b="4950"/>
          <a:stretch>
            <a:fillRect/>
          </a:stretch>
        </p:blipFill>
        <p:spPr bwMode="auto">
          <a:xfrm>
            <a:off x="609600" y="2133600"/>
            <a:ext cx="24161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589" name="Rectangle 5">
            <a:extLst>
              <a:ext uri="{FF2B5EF4-FFF2-40B4-BE49-F238E27FC236}">
                <a16:creationId xmlns:a16="http://schemas.microsoft.com/office/drawing/2014/main" id="{082F6498-4E8F-8CAD-CB40-27F3328BE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of an FROC interpretation</a:t>
            </a:r>
          </a:p>
        </p:txBody>
      </p:sp>
      <p:sp>
        <p:nvSpPr>
          <p:cNvPr id="963590" name="Rectangle 6">
            <a:extLst>
              <a:ext uri="{FF2B5EF4-FFF2-40B4-BE49-F238E27FC236}">
                <a16:creationId xmlns:a16="http://schemas.microsoft.com/office/drawing/2014/main" id="{A707EAC5-07AA-F077-36EE-462F05BEA7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5200" y="2667000"/>
            <a:ext cx="51435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One mark rated 4</a:t>
            </a:r>
          </a:p>
          <a:p>
            <a:pPr eaLnBrk="1" hangingPunct="1">
              <a:defRPr/>
            </a:pPr>
            <a:r>
              <a:rPr lang="en-US" sz="2800" dirty="0"/>
              <a:t>In screening mammography 90% of cases have 0 marks</a:t>
            </a:r>
          </a:p>
          <a:p>
            <a:pPr lvl="1" eaLnBrk="1" hangingPunct="1">
              <a:defRPr/>
            </a:pPr>
            <a:r>
              <a:rPr lang="en-US" sz="2400" dirty="0"/>
              <a:t>Incidence of breast cancer is low (~ 0.005)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F7FFAE6-204C-92E9-07E1-334FE738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338DD1-2490-7B92-322E-A95ADDF2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7D681A-CAD6-F94F-8D3D-3A5B3DC25C49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F4D4DB0B-D546-A743-AC88-D1823A068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True and false target localizations</a:t>
            </a:r>
          </a:p>
        </p:txBody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C0DCC7E2-195A-4FF1-8B9A-AEAA0EB5C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514600"/>
            <a:ext cx="7543800" cy="3200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If mark is close to a real target </a:t>
            </a:r>
            <a:r>
              <a:rPr lang="en-US" sz="2800">
                <a:sym typeface="Wingdings" pitchFamily="2" charset="2"/>
              </a:rPr>
              <a:t> </a:t>
            </a:r>
            <a:r>
              <a:rPr lang="en-US" sz="2800"/>
              <a:t>lesion localization, </a:t>
            </a:r>
            <a:r>
              <a:rPr lang="en-US" sz="2800" b="1">
                <a:solidFill>
                  <a:srgbClr val="33CC33"/>
                </a:solidFill>
              </a:rPr>
              <a:t>LL</a:t>
            </a:r>
            <a:endParaRPr lang="en-US" sz="2800"/>
          </a:p>
          <a:p>
            <a:pPr eaLnBrk="1" hangingPunct="1">
              <a:defRPr/>
            </a:pPr>
            <a:r>
              <a:rPr lang="en-US" sz="2800"/>
              <a:t>Other marks </a:t>
            </a:r>
            <a:r>
              <a:rPr lang="en-US" sz="2800">
                <a:sym typeface="Wingdings" pitchFamily="2" charset="2"/>
              </a:rPr>
              <a:t></a:t>
            </a:r>
            <a:r>
              <a:rPr lang="en-US" sz="2800"/>
              <a:t> non-lesion localizations, </a:t>
            </a:r>
            <a:r>
              <a:rPr lang="en-US" sz="2800" b="1">
                <a:solidFill>
                  <a:srgbClr val="33CC33"/>
                </a:solidFill>
              </a:rPr>
              <a:t>NL</a:t>
            </a:r>
            <a:endParaRPr lang="en-US" sz="2800"/>
          </a:p>
          <a:p>
            <a:pPr eaLnBrk="1" hangingPunct="1">
              <a:defRPr/>
            </a:pPr>
            <a:r>
              <a:rPr lang="en-US" sz="2800"/>
              <a:t>Missed lesions (“</a:t>
            </a:r>
            <a:r>
              <a:rPr lang="en-US" sz="2800" b="1">
                <a:solidFill>
                  <a:srgbClr val="33CC33"/>
                </a:solidFill>
              </a:rPr>
              <a:t>FN</a:t>
            </a:r>
            <a:r>
              <a:rPr lang="en-US" sz="2800"/>
              <a:t>”) are known</a:t>
            </a:r>
          </a:p>
          <a:p>
            <a:pPr eaLnBrk="1" hangingPunct="1">
              <a:defRPr/>
            </a:pPr>
            <a:r>
              <a:rPr lang="en-US" sz="2800"/>
              <a:t>True negatives (“</a:t>
            </a:r>
            <a:r>
              <a:rPr lang="en-US" sz="2800" b="1">
                <a:solidFill>
                  <a:srgbClr val="33CC33"/>
                </a:solidFill>
              </a:rPr>
              <a:t>TN</a:t>
            </a:r>
            <a:r>
              <a:rPr lang="en-US" sz="2800"/>
              <a:t>”) are unknown</a:t>
            </a:r>
          </a:p>
          <a:p>
            <a:pPr lvl="1" eaLnBrk="1" hangingPunct="1">
              <a:defRPr/>
            </a:pPr>
            <a:r>
              <a:rPr lang="en-US" sz="2400"/>
              <a:t>This is why FROC analysis has been so elusive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1577CABE-6585-0C9C-8848-4975EC7D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774FFD53-1DA2-DCC3-1C34-CE685DE3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220886E-93DD-0345-89AF-913BA7E3DD34}" type="slidenum">
              <a:rPr lang="en-US" altLang="en-US" sz="1000">
                <a:latin typeface="Tahoma" panose="020B0604030504040204" pitchFamily="34" charset="0"/>
              </a:rPr>
              <a:pPr eaLnBrk="1" hangingPunct="1"/>
              <a:t>39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38916" name="Group 42">
            <a:extLst>
              <a:ext uri="{FF2B5EF4-FFF2-40B4-BE49-F238E27FC236}">
                <a16:creationId xmlns:a16="http://schemas.microsoft.com/office/drawing/2014/main" id="{45B2C557-002D-5775-297D-77BBFAC5110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57200"/>
            <a:ext cx="7848600" cy="5867400"/>
            <a:chOff x="192" y="288"/>
            <a:chExt cx="4944" cy="3696"/>
          </a:xfrm>
        </p:grpSpPr>
        <p:grpSp>
          <p:nvGrpSpPr>
            <p:cNvPr id="38917" name="Group 2">
              <a:extLst>
                <a:ext uri="{FF2B5EF4-FFF2-40B4-BE49-F238E27FC236}">
                  <a16:creationId xmlns:a16="http://schemas.microsoft.com/office/drawing/2014/main" id="{715177F5-CA40-7F6B-9768-EA5CFDE7A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0" y="1056"/>
              <a:ext cx="2260" cy="2450"/>
              <a:chOff x="1110" y="1056"/>
              <a:chExt cx="2260" cy="2450"/>
            </a:xfrm>
          </p:grpSpPr>
          <p:sp>
            <p:nvSpPr>
              <p:cNvPr id="38940" name="Rectangle 3">
                <a:extLst>
                  <a:ext uri="{FF2B5EF4-FFF2-40B4-BE49-F238E27FC236}">
                    <a16:creationId xmlns:a16="http://schemas.microsoft.com/office/drawing/2014/main" id="{ED69DC39-30C8-7223-1F36-F06394EF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1056"/>
                <a:ext cx="2260" cy="245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1" name="Oval 4">
                <a:extLst>
                  <a:ext uri="{FF2B5EF4-FFF2-40B4-BE49-F238E27FC236}">
                    <a16:creationId xmlns:a16="http://schemas.microsoft.com/office/drawing/2014/main" id="{DC581A80-1491-2C7F-05CE-8E5F86FE0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2409"/>
                <a:ext cx="149" cy="158"/>
              </a:xfrm>
              <a:prstGeom prst="ellipse">
                <a:avLst/>
              </a:prstGeom>
              <a:solidFill>
                <a:srgbClr val="FF66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2" name="Rectangle 5">
                <a:extLst>
                  <a:ext uri="{FF2B5EF4-FFF2-40B4-BE49-F238E27FC236}">
                    <a16:creationId xmlns:a16="http://schemas.microsoft.com/office/drawing/2014/main" id="{2901C365-63C8-88DB-418F-ED1B3BCC4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9" y="1570"/>
                <a:ext cx="622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943" name="Rectangle 6">
                <a:extLst>
                  <a:ext uri="{FF2B5EF4-FFF2-40B4-BE49-F238E27FC236}">
                    <a16:creationId xmlns:a16="http://schemas.microsoft.com/office/drawing/2014/main" id="{BBB5EA4A-8353-8B31-E1A3-C111AEDC7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629"/>
                <a:ext cx="1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en-US" sz="4000" b="1">
                    <a:solidFill>
                      <a:srgbClr val="FFFFFF"/>
                    </a:solidFill>
                  </a:rPr>
                  <a:t>4</a:t>
                </a: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  <p:grpSp>
            <p:nvGrpSpPr>
              <p:cNvPr id="38944" name="Group 7">
                <a:extLst>
                  <a:ext uri="{FF2B5EF4-FFF2-40B4-BE49-F238E27FC236}">
                    <a16:creationId xmlns:a16="http://schemas.microsoft.com/office/drawing/2014/main" id="{EDF2611E-A1BF-0AE2-6354-E4FD22C537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1" y="1817"/>
                <a:ext cx="187" cy="197"/>
                <a:chOff x="2561" y="1817"/>
                <a:chExt cx="187" cy="197"/>
              </a:xfrm>
            </p:grpSpPr>
            <p:sp>
              <p:nvSpPr>
                <p:cNvPr id="38945" name="Line 8">
                  <a:extLst>
                    <a:ext uri="{FF2B5EF4-FFF2-40B4-BE49-F238E27FC236}">
                      <a16:creationId xmlns:a16="http://schemas.microsoft.com/office/drawing/2014/main" id="{7AC4D17C-53C6-60AA-B613-FA65BBD89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1" y="1826"/>
                  <a:ext cx="177" cy="188"/>
                </a:xfrm>
                <a:prstGeom prst="line">
                  <a:avLst/>
                </a:prstGeom>
                <a:noFill/>
                <a:ln w="6191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6" name="Line 9">
                  <a:extLst>
                    <a:ext uri="{FF2B5EF4-FFF2-40B4-BE49-F238E27FC236}">
                      <a16:creationId xmlns:a16="http://schemas.microsoft.com/office/drawing/2014/main" id="{DE12747D-95DE-4CA4-98C5-2DF30890D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61" y="1817"/>
                  <a:ext cx="187" cy="197"/>
                </a:xfrm>
                <a:prstGeom prst="line">
                  <a:avLst/>
                </a:prstGeom>
                <a:noFill/>
                <a:ln w="6191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Rectangle 10">
              <a:extLst>
                <a:ext uri="{FF2B5EF4-FFF2-40B4-BE49-F238E27FC236}">
                  <a16:creationId xmlns:a16="http://schemas.microsoft.com/office/drawing/2014/main" id="{169F56DE-5A6F-4CE5-BFF3-92AEEAC0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56"/>
              <a:ext cx="2260" cy="24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19" name="Oval 11">
              <a:extLst>
                <a:ext uri="{FF2B5EF4-FFF2-40B4-BE49-F238E27FC236}">
                  <a16:creationId xmlns:a16="http://schemas.microsoft.com/office/drawing/2014/main" id="{E3F2BC9F-CB6B-578D-9A0F-A909A1213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2409"/>
              <a:ext cx="149" cy="158"/>
            </a:xfrm>
            <a:prstGeom prst="ellipse">
              <a:avLst/>
            </a:prstGeom>
            <a:solidFill>
              <a:srgbClr val="FF66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0" name="Rectangle 12">
              <a:extLst>
                <a:ext uri="{FF2B5EF4-FFF2-40B4-BE49-F238E27FC236}">
                  <a16:creationId xmlns:a16="http://schemas.microsoft.com/office/drawing/2014/main" id="{B93FB05A-BBB2-1438-367B-B43E34E08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570"/>
              <a:ext cx="62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1" name="Oval 16">
              <a:extLst>
                <a:ext uri="{FF2B5EF4-FFF2-40B4-BE49-F238E27FC236}">
                  <a16:creationId xmlns:a16="http://schemas.microsoft.com/office/drawing/2014/main" id="{32683800-64AE-CB5B-1A43-F3086C43C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2409"/>
              <a:ext cx="149" cy="158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2" name="Rectangle 18">
              <a:extLst>
                <a:ext uri="{FF2B5EF4-FFF2-40B4-BE49-F238E27FC236}">
                  <a16:creationId xmlns:a16="http://schemas.microsoft.com/office/drawing/2014/main" id="{2A405778-0B08-CB24-7338-B7077425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440"/>
              <a:ext cx="1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4000" b="1">
                  <a:solidFill>
                    <a:srgbClr val="FFFFFF"/>
                  </a:solidFill>
                </a:rPr>
                <a:t>4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38923" name="Oval 23">
              <a:extLst>
                <a:ext uri="{FF2B5EF4-FFF2-40B4-BE49-F238E27FC236}">
                  <a16:creationId xmlns:a16="http://schemas.microsoft.com/office/drawing/2014/main" id="{6ADB29F6-860D-E054-F417-9F801A41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187"/>
              <a:ext cx="567" cy="5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924" name="Group 24">
              <a:extLst>
                <a:ext uri="{FF2B5EF4-FFF2-40B4-BE49-F238E27FC236}">
                  <a16:creationId xmlns:a16="http://schemas.microsoft.com/office/drawing/2014/main" id="{4E1B4560-DEB8-0124-8786-FA9CF2222C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84" y="2784"/>
              <a:ext cx="202" cy="202"/>
              <a:chOff x="2784" y="2784"/>
              <a:chExt cx="144" cy="144"/>
            </a:xfrm>
          </p:grpSpPr>
          <p:sp>
            <p:nvSpPr>
              <p:cNvPr id="38938" name="Line 25">
                <a:extLst>
                  <a:ext uri="{FF2B5EF4-FFF2-40B4-BE49-F238E27FC236}">
                    <a16:creationId xmlns:a16="http://schemas.microsoft.com/office/drawing/2014/main" id="{7E6648BE-166F-4EA2-0775-BEC509281C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2784"/>
                <a:ext cx="144" cy="144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9" name="Line 26">
                <a:extLst>
                  <a:ext uri="{FF2B5EF4-FFF2-40B4-BE49-F238E27FC236}">
                    <a16:creationId xmlns:a16="http://schemas.microsoft.com/office/drawing/2014/main" id="{C419B81A-BC64-FA4A-86A0-60123C65072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2784" y="2784"/>
                <a:ext cx="144" cy="144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25" name="Oval 28">
              <a:extLst>
                <a:ext uri="{FF2B5EF4-FFF2-40B4-BE49-F238E27FC236}">
                  <a16:creationId xmlns:a16="http://schemas.microsoft.com/office/drawing/2014/main" id="{4DDE3851-767D-D0E9-D7FB-16E3F3438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1440"/>
              <a:ext cx="148" cy="158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6" name="Rectangle 29">
              <a:extLst>
                <a:ext uri="{FF2B5EF4-FFF2-40B4-BE49-F238E27FC236}">
                  <a16:creationId xmlns:a16="http://schemas.microsoft.com/office/drawing/2014/main" id="{493C7678-90C7-9643-3288-7A295300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1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4000" b="1">
                  <a:solidFill>
                    <a:srgbClr val="FFFFFF"/>
                  </a:solidFill>
                </a:rPr>
                <a:t>1</a:t>
              </a: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38927" name="AutoShape 30">
              <a:extLst>
                <a:ext uri="{FF2B5EF4-FFF2-40B4-BE49-F238E27FC236}">
                  <a16:creationId xmlns:a16="http://schemas.microsoft.com/office/drawing/2014/main" id="{65878E6A-EF8E-664B-8AA8-4231E718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56"/>
              <a:ext cx="1296" cy="480"/>
            </a:xfrm>
            <a:prstGeom prst="wedgeRectCallout">
              <a:avLst>
                <a:gd name="adj1" fmla="val -106097"/>
                <a:gd name="adj2" fmla="val 5125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b="1"/>
                <a:t>NL</a:t>
              </a:r>
              <a:r>
                <a:rPr lang="en-US" altLang="en-US"/>
                <a:t> rated 1</a:t>
              </a:r>
            </a:p>
          </p:txBody>
        </p:sp>
        <p:grpSp>
          <p:nvGrpSpPr>
            <p:cNvPr id="38928" name="Group 31">
              <a:extLst>
                <a:ext uri="{FF2B5EF4-FFF2-40B4-BE49-F238E27FC236}">
                  <a16:creationId xmlns:a16="http://schemas.microsoft.com/office/drawing/2014/main" id="{3D7C3F7C-3630-C02E-B142-1AB3D4744C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16" y="1392"/>
              <a:ext cx="202" cy="202"/>
              <a:chOff x="2784" y="2784"/>
              <a:chExt cx="144" cy="144"/>
            </a:xfrm>
          </p:grpSpPr>
          <p:sp>
            <p:nvSpPr>
              <p:cNvPr id="38936" name="Line 32">
                <a:extLst>
                  <a:ext uri="{FF2B5EF4-FFF2-40B4-BE49-F238E27FC236}">
                    <a16:creationId xmlns:a16="http://schemas.microsoft.com/office/drawing/2014/main" id="{C9AAAE57-6802-58EC-871E-AB857E3AE3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278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7" name="Line 33">
                <a:extLst>
                  <a:ext uri="{FF2B5EF4-FFF2-40B4-BE49-F238E27FC236}">
                    <a16:creationId xmlns:a16="http://schemas.microsoft.com/office/drawing/2014/main" id="{E3F5A7E8-3A91-9BCD-1FA8-2EF5D918F21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2784" y="278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29" name="AutoShape 34">
              <a:extLst>
                <a:ext uri="{FF2B5EF4-FFF2-40B4-BE49-F238E27FC236}">
                  <a16:creationId xmlns:a16="http://schemas.microsoft.com/office/drawing/2014/main" id="{B1B380CF-AE87-2B80-A5EB-E3805AB2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32"/>
              <a:ext cx="1680" cy="384"/>
            </a:xfrm>
            <a:prstGeom prst="wedgeRectCallout">
              <a:avLst>
                <a:gd name="adj1" fmla="val 7023"/>
                <a:gd name="adj2" fmla="val 194009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b="1"/>
                <a:t>“FN”</a:t>
              </a:r>
              <a:endParaRPr lang="en-US" altLang="en-US"/>
            </a:p>
          </p:txBody>
        </p:sp>
        <p:sp>
          <p:nvSpPr>
            <p:cNvPr id="38930" name="AutoShape 35">
              <a:extLst>
                <a:ext uri="{FF2B5EF4-FFF2-40B4-BE49-F238E27FC236}">
                  <a16:creationId xmlns:a16="http://schemas.microsoft.com/office/drawing/2014/main" id="{E29D0336-F588-9366-675A-43C64FD40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"/>
              <a:ext cx="1584" cy="624"/>
            </a:xfrm>
            <a:prstGeom prst="wedgeRectCallout">
              <a:avLst>
                <a:gd name="adj1" fmla="val -98106"/>
                <a:gd name="adj2" fmla="val 131412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b="1"/>
                <a:t>Unobservable “TN”</a:t>
              </a:r>
              <a:endParaRPr lang="en-US" altLang="en-US"/>
            </a:p>
          </p:txBody>
        </p:sp>
        <p:grpSp>
          <p:nvGrpSpPr>
            <p:cNvPr id="38931" name="Group 36">
              <a:extLst>
                <a:ext uri="{FF2B5EF4-FFF2-40B4-BE49-F238E27FC236}">
                  <a16:creationId xmlns:a16="http://schemas.microsoft.com/office/drawing/2014/main" id="{79F32393-8B35-FC4C-66CA-981877F7D3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24" y="2592"/>
              <a:ext cx="202" cy="202"/>
              <a:chOff x="2784" y="2784"/>
              <a:chExt cx="144" cy="144"/>
            </a:xfrm>
          </p:grpSpPr>
          <p:sp>
            <p:nvSpPr>
              <p:cNvPr id="38934" name="Line 37">
                <a:extLst>
                  <a:ext uri="{FF2B5EF4-FFF2-40B4-BE49-F238E27FC236}">
                    <a16:creationId xmlns:a16="http://schemas.microsoft.com/office/drawing/2014/main" id="{01E3C85E-380A-9222-D269-F49EF61D2DE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2784"/>
                <a:ext cx="144" cy="144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5" name="Line 38">
                <a:extLst>
                  <a:ext uri="{FF2B5EF4-FFF2-40B4-BE49-F238E27FC236}">
                    <a16:creationId xmlns:a16="http://schemas.microsoft.com/office/drawing/2014/main" id="{C0A14B4B-6CF0-1C51-79ED-37D4E09073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2784" y="2784"/>
                <a:ext cx="144" cy="144"/>
              </a:xfrm>
              <a:prstGeom prst="lin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32" name="AutoShape 39">
              <a:extLst>
                <a:ext uri="{FF2B5EF4-FFF2-40B4-BE49-F238E27FC236}">
                  <a16:creationId xmlns:a16="http://schemas.microsoft.com/office/drawing/2014/main" id="{E24A320F-E700-81BD-0C46-F9DC2CD54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456"/>
              <a:ext cx="1296" cy="480"/>
            </a:xfrm>
            <a:prstGeom prst="wedgeRectCallout">
              <a:avLst>
                <a:gd name="adj1" fmla="val 73532"/>
                <a:gd name="adj2" fmla="val -19875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b="1"/>
                <a:t>LL</a:t>
              </a:r>
              <a:r>
                <a:rPr lang="en-US" altLang="en-US"/>
                <a:t> </a:t>
              </a:r>
              <a:r>
                <a:rPr lang="en-US" altLang="en-US" sz="1800">
                  <a:latin typeface="Arial" panose="020B0604020202020204" pitchFamily="34" charset="0"/>
                </a:rPr>
                <a:t>rated </a:t>
              </a:r>
              <a:r>
                <a:rPr lang="en-US" altLang="en-US"/>
                <a:t>5</a:t>
              </a:r>
            </a:p>
          </p:txBody>
        </p:sp>
        <p:sp>
          <p:nvSpPr>
            <p:cNvPr id="38933" name="AutoShape 40">
              <a:extLst>
                <a:ext uri="{FF2B5EF4-FFF2-40B4-BE49-F238E27FC236}">
                  <a16:creationId xmlns:a16="http://schemas.microsoft.com/office/drawing/2014/main" id="{E68D1A8F-4814-98A4-2E0E-E1B44F1E6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04"/>
              <a:ext cx="1296" cy="480"/>
            </a:xfrm>
            <a:prstGeom prst="wedgeRectCallout">
              <a:avLst>
                <a:gd name="adj1" fmla="val -180171"/>
                <a:gd name="adj2" fmla="val -255000"/>
              </a:avLst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b="1"/>
                <a:t>True Lesion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B0649A-B193-A2F5-F643-0E44647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0E1437-96B3-7BF4-65A7-4380C982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DDB507-2EDA-FA44-A9AB-B64F4ABEAE98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283F1442-3157-B1CE-25A3-3C67872E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ROC studies</a:t>
            </a:r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108F5F96-783F-F38A-4F85-720EA415F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 and image are used interchangeably</a:t>
            </a:r>
          </a:p>
          <a:p>
            <a:pPr eaLnBrk="1" hangingPunct="1">
              <a:defRPr/>
            </a:pPr>
            <a:r>
              <a:rPr lang="en-US" dirty="0"/>
              <a:t>Observer shown non-diseased and diseased cases one at a time </a:t>
            </a:r>
          </a:p>
          <a:p>
            <a:pPr eaLnBrk="1" hangingPunct="1">
              <a:defRPr/>
            </a:pPr>
            <a:r>
              <a:rPr lang="en-US" dirty="0"/>
              <a:t>Decisions: classify each case as non-diseased (D = 1) or diseased (D = 2)</a:t>
            </a:r>
          </a:p>
          <a:p>
            <a:pPr eaLnBrk="1" hangingPunct="1">
              <a:defRPr/>
            </a:pPr>
            <a:r>
              <a:rPr lang="en-US" dirty="0"/>
              <a:t>Actually non-diseased: Truth = 1</a:t>
            </a:r>
          </a:p>
          <a:p>
            <a:pPr eaLnBrk="1" hangingPunct="1">
              <a:defRPr/>
            </a:pPr>
            <a:r>
              <a:rPr lang="en-US" dirty="0"/>
              <a:t>Actually diseased: Truth = 2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4" name="Rectangle 4">
            <a:extLst>
              <a:ext uri="{FF2B5EF4-FFF2-40B4-BE49-F238E27FC236}">
                <a16:creationId xmlns:a16="http://schemas.microsoft.com/office/drawing/2014/main" id="{672D6172-3540-8EC1-B1B3-DC14F24163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457200"/>
            <a:ext cx="7086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Figure of merit for search performance</a:t>
            </a:r>
          </a:p>
        </p:txBody>
      </p:sp>
      <p:sp>
        <p:nvSpPr>
          <p:cNvPr id="1090566" name="Rectangle 6">
            <a:extLst>
              <a:ext uri="{FF2B5EF4-FFF2-40B4-BE49-F238E27FC236}">
                <a16:creationId xmlns:a16="http://schemas.microsoft.com/office/drawing/2014/main" id="{CDA3D011-E440-A6C8-2464-95AE69A40D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29718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Visually summarizing search performance: FROC, AFROC and ROC curves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723B5A-BC3F-3496-3B84-F42CB635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06BF95-878D-DE3B-5F61-12F5C154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0D185E-46FD-644D-A587-F4597026C87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11714" name="Rectangle 2">
            <a:extLst>
              <a:ext uri="{FF2B5EF4-FFF2-40B4-BE49-F238E27FC236}">
                <a16:creationId xmlns:a16="http://schemas.microsoft.com/office/drawing/2014/main" id="{561CB5CD-4FEC-8C45-328D-906D3D3A2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FROC curve, 1986</a:t>
            </a:r>
          </a:p>
        </p:txBody>
      </p:sp>
      <p:sp>
        <p:nvSpPr>
          <p:cNvPr id="1011715" name="Rectangle 3">
            <a:extLst>
              <a:ext uri="{FF2B5EF4-FFF2-40B4-BE49-F238E27FC236}">
                <a16:creationId xmlns:a16="http://schemas.microsoft.com/office/drawing/2014/main" id="{80D87C20-861A-9303-351B-BE74B98E8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543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LLF = # LL / # lesions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NLF = # NL / # cases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FROC curve is plot of LLF vs. NLF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Following examples are for 50 normal cases and 50 abnormal cases containing 98 lesions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Data was simulated and binned to maintain at least 5 counts in each bin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2">
            <a:extLst>
              <a:ext uri="{FF2B5EF4-FFF2-40B4-BE49-F238E27FC236}">
                <a16:creationId xmlns:a16="http://schemas.microsoft.com/office/drawing/2014/main" id="{721CECC4-96D5-08AD-6ACA-F9A9F8DA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B6F250CE-A7F9-245C-770B-0B0651D4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8CD98D-82E3-F14D-A49D-5EBD87FEAD7B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aphicFrame>
        <p:nvGraphicFramePr>
          <p:cNvPr id="1025203" name="Group 179">
            <a:extLst>
              <a:ext uri="{FF2B5EF4-FFF2-40B4-BE49-F238E27FC236}">
                <a16:creationId xmlns:a16="http://schemas.microsoft.com/office/drawing/2014/main" id="{9C5FAB4A-D2D5-8634-EA70-077C8DBA6707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193800"/>
          <a:ext cx="8750300" cy="4145232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TOT.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Bin counts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IMGS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??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ROC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Operating points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NLF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0.08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0.21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0.26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0.46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0.62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0.71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LLF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0.245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0.296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0.347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0.408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0.459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0.510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61" name="Text Box 72">
            <a:extLst>
              <a:ext uri="{FF2B5EF4-FFF2-40B4-BE49-F238E27FC236}">
                <a16:creationId xmlns:a16="http://schemas.microsoft.com/office/drawing/2014/main" id="{E9596B61-C190-7751-B258-DF139609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502275"/>
            <a:ext cx="487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/>
              <a:t>8/100 = 0.08; 21/100 = 0.21; etc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/>
              <a:t>24/98 = 0.245; 29/98 = 0.296; etc</a:t>
            </a:r>
          </a:p>
        </p:txBody>
      </p:sp>
      <p:sp>
        <p:nvSpPr>
          <p:cNvPr id="42062" name="Text Box 73">
            <a:extLst>
              <a:ext uri="{FF2B5EF4-FFF2-40B4-BE49-F238E27FC236}">
                <a16:creationId xmlns:a16="http://schemas.microsoft.com/office/drawing/2014/main" id="{BD9CE5CB-C330-FC19-9529-B6A6D169C64F}"/>
              </a:ext>
            </a:extLst>
          </p:cNvPr>
          <p:cNvSpPr txBox="1">
            <a:spLocks noChangeArrowheads="1"/>
          </p:cNvSpPr>
          <p:nvPr/>
        </p:nvSpPr>
        <p:spPr bwMode="auto">
          <a:xfrm rot="-1772643">
            <a:off x="0" y="457200"/>
            <a:ext cx="152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b="1"/>
              <a:t>Example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8CB0821-E746-37E9-83C7-22EBC2AF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9E321F0-F890-A14E-287A-6BB62542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2F19B6-48CC-1145-ABCE-E7BD0774F0F4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19909" name="Rectangle 5">
            <a:extLst>
              <a:ext uri="{FF2B5EF4-FFF2-40B4-BE49-F238E27FC236}">
                <a16:creationId xmlns:a16="http://schemas.microsoft.com/office/drawing/2014/main" id="{B9356868-C7B0-88CF-CB8A-5A118309C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543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An FROC curve</a:t>
            </a:r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5A0A399C-D30E-E050-0F12-38D910B38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44600"/>
          <a:ext cx="55499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PW 10.0 Graph" r:id="rId3" imgW="55486300" imgH="43688000" progId="SigmaPlotGraphicObject.9">
                  <p:embed/>
                </p:oleObj>
              </mc:Choice>
              <mc:Fallback>
                <p:oleObj name="SPW 10.0 Graph" r:id="rId3" imgW="55486300" imgH="43688000" progId="SigmaPlotGraphicObject.9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44600"/>
                        <a:ext cx="55499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>
            <a:extLst>
              <a:ext uri="{FF2B5EF4-FFF2-40B4-BE49-F238E27FC236}">
                <a16:creationId xmlns:a16="http://schemas.microsoft.com/office/drawing/2014/main" id="{496B5991-EF9A-EDD5-E390-B497FE4C0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32004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Cannot define an action-level independent FOM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b="1">
                <a:solidFill>
                  <a:srgbClr val="33CC33"/>
                </a:solidFill>
                <a:latin typeface="Arial" panose="020B0604020202020204" pitchFamily="34" charset="0"/>
              </a:rPr>
              <a:t>AUFC</a:t>
            </a:r>
            <a:r>
              <a:rPr lang="en-US" altLang="en-US" b="1">
                <a:solidFill>
                  <a:srgbClr val="33CC33"/>
                </a:solidFill>
                <a:latin typeface="Symbol" pitchFamily="2" charset="2"/>
              </a:rPr>
              <a:t>g</a:t>
            </a:r>
            <a:r>
              <a:rPr lang="en-US" altLang="en-US">
                <a:latin typeface="Arial" panose="020B0604020202020204" pitchFamily="34" charset="0"/>
              </a:rPr>
              <a:t> = area under FROC curve to left of NLF = </a:t>
            </a:r>
            <a:r>
              <a:rPr lang="en-US" altLang="en-US">
                <a:latin typeface="Symbol" pitchFamily="2" charset="2"/>
              </a:rPr>
              <a:t>g</a:t>
            </a:r>
            <a:r>
              <a:rPr lang="en-US" altLang="en-US">
                <a:latin typeface="Arial" panose="020B0604020202020204" pitchFamily="34" charset="0"/>
              </a:rPr>
              <a:t> is used by some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But </a:t>
            </a:r>
            <a:r>
              <a:rPr lang="en-US" altLang="en-US" b="1">
                <a:solidFill>
                  <a:srgbClr val="33CC33"/>
                </a:solidFill>
                <a:latin typeface="Symbol" pitchFamily="2" charset="2"/>
              </a:rPr>
              <a:t>g</a:t>
            </a:r>
            <a:r>
              <a:rPr lang="en-US" altLang="en-US">
                <a:latin typeface="Arial" panose="020B0604020202020204" pitchFamily="34" charset="0"/>
              </a:rPr>
              <a:t> is arbitrary and there are other problems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5EB49D-35EC-98E9-A8E1-12A698C4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FE1D17-BF81-C410-77BA-016925D7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01A65F-B50F-1A48-98C1-25D797677067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27074" name="Rectangle 2">
            <a:extLst>
              <a:ext uri="{FF2B5EF4-FFF2-40B4-BE49-F238E27FC236}">
                <a16:creationId xmlns:a16="http://schemas.microsoft.com/office/drawing/2014/main" id="{68DB34AC-7CB3-ACC3-AD0E-00F942781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AFROC curve, 1990</a:t>
            </a:r>
          </a:p>
        </p:txBody>
      </p:sp>
      <p:sp>
        <p:nvSpPr>
          <p:cNvPr id="1027075" name="Rectangle 3">
            <a:extLst>
              <a:ext uri="{FF2B5EF4-FFF2-40B4-BE49-F238E27FC236}">
                <a16:creationId xmlns:a16="http://schemas.microsoft.com/office/drawing/2014/main" id="{BCB170FE-6478-92D6-E610-B404E21A4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Alternative FROC</a:t>
            </a:r>
          </a:p>
          <a:p>
            <a:pPr eaLnBrk="1" hangingPunct="1">
              <a:defRPr/>
            </a:pPr>
            <a:r>
              <a:rPr lang="en-US" dirty="0"/>
              <a:t>FPF = # FP / # normal cases</a:t>
            </a:r>
          </a:p>
          <a:p>
            <a:pPr eaLnBrk="1" hangingPunct="1">
              <a:defRPr/>
            </a:pPr>
            <a:r>
              <a:rPr lang="en-US" dirty="0"/>
              <a:t>AFROC curve is plot of LLF vs. FPF</a:t>
            </a:r>
          </a:p>
          <a:p>
            <a:pPr eaLnBrk="1" hangingPunct="1">
              <a:defRPr/>
            </a:pPr>
            <a:r>
              <a:rPr lang="en-US" dirty="0"/>
              <a:t>Hybrid curve</a:t>
            </a:r>
          </a:p>
          <a:p>
            <a:pPr lvl="1" eaLnBrk="1" hangingPunct="1">
              <a:defRPr/>
            </a:pPr>
            <a:r>
              <a:rPr lang="en-US" dirty="0"/>
              <a:t>y-axis same as FROC</a:t>
            </a:r>
          </a:p>
          <a:p>
            <a:pPr lvl="1" eaLnBrk="1" hangingPunct="1">
              <a:defRPr/>
            </a:pPr>
            <a:r>
              <a:rPr lang="en-US" dirty="0"/>
              <a:t>x-axis same as ROC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D00F77-3608-FF5E-18E6-8C9715FA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C6ACE7-01AB-238A-9CBF-11D44EBF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763496A-9B68-BF40-91FB-E70EAE194C30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53346" name="Rectangle 2">
            <a:extLst>
              <a:ext uri="{FF2B5EF4-FFF2-40B4-BE49-F238E27FC236}">
                <a16:creationId xmlns:a16="http://schemas.microsoft.com/office/drawing/2014/main" id="{2F54CE02-50A3-B95D-BBE3-D2F9C2B7E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How does one get FPF?</a:t>
            </a:r>
          </a:p>
        </p:txBody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4C660FBB-F6D1-6FBB-F17E-26CC29136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5438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ROC data can be </a:t>
            </a:r>
            <a:r>
              <a:rPr lang="en-US" sz="2800" b="1" dirty="0">
                <a:solidFill>
                  <a:srgbClr val="33CC33"/>
                </a:solidFill>
              </a:rPr>
              <a:t>inferred</a:t>
            </a:r>
            <a:r>
              <a:rPr lang="en-US" sz="2800" dirty="0"/>
              <a:t> from FROC data</a:t>
            </a:r>
          </a:p>
          <a:p>
            <a:pPr eaLnBrk="1" hangingPunct="1">
              <a:defRPr/>
            </a:pPr>
            <a:r>
              <a:rPr lang="en-US" sz="2800" dirty="0"/>
              <a:t>Cannot go the other way</a:t>
            </a:r>
          </a:p>
          <a:p>
            <a:pPr eaLnBrk="1" hangingPunct="1">
              <a:defRPr/>
            </a:pPr>
            <a:r>
              <a:rPr lang="en-US" sz="2800" dirty="0"/>
              <a:t>Highest rating assumption</a:t>
            </a:r>
          </a:p>
          <a:p>
            <a:pPr lvl="1" eaLnBrk="1" hangingPunct="1">
              <a:defRPr/>
            </a:pPr>
            <a:r>
              <a:rPr lang="en-US" sz="2400" dirty="0"/>
              <a:t>ROC rating = rating of highest rated mark on case</a:t>
            </a:r>
          </a:p>
          <a:p>
            <a:pPr eaLnBrk="1" hangingPunct="1">
              <a:defRPr/>
            </a:pPr>
            <a:r>
              <a:rPr lang="en-US" sz="2800" dirty="0"/>
              <a:t>FP rating = that of most suspicious NL on normal case</a:t>
            </a:r>
          </a:p>
          <a:p>
            <a:pPr eaLnBrk="1" hangingPunct="1">
              <a:defRPr/>
            </a:pPr>
            <a:r>
              <a:rPr lang="en-US" sz="2800" dirty="0"/>
              <a:t>TP rating = that of most suspicious NL </a:t>
            </a:r>
            <a:r>
              <a:rPr lang="en-US" sz="2800" b="1" dirty="0">
                <a:solidFill>
                  <a:srgbClr val="33CC33"/>
                </a:solidFill>
              </a:rPr>
              <a:t>or</a:t>
            </a:r>
            <a:r>
              <a:rPr lang="en-US" sz="2800" dirty="0"/>
              <a:t> LL, whichever is higher, on abnormal case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44F28A87-97EE-C3BF-B007-39AD28AD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8" name="Slide Number Placeholder 3">
            <a:extLst>
              <a:ext uri="{FF2B5EF4-FFF2-40B4-BE49-F238E27FC236}">
                <a16:creationId xmlns:a16="http://schemas.microsoft.com/office/drawing/2014/main" id="{A206A69D-9D58-37BA-0A9D-3CCF0C6D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9112D2-DAD2-314D-BA8A-5D589CBDD4A1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aphicFrame>
        <p:nvGraphicFramePr>
          <p:cNvPr id="1029209" name="Group 89">
            <a:extLst>
              <a:ext uri="{FF2B5EF4-FFF2-40B4-BE49-F238E27FC236}">
                <a16:creationId xmlns:a16="http://schemas.microsoft.com/office/drawing/2014/main" id="{5AC7707C-1474-4295-6A7D-0834D9FD4A20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990600"/>
          <a:ext cx="7656513" cy="4145232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Total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Bin counts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“0”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AFROC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Operating points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≥”0”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NLF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0.26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0.36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LLF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0.347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0.408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0.510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123" name="Text Box 72">
            <a:extLst>
              <a:ext uri="{FF2B5EF4-FFF2-40B4-BE49-F238E27FC236}">
                <a16:creationId xmlns:a16="http://schemas.microsoft.com/office/drawing/2014/main" id="{8C68302F-E6AC-D40F-9BC1-D12902828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10200"/>
            <a:ext cx="487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/>
              <a:t>6/50 = 0.12; 13/50 = 0.26; etc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/>
              <a:t>34/98 = 0.347; 40/98 = 0.408; etc</a:t>
            </a:r>
          </a:p>
        </p:txBody>
      </p:sp>
      <p:sp>
        <p:nvSpPr>
          <p:cNvPr id="45124" name="Text Box 73">
            <a:extLst>
              <a:ext uri="{FF2B5EF4-FFF2-40B4-BE49-F238E27FC236}">
                <a16:creationId xmlns:a16="http://schemas.microsoft.com/office/drawing/2014/main" id="{A56B859A-B972-2EF5-9C66-95850ACD9E29}"/>
              </a:ext>
            </a:extLst>
          </p:cNvPr>
          <p:cNvSpPr txBox="1">
            <a:spLocks noChangeArrowheads="1"/>
          </p:cNvSpPr>
          <p:nvPr/>
        </p:nvSpPr>
        <p:spPr bwMode="auto">
          <a:xfrm rot="-1772643">
            <a:off x="0" y="457200"/>
            <a:ext cx="152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b="1"/>
              <a:t>Example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14F73F2-2AA5-5BB5-9D9C-7A1CD507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F812DF9-49E8-1369-8810-AF8F4BB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BA4FBF-B8A2-124E-8C4E-05B06FD0702A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31170" name="Rectangle 2">
            <a:extLst>
              <a:ext uri="{FF2B5EF4-FFF2-40B4-BE49-F238E27FC236}">
                <a16:creationId xmlns:a16="http://schemas.microsoft.com/office/drawing/2014/main" id="{B70475FE-BE5E-DFEF-5DD0-6FC27C0E1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543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An AFROC curve</a:t>
            </a:r>
          </a:p>
        </p:txBody>
      </p:sp>
      <p:graphicFrame>
        <p:nvGraphicFramePr>
          <p:cNvPr id="2050" name="Object 7">
            <a:extLst>
              <a:ext uri="{FF2B5EF4-FFF2-40B4-BE49-F238E27FC236}">
                <a16:creationId xmlns:a16="http://schemas.microsoft.com/office/drawing/2014/main" id="{D20D9F26-6473-60C7-BF78-387317DE8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498600"/>
          <a:ext cx="55499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PW 10.0 Graph" r:id="rId3" imgW="55486300" imgH="43688000" progId="SigmaPlotGraphicObject.9">
                  <p:embed/>
                </p:oleObj>
              </mc:Choice>
              <mc:Fallback>
                <p:oleObj name="SPW 10.0 Graph" r:id="rId3" imgW="55486300" imgH="43688000" progId="SigmaPlotGraphicObject.9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98600"/>
                        <a:ext cx="55499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>
            <a:extLst>
              <a:ext uri="{FF2B5EF4-FFF2-40B4-BE49-F238E27FC236}">
                <a16:creationId xmlns:a16="http://schemas.microsoft.com/office/drawing/2014/main" id="{2C8EEB2E-82C0-A188-0703-98FF9724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67000"/>
            <a:ext cx="32004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Area </a:t>
            </a:r>
            <a:r>
              <a:rPr lang="en-US" altLang="en-US" sz="2800" b="1">
                <a:solidFill>
                  <a:srgbClr val="33CC33"/>
                </a:solidFill>
                <a:latin typeface="Symbol" pitchFamily="2" charset="2"/>
              </a:rPr>
              <a:t>q</a:t>
            </a:r>
            <a:r>
              <a:rPr lang="en-US" altLang="en-US" sz="2800">
                <a:latin typeface="Arial" panose="020B0604020202020204" pitchFamily="34" charset="0"/>
              </a:rPr>
              <a:t> under AFROC is an action-level independent FOM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Dotted line ... later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0C27675-41EA-EC2A-042B-94686303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6AE99C-E513-BA9D-5040-ED58A5BE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E2E2B7-07B9-184D-B105-D58F47B2C6A1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101826" name="Rectangle 2">
            <a:extLst>
              <a:ext uri="{FF2B5EF4-FFF2-40B4-BE49-F238E27FC236}">
                <a16:creationId xmlns:a16="http://schemas.microsoft.com/office/drawing/2014/main" id="{F96840E3-3BF1-7A91-82D5-71171F2F3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ROC curve</a:t>
            </a:r>
          </a:p>
        </p:txBody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DC594227-D30F-42D1-0C4F-D14DB820F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124200"/>
            <a:ext cx="75438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FPF = # FP / # normal cases</a:t>
            </a:r>
          </a:p>
          <a:p>
            <a:pPr eaLnBrk="1" hangingPunct="1">
              <a:defRPr/>
            </a:pPr>
            <a:r>
              <a:rPr lang="en-US" dirty="0"/>
              <a:t>TPF = # TP / # abnormal cases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8B77271D-392E-6B3F-E735-A45F7522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8" name="Slide Number Placeholder 3">
            <a:extLst>
              <a:ext uri="{FF2B5EF4-FFF2-40B4-BE49-F238E27FC236}">
                <a16:creationId xmlns:a16="http://schemas.microsoft.com/office/drawing/2014/main" id="{C7BB5055-10A3-3562-7E77-52ADFE6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C798A7-A5C3-D34A-8997-873672AD5B8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49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aphicFrame>
        <p:nvGraphicFramePr>
          <p:cNvPr id="1035349" name="Group 85">
            <a:extLst>
              <a:ext uri="{FF2B5EF4-FFF2-40B4-BE49-F238E27FC236}">
                <a16:creationId xmlns:a16="http://schemas.microsoft.com/office/drawing/2014/main" id="{265E1094-536E-3506-54D2-AAB9723A8BEC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990600"/>
          <a:ext cx="7656513" cy="4145232"/>
        </p:xfrm>
        <a:graphic>
          <a:graphicData uri="http://schemas.openxmlformats.org/drawingml/2006/table">
            <a:tbl>
              <a:tblPr/>
              <a:tblGrid>
                <a:gridCol w="109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Total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Ratings data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“0”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ROC</a:t>
                      </a:r>
                    </a:p>
                  </a:txBody>
                  <a:tcPr marT="45717" marB="4571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Operating points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ahoma" pitchFamily="34" charset="0"/>
                        </a:rPr>
                        <a:t>≥”0”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FPF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0.26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0.36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TPF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0.60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0.74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71" name="Text Box 72">
            <a:extLst>
              <a:ext uri="{FF2B5EF4-FFF2-40B4-BE49-F238E27FC236}">
                <a16:creationId xmlns:a16="http://schemas.microsoft.com/office/drawing/2014/main" id="{7A070D35-E768-5A58-F730-82FA773F6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10200"/>
            <a:ext cx="487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/>
              <a:t>6/50 = 0.12; 13/50 = 0.26; etc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/>
              <a:t>25/50 = 0.50; 30/50 = 0.60; etc</a:t>
            </a:r>
          </a:p>
        </p:txBody>
      </p:sp>
      <p:sp>
        <p:nvSpPr>
          <p:cNvPr id="47172" name="Text Box 73">
            <a:extLst>
              <a:ext uri="{FF2B5EF4-FFF2-40B4-BE49-F238E27FC236}">
                <a16:creationId xmlns:a16="http://schemas.microsoft.com/office/drawing/2014/main" id="{893BB7C3-EEEC-D349-1A76-17082F8AE691}"/>
              </a:ext>
            </a:extLst>
          </p:cNvPr>
          <p:cNvSpPr txBox="1">
            <a:spLocks noChangeArrowheads="1"/>
          </p:cNvSpPr>
          <p:nvPr/>
        </p:nvSpPr>
        <p:spPr bwMode="auto">
          <a:xfrm rot="-1772643">
            <a:off x="0" y="457200"/>
            <a:ext cx="152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800" b="1"/>
              <a:t>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B0649A-B193-A2F5-F643-0E44647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0E1437-96B3-7BF4-65A7-4380C982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DDB507-2EDA-FA44-A9AB-B64F4ABEAE98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283F1442-3157-B1CE-25A3-3C67872E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FOM</a:t>
            </a:r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108F5F96-783F-F38A-4F85-720EA415F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Decisions + Truth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FOM</a:t>
            </a:r>
          </a:p>
          <a:p>
            <a:pPr eaLnBrk="1" hangingPunct="1">
              <a:defRPr/>
            </a:pPr>
            <a:r>
              <a:rPr lang="en-US" dirty="0"/>
              <a:t>FOM </a:t>
            </a:r>
          </a:p>
          <a:p>
            <a:pPr lvl="1" eaLnBrk="1" hangingPunct="1">
              <a:defRPr/>
            </a:pPr>
            <a:r>
              <a:rPr lang="en-US" dirty="0"/>
              <a:t>Figure of merit</a:t>
            </a:r>
          </a:p>
          <a:p>
            <a:pPr lvl="1" eaLnBrk="1" hangingPunct="1">
              <a:defRPr/>
            </a:pPr>
            <a:r>
              <a:rPr lang="en-US" dirty="0"/>
              <a:t>Performance measure</a:t>
            </a:r>
          </a:p>
          <a:p>
            <a:pPr lvl="1" eaLnBrk="1" hangingPunct="1">
              <a:defRPr/>
            </a:pPr>
            <a:r>
              <a:rPr lang="en-US" dirty="0"/>
              <a:t>Number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3289328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BC98A-C106-EBEE-91E6-61FE5334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1C393-F233-4408-0110-4E5A1301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A42572-2F4E-E54A-8401-0DFE8462B6DC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37314" name="Rectangle 2">
            <a:extLst>
              <a:ext uri="{FF2B5EF4-FFF2-40B4-BE49-F238E27FC236}">
                <a16:creationId xmlns:a16="http://schemas.microsoft.com/office/drawing/2014/main" id="{617BC524-3A5E-DCC3-D75A-55B522235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543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An ROC curve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3E25598F-D655-8CB3-CA02-0037602E7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7050" y="1244600"/>
          <a:ext cx="55499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PW 10.0 Graph" r:id="rId3" imgW="55486300" imgH="43688000" progId="SigmaPlotGraphicObject.9">
                  <p:embed/>
                </p:oleObj>
              </mc:Choice>
              <mc:Fallback>
                <p:oleObj name="SPW 10.0 Graph" r:id="rId3" imgW="55486300" imgH="43688000" progId="SigmaPlotGraphicObject.9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1244600"/>
                        <a:ext cx="55499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B8EB6C-036D-99B5-0105-1C5D5C41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CB313E-092A-1E23-03FD-DB9C1E5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4F3A20-2482-0A47-BE3C-C0BB37676449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53698" name="Rectangle 2">
            <a:extLst>
              <a:ext uri="{FF2B5EF4-FFF2-40B4-BE49-F238E27FC236}">
                <a16:creationId xmlns:a16="http://schemas.microsoft.com/office/drawing/2014/main" id="{EF967564-D884-E7E7-4899-CF3EBEDE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848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Why does ROC curve does not extend continuously to (1,1)?</a:t>
            </a:r>
          </a:p>
        </p:txBody>
      </p:sp>
      <p:sp>
        <p:nvSpPr>
          <p:cNvPr id="1053699" name="Rectangle 3">
            <a:extLst>
              <a:ext uri="{FF2B5EF4-FFF2-40B4-BE49-F238E27FC236}">
                <a16:creationId xmlns:a16="http://schemas.microsoft.com/office/drawing/2014/main" id="{A81EE105-2EF7-1539-DE38-B3B3F9848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4582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Reporting an case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assigning an ROC rating &gt; 1 (1 is definitely normal)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marking the case (a mark corresponds to a suspicious region)</a:t>
            </a:r>
            <a:endParaRPr lang="en-US" sz="2000" b="1" dirty="0">
              <a:solidFill>
                <a:srgbClr val="33CC33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Finite number of cases (</a:t>
            </a:r>
            <a:r>
              <a:rPr lang="en-US" sz="2400" b="1" dirty="0">
                <a:solidFill>
                  <a:srgbClr val="33CC33"/>
                </a:solidFill>
              </a:rPr>
              <a:t>set A</a:t>
            </a:r>
            <a:r>
              <a:rPr lang="en-US" sz="2400" dirty="0"/>
              <a:t>) with nothing to report (~90% in mammography)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Remaining cases (</a:t>
            </a:r>
            <a:r>
              <a:rPr lang="en-US" sz="2400" b="1" dirty="0">
                <a:solidFill>
                  <a:srgbClr val="33CC33"/>
                </a:solidFill>
              </a:rPr>
              <a:t>set B</a:t>
            </a:r>
            <a:r>
              <a:rPr lang="en-US" sz="2400" dirty="0"/>
              <a:t>) have something to report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As action level </a:t>
            </a:r>
            <a:r>
              <a:rPr lang="en-US" sz="2400" dirty="0">
                <a:latin typeface="Symbol" pitchFamily="18" charset="2"/>
              </a:rPr>
              <a:t>z</a:t>
            </a:r>
            <a:r>
              <a:rPr lang="en-US" sz="2400" dirty="0"/>
              <a:t> is lowered, more and more cases in set B get reported until one runs out of cases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BA41C8-7708-0936-052F-D26B8D29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874B9E-A54F-EB35-1E30-CC9F644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5AA61F-70F3-8E43-9C3E-CED6B2D5490A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69058" name="Rectangle 2">
            <a:extLst>
              <a:ext uri="{FF2B5EF4-FFF2-40B4-BE49-F238E27FC236}">
                <a16:creationId xmlns:a16="http://schemas.microsoft.com/office/drawing/2014/main" id="{641F644C-BC0B-7B7E-E3D7-BCB24148B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848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Why does ROC curve not ...</a:t>
            </a:r>
          </a:p>
        </p:txBody>
      </p:sp>
      <p:sp>
        <p:nvSpPr>
          <p:cNvPr id="1069059" name="Rectangle 3">
            <a:extLst>
              <a:ext uri="{FF2B5EF4-FFF2-40B4-BE49-F238E27FC236}">
                <a16:creationId xmlns:a16="http://schemas.microsoft.com/office/drawing/2014/main" id="{64000BCD-7E2A-B9E3-E3C1-C3CE5C7EF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686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cases in set A are never reported, unless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Observer adopts guessing mechanism when there is nothing to report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highly unlikely as mammographers do not guess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investigator assigns the default ROC “0” rating to these cases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in a true ROC study they would have been rated “1”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When “0s” are cumulated the non-informative (1,1) point is discontinuously reached via a jump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>
            <a:extLst>
              <a:ext uri="{FF2B5EF4-FFF2-40B4-BE49-F238E27FC236}">
                <a16:creationId xmlns:a16="http://schemas.microsoft.com/office/drawing/2014/main" id="{C0CB3FBF-B281-4CE2-B581-EAEFDE3000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743200"/>
            <a:ext cx="7086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Quantifying search performance: JAFROC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115090-EEB3-B682-0A90-ED274EE1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F7883A2-8589-57CA-4E97-CD728BCB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121D4E-B8DF-8D49-B0DB-C0E19F36A666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D34160AA-EB19-05EE-70CE-B02FF9619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JAFROC: on my website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33B2C8B-5523-A7CD-4AA9-9560DC0CD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1534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/>
              <a:t>J</a:t>
            </a:r>
            <a:r>
              <a:rPr lang="en-US" sz="2800"/>
              <a:t>ackknife AFROC</a:t>
            </a:r>
          </a:p>
          <a:p>
            <a:pPr eaLnBrk="1" hangingPunct="1">
              <a:defRPr/>
            </a:pPr>
            <a:r>
              <a:rPr lang="en-US" sz="2800"/>
              <a:t>FOM = area under AFROC curve (</a:t>
            </a: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) </a:t>
            </a:r>
          </a:p>
          <a:p>
            <a:pPr eaLnBrk="1" hangingPunct="1">
              <a:defRPr/>
            </a:pP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 = 0% : worst performance</a:t>
            </a:r>
          </a:p>
          <a:p>
            <a:pPr eaLnBrk="1" hangingPunct="1">
              <a:defRPr/>
            </a:pP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 = 100%: perfect performance</a:t>
            </a:r>
          </a:p>
          <a:p>
            <a:pPr eaLnBrk="1" hangingPunct="1">
              <a:defRPr/>
            </a:pPr>
            <a:r>
              <a:rPr lang="en-US" sz="2800">
                <a:latin typeface="Symbol" pitchFamily="18" charset="2"/>
              </a:rPr>
              <a:t>q</a:t>
            </a:r>
            <a:r>
              <a:rPr lang="en-US" sz="2800"/>
              <a:t> &lt; AUC; as LL is subset of TP</a:t>
            </a:r>
          </a:p>
          <a:p>
            <a:pPr eaLnBrk="1" hangingPunct="1">
              <a:defRPr/>
            </a:pPr>
            <a:r>
              <a:rPr lang="en-US" sz="2800">
                <a:latin typeface="Symbol" pitchFamily="18" charset="2"/>
              </a:rPr>
              <a:t>Dq</a:t>
            </a:r>
            <a:r>
              <a:rPr lang="en-US" sz="2800"/>
              <a:t> &gt; </a:t>
            </a:r>
            <a:r>
              <a:rPr lang="en-US" sz="2800">
                <a:latin typeface="Symbol" pitchFamily="18" charset="2"/>
              </a:rPr>
              <a:t>D</a:t>
            </a:r>
            <a:r>
              <a:rPr lang="en-US" sz="2800"/>
              <a:t>(AUC); </a:t>
            </a:r>
            <a:r>
              <a:rPr lang="en-US" sz="2800">
                <a:sym typeface="Wingdings" pitchFamily="2" charset="2"/>
              </a:rPr>
              <a:t>as </a:t>
            </a:r>
            <a:r>
              <a:rPr lang="en-US" sz="2800">
                <a:latin typeface="Symbol" pitchFamily="18" charset="2"/>
              </a:rPr>
              <a:t>q</a:t>
            </a:r>
            <a:r>
              <a:rPr lang="en-US" sz="2800">
                <a:sym typeface="Wingdings" pitchFamily="2" charset="2"/>
              </a:rPr>
              <a:t> has a larger range</a:t>
            </a:r>
          </a:p>
          <a:p>
            <a:pPr lvl="1" eaLnBrk="1" hangingPunct="1">
              <a:defRPr/>
            </a:pPr>
            <a:r>
              <a:rPr lang="en-US" sz="2400">
                <a:sym typeface="Wingdings" pitchFamily="2" charset="2"/>
              </a:rPr>
              <a:t>FROC has greater modality discrimination ability</a:t>
            </a:r>
          </a:p>
          <a:p>
            <a:pPr lvl="1" eaLnBrk="1" hangingPunct="1">
              <a:defRPr/>
            </a:pPr>
            <a:r>
              <a:rPr lang="en-US" sz="2400">
                <a:sym typeface="Wingdings" pitchFamily="2" charset="2"/>
              </a:rPr>
              <a:t>i.e., greater statistical power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34D5DC-0285-D1DE-4461-7C4E61C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9D4B0D-26B2-1647-2B20-84C43C67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0481FE-036C-2E47-833A-B4D69683D0F5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77922" name="Rectangle 2">
            <a:extLst>
              <a:ext uri="{FF2B5EF4-FFF2-40B4-BE49-F238E27FC236}">
                <a16:creationId xmlns:a16="http://schemas.microsoft.com/office/drawing/2014/main" id="{DCF0C04C-76DC-1AA1-B1C6-3770ED14C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JAFROC ...</a:t>
            </a:r>
          </a:p>
        </p:txBody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6600F5C0-B59A-28A0-3C2D-07C1A4CD6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8153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Analogous to ROC software DBM-MRMC, except it applies to FROC (and ROC) data</a:t>
            </a:r>
          </a:p>
          <a:p>
            <a:pPr eaLnBrk="1" hangingPunct="1">
              <a:defRPr/>
            </a:pPr>
            <a:r>
              <a:rPr lang="en-US"/>
              <a:t>ROC data is a special case of FROC data</a:t>
            </a:r>
          </a:p>
          <a:p>
            <a:pPr eaLnBrk="1" hangingPunct="1">
              <a:defRPr/>
            </a:pPr>
            <a:r>
              <a:rPr lang="en-US"/>
              <a:t>Yields p-value, ...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FF3BC4-8D45-6E85-0216-257859C7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923B47-63CA-D56A-4229-77C8356C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533A34-C763-8B44-A32B-BE2FA6B4CD0E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7D10DAEA-BD2C-FBDA-BA9B-C5F9FBA9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Modeling search</a:t>
            </a:r>
          </a:p>
        </p:txBody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91CE1C0E-826C-A30A-5B27-325AA292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2-stage model (Rock, Wolfe, Kundel and Nodine, etc.)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folHlink"/>
                </a:solidFill>
              </a:rPr>
              <a:t>Global-response</a:t>
            </a:r>
            <a:r>
              <a:rPr lang="en-US" sz="2800" dirty="0"/>
              <a:t> stage (~100 ms per case)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Observer identifies suspicious regions: </a:t>
            </a:r>
            <a:r>
              <a:rPr lang="en-US" sz="2400" b="1" dirty="0">
                <a:solidFill>
                  <a:srgbClr val="33CC33"/>
                </a:solidFill>
              </a:rPr>
              <a:t>noise sites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33CC33"/>
                </a:solidFill>
              </a:rPr>
              <a:t>signal sites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folHlink"/>
                </a:solidFill>
              </a:rPr>
              <a:t>Decision-making</a:t>
            </a:r>
            <a:r>
              <a:rPr lang="en-US" sz="2800" dirty="0"/>
              <a:t> stage (~1 s per site)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Observer calculates </a:t>
            </a:r>
            <a:r>
              <a:rPr lang="en-US" sz="2400" b="1" dirty="0">
                <a:solidFill>
                  <a:srgbClr val="33CC33"/>
                </a:solidFill>
              </a:rPr>
              <a:t>decision variable (confidence level) z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Region is marked if z &gt; action level </a:t>
            </a:r>
            <a:r>
              <a:rPr lang="en-US" sz="2400" dirty="0">
                <a:latin typeface="Symbol" pitchFamily="18" charset="2"/>
              </a:rPr>
              <a:t>z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Rating is the bin-index of z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E336C8-04EA-ABD7-BA59-F8ADF162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07D4CC-A492-7E5B-5507-1C1EFF37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32575B-59D5-1043-B2F8-93EA96247B0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62914" name="Rectangle 2">
            <a:extLst>
              <a:ext uri="{FF2B5EF4-FFF2-40B4-BE49-F238E27FC236}">
                <a16:creationId xmlns:a16="http://schemas.microsoft.com/office/drawing/2014/main" id="{0C091ABC-1A3F-E35C-384A-64177DDFB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Analogy to computer aided detection (CAD) algorithms</a:t>
            </a:r>
          </a:p>
        </p:txBody>
      </p:sp>
      <p:sp>
        <p:nvSpPr>
          <p:cNvPr id="1062915" name="Rectangle 3">
            <a:extLst>
              <a:ext uri="{FF2B5EF4-FFF2-40B4-BE49-F238E27FC236}">
                <a16:creationId xmlns:a16="http://schemas.microsoft.com/office/drawing/2014/main" id="{E523CE4E-40E8-8269-9BFD-2AEBAF8FE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9248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CAD algorithms use a 2-stage process to find lesions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Global response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"initial detections"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Decision-making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"candidate analysis“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Wasteful to give equal attention units to all parts of the case, and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Performance suffers from indiscriminate “exhaustive” search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C5220601-7ED4-A2A7-9EDA-415E1E33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EEF50938-E38E-E1B3-C142-DF3FAA83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92A06A-DAAC-1045-AF1E-D6C6263BE703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843778" name="Rectangle 2">
            <a:extLst>
              <a:ext uri="{FF2B5EF4-FFF2-40B4-BE49-F238E27FC236}">
                <a16:creationId xmlns:a16="http://schemas.microsoft.com/office/drawing/2014/main" id="{C0B4AA97-BD77-1A22-0525-D08863DB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Search model parameterization</a:t>
            </a:r>
          </a:p>
        </p:txBody>
      </p:sp>
      <p:sp>
        <p:nvSpPr>
          <p:cNvPr id="4104" name="Text Box 3">
            <a:extLst>
              <a:ext uri="{FF2B5EF4-FFF2-40B4-BE49-F238E27FC236}">
                <a16:creationId xmlns:a16="http://schemas.microsoft.com/office/drawing/2014/main" id="{C128F81F-C8B4-DCB8-5FFB-844E9829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43425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</a:rPr>
              <a:t>Noise site samples</a:t>
            </a:r>
          </a:p>
        </p:txBody>
      </p:sp>
      <p:sp>
        <p:nvSpPr>
          <p:cNvPr id="4105" name="Text Box 4">
            <a:extLst>
              <a:ext uri="{FF2B5EF4-FFF2-40B4-BE49-F238E27FC236}">
                <a16:creationId xmlns:a16="http://schemas.microsoft.com/office/drawing/2014/main" id="{00BEAB11-9E1A-4B4E-8CB4-B5CF70D7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543425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Signal site samples</a:t>
            </a:r>
          </a:p>
        </p:txBody>
      </p:sp>
      <p:sp>
        <p:nvSpPr>
          <p:cNvPr id="4106" name="Line 5">
            <a:extLst>
              <a:ext uri="{FF2B5EF4-FFF2-40B4-BE49-F238E27FC236}">
                <a16:creationId xmlns:a16="http://schemas.microsoft.com/office/drawing/2014/main" id="{5A06B666-5B26-7393-4A46-011F39E09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933825"/>
            <a:ext cx="0" cy="685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6">
            <a:extLst>
              <a:ext uri="{FF2B5EF4-FFF2-40B4-BE49-F238E27FC236}">
                <a16:creationId xmlns:a16="http://schemas.microsoft.com/office/drawing/2014/main" id="{1129EBE9-FD38-2E40-08A2-C8CC70838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933825"/>
            <a:ext cx="0" cy="685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7">
            <a:extLst>
              <a:ext uri="{FF2B5EF4-FFF2-40B4-BE49-F238E27FC236}">
                <a16:creationId xmlns:a16="http://schemas.microsoft.com/office/drawing/2014/main" id="{120FF77C-3A16-798D-1CC8-0CAE91917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933825"/>
            <a:ext cx="0" cy="685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8">
            <a:extLst>
              <a:ext uri="{FF2B5EF4-FFF2-40B4-BE49-F238E27FC236}">
                <a16:creationId xmlns:a16="http://schemas.microsoft.com/office/drawing/2014/main" id="{E338DB12-5387-85FF-6D71-8CB28B7E0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33825"/>
            <a:ext cx="0" cy="685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9">
            <a:extLst>
              <a:ext uri="{FF2B5EF4-FFF2-40B4-BE49-F238E27FC236}">
                <a16:creationId xmlns:a16="http://schemas.microsoft.com/office/drawing/2014/main" id="{03A07768-A09D-9C5D-9965-D22E0CF32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933825"/>
            <a:ext cx="0" cy="685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0">
            <a:extLst>
              <a:ext uri="{FF2B5EF4-FFF2-40B4-BE49-F238E27FC236}">
                <a16:creationId xmlns:a16="http://schemas.microsoft.com/office/drawing/2014/main" id="{776BDCDD-05CF-FFB9-EEE5-C13F1841E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933825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11">
            <a:extLst>
              <a:ext uri="{FF2B5EF4-FFF2-40B4-BE49-F238E27FC236}">
                <a16:creationId xmlns:a16="http://schemas.microsoft.com/office/drawing/2014/main" id="{9A3C41A3-98F2-2F5E-1D44-E8E4D8C33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933825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12">
            <a:extLst>
              <a:ext uri="{FF2B5EF4-FFF2-40B4-BE49-F238E27FC236}">
                <a16:creationId xmlns:a16="http://schemas.microsoft.com/office/drawing/2014/main" id="{6058B8E5-E10D-7044-4264-A5AE46743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933825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98" name="Object 13">
            <a:extLst>
              <a:ext uri="{FF2B5EF4-FFF2-40B4-BE49-F238E27FC236}">
                <a16:creationId xmlns:a16="http://schemas.microsoft.com/office/drawing/2014/main" id="{91F7FD24-FB60-A535-B9FF-2A7F0D6F8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1925" y="1419225"/>
          <a:ext cx="3394075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PW 8.0 Graph" r:id="rId3" imgW="54063900" imgH="42278300" progId="SigmaPlotGraphicObject.7">
                  <p:embed/>
                </p:oleObj>
              </mc:Choice>
              <mc:Fallback>
                <p:oleObj name="SPW 8.0 Graph" r:id="rId3" imgW="54063900" imgH="42278300" progId="SigmaPlotGraphicObject.7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7058" t="21628" r="10147" b="21628"/>
                      <a:stretch>
                        <a:fillRect/>
                      </a:stretch>
                    </p:blipFill>
                    <p:spPr bwMode="auto">
                      <a:xfrm>
                        <a:off x="2701925" y="1419225"/>
                        <a:ext cx="3394075" cy="239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Line 14">
            <a:extLst>
              <a:ext uri="{FF2B5EF4-FFF2-40B4-BE49-F238E27FC236}">
                <a16:creationId xmlns:a16="http://schemas.microsoft.com/office/drawing/2014/main" id="{F121DB0D-45FF-F45E-3A4C-42C5A47F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8725" y="1571625"/>
            <a:ext cx="12192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Text Box 15">
            <a:extLst>
              <a:ext uri="{FF2B5EF4-FFF2-40B4-BE49-F238E27FC236}">
                <a16:creationId xmlns:a16="http://schemas.microsoft.com/office/drawing/2014/main" id="{EBBEB2ED-9827-44D7-E3DA-86A0236FC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76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b="1">
                <a:solidFill>
                  <a:srgbClr val="66FF33"/>
                </a:solidFill>
                <a:latin typeface="Symbol" pitchFamily="2" charset="2"/>
              </a:rPr>
              <a:t>m</a:t>
            </a:r>
            <a:endParaRPr lang="en-US" altLang="en-US" sz="3200">
              <a:solidFill>
                <a:srgbClr val="66FF33"/>
              </a:solidFill>
            </a:endParaRPr>
          </a:p>
        </p:txBody>
      </p:sp>
      <p:graphicFrame>
        <p:nvGraphicFramePr>
          <p:cNvPr id="4099" name="Object 16">
            <a:extLst>
              <a:ext uri="{FF2B5EF4-FFF2-40B4-BE49-F238E27FC236}">
                <a16:creationId xmlns:a16="http://schemas.microsoft.com/office/drawing/2014/main" id="{2C726EBD-CFBE-EE42-8235-36EEBD9DF3A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46063" y="4000500"/>
          <a:ext cx="26320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866600" imgH="10528300" progId="Equation.DSMT4">
                  <p:embed/>
                </p:oleObj>
              </mc:Choice>
              <mc:Fallback>
                <p:oleObj name="Equation" r:id="rId5" imgW="24866600" imgH="10528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000500"/>
                        <a:ext cx="26320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7">
            <a:extLst>
              <a:ext uri="{FF2B5EF4-FFF2-40B4-BE49-F238E27FC236}">
                <a16:creationId xmlns:a16="http://schemas.microsoft.com/office/drawing/2014/main" id="{2EA012C9-BE6B-27CA-5162-187270B8F89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943600" y="4291013"/>
          <a:ext cx="28956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373300" imgH="11112500" progId="Equation.DSMT4">
                  <p:embed/>
                </p:oleObj>
              </mc:Choice>
              <mc:Fallback>
                <p:oleObj name="Equation" r:id="rId7" imgW="40373300" imgH="11112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91013"/>
                        <a:ext cx="28956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Line 18">
            <a:extLst>
              <a:ext uri="{FF2B5EF4-FFF2-40B4-BE49-F238E27FC236}">
                <a16:creationId xmlns:a16="http://schemas.microsoft.com/office/drawing/2014/main" id="{E2A77413-5C06-7348-F599-4BFC60305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908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Text Box 19">
            <a:extLst>
              <a:ext uri="{FF2B5EF4-FFF2-40B4-BE49-F238E27FC236}">
                <a16:creationId xmlns:a16="http://schemas.microsoft.com/office/drawing/2014/main" id="{D0297F2C-CD55-C971-C8B9-F189D6D3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52578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 sz="3200" b="1">
                <a:latin typeface="Symbol" pitchFamily="2" charset="2"/>
              </a:rPr>
              <a:t>z</a:t>
            </a:r>
          </a:p>
        </p:txBody>
      </p:sp>
      <p:sp>
        <p:nvSpPr>
          <p:cNvPr id="4118" name="Line 20">
            <a:extLst>
              <a:ext uri="{FF2B5EF4-FFF2-40B4-BE49-F238E27FC236}">
                <a16:creationId xmlns:a16="http://schemas.microsoft.com/office/drawing/2014/main" id="{0BB8441F-AB19-6AFF-CD16-53D75C3DB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33825"/>
            <a:ext cx="0" cy="6858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9" name="Group 21">
            <a:extLst>
              <a:ext uri="{FF2B5EF4-FFF2-40B4-BE49-F238E27FC236}">
                <a16:creationId xmlns:a16="http://schemas.microsoft.com/office/drawing/2014/main" id="{8CF309C7-BD28-FF55-65B3-5B331EE8C0F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86000"/>
            <a:ext cx="762000" cy="762000"/>
            <a:chOff x="606" y="2838"/>
            <a:chExt cx="480" cy="480"/>
          </a:xfrm>
        </p:grpSpPr>
        <p:sp>
          <p:nvSpPr>
            <p:cNvPr id="4127" name="Text Box 22">
              <a:extLst>
                <a:ext uri="{FF2B5EF4-FFF2-40B4-BE49-F238E27FC236}">
                  <a16:creationId xmlns:a16="http://schemas.microsoft.com/office/drawing/2014/main" id="{59621CDD-0ED5-1910-0BF3-C8F9B8601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88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en-US" sz="3200" b="1">
                  <a:solidFill>
                    <a:srgbClr val="66FF33"/>
                  </a:solidFill>
                  <a:latin typeface="Symbol" pitchFamily="2" charset="2"/>
                </a:rPr>
                <a:t>l</a:t>
              </a:r>
            </a:p>
          </p:txBody>
        </p:sp>
        <p:sp>
          <p:nvSpPr>
            <p:cNvPr id="4128" name="Oval 23">
              <a:extLst>
                <a:ext uri="{FF2B5EF4-FFF2-40B4-BE49-F238E27FC236}">
                  <a16:creationId xmlns:a16="http://schemas.microsoft.com/office/drawing/2014/main" id="{9D477958-803B-8A6E-4324-E79FFDE5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2838"/>
              <a:ext cx="480" cy="480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20" name="Oval 24">
            <a:extLst>
              <a:ext uri="{FF2B5EF4-FFF2-40B4-BE49-F238E27FC236}">
                <a16:creationId xmlns:a16="http://schemas.microsoft.com/office/drawing/2014/main" id="{FBE56600-6F44-B72A-2E36-2BE41927C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762000"/>
            <a:ext cx="762000" cy="762000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21" name="Group 25">
            <a:extLst>
              <a:ext uri="{FF2B5EF4-FFF2-40B4-BE49-F238E27FC236}">
                <a16:creationId xmlns:a16="http://schemas.microsoft.com/office/drawing/2014/main" id="{099A9D72-3E2B-AD20-F559-5054635DA262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286000"/>
            <a:ext cx="762000" cy="762000"/>
            <a:chOff x="4398" y="2940"/>
            <a:chExt cx="480" cy="480"/>
          </a:xfrm>
        </p:grpSpPr>
        <p:sp>
          <p:nvSpPr>
            <p:cNvPr id="4125" name="Text Box 26">
              <a:extLst>
                <a:ext uri="{FF2B5EF4-FFF2-40B4-BE49-F238E27FC236}">
                  <a16:creationId xmlns:a16="http://schemas.microsoft.com/office/drawing/2014/main" id="{FE770B55-93D4-21F4-FE2C-6FE460617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97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en-US" sz="3200" b="1">
                  <a:solidFill>
                    <a:srgbClr val="66FF33"/>
                  </a:solidFill>
                  <a:latin typeface="Symbol" pitchFamily="2" charset="2"/>
                </a:rPr>
                <a:t>n</a:t>
              </a:r>
            </a:p>
          </p:txBody>
        </p:sp>
        <p:sp>
          <p:nvSpPr>
            <p:cNvPr id="4126" name="Oval 27">
              <a:extLst>
                <a:ext uri="{FF2B5EF4-FFF2-40B4-BE49-F238E27FC236}">
                  <a16:creationId xmlns:a16="http://schemas.microsoft.com/office/drawing/2014/main" id="{73444039-ED9E-112A-BA2C-2A7480045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940"/>
              <a:ext cx="480" cy="480"/>
            </a:xfrm>
            <a:prstGeom prst="ellips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22" name="Line 28">
            <a:extLst>
              <a:ext uri="{FF2B5EF4-FFF2-40B4-BE49-F238E27FC236}">
                <a16:creationId xmlns:a16="http://schemas.microsoft.com/office/drawing/2014/main" id="{1119B123-891B-D6EB-105F-68C38923B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933825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23" name="Text Box 29">
            <a:extLst>
              <a:ext uri="{FF2B5EF4-FFF2-40B4-BE49-F238E27FC236}">
                <a16:creationId xmlns:a16="http://schemas.microsoft.com/office/drawing/2014/main" id="{6711A847-2F25-349B-D701-E646CC7B1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3595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2800" b="1"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4124" name="Text Box 31">
            <a:extLst>
              <a:ext uri="{FF2B5EF4-FFF2-40B4-BE49-F238E27FC236}">
                <a16:creationId xmlns:a16="http://schemas.microsoft.com/office/drawing/2014/main" id="{DD75087E-4BA5-E354-9BA9-F3FB13B2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57800"/>
            <a:ext cx="2667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s = # of lesions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n = n</a:t>
            </a:r>
            <a:r>
              <a:rPr lang="en-US" altLang="en-US" baseline="-2500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+ n</a:t>
            </a:r>
            <a:r>
              <a:rPr lang="en-US" altLang="en-US" baseline="-2500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4D9A37-39EC-6D0F-D391-7DA9691C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C9C5ED-6CFB-8DDC-DD9A-E983665B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8001A8-5305-E24F-AEF9-B5A971E5B4AB}" type="slidenum">
              <a:rPr lang="en-US" altLang="en-US" sz="1000">
                <a:latin typeface="Tahoma" panose="020B0604030504040204" pitchFamily="34" charset="0"/>
              </a:rPr>
              <a:pPr eaLnBrk="1" hangingPunct="1"/>
              <a:t>59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AA80A195-C107-B6B3-731A-9E0B4730B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Meaning of SM parameters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FE744F56-A520-146D-7506-FB0171B48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33CC33"/>
                </a:solidFill>
                <a:latin typeface="Symbol" pitchFamily="18" charset="2"/>
              </a:rPr>
              <a:t>l</a:t>
            </a:r>
            <a:r>
              <a:rPr lang="en-US" dirty="0"/>
              <a:t> = mean number of noise sites per case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33CC33"/>
                </a:solidFill>
                <a:latin typeface="Symbol" pitchFamily="18" charset="2"/>
              </a:rPr>
              <a:t>n</a:t>
            </a:r>
            <a:r>
              <a:rPr lang="en-US" dirty="0"/>
              <a:t> = probability (</a:t>
            </a:r>
            <a:r>
              <a:rPr lang="en-US" dirty="0">
                <a:cs typeface="Tahoma" pitchFamily="34" charset="0"/>
              </a:rPr>
              <a:t>≤1</a:t>
            </a:r>
            <a:r>
              <a:rPr lang="en-US" dirty="0"/>
              <a:t>) that a lesion is a signal site (“found”)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33CC33"/>
                </a:solidFill>
                <a:latin typeface="Symbol" pitchFamily="18" charset="2"/>
              </a:rPr>
              <a:t>m</a:t>
            </a:r>
            <a:r>
              <a:rPr lang="en-US" dirty="0"/>
              <a:t> = ability of observer to discriminate between signal and noise sites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Performance increases for large </a:t>
            </a:r>
            <a:r>
              <a:rPr lang="en-US" dirty="0">
                <a:solidFill>
                  <a:srgbClr val="33CC33"/>
                </a:solidFill>
                <a:latin typeface="Symbol" pitchFamily="18" charset="2"/>
              </a:rPr>
              <a:t>m</a:t>
            </a:r>
            <a:r>
              <a:rPr lang="en-US" dirty="0"/>
              <a:t>,  small </a:t>
            </a:r>
            <a:r>
              <a:rPr lang="en-US" dirty="0">
                <a:solidFill>
                  <a:srgbClr val="33CC33"/>
                </a:solidFill>
                <a:latin typeface="Symbol" pitchFamily="18" charset="2"/>
              </a:rPr>
              <a:t>l</a:t>
            </a:r>
            <a:r>
              <a:rPr lang="en-US" dirty="0"/>
              <a:t> and large </a:t>
            </a:r>
            <a:r>
              <a:rPr lang="en-US" dirty="0">
                <a:solidFill>
                  <a:srgbClr val="33CC33"/>
                </a:solidFill>
                <a:latin typeface="Symbol" pitchFamily="18" charset="2"/>
              </a:rPr>
              <a:t>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B0649A-B193-A2F5-F643-0E44647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0E1437-96B3-7BF4-65A7-4380C982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DDB507-2EDA-FA44-A9AB-B64F4ABEAE98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283F1442-3157-B1CE-25A3-3C67872E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FOM examples</a:t>
            </a:r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108F5F96-783F-F38A-4F85-720EA415F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FOM = 1 if every case is classified correctly</a:t>
            </a:r>
          </a:p>
          <a:p>
            <a:pPr lvl="1" eaLnBrk="1" hangingPunct="1">
              <a:defRPr/>
            </a:pPr>
            <a:r>
              <a:rPr lang="en-US" dirty="0"/>
              <a:t>Every diseased cases is classified as diseased and every non-diseased case is classified as non-diseased</a:t>
            </a:r>
          </a:p>
          <a:p>
            <a:pPr lvl="1" eaLnBrk="1" hangingPunct="1">
              <a:defRPr/>
            </a:pPr>
            <a:r>
              <a:rPr lang="en-US" dirty="0"/>
              <a:t>i.e., every case is classified correctly</a:t>
            </a:r>
          </a:p>
          <a:p>
            <a:pPr eaLnBrk="1" hangingPunct="1">
              <a:defRPr/>
            </a:pPr>
            <a:r>
              <a:rPr lang="en-US" dirty="0"/>
              <a:t>FOM = 0 if every case is classified incorrectly</a:t>
            </a:r>
          </a:p>
        </p:txBody>
      </p:sp>
    </p:spTree>
    <p:extLst>
      <p:ext uri="{BB962C8B-B14F-4D97-AF65-F5344CB8AC3E}">
        <p14:creationId xmlns:p14="http://schemas.microsoft.com/office/powerpoint/2010/main" val="4170461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69803FD-9D52-D8F9-2276-4ED6CC49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A35A019-D7EE-FDF9-A316-C18C8CA0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0125E0-09BD-E94E-B5EA-02351B339876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56324" name="Group 10">
            <a:extLst>
              <a:ext uri="{FF2B5EF4-FFF2-40B4-BE49-F238E27FC236}">
                <a16:creationId xmlns:a16="http://schemas.microsoft.com/office/drawing/2014/main" id="{619D597A-A507-A48C-F2FC-FAAACF9ACEC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57175"/>
            <a:ext cx="7086600" cy="4848225"/>
            <a:chOff x="864" y="576"/>
            <a:chExt cx="4464" cy="3054"/>
          </a:xfrm>
        </p:grpSpPr>
        <p:grpSp>
          <p:nvGrpSpPr>
            <p:cNvPr id="56327" name="Group 2">
              <a:extLst>
                <a:ext uri="{FF2B5EF4-FFF2-40B4-BE49-F238E27FC236}">
                  <a16:creationId xmlns:a16="http://schemas.microsoft.com/office/drawing/2014/main" id="{F211ECF8-1555-B11E-E239-6E3EAFA73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584"/>
              <a:ext cx="3456" cy="2046"/>
              <a:chOff x="1296" y="1392"/>
              <a:chExt cx="3456" cy="2046"/>
            </a:xfrm>
          </p:grpSpPr>
          <p:pic>
            <p:nvPicPr>
              <p:cNvPr id="56332" name="Picture 3" descr="figure_part1">
                <a:extLst>
                  <a:ext uri="{FF2B5EF4-FFF2-40B4-BE49-F238E27FC236}">
                    <a16:creationId xmlns:a16="http://schemas.microsoft.com/office/drawing/2014/main" id="{FF3520C1-F19D-1003-C18B-9348028EA1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1392"/>
                <a:ext cx="1632" cy="2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333" name="Picture 4" descr="figure_part2">
                <a:extLst>
                  <a:ext uri="{FF2B5EF4-FFF2-40B4-BE49-F238E27FC236}">
                    <a16:creationId xmlns:a16="http://schemas.microsoft.com/office/drawing/2014/main" id="{610C0046-AB7A-E8A0-F9A9-F9D5374BF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284"/>
              <a:stretch>
                <a:fillRect/>
              </a:stretch>
            </p:blipFill>
            <p:spPr bwMode="auto">
              <a:xfrm>
                <a:off x="3120" y="1392"/>
                <a:ext cx="1632" cy="2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6328" name="AutoShape 5">
              <a:extLst>
                <a:ext uri="{FF2B5EF4-FFF2-40B4-BE49-F238E27FC236}">
                  <a16:creationId xmlns:a16="http://schemas.microsoft.com/office/drawing/2014/main" id="{0E75E40D-D499-DD41-19F1-425CB788A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16"/>
              <a:ext cx="1056" cy="336"/>
            </a:xfrm>
            <a:prstGeom prst="wedgeRoundRectCallout">
              <a:avLst>
                <a:gd name="adj1" fmla="val -99431"/>
                <a:gd name="adj2" fmla="val 3869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en-US"/>
                <a:t>Signal site</a:t>
              </a:r>
              <a:endParaRPr lang="en-US" altLang="en-US" b="1"/>
            </a:p>
          </p:txBody>
        </p:sp>
        <p:sp>
          <p:nvSpPr>
            <p:cNvPr id="56329" name="AutoShape 6">
              <a:extLst>
                <a:ext uri="{FF2B5EF4-FFF2-40B4-BE49-F238E27FC236}">
                  <a16:creationId xmlns:a16="http://schemas.microsoft.com/office/drawing/2014/main" id="{B4F74098-4127-9C2A-752D-F6DFF8903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576"/>
              <a:ext cx="1056" cy="336"/>
            </a:xfrm>
            <a:prstGeom prst="wedgeRoundRectCallout">
              <a:avLst>
                <a:gd name="adj1" fmla="val -91384"/>
                <a:gd name="adj2" fmla="val 465181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en-US"/>
                <a:t>Noise site</a:t>
              </a:r>
              <a:endParaRPr lang="en-US" altLang="en-US" b="1"/>
            </a:p>
          </p:txBody>
        </p:sp>
        <p:sp>
          <p:nvSpPr>
            <p:cNvPr id="56330" name="AutoShape 7">
              <a:extLst>
                <a:ext uri="{FF2B5EF4-FFF2-40B4-BE49-F238E27FC236}">
                  <a16:creationId xmlns:a16="http://schemas.microsoft.com/office/drawing/2014/main" id="{DD039754-6E02-7454-1EFD-0B097F86D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576"/>
              <a:ext cx="1200" cy="336"/>
            </a:xfrm>
            <a:prstGeom prst="wedgeRoundRectCallout">
              <a:avLst>
                <a:gd name="adj1" fmla="val -88750"/>
                <a:gd name="adj2" fmla="val 38154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en-US"/>
                <a:t>Lesion</a:t>
              </a:r>
              <a:endParaRPr lang="en-US" altLang="en-US" b="1"/>
            </a:p>
          </p:txBody>
        </p:sp>
        <p:sp>
          <p:nvSpPr>
            <p:cNvPr id="56331" name="AutoShape 8">
              <a:extLst>
                <a:ext uri="{FF2B5EF4-FFF2-40B4-BE49-F238E27FC236}">
                  <a16:creationId xmlns:a16="http://schemas.microsoft.com/office/drawing/2014/main" id="{54945A3A-E2EB-04F1-E1E3-03AE41BE3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152"/>
              <a:ext cx="1200" cy="336"/>
            </a:xfrm>
            <a:prstGeom prst="wedgeRoundRectCallout">
              <a:avLst>
                <a:gd name="adj1" fmla="val 6000"/>
                <a:gd name="adj2" fmla="val 20744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en-US"/>
                <a:t>Lesion</a:t>
              </a:r>
              <a:endParaRPr lang="en-US" altLang="en-US" b="1"/>
            </a:p>
          </p:txBody>
        </p:sp>
      </p:grpSp>
      <p:sp>
        <p:nvSpPr>
          <p:cNvPr id="897033" name="Rectangle 9">
            <a:extLst>
              <a:ext uri="{FF2B5EF4-FFF2-40B4-BE49-F238E27FC236}">
                <a16:creationId xmlns:a16="http://schemas.microsoft.com/office/drawing/2014/main" id="{1BE67907-80CB-FD5F-7033-9F537E1E9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0" y="5334000"/>
            <a:ext cx="2133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Expert</a:t>
            </a:r>
          </a:p>
        </p:txBody>
      </p:sp>
      <p:sp>
        <p:nvSpPr>
          <p:cNvPr id="897035" name="Rectangle 11">
            <a:extLst>
              <a:ext uri="{FF2B5EF4-FFF2-40B4-BE49-F238E27FC236}">
                <a16:creationId xmlns:a16="http://schemas.microsoft.com/office/drawing/2014/main" id="{E7AA0051-202E-9AC9-3653-B1D18EAC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340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Naive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18A7752-494E-A390-94C9-2C8F2D9E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487161-68BD-3E79-8444-7BB06A9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43A260-660F-BF48-9264-67ADFF069470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2C297B67-35FC-11CF-156A-FE9C243EC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Applications:</a:t>
            </a:r>
            <a:br>
              <a:rPr lang="en-US"/>
            </a:br>
            <a:r>
              <a:rPr lang="en-US"/>
              <a:t>Identifying the weak link</a:t>
            </a:r>
          </a:p>
        </p:txBody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D29E00C9-8363-FE8B-B581-BDF32B7C8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33CC33"/>
                </a:solidFill>
                <a:latin typeface="Symbol" pitchFamily="18" charset="2"/>
              </a:rPr>
              <a:t>l</a:t>
            </a:r>
            <a:r>
              <a:rPr lang="en-US" sz="2400" dirty="0"/>
              <a:t> is large train with normal-rich cases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Help observer/CAD reject (from stage-2 analysis) normal variants that look like lesions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33CC33"/>
                </a:solidFill>
                <a:latin typeface="Symbol" pitchFamily="18" charset="2"/>
              </a:rPr>
              <a:t>n</a:t>
            </a:r>
            <a:r>
              <a:rPr lang="en-US" sz="2400" dirty="0"/>
              <a:t> is small train with abnormal-rich cases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Help observer find lesions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33CC33"/>
                </a:solidFill>
                <a:latin typeface="Symbol" pitchFamily="18" charset="2"/>
              </a:rPr>
              <a:t>m</a:t>
            </a:r>
            <a:r>
              <a:rPr lang="en-US" sz="2400" dirty="0"/>
              <a:t> is small train with abnormal-rich cases, with locations of true lesions and false lesions (for experts) shown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Help observer recognize features that distinguish true lesions from false lesions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959A7B-093C-CEDE-A7FA-71B6CF33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044F30-1000-A130-407E-0EA14F4D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BF0F9B-F137-E743-AA7B-F6F11C61E21C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119234" name="Rectangle 2">
            <a:extLst>
              <a:ext uri="{FF2B5EF4-FFF2-40B4-BE49-F238E27FC236}">
                <a16:creationId xmlns:a16="http://schemas.microsoft.com/office/drawing/2014/main" id="{FF2C50B1-C0CD-E624-A6AF-C65E755F6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Suggestion for CAD developers</a:t>
            </a:r>
          </a:p>
        </p:txBody>
      </p:sp>
      <p:sp>
        <p:nvSpPr>
          <p:cNvPr id="1119235" name="Rectangle 3">
            <a:extLst>
              <a:ext uri="{FF2B5EF4-FFF2-40B4-BE49-F238E27FC236}">
                <a16:creationId xmlns:a16="http://schemas.microsoft.com/office/drawing/2014/main" id="{DACF93A9-085A-5E44-DA7B-0DA4C57D3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Problem: </a:t>
            </a:r>
            <a:r>
              <a:rPr lang="en-US" sz="2400" dirty="0">
                <a:solidFill>
                  <a:srgbClr val="33CC33"/>
                </a:solidFill>
                <a:latin typeface="Symbol" pitchFamily="18" charset="2"/>
              </a:rPr>
              <a:t>l</a:t>
            </a:r>
            <a:r>
              <a:rPr lang="en-US" sz="2400" dirty="0"/>
              <a:t> is usually larger than for experts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Regard suspicious regions found by experts as “pseudo-lesions”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Train CAD to find pseudo-lesions while not finding other regions that experts rejected; this should decrease </a:t>
            </a:r>
            <a:r>
              <a:rPr lang="en-US" sz="2000" dirty="0">
                <a:solidFill>
                  <a:srgbClr val="33CC33"/>
                </a:solidFill>
                <a:latin typeface="Symbol" pitchFamily="18" charset="2"/>
              </a:rPr>
              <a:t>l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Since the pseudo-lesions fooled experts, finding them may also improve </a:t>
            </a:r>
            <a:r>
              <a:rPr lang="en-US" sz="2000" dirty="0">
                <a:solidFill>
                  <a:srgbClr val="33CC33"/>
                </a:solidFill>
                <a:latin typeface="Symbol" pitchFamily="18" charset="2"/>
              </a:rPr>
              <a:t>n</a:t>
            </a: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Since normal cases are easy to acquire, CAD can be trained on a large data set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Pseudo-lesion locations obtained by asking the experts for locations of other suspicious regions they considered in their interpretation of the case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F1E9ED-13D7-3E3D-EA0D-0AAAD5EE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48B912-EF52-C05C-E8F6-5E80E41B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138065-27A6-4C4E-8628-4B39B5A7702F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117186" name="Rectangle 2">
            <a:extLst>
              <a:ext uri="{FF2B5EF4-FFF2-40B4-BE49-F238E27FC236}">
                <a16:creationId xmlns:a16="http://schemas.microsoft.com/office/drawing/2014/main" id="{91109013-3EA6-FBC7-3948-F9F855624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Suggestion ...</a:t>
            </a:r>
          </a:p>
        </p:txBody>
      </p:sp>
      <p:sp>
        <p:nvSpPr>
          <p:cNvPr id="1117187" name="Rectangle 3">
            <a:extLst>
              <a:ext uri="{FF2B5EF4-FFF2-40B4-BE49-F238E27FC236}">
                <a16:creationId xmlns:a16="http://schemas.microsoft.com/office/drawing/2014/main" id="{FC932C4A-12ED-F29F-1EA1-ADFDCEFAA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Improve </a:t>
            </a:r>
            <a:r>
              <a:rPr lang="en-US" sz="2400">
                <a:solidFill>
                  <a:srgbClr val="33CC33"/>
                </a:solidFill>
                <a:latin typeface="Symbol" pitchFamily="18" charset="2"/>
              </a:rPr>
              <a:t>m</a:t>
            </a:r>
            <a:r>
              <a:rPr lang="en-US" sz="2400"/>
              <a:t> by optimizing classifier performance between true lesions and the pseudo-lesions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Currently CAD developers optimize classifier performance between true lesions and false lesions found by CAD (not those found by experts)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Pseudo-lesions are more like lesions than other regions, so this type of optimization is expected to be better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07E18955-215F-683A-E9BA-5D73541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7E70055-9568-B95B-5D97-FF8CD6AD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468D29-AC93-4747-9FF3-DC2A832A813C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51298" name="Rectangle 2">
            <a:extLst>
              <a:ext uri="{FF2B5EF4-FFF2-40B4-BE49-F238E27FC236}">
                <a16:creationId xmlns:a16="http://schemas.microsoft.com/office/drawing/2014/main" id="{FAAB8857-AF24-011E-C6D1-24AE87C4D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819400"/>
            <a:ext cx="75438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Estimation of SM parameters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FCE2C7-B0CD-6610-1002-A91E6157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12E061-5F76-8D1A-D46F-D1A3EAD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7BBDE1-3CB6-274D-9A21-AECAFA650D41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55398" name="Rectangle 6">
            <a:extLst>
              <a:ext uri="{FF2B5EF4-FFF2-40B4-BE49-F238E27FC236}">
                <a16:creationId xmlns:a16="http://schemas.microsoft.com/office/drawing/2014/main" id="{A0D9D7B7-5803-1CD2-B87E-EA48AEE2E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2-step ML procedure</a:t>
            </a:r>
          </a:p>
        </p:txBody>
      </p:sp>
      <p:sp>
        <p:nvSpPr>
          <p:cNvPr id="955399" name="Rectangle 7">
            <a:extLst>
              <a:ext uri="{FF2B5EF4-FFF2-40B4-BE49-F238E27FC236}">
                <a16:creationId xmlns:a16="http://schemas.microsoft.com/office/drawing/2014/main" id="{CABA1359-17CF-CB0F-17AD-65289A485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5438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Likelihood function </a:t>
            </a:r>
            <a:r>
              <a:rPr lang="en-US" sz="2400" b="1">
                <a:solidFill>
                  <a:srgbClr val="33CC33"/>
                </a:solidFill>
              </a:rPr>
              <a:t>L</a:t>
            </a:r>
            <a:r>
              <a:rPr lang="en-US" sz="2400"/>
              <a:t> (</a:t>
            </a:r>
            <a:r>
              <a:rPr lang="en-US" sz="2400">
                <a:latin typeface="Symbol" pitchFamily="18" charset="2"/>
              </a:rPr>
              <a:t>m</a:t>
            </a:r>
            <a:r>
              <a:rPr lang="en-US" sz="2400"/>
              <a:t>, </a:t>
            </a:r>
            <a:r>
              <a:rPr lang="en-US" sz="2400">
                <a:latin typeface="Symbol" pitchFamily="18" charset="2"/>
              </a:rPr>
              <a:t>l</a:t>
            </a:r>
            <a:r>
              <a:rPr lang="en-US" sz="2400"/>
              <a:t>, </a:t>
            </a:r>
            <a:r>
              <a:rPr lang="en-US" sz="2400">
                <a:latin typeface="Symbol" pitchFamily="18" charset="2"/>
              </a:rPr>
              <a:t>n</a:t>
            </a:r>
            <a:r>
              <a:rPr lang="en-US" sz="2400"/>
              <a:t>, FROC data)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For values of all other parameters determine </a:t>
            </a:r>
            <a:r>
              <a:rPr lang="en-US" sz="2400" b="1">
                <a:solidFill>
                  <a:srgbClr val="33CC33"/>
                </a:solidFill>
                <a:latin typeface="Symbol" pitchFamily="18" charset="2"/>
              </a:rPr>
              <a:t>m</a:t>
            </a:r>
            <a:r>
              <a:rPr lang="en-US" sz="2400"/>
              <a:t> to minimize goodness-of-fit statistic 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Effectively reduces the number of parameters to two: </a:t>
            </a:r>
            <a:r>
              <a:rPr lang="en-US" sz="2400" b="1">
                <a:solidFill>
                  <a:srgbClr val="33CC33"/>
                </a:solidFill>
                <a:latin typeface="SymbolProp BT" pitchFamily="18" charset="2"/>
              </a:rPr>
              <a:t>l</a:t>
            </a:r>
            <a:r>
              <a:rPr lang="en-US" sz="2400"/>
              <a:t> and </a:t>
            </a:r>
            <a:r>
              <a:rPr lang="en-US" sz="2400" b="1">
                <a:solidFill>
                  <a:srgbClr val="33CC33"/>
                </a:solidFill>
                <a:latin typeface="SymbolProp BT" pitchFamily="18" charset="2"/>
              </a:rPr>
              <a:t>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While (not converged) {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Determine </a:t>
            </a:r>
            <a:r>
              <a:rPr lang="en-US" sz="2000" b="1">
                <a:solidFill>
                  <a:srgbClr val="33CC33"/>
                </a:solidFill>
                <a:latin typeface="Symbol" pitchFamily="18" charset="2"/>
              </a:rPr>
              <a:t>m</a:t>
            </a:r>
            <a:r>
              <a:rPr lang="en-US" sz="2000"/>
              <a:t> to minimize 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Vary </a:t>
            </a:r>
            <a:r>
              <a:rPr lang="en-US" sz="2000" b="1">
                <a:solidFill>
                  <a:srgbClr val="33CC33"/>
                </a:solidFill>
                <a:latin typeface="SymbolProp BT" pitchFamily="18" charset="2"/>
              </a:rPr>
              <a:t>l</a:t>
            </a:r>
            <a:r>
              <a:rPr lang="en-US" sz="2000"/>
              <a:t> and </a:t>
            </a:r>
            <a:r>
              <a:rPr lang="en-US" sz="2000" b="1">
                <a:solidFill>
                  <a:srgbClr val="33CC33"/>
                </a:solidFill>
                <a:latin typeface="SymbolProp BT" pitchFamily="18" charset="2"/>
              </a:rPr>
              <a:t>n</a:t>
            </a:r>
            <a:r>
              <a:rPr lang="en-US" sz="2000"/>
              <a:t> and cutoffs </a:t>
            </a:r>
            <a:r>
              <a:rPr lang="en-US" sz="2000" b="1">
                <a:solidFill>
                  <a:srgbClr val="33CC33"/>
                </a:solidFill>
                <a:latin typeface="SymbolProp BT" pitchFamily="18" charset="2"/>
              </a:rPr>
              <a:t>z</a:t>
            </a:r>
            <a:r>
              <a:rPr lang="en-US" sz="2000" b="1" baseline="-25000">
                <a:solidFill>
                  <a:srgbClr val="33CC33"/>
                </a:solidFill>
              </a:rPr>
              <a:t>i</a:t>
            </a:r>
            <a:endParaRPr lang="en-US" sz="20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/>
              <a:t>} until </a:t>
            </a:r>
            <a:r>
              <a:rPr lang="en-US" sz="2400" b="1">
                <a:solidFill>
                  <a:srgbClr val="33CC33"/>
                </a:solidFill>
              </a:rPr>
              <a:t>L</a:t>
            </a:r>
            <a:r>
              <a:rPr lang="en-US" sz="2400"/>
              <a:t> is maximized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1CE8E-AE94-E861-A059-DA7C3FFB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30AD5-B492-9263-F62C-F7FE2968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A279416-E5EC-364C-BAF3-F6BB9852B937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C970C08A-D545-B47B-588D-11CFB8FC5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0"/>
          <a:ext cx="5586413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PW 10.0 Graph" r:id="rId3" imgW="55854600" imgH="44056300" progId="SigmaPlotGraphicObject.9">
                  <p:embed/>
                </p:oleObj>
              </mc:Choice>
              <mc:Fallback>
                <p:oleObj name="SPW 10.0 Graph" r:id="rId3" imgW="55854600" imgH="44056300" progId="SigmaPlotGraphicObject.9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5586413" cy="440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0759" name="Rectangle 7">
            <a:extLst>
              <a:ext uri="{FF2B5EF4-FFF2-40B4-BE49-F238E27FC236}">
                <a16:creationId xmlns:a16="http://schemas.microsoft.com/office/drawing/2014/main" id="{8C259B8E-97C9-56D9-18E4-EA6ED7B6C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DM = digital mammography</a:t>
            </a:r>
            <a:br>
              <a:rPr lang="en-US" sz="4000"/>
            </a:br>
            <a:r>
              <a:rPr lang="en-US" sz="4000"/>
              <a:t>BT = breast tomosynthesis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9C4EA-C2C0-B9FA-DDB4-5D8F739A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63D1D-272D-CCEE-0097-2D757D50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9D9BCB2-EF72-2645-9969-7C1D85ED6385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5A331C56-21C5-8DD4-27FF-BBF7EFECE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19200"/>
          <a:ext cx="5586413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PW 10.0 Graph" r:id="rId3" imgW="55854600" imgH="44056300" progId="SigmaPlotGraphicObject.9">
                  <p:embed/>
                </p:oleObj>
              </mc:Choice>
              <mc:Fallback>
                <p:oleObj name="SPW 10.0 Graph" r:id="rId3" imgW="55854600" imgH="44056300" progId="SigmaPlotGraphicObject.9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5586413" cy="440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7F583F-14DF-E02F-28AA-968ECF9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39AFD6-D632-02CC-2B31-73A52113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9452E0-3BAD-0447-AEE1-708CDC93A582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39362" name="Rectangle 2">
            <a:extLst>
              <a:ext uri="{FF2B5EF4-FFF2-40B4-BE49-F238E27FC236}">
                <a16:creationId xmlns:a16="http://schemas.microsoft.com/office/drawing/2014/main" id="{2ED102DE-E66B-F2E0-A4C1-26B456F46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5438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Evidence for search model</a:t>
            </a:r>
          </a:p>
        </p:txBody>
      </p:sp>
      <p:sp>
        <p:nvSpPr>
          <p:cNvPr id="1039365" name="Rectangle 5">
            <a:extLst>
              <a:ext uri="{FF2B5EF4-FFF2-40B4-BE49-F238E27FC236}">
                <a16:creationId xmlns:a16="http://schemas.microsoft.com/office/drawing/2014/main" id="{7BCF14D3-D0C2-FD28-6388-8D545269E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362200"/>
            <a:ext cx="75438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SM is not concerned with how one gets to noise and signal sites (domain of CAD)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SM makes parametric assumptions which makes math more tractable, but these could be relaxed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Direct evidence is from eye-tracking data on radiologists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Kundel and Nodine, Krupinski, ...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2C67CB-9098-137B-91C6-21E24C48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9E8D82-1EB6-30C7-9C69-78A367D7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64C2B2-8CE9-694E-958A-CCD755C046FB}" type="slidenum">
              <a:rPr lang="en-US" altLang="en-US" sz="1000">
                <a:latin typeface="Tahoma" panose="020B0604030504040204" pitchFamily="34" charset="0"/>
              </a:rPr>
              <a:pPr eaLnBrk="1" hangingPunct="1"/>
              <a:t>69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43459" name="Rectangle 3">
            <a:extLst>
              <a:ext uri="{FF2B5EF4-FFF2-40B4-BE49-F238E27FC236}">
                <a16:creationId xmlns:a16="http://schemas.microsoft.com/office/drawing/2014/main" id="{B4ADC390-A101-A80D-5AF1-4F1297B86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SM ROC curves are proper (never cross the chance diagonal)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Inaccessible dotted portion on ROC is consistent with clinical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Difficult to get radiologists to move sufficiently “up” the curve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Consequence of small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 (~ 1 for experts, i.e., roughly 37% of cases have no noise sites)</a:t>
            </a:r>
          </a:p>
        </p:txBody>
      </p:sp>
      <p:sp>
        <p:nvSpPr>
          <p:cNvPr id="1043460" name="Rectangle 4">
            <a:extLst>
              <a:ext uri="{FF2B5EF4-FFF2-40B4-BE49-F238E27FC236}">
                <a16:creationId xmlns:a16="http://schemas.microsoft.com/office/drawing/2014/main" id="{744B8366-A30F-CEE3-593F-E604FA4AE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Evidence...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B0649A-B193-A2F5-F643-0E44647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0E1437-96B3-7BF4-65A7-4380C982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DDB507-2EDA-FA44-A9AB-B64F4ABEAE98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283F1442-3157-B1CE-25A3-3C67872E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Question</a:t>
            </a:r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108F5F96-783F-F38A-4F85-720EA415F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3276600"/>
            <a:ext cx="8153400" cy="1676400"/>
          </a:xfrm>
        </p:spPr>
        <p:txBody>
          <a:bodyPr/>
          <a:lstStyle/>
          <a:p>
            <a:pPr marL="0" indent="0" algn="ctr" eaLnBrk="1" hangingPunct="1">
              <a:buNone/>
              <a:defRPr/>
            </a:pPr>
            <a:r>
              <a:rPr lang="en-US" dirty="0"/>
              <a:t>What does FOM = 0.5 mean?</a:t>
            </a:r>
          </a:p>
        </p:txBody>
      </p:sp>
    </p:spTree>
    <p:extLst>
      <p:ext uri="{BB962C8B-B14F-4D97-AF65-F5344CB8AC3E}">
        <p14:creationId xmlns:p14="http://schemas.microsoft.com/office/powerpoint/2010/main" val="576106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065089-D7B3-36D5-5CB4-BCA7B6F1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EA8AC2-C407-9053-4110-A80EFE0F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3CBC54-564F-3A4A-92EF-52BF6DB9B215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45506" name="Rectangle 2">
            <a:extLst>
              <a:ext uri="{FF2B5EF4-FFF2-40B4-BE49-F238E27FC236}">
                <a16:creationId xmlns:a16="http://schemas.microsoft.com/office/drawing/2014/main" id="{FF0BC932-6692-CD65-9FFB-2ED3EB4B8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Evidence...</a:t>
            </a:r>
          </a:p>
        </p:txBody>
      </p:sp>
      <p:sp>
        <p:nvSpPr>
          <p:cNvPr id="1045507" name="Rectangle 3">
            <a:extLst>
              <a:ext uri="{FF2B5EF4-FFF2-40B4-BE49-F238E27FC236}">
                <a16:creationId xmlns:a16="http://schemas.microsoft.com/office/drawing/2014/main" id="{79B02BC9-9061-E300-B13F-52A1C4D3C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210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Binormal model (Dorfman and Alf)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abnormal case pdf is wider than normal case pdf (b &lt; 1)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In SM the noise and signal site pdfs are unit variance, but since TP rating could be from either distribution, the effective width of TP pdf increases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Also due to multiple noise site samples, width of FP pdf decreases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With appropriate choice of parameters SM behaves like other ROC models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8E2BF34-29C2-12B3-F4D6-633BCD4B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5148AEF-9192-FA33-6892-31C17006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6040D9-7B09-0D45-AFAC-7EC72410CAFC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73156" name="Rectangle 4">
            <a:extLst>
              <a:ext uri="{FF2B5EF4-FFF2-40B4-BE49-F238E27FC236}">
                <a16:creationId xmlns:a16="http://schemas.microsoft.com/office/drawing/2014/main" id="{7DC7A10B-EEFF-5A16-086F-76FB75863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0" y="2819400"/>
            <a:ext cx="20574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DEMO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F9A668-9F13-1E31-239E-9C0C4D56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BEA521-9B59-F298-10A7-C349E8A6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CA2278-24AA-5345-A377-D6C5D3AF0524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67E4A72-8A97-CFFF-91EE-52EC5CF73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Recent work</a:t>
            </a:r>
          </a:p>
        </p:txBody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88F19EC2-E2F0-708A-BEE1-8110472B0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819400"/>
            <a:ext cx="76200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Incorporating correlations into search model: intra-case, inter-modality, etc.</a:t>
            </a:r>
          </a:p>
          <a:p>
            <a:pPr eaLnBrk="1" hangingPunct="1">
              <a:defRPr/>
            </a:pPr>
            <a:r>
              <a:rPr lang="en-US"/>
              <a:t>Fairly sophisticated FROC simulator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271F01-E2DF-344F-58E1-D74C34DE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46C931-B3F8-9AAB-D698-8D13413E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8067B1-3F2D-3940-A1EA-E22FCFAD8320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60866" name="Rectangle 2">
            <a:extLst>
              <a:ext uri="{FF2B5EF4-FFF2-40B4-BE49-F238E27FC236}">
                <a16:creationId xmlns:a16="http://schemas.microsoft.com/office/drawing/2014/main" id="{B32753C9-0F1F-4E58-9F94-2219EC880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543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Needed extensions of search model</a:t>
            </a:r>
          </a:p>
        </p:txBody>
      </p:sp>
      <p:sp>
        <p:nvSpPr>
          <p:cNvPr id="1060867" name="Rectangle 3">
            <a:extLst>
              <a:ext uri="{FF2B5EF4-FFF2-40B4-BE49-F238E27FC236}">
                <a16:creationId xmlns:a16="http://schemas.microsoft.com/office/drawing/2014/main" id="{C440E53C-F08E-9FB3-95E3-D16163EE0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153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Satisfaction of search (SOS)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Observer finds a lesion but does not find other lesions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Premature termination of search on </a:t>
            </a:r>
            <a:r>
              <a:rPr lang="en-US" sz="2800" u="sng" dirty="0"/>
              <a:t>lesion-rich</a:t>
            </a:r>
            <a:r>
              <a:rPr lang="en-US" sz="2800" dirty="0"/>
              <a:t> cases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Possible explanations: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A: </a:t>
            </a:r>
            <a:r>
              <a:rPr lang="en-US" sz="2400" dirty="0">
                <a:latin typeface="Symbol" pitchFamily="18" charset="2"/>
              </a:rPr>
              <a:t>n</a:t>
            </a:r>
            <a:r>
              <a:rPr lang="en-US" sz="2400" dirty="0"/>
              <a:t> is smaller on lesion-rich cases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B: </a:t>
            </a:r>
            <a:r>
              <a:rPr lang="en-US" sz="2400" dirty="0">
                <a:latin typeface="Symbol" pitchFamily="18" charset="2"/>
              </a:rPr>
              <a:t>z</a:t>
            </a:r>
            <a:r>
              <a:rPr lang="en-US" sz="2400" dirty="0"/>
              <a:t> is higher on lesion-rich cases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3F3357-52D0-80D3-62C3-E50AD4AB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FF6843-2D85-A59A-C4F7-7B3C0876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8F690B-3F18-7D4C-9B71-3CE09EB22C9A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108994" name="Rectangle 2">
            <a:extLst>
              <a:ext uri="{FF2B5EF4-FFF2-40B4-BE49-F238E27FC236}">
                <a16:creationId xmlns:a16="http://schemas.microsoft.com/office/drawing/2014/main" id="{7D392526-33E4-0147-CA48-26D5AC405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543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Needed extensions ...</a:t>
            </a:r>
          </a:p>
        </p:txBody>
      </p:sp>
      <p:sp>
        <p:nvSpPr>
          <p:cNvPr id="1108995" name="Rectangle 3">
            <a:extLst>
              <a:ext uri="{FF2B5EF4-FFF2-40B4-BE49-F238E27FC236}">
                <a16:creationId xmlns:a16="http://schemas.microsoft.com/office/drawing/2014/main" id="{50125456-0C0A-8C3A-9CA9-9DE93B7B6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667000"/>
            <a:ext cx="81534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Fewer NLs on abnormal cases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Possible explanations: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 A: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 is smaller on abnormal cases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 B: </a:t>
            </a:r>
            <a:r>
              <a:rPr lang="en-US" dirty="0">
                <a:latin typeface="Symbol" pitchFamily="18" charset="2"/>
              </a:rPr>
              <a:t>z</a:t>
            </a:r>
            <a:r>
              <a:rPr lang="en-US" dirty="0"/>
              <a:t> is higher on lesion-rich cases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08C183-5C85-B545-24AF-0E63DDCB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949C94-F49E-E3EB-7D49-C02D4277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E6BD16-DE51-9F43-8311-C042E7EDDF00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111042" name="Rectangle 2">
            <a:extLst>
              <a:ext uri="{FF2B5EF4-FFF2-40B4-BE49-F238E27FC236}">
                <a16:creationId xmlns:a16="http://schemas.microsoft.com/office/drawing/2014/main" id="{4FA6E5AB-4F96-EEFC-8F32-46AD04816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543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Needed extensions ...</a:t>
            </a:r>
          </a:p>
        </p:txBody>
      </p:sp>
      <p:sp>
        <p:nvSpPr>
          <p:cNvPr id="1111043" name="Rectangle 3">
            <a:extLst>
              <a:ext uri="{FF2B5EF4-FFF2-40B4-BE49-F238E27FC236}">
                <a16:creationId xmlns:a16="http://schemas.microsoft.com/office/drawing/2014/main" id="{41451687-4ACE-C494-1202-5DBB9CC2A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8153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Vigilance: missing rare lesions (Wolfe, Science)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Possible explanations: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A: </a:t>
            </a:r>
            <a:r>
              <a:rPr lang="en-US" dirty="0">
                <a:latin typeface="Symbol" pitchFamily="18" charset="2"/>
              </a:rPr>
              <a:t>n</a:t>
            </a:r>
            <a:r>
              <a:rPr lang="en-US" dirty="0"/>
              <a:t> decreases with decreasing </a:t>
            </a:r>
            <a:r>
              <a:rPr lang="en-US" u="sng" dirty="0"/>
              <a:t>abnormal case</a:t>
            </a:r>
            <a:r>
              <a:rPr lang="en-US" dirty="0"/>
              <a:t> prevalence, approaching 0 as prevalence approaches 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B: </a:t>
            </a:r>
            <a:r>
              <a:rPr lang="en-US" dirty="0">
                <a:latin typeface="Symbol" pitchFamily="18" charset="2"/>
              </a:rPr>
              <a:t>z</a:t>
            </a:r>
            <a:r>
              <a:rPr lang="en-US" dirty="0"/>
              <a:t> increases as prevalence approaches 0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496C414-A24D-B2E3-A561-617E771E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BAFECD-187C-702D-4253-583F274D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BEEC57-7EB2-6642-B914-520FDE91A498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106946" name="Rectangle 2">
            <a:extLst>
              <a:ext uri="{FF2B5EF4-FFF2-40B4-BE49-F238E27FC236}">
                <a16:creationId xmlns:a16="http://schemas.microsoft.com/office/drawing/2014/main" id="{CAE2397A-BCED-092B-8859-8483B93B9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Avenues for research</a:t>
            </a:r>
          </a:p>
        </p:txBody>
      </p:sp>
      <p:sp>
        <p:nvSpPr>
          <p:cNvPr id="1106947" name="Rectangle 3">
            <a:extLst>
              <a:ext uri="{FF2B5EF4-FFF2-40B4-BE49-F238E27FC236}">
                <a16:creationId xmlns:a16="http://schemas.microsoft.com/office/drawing/2014/main" id="{23AB0A0A-44D6-4F60-869C-15F38777E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153400" cy="3657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These hypotheses can be tested</a:t>
            </a:r>
          </a:p>
          <a:p>
            <a:pPr eaLnBrk="1" hangingPunct="1">
              <a:defRPr/>
            </a:pPr>
            <a:r>
              <a:rPr lang="en-US"/>
              <a:t>Simultaneous eye-tracking and FROC data</a:t>
            </a:r>
          </a:p>
          <a:p>
            <a:pPr lvl="1" eaLnBrk="1" hangingPunct="1">
              <a:defRPr/>
            </a:pPr>
            <a:r>
              <a:rPr lang="en-US"/>
              <a:t>Eye-tracking tells us where they looked</a:t>
            </a:r>
          </a:p>
          <a:p>
            <a:pPr lvl="1" eaLnBrk="1" hangingPunct="1">
              <a:defRPr/>
            </a:pPr>
            <a:r>
              <a:rPr lang="en-US"/>
              <a:t>FROC tells us the decisions they made</a:t>
            </a:r>
          </a:p>
          <a:p>
            <a:pPr eaLnBrk="1" hangingPunct="1">
              <a:defRPr/>
            </a:pPr>
            <a:r>
              <a:rPr lang="en-US"/>
              <a:t>Integrated analysis of eye-tracking and FROC data could yield insight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38AD24-3B6A-AE1A-1EB3-5AB69430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D2160-2606-2608-B6C3-9D977DA5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45879A-3750-7649-9D27-F4727F0908F1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77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68706" name="Rectangle 2">
            <a:extLst>
              <a:ext uri="{FF2B5EF4-FFF2-40B4-BE49-F238E27FC236}">
                <a16:creationId xmlns:a16="http://schemas.microsoft.com/office/drawing/2014/main" id="{4850E119-082A-EF44-38C2-068404733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Conclusions</a:t>
            </a:r>
          </a:p>
        </p:txBody>
      </p:sp>
      <p:sp>
        <p:nvSpPr>
          <p:cNvPr id="968707" name="Rectangle 3">
            <a:extLst>
              <a:ext uri="{FF2B5EF4-FFF2-40B4-BE49-F238E27FC236}">
                <a16:creationId xmlns:a16="http://schemas.microsoft.com/office/drawing/2014/main" id="{2DE0317F-4597-A1B0-177B-919BB2BAE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92480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Understanding search is crucial to vision science and its practical applications</a:t>
            </a:r>
          </a:p>
          <a:p>
            <a:pPr eaLnBrk="1" hangingPunct="1">
              <a:defRPr/>
            </a:pPr>
            <a:r>
              <a:rPr lang="en-US" sz="2800"/>
              <a:t>Widely researched field</a:t>
            </a:r>
          </a:p>
          <a:p>
            <a:pPr eaLnBrk="1" hangingPunct="1">
              <a:defRPr/>
            </a:pPr>
            <a:r>
              <a:rPr lang="en-US" sz="2800"/>
              <a:t>SM comes at it from a different angle by relating it to FROC paradigm</a:t>
            </a:r>
          </a:p>
          <a:p>
            <a:pPr eaLnBrk="1" hangingPunct="1">
              <a:defRPr/>
            </a:pPr>
            <a:r>
              <a:rPr lang="en-US" sz="2800"/>
              <a:t>Commonly held beliefs in non-visual science community, e.g., exhaustive search, not supported by evidence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5E02E2-EE90-EE84-F842-66205C77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5620AD-B71D-AC78-570C-5D27F1BD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48ABCD-2B40-5D47-BC99-65698C1EAF1C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113090" name="Rectangle 2">
            <a:extLst>
              <a:ext uri="{FF2B5EF4-FFF2-40B4-BE49-F238E27FC236}">
                <a16:creationId xmlns:a16="http://schemas.microsoft.com/office/drawing/2014/main" id="{10A5F43A-925C-5262-1C52-15175056A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Conclusions ...</a:t>
            </a:r>
          </a:p>
        </p:txBody>
      </p:sp>
      <p:sp>
        <p:nvSpPr>
          <p:cNvPr id="1113091" name="Rectangle 3">
            <a:extLst>
              <a:ext uri="{FF2B5EF4-FFF2-40B4-BE49-F238E27FC236}">
                <a16:creationId xmlns:a16="http://schemas.microsoft.com/office/drawing/2014/main" id="{FB363779-D65B-FAB3-C210-7A99942E7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9248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Modern tools available for FROC analysis and parameter estimation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Higher statistical power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Greater relevance to search tasks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4AF234-CD99-69CC-3090-6B4B8A18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F557BC-3DF6-4D7E-28BF-EDDC6C7E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C14650-7EFD-D941-8AB3-5DCFB3C3B4BA}" type="slidenum">
              <a:rPr lang="en-US" altLang="en-US" sz="1000">
                <a:latin typeface="Tahoma" panose="020B0604030504040204" pitchFamily="34" charset="0"/>
              </a:rPr>
              <a:pPr eaLnBrk="1" hangingPunct="1"/>
              <a:t>79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20EB0C15-8920-242E-3B71-E896F41BD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82371" name="Rectangle 3">
            <a:extLst>
              <a:ext uri="{FF2B5EF4-FFF2-40B4-BE49-F238E27FC236}">
                <a16:creationId xmlns:a16="http://schemas.microsoft.com/office/drawing/2014/main" id="{796C8A6F-4D7E-9CFB-5EB6-1BED7666E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B0649A-B193-A2F5-F643-0E44647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0E1437-96B3-7BF4-65A7-4380C982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DDB507-2EDA-FA44-A9AB-B64F4ABEAE98}" type="slidenum">
              <a:rPr lang="en-US" altLang="en-US" sz="1000">
                <a:latin typeface="Tahoma" panose="020B0604030504040204" pitchFamily="34" charset="0"/>
              </a:rPr>
              <a:pPr eaLnBrk="1" hangingPunct="1"/>
              <a:t>8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283F1442-3157-B1CE-25A3-3C67872E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Question?</a:t>
            </a:r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108F5F96-783F-F38A-4F85-720EA415F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does FOM = 0.5 mean?</a:t>
            </a:r>
          </a:p>
          <a:p>
            <a:pPr lvl="1" eaLnBrk="1" hangingPunct="1">
              <a:defRPr/>
            </a:pPr>
            <a:r>
              <a:rPr lang="en-US" dirty="0"/>
              <a:t>Every diseased cases is classified at random</a:t>
            </a:r>
          </a:p>
          <a:p>
            <a:pPr eaLnBrk="1" hangingPunct="1">
              <a:defRPr/>
            </a:pPr>
            <a:r>
              <a:rPr lang="en-US" dirty="0"/>
              <a:t>FOM =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25855740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12D5C33-D948-C11D-347F-7BE62410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94790E-668A-D06A-DE5F-46AC13FB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A94817-C955-7C47-82E4-F2C0A1E02227}" type="slidenum">
              <a:rPr lang="en-US" altLang="en-US" sz="1000">
                <a:latin typeface="Tahoma" panose="020B0604030504040204" pitchFamily="34" charset="0"/>
              </a:rPr>
              <a:pPr eaLnBrk="1" hangingPunct="1"/>
              <a:t>80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84418" name="Rectangle 2">
            <a:extLst>
              <a:ext uri="{FF2B5EF4-FFF2-40B4-BE49-F238E27FC236}">
                <a16:creationId xmlns:a16="http://schemas.microsoft.com/office/drawing/2014/main" id="{8A068611-7FA8-0436-4D59-40089FB4A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84419" name="Rectangle 3">
            <a:extLst>
              <a:ext uri="{FF2B5EF4-FFF2-40B4-BE49-F238E27FC236}">
                <a16:creationId xmlns:a16="http://schemas.microsoft.com/office/drawing/2014/main" id="{0D3B320A-B1E1-A44F-EFDB-EF69E9BC9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EF8892D-10A4-13C7-7AC8-C14518C2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E4438A2-B39B-9ACD-11AD-855C1FA4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644C02-5E89-6B41-90FA-3AFFD6413D26}" type="slidenum">
              <a:rPr lang="en-US" altLang="en-US" sz="1000">
                <a:latin typeface="Tahoma" panose="020B0604030504040204" pitchFamily="34" charset="0"/>
              </a:rPr>
              <a:pPr eaLnBrk="1" hangingPunct="1"/>
              <a:t>81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grpSp>
        <p:nvGrpSpPr>
          <p:cNvPr id="75780" name="Group 2">
            <a:extLst>
              <a:ext uri="{FF2B5EF4-FFF2-40B4-BE49-F238E27FC236}">
                <a16:creationId xmlns:a16="http://schemas.microsoft.com/office/drawing/2014/main" id="{C07F2CC1-76FB-CA2A-FD06-290626F4E3E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87450"/>
            <a:ext cx="7696200" cy="5365750"/>
            <a:chOff x="576" y="508"/>
            <a:chExt cx="4848" cy="3380"/>
          </a:xfrm>
        </p:grpSpPr>
        <p:sp>
          <p:nvSpPr>
            <p:cNvPr id="75782" name="Text Box 3">
              <a:extLst>
                <a:ext uri="{FF2B5EF4-FFF2-40B4-BE49-F238E27FC236}">
                  <a16:creationId xmlns:a16="http://schemas.microsoft.com/office/drawing/2014/main" id="{F2BB2447-44B7-C0F2-F1EA-A29DC7F79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508"/>
              <a:ext cx="10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Diagnostic task</a:t>
              </a:r>
            </a:p>
          </p:txBody>
        </p:sp>
        <p:sp>
          <p:nvSpPr>
            <p:cNvPr id="75783" name="Text Box 4">
              <a:extLst>
                <a:ext uri="{FF2B5EF4-FFF2-40B4-BE49-F238E27FC236}">
                  <a16:creationId xmlns:a16="http://schemas.microsoft.com/office/drawing/2014/main" id="{D9896F0F-D893-BED3-220E-85759AC88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80"/>
              <a:ext cx="187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Data acquisition paradigm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2 or more modalities, radiologists, cases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Ratings data</a:t>
              </a:r>
            </a:p>
          </p:txBody>
        </p:sp>
        <p:sp>
          <p:nvSpPr>
            <p:cNvPr id="75784" name="Text Box 5">
              <a:extLst>
                <a:ext uri="{FF2B5EF4-FFF2-40B4-BE49-F238E27FC236}">
                  <a16:creationId xmlns:a16="http://schemas.microsoft.com/office/drawing/2014/main" id="{7777E7E0-1F93-E5EB-ACE6-DDD877885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63"/>
              <a:ext cx="168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Figure of merit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One value per reader per modality</a:t>
              </a:r>
            </a:p>
          </p:txBody>
        </p:sp>
        <p:sp>
          <p:nvSpPr>
            <p:cNvPr id="75785" name="Text Box 6">
              <a:extLst>
                <a:ext uri="{FF2B5EF4-FFF2-40B4-BE49-F238E27FC236}">
                  <a16:creationId xmlns:a16="http://schemas.microsoft.com/office/drawing/2014/main" id="{BCC6FC9E-CD32-F744-E111-9EB761999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739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ROI</a:t>
              </a:r>
            </a:p>
          </p:txBody>
        </p:sp>
        <p:sp>
          <p:nvSpPr>
            <p:cNvPr id="75786" name="Text Box 7">
              <a:extLst>
                <a:ext uri="{FF2B5EF4-FFF2-40B4-BE49-F238E27FC236}">
                  <a16:creationId xmlns:a16="http://schemas.microsoft.com/office/drawing/2014/main" id="{D168DEC5-3AD0-A60C-4BDC-046921876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206"/>
              <a:ext cx="4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FROC</a:t>
              </a:r>
            </a:p>
          </p:txBody>
        </p:sp>
        <p:sp>
          <p:nvSpPr>
            <p:cNvPr id="75787" name="Text Box 8">
              <a:extLst>
                <a:ext uri="{FF2B5EF4-FFF2-40B4-BE49-F238E27FC236}">
                  <a16:creationId xmlns:a16="http://schemas.microsoft.com/office/drawing/2014/main" id="{A0F513B4-8FC6-1EE6-9085-A8ECA0B49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940"/>
              <a:ext cx="3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ROC</a:t>
              </a:r>
            </a:p>
          </p:txBody>
        </p:sp>
        <p:sp>
          <p:nvSpPr>
            <p:cNvPr id="75788" name="Text Box 9">
              <a:extLst>
                <a:ext uri="{FF2B5EF4-FFF2-40B4-BE49-F238E27FC236}">
                  <a16:creationId xmlns:a16="http://schemas.microsoft.com/office/drawing/2014/main" id="{232616A1-65F5-642A-492D-E0FAEEC19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73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LROC</a:t>
              </a:r>
            </a:p>
          </p:txBody>
        </p:sp>
        <p:sp>
          <p:nvSpPr>
            <p:cNvPr id="75789" name="Text Box 10">
              <a:extLst>
                <a:ext uri="{FF2B5EF4-FFF2-40B4-BE49-F238E27FC236}">
                  <a16:creationId xmlns:a16="http://schemas.microsoft.com/office/drawing/2014/main" id="{650067BB-45A7-149B-661D-DED8E0F30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035"/>
              <a:ext cx="7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ROI: AUC</a:t>
              </a:r>
            </a:p>
          </p:txBody>
        </p:sp>
        <p:sp>
          <p:nvSpPr>
            <p:cNvPr id="75790" name="Text Box 11">
              <a:extLst>
                <a:ext uri="{FF2B5EF4-FFF2-40B4-BE49-F238E27FC236}">
                  <a16:creationId xmlns:a16="http://schemas.microsoft.com/office/drawing/2014/main" id="{5A4B4F7C-E9AF-112C-CE19-F8684DB38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02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FROC: JAFROC, others</a:t>
              </a:r>
            </a:p>
          </p:txBody>
        </p:sp>
        <p:sp>
          <p:nvSpPr>
            <p:cNvPr id="75791" name="Text Box 12">
              <a:extLst>
                <a:ext uri="{FF2B5EF4-FFF2-40B4-BE49-F238E27FC236}">
                  <a16:creationId xmlns:a16="http://schemas.microsoft.com/office/drawing/2014/main" id="{3E77E003-149D-C3C5-8622-451EBBB2C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236"/>
              <a:ext cx="12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ROC: AUC, others</a:t>
              </a:r>
            </a:p>
          </p:txBody>
        </p:sp>
        <p:sp>
          <p:nvSpPr>
            <p:cNvPr id="75792" name="Text Box 13">
              <a:extLst>
                <a:ext uri="{FF2B5EF4-FFF2-40B4-BE49-F238E27FC236}">
                  <a16:creationId xmlns:a16="http://schemas.microsoft.com/office/drawing/2014/main" id="{CBD9932B-E682-4EB2-C299-235F089B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69"/>
              <a:ext cx="12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LROC: PCL, others</a:t>
              </a:r>
            </a:p>
          </p:txBody>
        </p:sp>
        <p:sp>
          <p:nvSpPr>
            <p:cNvPr id="75793" name="Text Box 14">
              <a:extLst>
                <a:ext uri="{FF2B5EF4-FFF2-40B4-BE49-F238E27FC236}">
                  <a16:creationId xmlns:a16="http://schemas.microsoft.com/office/drawing/2014/main" id="{F6FB6378-89A9-8808-A678-D4833DBA3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84"/>
              <a:ext cx="133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Significance testing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p-value, 95% CI</a:t>
              </a:r>
            </a:p>
          </p:txBody>
        </p:sp>
        <p:sp>
          <p:nvSpPr>
            <p:cNvPr id="75794" name="Text Box 15">
              <a:extLst>
                <a:ext uri="{FF2B5EF4-FFF2-40B4-BE49-F238E27FC236}">
                  <a16:creationId xmlns:a16="http://schemas.microsoft.com/office/drawing/2014/main" id="{5D3573CA-3122-75AC-8696-D41FB157B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484"/>
              <a:ext cx="20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Parametric or non-parametric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DBM-MRMC, OR, BWC, others</a:t>
              </a:r>
            </a:p>
          </p:txBody>
        </p:sp>
        <p:sp>
          <p:nvSpPr>
            <p:cNvPr id="75795" name="Text Box 16">
              <a:extLst>
                <a:ext uri="{FF2B5EF4-FFF2-40B4-BE49-F238E27FC236}">
                  <a16:creationId xmlns:a16="http://schemas.microsoft.com/office/drawing/2014/main" id="{D1BE91A1-F2B7-7B53-E87D-217B42456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508"/>
              <a:ext cx="18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>
                  <a:latin typeface="Tahoma" panose="020B0604030504040204" pitchFamily="34" charset="0"/>
                </a:rPr>
                <a:t>Mammography, chest, etc.</a:t>
              </a:r>
            </a:p>
          </p:txBody>
        </p:sp>
      </p:grpSp>
      <p:sp>
        <p:nvSpPr>
          <p:cNvPr id="1004561" name="Rectangle 17">
            <a:extLst>
              <a:ext uri="{FF2B5EF4-FFF2-40B4-BE49-F238E27FC236}">
                <a16:creationId xmlns:a16="http://schemas.microsoft.com/office/drawing/2014/main" id="{57664537-F714-9DF9-597C-07E8AFE5B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Comparing 2 modalities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0219D99-4941-5A9A-A528-08578AD5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DF1D05-EC9A-EA9C-3B3E-B74FCC72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3DB49B-0F30-EA4E-86B7-CB584854E999}" type="slidenum">
              <a:rPr lang="en-US" altLang="en-US" sz="1000">
                <a:latin typeface="Tahoma" panose="020B0604030504040204" pitchFamily="34" charset="0"/>
              </a:rPr>
              <a:pPr eaLnBrk="1" hangingPunct="1"/>
              <a:t>82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873448BF-B026-849A-0056-7E03B96EF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FROC figure of merit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4FEC4B89-13FE-5F94-E2FA-B0C2C22A3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In medical context: target = lesion</a:t>
            </a:r>
          </a:p>
          <a:p>
            <a:pPr eaLnBrk="1" hangingPunct="1">
              <a:defRPr/>
            </a:pPr>
            <a:r>
              <a:rPr lang="en-US" sz="2800" dirty="0"/>
              <a:t>LLF = lesion localization fraction </a:t>
            </a:r>
          </a:p>
          <a:p>
            <a:pPr eaLnBrk="1" hangingPunct="1">
              <a:defRPr/>
            </a:pPr>
            <a:r>
              <a:rPr lang="en-US" sz="2800" dirty="0"/>
              <a:t>LLF is fraction of correctly localized lesions</a:t>
            </a:r>
          </a:p>
          <a:p>
            <a:pPr eaLnBrk="1" hangingPunct="1">
              <a:defRPr/>
            </a:pPr>
            <a:r>
              <a:rPr lang="en-US" sz="2800" dirty="0"/>
              <a:t>AFROC curve is plot of LLF vs. FPF</a:t>
            </a:r>
          </a:p>
          <a:p>
            <a:pPr eaLnBrk="1" hangingPunct="1">
              <a:defRPr/>
            </a:pPr>
            <a:r>
              <a:rPr lang="en-US" sz="2800" dirty="0"/>
              <a:t>Area under AFROC is desired figure of merit</a:t>
            </a:r>
          </a:p>
          <a:p>
            <a:pPr eaLnBrk="1" hangingPunct="1">
              <a:defRPr/>
            </a:pPr>
            <a:r>
              <a:rPr lang="en-US" sz="2800" dirty="0"/>
              <a:t>It is the probability that a lesion is rated higher than highest rated mark on a normal case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AF76F3-1161-CB62-935B-1DA93B2A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341099-F66C-E32C-8733-25FF138F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35331D-6837-1144-9186-9BAF1AC17076}" type="slidenum">
              <a:rPr lang="en-US" altLang="en-US" sz="1000">
                <a:latin typeface="Tahoma" panose="020B0604030504040204" pitchFamily="34" charset="0"/>
              </a:rPr>
              <a:pPr eaLnBrk="1" hangingPunct="1"/>
              <a:t>83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64962" name="Rectangle 2">
            <a:extLst>
              <a:ext uri="{FF2B5EF4-FFF2-40B4-BE49-F238E27FC236}">
                <a16:creationId xmlns:a16="http://schemas.microsoft.com/office/drawing/2014/main" id="{15EFA161-7CF6-6D33-56BA-8D149B03D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Why observer performance?</a:t>
            </a:r>
          </a:p>
        </p:txBody>
      </p:sp>
      <p:sp>
        <p:nvSpPr>
          <p:cNvPr id="1064963" name="Rectangle 3">
            <a:extLst>
              <a:ext uri="{FF2B5EF4-FFF2-40B4-BE49-F238E27FC236}">
                <a16:creationId xmlns:a16="http://schemas.microsoft.com/office/drawing/2014/main" id="{ED77EBB4-5D6D-4E1C-152B-28A650A36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Fourier measurements (MTF, SNR, etc.) are useful for optimizing parts of imaging chain, e.g., detector</a:t>
            </a:r>
          </a:p>
          <a:p>
            <a:pPr eaLnBrk="1" hangingPunct="1">
              <a:defRPr/>
            </a:pPr>
            <a:r>
              <a:rPr lang="en-US" dirty="0"/>
              <a:t>Display, case processing, observer (human or computer) skill, the task, etc., are not accounted for</a:t>
            </a:r>
          </a:p>
          <a:p>
            <a:pPr eaLnBrk="1" hangingPunct="1">
              <a:defRPr/>
            </a:pPr>
            <a:r>
              <a:rPr lang="en-US" dirty="0"/>
              <a:t>Cannot identify the “weak-link”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41DFF67-4534-1D86-62D2-4B4F9083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211C9DF-C715-E85A-1229-61FF603A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F3D1F9-846D-3042-8D0D-3DC564D60B3B}" type="slidenum">
              <a:rPr lang="en-US" altLang="en-US" sz="1000">
                <a:latin typeface="Tahoma" panose="020B0604030504040204" pitchFamily="34" charset="0"/>
              </a:rPr>
              <a:pPr eaLnBrk="1" hangingPunct="1"/>
              <a:t>84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76226" name="Rectangle 2">
            <a:extLst>
              <a:ext uri="{FF2B5EF4-FFF2-40B4-BE49-F238E27FC236}">
                <a16:creationId xmlns:a16="http://schemas.microsoft.com/office/drawing/2014/main" id="{96174D30-E846-09E6-D312-862732CA8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Estimation of parameters</a:t>
            </a:r>
          </a:p>
        </p:txBody>
      </p:sp>
      <p:sp>
        <p:nvSpPr>
          <p:cNvPr id="1076227" name="Rectangle 3">
            <a:extLst>
              <a:ext uri="{FF2B5EF4-FFF2-40B4-BE49-F238E27FC236}">
                <a16:creationId xmlns:a16="http://schemas.microsoft.com/office/drawing/2014/main" id="{B6B10EEA-E478-FD29-2E20-A55ADCE522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7620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Expressions for ROC, FROC, AFROC curves and likelihood are available</a:t>
            </a:r>
          </a:p>
          <a:p>
            <a:pPr eaLnBrk="1" hangingPunct="1">
              <a:defRPr/>
            </a:pPr>
            <a:r>
              <a:rPr lang="en-US" sz="2400"/>
              <a:t>E.g. for ROC</a:t>
            </a:r>
            <a:r>
              <a:rPr lang="en-US" sz="2400">
                <a:sym typeface="Wingdings" pitchFamily="2" charset="2"/>
              </a:rPr>
              <a:t> </a:t>
            </a:r>
            <a:r>
              <a:rPr lang="en-US" sz="2400"/>
              <a:t>(s is number of lesions)</a:t>
            </a:r>
          </a:p>
          <a:p>
            <a:pPr eaLnBrk="1" hangingPunct="1">
              <a:defRPr/>
            </a:pPr>
            <a:r>
              <a:rPr lang="en-US" sz="2400"/>
              <a:t>MLE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826DC6AA-3D35-E093-7008-8310F676763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3657600"/>
          <a:ext cx="80010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555100" imgH="20485100" progId="Equation.DSMT4">
                  <p:embed/>
                </p:oleObj>
              </mc:Choice>
              <mc:Fallback>
                <p:oleObj name="Equation" r:id="rId3" imgW="72555100" imgH="20485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8001000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0FCD91E-4F85-8953-917B-FA5EDF5E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934510-42FC-BD10-A7BA-F947A1E0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2156B7-A61B-7440-96C3-4834903198AF}" type="slidenum">
              <a:rPr lang="en-US" altLang="en-US" sz="1000">
                <a:latin typeface="Tahoma" panose="020B0604030504040204" pitchFamily="34" charset="0"/>
              </a:rPr>
              <a:pPr eaLnBrk="1" hangingPunct="1"/>
              <a:t>85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78274" name="Rectangle 2">
            <a:extLst>
              <a:ext uri="{FF2B5EF4-FFF2-40B4-BE49-F238E27FC236}">
                <a16:creationId xmlns:a16="http://schemas.microsoft.com/office/drawing/2014/main" id="{812DF70E-7DB1-B2E6-28C9-9E539507D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5438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Likelihood function</a:t>
            </a:r>
          </a:p>
        </p:txBody>
      </p:sp>
      <p:sp>
        <p:nvSpPr>
          <p:cNvPr id="1078275" name="Rectangle 3">
            <a:extLst>
              <a:ext uri="{FF2B5EF4-FFF2-40B4-BE49-F238E27FC236}">
                <a16:creationId xmlns:a16="http://schemas.microsoft.com/office/drawing/2014/main" id="{6A4ED1F0-7505-9DFC-EE66-C5051437C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124200"/>
            <a:ext cx="7543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r is a ratings bin index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P (z</a:t>
            </a:r>
            <a:r>
              <a:rPr lang="en-US" sz="2800" baseline="-25000"/>
              <a:t>r</a:t>
            </a:r>
            <a:r>
              <a:rPr lang="en-US" sz="2800"/>
              <a:t> &lt; z &lt; z</a:t>
            </a:r>
            <a:r>
              <a:rPr lang="en-US" sz="2800" baseline="-25000"/>
              <a:t>r+1</a:t>
            </a:r>
            <a:r>
              <a:rPr lang="en-US" sz="2800"/>
              <a:t> | NOR) = FPF(z</a:t>
            </a:r>
            <a:r>
              <a:rPr lang="en-US" sz="2800" baseline="-25000"/>
              <a:t>r</a:t>
            </a:r>
            <a:r>
              <a:rPr lang="en-US" sz="2800"/>
              <a:t>) - FPF(z</a:t>
            </a:r>
            <a:r>
              <a:rPr lang="en-US" sz="2800" baseline="-25000"/>
              <a:t>r+1</a:t>
            </a:r>
            <a:r>
              <a:rPr lang="en-US" sz="2800"/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P (z</a:t>
            </a:r>
            <a:r>
              <a:rPr lang="en-US" sz="2800" baseline="-25000"/>
              <a:t>r</a:t>
            </a:r>
            <a:r>
              <a:rPr lang="en-US" sz="2800"/>
              <a:t> &lt; z &lt; z</a:t>
            </a:r>
            <a:r>
              <a:rPr lang="en-US" sz="2800" baseline="-25000"/>
              <a:t>r+1</a:t>
            </a:r>
            <a:r>
              <a:rPr lang="en-US" sz="2800"/>
              <a:t> | ABN) = TPF(z</a:t>
            </a:r>
            <a:r>
              <a:rPr lang="en-US" sz="2800" baseline="-25000"/>
              <a:t>r</a:t>
            </a:r>
            <a:r>
              <a:rPr lang="en-US" sz="2800"/>
              <a:t>) - TPF(z</a:t>
            </a:r>
            <a:r>
              <a:rPr lang="en-US" sz="2800" baseline="-25000"/>
              <a:t>r+1</a:t>
            </a:r>
            <a:r>
              <a:rPr lang="en-US" sz="2800"/>
              <a:t>)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584E8C5-3DEF-C2F1-FA70-968EED69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388E68-937B-96D5-A81F-C0E96AE0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A5E399-17F9-3141-89DD-7FA8069DD3D5}" type="slidenum">
              <a:rPr lang="en-US" altLang="en-US" sz="1000">
                <a:latin typeface="Tahoma" panose="020B0604030504040204" pitchFamily="34" charset="0"/>
              </a:rPr>
              <a:pPr eaLnBrk="1" hangingPunct="1"/>
              <a:t>86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1080322" name="Rectangle 2">
            <a:extLst>
              <a:ext uri="{FF2B5EF4-FFF2-40B4-BE49-F238E27FC236}">
                <a16:creationId xmlns:a16="http://schemas.microsoft.com/office/drawing/2014/main" id="{F0AD1437-E78E-01C3-6CA7-388D05BB5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2-step ML procedure</a:t>
            </a:r>
          </a:p>
        </p:txBody>
      </p:sp>
      <p:sp>
        <p:nvSpPr>
          <p:cNvPr id="1080323" name="Rectangle 3">
            <a:extLst>
              <a:ext uri="{FF2B5EF4-FFF2-40B4-BE49-F238E27FC236}">
                <a16:creationId xmlns:a16="http://schemas.microsoft.com/office/drawing/2014/main" id="{6B71F174-3983-0F04-E676-65EAE95CB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5438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2-step method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Starting with trial values of all parameters except </a:t>
            </a:r>
            <a:r>
              <a:rPr lang="en-US" sz="2800" b="1">
                <a:solidFill>
                  <a:srgbClr val="33CC33"/>
                </a:solidFill>
                <a:latin typeface="Symbol" pitchFamily="18" charset="2"/>
              </a:rPr>
              <a:t>m</a:t>
            </a:r>
            <a:endParaRPr lang="en-US" sz="2800">
              <a:solidFill>
                <a:srgbClr val="33CC33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While (not converged) {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Determine </a:t>
            </a:r>
            <a:r>
              <a:rPr lang="en-US" sz="2400" b="1">
                <a:solidFill>
                  <a:srgbClr val="33CC33"/>
                </a:solidFill>
                <a:latin typeface="Symbol" pitchFamily="18" charset="2"/>
              </a:rPr>
              <a:t>m</a:t>
            </a:r>
            <a:r>
              <a:rPr lang="en-US" sz="2400"/>
              <a:t> to minimize chi-square statistic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Vary remaining parameters to maximize likelihood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} until likelihood is maximized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B0649A-B193-A2F5-F643-0E44647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Rome, 2024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0E1437-96B3-7BF4-65A7-4380C982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DDB507-2EDA-FA44-A9AB-B64F4ABEAE98}" type="slidenum">
              <a:rPr lang="en-US" altLang="en-US" sz="1000">
                <a:latin typeface="Tahoma" panose="020B0604030504040204" pitchFamily="34" charset="0"/>
              </a:rPr>
              <a:pPr eaLnBrk="1" hangingPunct="1"/>
              <a:t>9</a:t>
            </a:fld>
            <a:endParaRPr lang="en-US" altLang="en-US" sz="1000">
              <a:latin typeface="Tahoma" panose="020B0604030504040204" pitchFamily="34" charset="0"/>
            </a:endParaRPr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283F1442-3157-B1CE-25A3-3C67872E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/>
              <a:t>ROC studies</a:t>
            </a:r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108F5F96-783F-F38A-4F85-720EA415F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Truth = 0 or 1</a:t>
            </a:r>
          </a:p>
          <a:p>
            <a:pPr lvl="1" eaLnBrk="1" hangingPunct="1">
              <a:defRPr/>
            </a:pPr>
            <a:r>
              <a:rPr lang="en-US" dirty="0"/>
              <a:t>0 for non-diseased</a:t>
            </a:r>
          </a:p>
          <a:p>
            <a:pPr lvl="1" eaLnBrk="1" hangingPunct="1">
              <a:defRPr/>
            </a:pPr>
            <a:r>
              <a:rPr lang="en-US" dirty="0"/>
              <a:t>1 for diseased</a:t>
            </a:r>
          </a:p>
          <a:p>
            <a:pPr eaLnBrk="1" hangingPunct="1">
              <a:defRPr/>
            </a:pPr>
            <a:r>
              <a:rPr lang="en-US" dirty="0"/>
              <a:t>Decisions + Truth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FOM</a:t>
            </a:r>
          </a:p>
          <a:p>
            <a:pPr eaLnBrk="1" hangingPunct="1">
              <a:defRPr/>
            </a:pPr>
            <a:r>
              <a:rPr lang="en-US" dirty="0"/>
              <a:t>FOM </a:t>
            </a:r>
          </a:p>
          <a:p>
            <a:pPr lvl="1" eaLnBrk="1" hangingPunct="1">
              <a:defRPr/>
            </a:pPr>
            <a:r>
              <a:rPr lang="en-US" dirty="0"/>
              <a:t>Figure of merit</a:t>
            </a:r>
          </a:p>
          <a:p>
            <a:pPr lvl="1" eaLnBrk="1" hangingPunct="1">
              <a:defRPr/>
            </a:pPr>
            <a:r>
              <a:rPr lang="en-US" dirty="0"/>
              <a:t>Performance measure</a:t>
            </a:r>
          </a:p>
        </p:txBody>
      </p:sp>
    </p:spTree>
    <p:extLst>
      <p:ext uri="{BB962C8B-B14F-4D97-AF65-F5344CB8AC3E}">
        <p14:creationId xmlns:p14="http://schemas.microsoft.com/office/powerpoint/2010/main" val="14866757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4592</TotalTime>
  <Words>3874</Words>
  <Application>Microsoft Macintosh PowerPoint</Application>
  <PresentationFormat>On-screen Show (4:3)</PresentationFormat>
  <Paragraphs>861</Paragraphs>
  <Slides>86</Slides>
  <Notes>80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Arial</vt:lpstr>
      <vt:lpstr>Symbol</vt:lpstr>
      <vt:lpstr>SymbolProp BT</vt:lpstr>
      <vt:lpstr>Tahoma</vt:lpstr>
      <vt:lpstr>Times New Roman</vt:lpstr>
      <vt:lpstr>Wingdings</vt:lpstr>
      <vt:lpstr>Custom Design</vt:lpstr>
      <vt:lpstr>Shimmer</vt:lpstr>
      <vt:lpstr>SPW 10.0 Graph</vt:lpstr>
      <vt:lpstr>SPW 8.0 Graph</vt:lpstr>
      <vt:lpstr>Equation</vt:lpstr>
      <vt:lpstr>Definitions</vt:lpstr>
      <vt:lpstr>Tasks</vt:lpstr>
      <vt:lpstr>Two types of observer performance studies</vt:lpstr>
      <vt:lpstr>ROC studies</vt:lpstr>
      <vt:lpstr>FOM</vt:lpstr>
      <vt:lpstr>FOM examples</vt:lpstr>
      <vt:lpstr>Question</vt:lpstr>
      <vt:lpstr>Question?</vt:lpstr>
      <vt:lpstr>ROC studies</vt:lpstr>
      <vt:lpstr>Truth and Decision</vt:lpstr>
      <vt:lpstr>Events: TP, FP, etc.</vt:lpstr>
      <vt:lpstr>Sensitivity and Specificity</vt:lpstr>
      <vt:lpstr>Estimating TPF, FPF</vt:lpstr>
      <vt:lpstr>ROC curve</vt:lpstr>
      <vt:lpstr>Obtaining an ROC curve</vt:lpstr>
      <vt:lpstr>PowerPoint Presentation</vt:lpstr>
      <vt:lpstr>PowerPoint Presentation</vt:lpstr>
      <vt:lpstr>ROC curve</vt:lpstr>
      <vt:lpstr>Empirical vs. analytical AUC</vt:lpstr>
      <vt:lpstr>Empirical AUC</vt:lpstr>
      <vt:lpstr>Analytical AUC</vt:lpstr>
      <vt:lpstr>Comments</vt:lpstr>
      <vt:lpstr>Moving along the ROC </vt:lpstr>
      <vt:lpstr>PowerPoint Presentation</vt:lpstr>
      <vt:lpstr>AUC ....</vt:lpstr>
      <vt:lpstr>Comparing 2 modalities</vt:lpstr>
      <vt:lpstr>The p-value</vt:lpstr>
      <vt:lpstr>Choice of a</vt:lpstr>
      <vt:lpstr>Outcome of a ROC study</vt:lpstr>
      <vt:lpstr>ROC is a non-search paradigm</vt:lpstr>
      <vt:lpstr>An example of faulty scoring</vt:lpstr>
      <vt:lpstr>Right for wrong reason can have serious consequences </vt:lpstr>
      <vt:lpstr>Another example </vt:lpstr>
      <vt:lpstr>Consequence of not using location information</vt:lpstr>
      <vt:lpstr>Search performance</vt:lpstr>
      <vt:lpstr>The FROC (free-response ROC) paradigm</vt:lpstr>
      <vt:lpstr>Example of an FROC interpretation</vt:lpstr>
      <vt:lpstr>True and false target localizations</vt:lpstr>
      <vt:lpstr>PowerPoint Presentation</vt:lpstr>
      <vt:lpstr>Figure of merit for search performance</vt:lpstr>
      <vt:lpstr>FROC curve, 1986</vt:lpstr>
      <vt:lpstr>PowerPoint Presentation</vt:lpstr>
      <vt:lpstr>An FROC curve</vt:lpstr>
      <vt:lpstr>AFROC curve, 1990</vt:lpstr>
      <vt:lpstr>How does one get FPF?</vt:lpstr>
      <vt:lpstr>PowerPoint Presentation</vt:lpstr>
      <vt:lpstr>An AFROC curve</vt:lpstr>
      <vt:lpstr>ROC curve</vt:lpstr>
      <vt:lpstr>PowerPoint Presentation</vt:lpstr>
      <vt:lpstr>An ROC curve</vt:lpstr>
      <vt:lpstr>Why does ROC curve does not extend continuously to (1,1)?</vt:lpstr>
      <vt:lpstr>Why does ROC curve not ...</vt:lpstr>
      <vt:lpstr>Quantifying search performance: JAFROC</vt:lpstr>
      <vt:lpstr>JAFROC: on my website</vt:lpstr>
      <vt:lpstr>JAFROC ...</vt:lpstr>
      <vt:lpstr>Modeling search</vt:lpstr>
      <vt:lpstr>Analogy to computer aided detection (CAD) algorithms</vt:lpstr>
      <vt:lpstr>PowerPoint Presentation</vt:lpstr>
      <vt:lpstr>Meaning of SM parameters</vt:lpstr>
      <vt:lpstr>Expert</vt:lpstr>
      <vt:lpstr>Applications: Identifying the weak link</vt:lpstr>
      <vt:lpstr>Suggestion for CAD developers</vt:lpstr>
      <vt:lpstr>Suggestion ...</vt:lpstr>
      <vt:lpstr>Estimation of SM parameters</vt:lpstr>
      <vt:lpstr>2-step ML procedure</vt:lpstr>
      <vt:lpstr>DM = digital mammography BT = breast tomosynthesis</vt:lpstr>
      <vt:lpstr>PowerPoint Presentation</vt:lpstr>
      <vt:lpstr>Evidence for search model</vt:lpstr>
      <vt:lpstr>Evidence...</vt:lpstr>
      <vt:lpstr>Evidence...</vt:lpstr>
      <vt:lpstr>DEMO</vt:lpstr>
      <vt:lpstr>Recent work</vt:lpstr>
      <vt:lpstr>Needed extensions of search model</vt:lpstr>
      <vt:lpstr>Needed extensions ...</vt:lpstr>
      <vt:lpstr>Needed extensions ...</vt:lpstr>
      <vt:lpstr>Avenues for research</vt:lpstr>
      <vt:lpstr>Conclusions</vt:lpstr>
      <vt:lpstr>Conclusions ...</vt:lpstr>
      <vt:lpstr>PowerPoint Presentation</vt:lpstr>
      <vt:lpstr>PowerPoint Presentation</vt:lpstr>
      <vt:lpstr>Comparing 2 modalities</vt:lpstr>
      <vt:lpstr>FROC figure of merit</vt:lpstr>
      <vt:lpstr>Why observer performance?</vt:lpstr>
      <vt:lpstr>Estimation of parameters</vt:lpstr>
      <vt:lpstr>Likelihood function</vt:lpstr>
      <vt:lpstr>2-step ML procedure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Outline</dc:title>
  <dc:creator>Dev Chakraborty</dc:creator>
  <cp:lastModifiedBy>Dev Chakraborty</cp:lastModifiedBy>
  <cp:revision>198</cp:revision>
  <dcterms:created xsi:type="dcterms:W3CDTF">2008-01-16T19:19:47Z</dcterms:created>
  <dcterms:modified xsi:type="dcterms:W3CDTF">2024-04-23T19:57:23Z</dcterms:modified>
</cp:coreProperties>
</file>