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5" r:id="rId2"/>
    <p:sldId id="256" r:id="rId3"/>
    <p:sldId id="263" r:id="rId4"/>
    <p:sldId id="258" r:id="rId5"/>
    <p:sldId id="257" r:id="rId6"/>
    <p:sldId id="297" r:id="rId7"/>
    <p:sldId id="264" r:id="rId8"/>
    <p:sldId id="298" r:id="rId9"/>
    <p:sldId id="294" r:id="rId10"/>
    <p:sldId id="260" r:id="rId11"/>
    <p:sldId id="295" r:id="rId12"/>
    <p:sldId id="259" r:id="rId13"/>
    <p:sldId id="296" r:id="rId14"/>
    <p:sldId id="269"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D9448AE5-156B-42D8-AAB0-30449008C0D9}">
          <p14:sldIdLst>
            <p14:sldId id="265"/>
            <p14:sldId id="256"/>
            <p14:sldId id="263"/>
          </p14:sldIdLst>
        </p14:section>
        <p14:section name="Faculty Position" id="{6B38850B-E3CF-485C-82C0-1120C5FD3D82}">
          <p14:sldIdLst>
            <p14:sldId id="258"/>
            <p14:sldId id="257"/>
            <p14:sldId id="297"/>
            <p14:sldId id="264"/>
            <p14:sldId id="298"/>
            <p14:sldId id="294"/>
            <p14:sldId id="260"/>
            <p14:sldId id="295"/>
            <p14:sldId id="259"/>
            <p14:sldId id="296"/>
            <p14:sldId id="269"/>
            <p14:sldId id="261"/>
          </p14:sldIdLst>
        </p14:section>
      </p14:sectionLst>
    </p:ext>
    <p:ext uri="{EFAFB233-063F-42B5-8137-9DF3F51BA10A}">
      <p15:sldGuideLst xmlns:p15="http://schemas.microsoft.com/office/powerpoint/2012/main">
        <p15:guide id="1" orient="horz" pos="768" userDrawn="1">
          <p15:clr>
            <a:srgbClr val="A4A3A4"/>
          </p15:clr>
        </p15:guide>
        <p15:guide id="2" pos="480" userDrawn="1">
          <p15:clr>
            <a:srgbClr val="A4A3A4"/>
          </p15:clr>
        </p15:guide>
        <p15:guide id="3" pos="72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D45218-DB92-4DE7-B7B4-B37388BF61CC}" v="431" dt="2023-11-18T19:31:16.5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50" autoAdjust="0"/>
    <p:restoredTop sz="67863" autoAdjust="0"/>
  </p:normalViewPr>
  <p:slideViewPr>
    <p:cSldViewPr>
      <p:cViewPr varScale="1">
        <p:scale>
          <a:sx n="74" d="100"/>
          <a:sy n="74" d="100"/>
        </p:scale>
        <p:origin x="648" y="184"/>
      </p:cViewPr>
      <p:guideLst>
        <p:guide orient="horz" pos="768"/>
        <p:guide pos="480"/>
        <p:guide pos="7200"/>
      </p:guideLst>
    </p:cSldViewPr>
  </p:slideViewPr>
  <p:notesTextViewPr>
    <p:cViewPr>
      <p:scale>
        <a:sx n="3" d="2"/>
        <a:sy n="3" d="2"/>
      </p:scale>
      <p:origin x="0" y="0"/>
    </p:cViewPr>
  </p:notesTextViewPr>
  <p:sorterViewPr>
    <p:cViewPr>
      <p:scale>
        <a:sx n="100" d="100"/>
        <a:sy n="100" d="100"/>
      </p:scale>
      <p:origin x="0" y="-428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Users/dancahill/Desktop/MGMT%20665/Finance%20Data%20R2/FinanceData%20(1).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Users/dancahill/Desktop/MGMT%20665/Finance%20Data%20R2/FinanceData%20(1).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Users/dancahill/Desktop/MGMT%20665/Finance%20Data%20R2/FinanceData%20(1).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Users/dancahill/Desktop/MGMT%20665/Finance%20Data%20R2/FinanceData%20(1).xlsx" TargetMode="External"/></Relationships>
</file>

<file path=ppt/charts/_rels/chart5.xml.rels><?xml version="1.0" encoding="UTF-8" standalone="yes"?>
<Relationships xmlns="http://schemas.openxmlformats.org/package/2006/relationships"><Relationship Id="rId3" Type="http://schemas.openxmlformats.org/officeDocument/2006/relationships/oleObject" Target="file:////Users/dancahill/Desktop/MGMT%20665/Finance%20Data%20R2/FinanceData%20(1).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6.0671177821522308E-2"/>
          <c:y val="2.3169876602192198E-2"/>
          <c:w val="0.92787048884514434"/>
          <c:h val="0.90322600472208459"/>
        </c:manualLayout>
      </c:layout>
      <c:barChart>
        <c:barDir val="col"/>
        <c:grouping val="stacked"/>
        <c:varyColors val="0"/>
        <c:ser>
          <c:idx val="0"/>
          <c:order val="0"/>
          <c:tx>
            <c:strRef>
              <c:f>'UG Enrollment'!$A$2</c:f>
              <c:strCache>
                <c:ptCount val="1"/>
                <c:pt idx="0">
                  <c:v>FIN</c:v>
                </c:pt>
              </c:strCache>
            </c:strRef>
          </c:tx>
          <c:spPr>
            <a:solidFill>
              <a:schemeClr val="accent2"/>
            </a:solidFill>
            <a:ln>
              <a:solidFill>
                <a:schemeClr val="bg1"/>
              </a:solidFill>
            </a:ln>
            <a:effectLst/>
          </c:spPr>
          <c:invertIfNegative val="0"/>
          <c:dLbls>
            <c:numFmt formatCode="General" sourceLinked="0"/>
            <c:spPr>
              <a:noFill/>
              <a:ln>
                <a:noFill/>
              </a:ln>
              <a:effectLst/>
            </c:spPr>
            <c:txPr>
              <a:bodyPr rot="-5400000" spcFirstLastPara="1" vertOverflow="ellipsis" wrap="square" lIns="38100" tIns="19050" rIns="38100" bIns="19050" anchor="ctr" anchorCtr="1">
                <a:spAutoFit/>
              </a:bodyPr>
              <a:lstStyle/>
              <a:p>
                <a:pPr>
                  <a:defRPr sz="20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'UG Enrollment'!$B$1:$K$1</c:f>
              <c:strCache>
                <c:ptCount val="10"/>
                <c:pt idx="0">
                  <c:v>Fall 2014</c:v>
                </c:pt>
                <c:pt idx="1">
                  <c:v>Fall 2015</c:v>
                </c:pt>
                <c:pt idx="2">
                  <c:v>Fall 2016</c:v>
                </c:pt>
                <c:pt idx="3">
                  <c:v>Fall 2017</c:v>
                </c:pt>
                <c:pt idx="4">
                  <c:v>Fall 2018</c:v>
                </c:pt>
                <c:pt idx="5">
                  <c:v>Fall 2019</c:v>
                </c:pt>
                <c:pt idx="6">
                  <c:v>Fall 2020</c:v>
                </c:pt>
                <c:pt idx="7">
                  <c:v>Fall 2021</c:v>
                </c:pt>
                <c:pt idx="8">
                  <c:v>Fall 2022</c:v>
                </c:pt>
                <c:pt idx="9">
                  <c:v>Fall 2023</c:v>
                </c:pt>
              </c:strCache>
            </c:strRef>
          </c:cat>
          <c:val>
            <c:numRef>
              <c:f>'UG Enrollment'!$B$2:$K$2</c:f>
              <c:numCache>
                <c:formatCode>General</c:formatCode>
                <c:ptCount val="10"/>
                <c:pt idx="0">
                  <c:v>400</c:v>
                </c:pt>
                <c:pt idx="1">
                  <c:v>437</c:v>
                </c:pt>
                <c:pt idx="2">
                  <c:v>466</c:v>
                </c:pt>
                <c:pt idx="3">
                  <c:v>486</c:v>
                </c:pt>
                <c:pt idx="4">
                  <c:v>489</c:v>
                </c:pt>
                <c:pt idx="5">
                  <c:v>522</c:v>
                </c:pt>
                <c:pt idx="6">
                  <c:v>777</c:v>
                </c:pt>
                <c:pt idx="7">
                  <c:v>970</c:v>
                </c:pt>
                <c:pt idx="8" formatCode="#,##0">
                  <c:v>1023</c:v>
                </c:pt>
                <c:pt idx="9" formatCode="#,##0">
                  <c:v>1043</c:v>
                </c:pt>
              </c:numCache>
            </c:numRef>
          </c:val>
          <c:extLst>
            <c:ext xmlns:c16="http://schemas.microsoft.com/office/drawing/2014/chart" uri="{C3380CC4-5D6E-409C-BE32-E72D297353CC}">
              <c16:uniqueId val="{00000000-F660-1640-9B50-EBD42A6005C5}"/>
            </c:ext>
          </c:extLst>
        </c:ser>
        <c:ser>
          <c:idx val="1"/>
          <c:order val="1"/>
          <c:tx>
            <c:strRef>
              <c:f>'UG Enrollment'!$A$3</c:f>
              <c:strCache>
                <c:ptCount val="1"/>
                <c:pt idx="0">
                  <c:v>MKTG</c:v>
                </c:pt>
              </c:strCache>
            </c:strRef>
          </c:tx>
          <c:spPr>
            <a:solidFill>
              <a:srgbClr val="FFFFFF">
                <a:lumMod val="85000"/>
              </a:srgbClr>
            </a:solidFill>
            <a:ln>
              <a:solidFill>
                <a:schemeClr val="bg1"/>
              </a:solidFill>
            </a:ln>
            <a:effectLst/>
          </c:spPr>
          <c:invertIfNegative val="0"/>
          <c:dLbls>
            <c:delete val="1"/>
          </c:dLbls>
          <c:cat>
            <c:strRef>
              <c:f>'UG Enrollment'!$B$1:$K$1</c:f>
              <c:strCache>
                <c:ptCount val="10"/>
                <c:pt idx="0">
                  <c:v>Fall 2014</c:v>
                </c:pt>
                <c:pt idx="1">
                  <c:v>Fall 2015</c:v>
                </c:pt>
                <c:pt idx="2">
                  <c:v>Fall 2016</c:v>
                </c:pt>
                <c:pt idx="3">
                  <c:v>Fall 2017</c:v>
                </c:pt>
                <c:pt idx="4">
                  <c:v>Fall 2018</c:v>
                </c:pt>
                <c:pt idx="5">
                  <c:v>Fall 2019</c:v>
                </c:pt>
                <c:pt idx="6">
                  <c:v>Fall 2020</c:v>
                </c:pt>
                <c:pt idx="7">
                  <c:v>Fall 2021</c:v>
                </c:pt>
                <c:pt idx="8">
                  <c:v>Fall 2022</c:v>
                </c:pt>
                <c:pt idx="9">
                  <c:v>Fall 2023</c:v>
                </c:pt>
              </c:strCache>
            </c:strRef>
          </c:cat>
          <c:val>
            <c:numRef>
              <c:f>'UG Enrollment'!$B$3:$K$3</c:f>
              <c:numCache>
                <c:formatCode>General</c:formatCode>
                <c:ptCount val="10"/>
                <c:pt idx="0">
                  <c:v>262</c:v>
                </c:pt>
                <c:pt idx="1">
                  <c:v>268</c:v>
                </c:pt>
                <c:pt idx="2">
                  <c:v>277</c:v>
                </c:pt>
                <c:pt idx="3">
                  <c:v>254</c:v>
                </c:pt>
                <c:pt idx="4">
                  <c:v>279</c:v>
                </c:pt>
                <c:pt idx="5">
                  <c:v>328</c:v>
                </c:pt>
                <c:pt idx="6">
                  <c:v>484</c:v>
                </c:pt>
                <c:pt idx="7">
                  <c:v>645</c:v>
                </c:pt>
                <c:pt idx="8">
                  <c:v>702</c:v>
                </c:pt>
                <c:pt idx="9">
                  <c:v>673</c:v>
                </c:pt>
              </c:numCache>
            </c:numRef>
          </c:val>
          <c:extLst>
            <c:ext xmlns:c16="http://schemas.microsoft.com/office/drawing/2014/chart" uri="{C3380CC4-5D6E-409C-BE32-E72D297353CC}">
              <c16:uniqueId val="{00000001-F660-1640-9B50-EBD42A6005C5}"/>
            </c:ext>
          </c:extLst>
        </c:ser>
        <c:ser>
          <c:idx val="2"/>
          <c:order val="2"/>
          <c:tx>
            <c:strRef>
              <c:f>'UG Enrollment'!$A$4</c:f>
              <c:strCache>
                <c:ptCount val="1"/>
                <c:pt idx="0">
                  <c:v>ACCT</c:v>
                </c:pt>
              </c:strCache>
            </c:strRef>
          </c:tx>
          <c:spPr>
            <a:solidFill>
              <a:srgbClr val="FFFFFF">
                <a:lumMod val="85000"/>
              </a:srgbClr>
            </a:solidFill>
            <a:ln>
              <a:solidFill>
                <a:schemeClr val="bg1"/>
              </a:solidFill>
            </a:ln>
            <a:effectLst/>
          </c:spPr>
          <c:invertIfNegative val="0"/>
          <c:dLbls>
            <c:delete val="1"/>
          </c:dLbls>
          <c:cat>
            <c:strRef>
              <c:f>'UG Enrollment'!$B$1:$K$1</c:f>
              <c:strCache>
                <c:ptCount val="10"/>
                <c:pt idx="0">
                  <c:v>Fall 2014</c:v>
                </c:pt>
                <c:pt idx="1">
                  <c:v>Fall 2015</c:v>
                </c:pt>
                <c:pt idx="2">
                  <c:v>Fall 2016</c:v>
                </c:pt>
                <c:pt idx="3">
                  <c:v>Fall 2017</c:v>
                </c:pt>
                <c:pt idx="4">
                  <c:v>Fall 2018</c:v>
                </c:pt>
                <c:pt idx="5">
                  <c:v>Fall 2019</c:v>
                </c:pt>
                <c:pt idx="6">
                  <c:v>Fall 2020</c:v>
                </c:pt>
                <c:pt idx="7">
                  <c:v>Fall 2021</c:v>
                </c:pt>
                <c:pt idx="8">
                  <c:v>Fall 2022</c:v>
                </c:pt>
                <c:pt idx="9">
                  <c:v>Fall 2023</c:v>
                </c:pt>
              </c:strCache>
            </c:strRef>
          </c:cat>
          <c:val>
            <c:numRef>
              <c:f>'UG Enrollment'!$B$4:$K$4</c:f>
              <c:numCache>
                <c:formatCode>General</c:formatCode>
                <c:ptCount val="10"/>
                <c:pt idx="0">
                  <c:v>436</c:v>
                </c:pt>
                <c:pt idx="1">
                  <c:v>396</c:v>
                </c:pt>
                <c:pt idx="2">
                  <c:v>362</c:v>
                </c:pt>
                <c:pt idx="3">
                  <c:v>362</c:v>
                </c:pt>
                <c:pt idx="4">
                  <c:v>336</c:v>
                </c:pt>
                <c:pt idx="5">
                  <c:v>318</c:v>
                </c:pt>
                <c:pt idx="6">
                  <c:v>407</c:v>
                </c:pt>
                <c:pt idx="7">
                  <c:v>423</c:v>
                </c:pt>
                <c:pt idx="8">
                  <c:v>398</c:v>
                </c:pt>
                <c:pt idx="9">
                  <c:v>372</c:v>
                </c:pt>
              </c:numCache>
            </c:numRef>
          </c:val>
          <c:extLst>
            <c:ext xmlns:c16="http://schemas.microsoft.com/office/drawing/2014/chart" uri="{C3380CC4-5D6E-409C-BE32-E72D297353CC}">
              <c16:uniqueId val="{00000002-F660-1640-9B50-EBD42A6005C5}"/>
            </c:ext>
          </c:extLst>
        </c:ser>
        <c:ser>
          <c:idx val="3"/>
          <c:order val="3"/>
          <c:tx>
            <c:strRef>
              <c:f>'UG Enrollment'!$A$5</c:f>
              <c:strCache>
                <c:ptCount val="1"/>
                <c:pt idx="0">
                  <c:v>HTM</c:v>
                </c:pt>
              </c:strCache>
            </c:strRef>
          </c:tx>
          <c:spPr>
            <a:solidFill>
              <a:srgbClr val="FFFFFF">
                <a:lumMod val="85000"/>
              </a:srgbClr>
            </a:solidFill>
            <a:ln>
              <a:solidFill>
                <a:schemeClr val="bg1"/>
              </a:solidFill>
            </a:ln>
            <a:effectLst/>
          </c:spPr>
          <c:invertIfNegative val="0"/>
          <c:dLbls>
            <c:delete val="1"/>
          </c:dLbls>
          <c:cat>
            <c:strRef>
              <c:f>'UG Enrollment'!$B$1:$K$1</c:f>
              <c:strCache>
                <c:ptCount val="10"/>
                <c:pt idx="0">
                  <c:v>Fall 2014</c:v>
                </c:pt>
                <c:pt idx="1">
                  <c:v>Fall 2015</c:v>
                </c:pt>
                <c:pt idx="2">
                  <c:v>Fall 2016</c:v>
                </c:pt>
                <c:pt idx="3">
                  <c:v>Fall 2017</c:v>
                </c:pt>
                <c:pt idx="4">
                  <c:v>Fall 2018</c:v>
                </c:pt>
                <c:pt idx="5">
                  <c:v>Fall 2019</c:v>
                </c:pt>
                <c:pt idx="6">
                  <c:v>Fall 2020</c:v>
                </c:pt>
                <c:pt idx="7">
                  <c:v>Fall 2021</c:v>
                </c:pt>
                <c:pt idx="8">
                  <c:v>Fall 2022</c:v>
                </c:pt>
                <c:pt idx="9">
                  <c:v>Fall 2023</c:v>
                </c:pt>
              </c:strCache>
            </c:strRef>
          </c:cat>
          <c:val>
            <c:numRef>
              <c:f>'UG Enrollment'!$B$5:$K$5</c:f>
              <c:numCache>
                <c:formatCode>General</c:formatCode>
                <c:ptCount val="10"/>
                <c:pt idx="0">
                  <c:v>409</c:v>
                </c:pt>
                <c:pt idx="1">
                  <c:v>433</c:v>
                </c:pt>
                <c:pt idx="2">
                  <c:v>434</c:v>
                </c:pt>
                <c:pt idx="3">
                  <c:v>429</c:v>
                </c:pt>
                <c:pt idx="4">
                  <c:v>358</c:v>
                </c:pt>
                <c:pt idx="5">
                  <c:v>280</c:v>
                </c:pt>
                <c:pt idx="6">
                  <c:v>271</c:v>
                </c:pt>
                <c:pt idx="7">
                  <c:v>240</c:v>
                </c:pt>
                <c:pt idx="8">
                  <c:v>202</c:v>
                </c:pt>
                <c:pt idx="9">
                  <c:v>175</c:v>
                </c:pt>
              </c:numCache>
            </c:numRef>
          </c:val>
          <c:extLst>
            <c:ext xmlns:c16="http://schemas.microsoft.com/office/drawing/2014/chart" uri="{C3380CC4-5D6E-409C-BE32-E72D297353CC}">
              <c16:uniqueId val="{00000003-F660-1640-9B50-EBD42A6005C5}"/>
            </c:ext>
          </c:extLst>
        </c:ser>
        <c:ser>
          <c:idx val="4"/>
          <c:order val="4"/>
          <c:tx>
            <c:strRef>
              <c:f>'UG Enrollment'!$A$6</c:f>
              <c:strCache>
                <c:ptCount val="1"/>
                <c:pt idx="0">
                  <c:v>MGT</c:v>
                </c:pt>
              </c:strCache>
            </c:strRef>
          </c:tx>
          <c:spPr>
            <a:solidFill>
              <a:srgbClr val="FFFFFF">
                <a:lumMod val="85000"/>
              </a:srgbClr>
            </a:solidFill>
            <a:ln>
              <a:solidFill>
                <a:schemeClr val="bg1"/>
              </a:solidFill>
            </a:ln>
            <a:effectLst/>
          </c:spPr>
          <c:invertIfNegative val="0"/>
          <c:dLbls>
            <c:delete val="1"/>
          </c:dLbls>
          <c:cat>
            <c:strRef>
              <c:f>'UG Enrollment'!$B$1:$K$1</c:f>
              <c:strCache>
                <c:ptCount val="10"/>
                <c:pt idx="0">
                  <c:v>Fall 2014</c:v>
                </c:pt>
                <c:pt idx="1">
                  <c:v>Fall 2015</c:v>
                </c:pt>
                <c:pt idx="2">
                  <c:v>Fall 2016</c:v>
                </c:pt>
                <c:pt idx="3">
                  <c:v>Fall 2017</c:v>
                </c:pt>
                <c:pt idx="4">
                  <c:v>Fall 2018</c:v>
                </c:pt>
                <c:pt idx="5">
                  <c:v>Fall 2019</c:v>
                </c:pt>
                <c:pt idx="6">
                  <c:v>Fall 2020</c:v>
                </c:pt>
                <c:pt idx="7">
                  <c:v>Fall 2021</c:v>
                </c:pt>
                <c:pt idx="8">
                  <c:v>Fall 2022</c:v>
                </c:pt>
                <c:pt idx="9">
                  <c:v>Fall 2023</c:v>
                </c:pt>
              </c:strCache>
            </c:strRef>
          </c:cat>
          <c:val>
            <c:numRef>
              <c:f>'UG Enrollment'!$B$6:$K$6</c:f>
              <c:numCache>
                <c:formatCode>General</c:formatCode>
                <c:ptCount val="10"/>
                <c:pt idx="0">
                  <c:v>187</c:v>
                </c:pt>
                <c:pt idx="1">
                  <c:v>158</c:v>
                </c:pt>
                <c:pt idx="2">
                  <c:v>169</c:v>
                </c:pt>
                <c:pt idx="3">
                  <c:v>173</c:v>
                </c:pt>
                <c:pt idx="4">
                  <c:v>159</c:v>
                </c:pt>
                <c:pt idx="5">
                  <c:v>155</c:v>
                </c:pt>
                <c:pt idx="6">
                  <c:v>229</c:v>
                </c:pt>
                <c:pt idx="7">
                  <c:v>353</c:v>
                </c:pt>
                <c:pt idx="8">
                  <c:v>363</c:v>
                </c:pt>
                <c:pt idx="9">
                  <c:v>414</c:v>
                </c:pt>
              </c:numCache>
            </c:numRef>
          </c:val>
          <c:extLst>
            <c:ext xmlns:c16="http://schemas.microsoft.com/office/drawing/2014/chart" uri="{C3380CC4-5D6E-409C-BE32-E72D297353CC}">
              <c16:uniqueId val="{00000004-F660-1640-9B50-EBD42A6005C5}"/>
            </c:ext>
          </c:extLst>
        </c:ser>
        <c:ser>
          <c:idx val="5"/>
          <c:order val="5"/>
          <c:tx>
            <c:strRef>
              <c:f>'UG Enrollment'!$A$7</c:f>
              <c:strCache>
                <c:ptCount val="1"/>
                <c:pt idx="0">
                  <c:v>OIM</c:v>
                </c:pt>
              </c:strCache>
            </c:strRef>
          </c:tx>
          <c:spPr>
            <a:solidFill>
              <a:srgbClr val="FFFFFF">
                <a:lumMod val="85000"/>
              </a:srgbClr>
            </a:solidFill>
            <a:ln>
              <a:solidFill>
                <a:schemeClr val="bg1"/>
              </a:solidFill>
            </a:ln>
            <a:effectLst/>
          </c:spPr>
          <c:invertIfNegative val="0"/>
          <c:dLbls>
            <c:delete val="1"/>
          </c:dLbls>
          <c:cat>
            <c:strRef>
              <c:f>'UG Enrollment'!$B$1:$K$1</c:f>
              <c:strCache>
                <c:ptCount val="10"/>
                <c:pt idx="0">
                  <c:v>Fall 2014</c:v>
                </c:pt>
                <c:pt idx="1">
                  <c:v>Fall 2015</c:v>
                </c:pt>
                <c:pt idx="2">
                  <c:v>Fall 2016</c:v>
                </c:pt>
                <c:pt idx="3">
                  <c:v>Fall 2017</c:v>
                </c:pt>
                <c:pt idx="4">
                  <c:v>Fall 2018</c:v>
                </c:pt>
                <c:pt idx="5">
                  <c:v>Fall 2019</c:v>
                </c:pt>
                <c:pt idx="6">
                  <c:v>Fall 2020</c:v>
                </c:pt>
                <c:pt idx="7">
                  <c:v>Fall 2021</c:v>
                </c:pt>
                <c:pt idx="8">
                  <c:v>Fall 2022</c:v>
                </c:pt>
                <c:pt idx="9">
                  <c:v>Fall 2023</c:v>
                </c:pt>
              </c:strCache>
            </c:strRef>
          </c:cat>
          <c:val>
            <c:numRef>
              <c:f>'UG Enrollment'!$B$7:$K$7</c:f>
              <c:numCache>
                <c:formatCode>General</c:formatCode>
                <c:ptCount val="10"/>
                <c:pt idx="0">
                  <c:v>131</c:v>
                </c:pt>
                <c:pt idx="1">
                  <c:v>185</c:v>
                </c:pt>
                <c:pt idx="2">
                  <c:v>210</c:v>
                </c:pt>
                <c:pt idx="3">
                  <c:v>262</c:v>
                </c:pt>
                <c:pt idx="4">
                  <c:v>292</c:v>
                </c:pt>
                <c:pt idx="5">
                  <c:v>343</c:v>
                </c:pt>
                <c:pt idx="6">
                  <c:v>471</c:v>
                </c:pt>
                <c:pt idx="7">
                  <c:v>455</c:v>
                </c:pt>
                <c:pt idx="8">
                  <c:v>498</c:v>
                </c:pt>
                <c:pt idx="9">
                  <c:v>533</c:v>
                </c:pt>
              </c:numCache>
            </c:numRef>
          </c:val>
          <c:extLst>
            <c:ext xmlns:c16="http://schemas.microsoft.com/office/drawing/2014/chart" uri="{C3380CC4-5D6E-409C-BE32-E72D297353CC}">
              <c16:uniqueId val="{00000005-F660-1640-9B50-EBD42A6005C5}"/>
            </c:ext>
          </c:extLst>
        </c:ser>
        <c:ser>
          <c:idx val="6"/>
          <c:order val="6"/>
          <c:tx>
            <c:strRef>
              <c:f>'UG Enrollment'!$A$8</c:f>
              <c:strCache>
                <c:ptCount val="1"/>
                <c:pt idx="0">
                  <c:v>SPORT</c:v>
                </c:pt>
              </c:strCache>
            </c:strRef>
          </c:tx>
          <c:spPr>
            <a:solidFill>
              <a:srgbClr val="FFFFFF">
                <a:lumMod val="85000"/>
              </a:srgbClr>
            </a:solidFill>
            <a:ln>
              <a:solidFill>
                <a:schemeClr val="bg1"/>
              </a:solidFill>
            </a:ln>
            <a:effectLst/>
          </c:spPr>
          <c:invertIfNegative val="0"/>
          <c:dLbls>
            <c:delete val="1"/>
          </c:dLbls>
          <c:cat>
            <c:strRef>
              <c:f>'UG Enrollment'!$B$1:$K$1</c:f>
              <c:strCache>
                <c:ptCount val="10"/>
                <c:pt idx="0">
                  <c:v>Fall 2014</c:v>
                </c:pt>
                <c:pt idx="1">
                  <c:v>Fall 2015</c:v>
                </c:pt>
                <c:pt idx="2">
                  <c:v>Fall 2016</c:v>
                </c:pt>
                <c:pt idx="3">
                  <c:v>Fall 2017</c:v>
                </c:pt>
                <c:pt idx="4">
                  <c:v>Fall 2018</c:v>
                </c:pt>
                <c:pt idx="5">
                  <c:v>Fall 2019</c:v>
                </c:pt>
                <c:pt idx="6">
                  <c:v>Fall 2020</c:v>
                </c:pt>
                <c:pt idx="7">
                  <c:v>Fall 2021</c:v>
                </c:pt>
                <c:pt idx="8">
                  <c:v>Fall 2022</c:v>
                </c:pt>
                <c:pt idx="9">
                  <c:v>Fall 2023</c:v>
                </c:pt>
              </c:strCache>
            </c:strRef>
          </c:cat>
          <c:val>
            <c:numRef>
              <c:f>'UG Enrollment'!$B$8:$K$8</c:f>
              <c:numCache>
                <c:formatCode>General</c:formatCode>
                <c:ptCount val="10"/>
                <c:pt idx="0">
                  <c:v>417</c:v>
                </c:pt>
                <c:pt idx="1">
                  <c:v>393</c:v>
                </c:pt>
                <c:pt idx="2">
                  <c:v>414</c:v>
                </c:pt>
                <c:pt idx="3">
                  <c:v>418</c:v>
                </c:pt>
                <c:pt idx="4">
                  <c:v>414</c:v>
                </c:pt>
                <c:pt idx="5">
                  <c:v>399</c:v>
                </c:pt>
                <c:pt idx="6">
                  <c:v>400</c:v>
                </c:pt>
                <c:pt idx="7">
                  <c:v>423</c:v>
                </c:pt>
                <c:pt idx="8">
                  <c:v>422</c:v>
                </c:pt>
                <c:pt idx="9">
                  <c:v>375</c:v>
                </c:pt>
              </c:numCache>
            </c:numRef>
          </c:val>
          <c:extLst>
            <c:ext xmlns:c16="http://schemas.microsoft.com/office/drawing/2014/chart" uri="{C3380CC4-5D6E-409C-BE32-E72D297353CC}">
              <c16:uniqueId val="{00000006-F660-1640-9B50-EBD42A6005C5}"/>
            </c:ext>
          </c:extLst>
        </c:ser>
        <c:dLbls>
          <c:dLblPos val="ctr"/>
          <c:showLegendKey val="0"/>
          <c:showVal val="1"/>
          <c:showCatName val="0"/>
          <c:showSerName val="0"/>
          <c:showPercent val="0"/>
          <c:showBubbleSize val="0"/>
        </c:dLbls>
        <c:gapWidth val="150"/>
        <c:overlap val="100"/>
        <c:axId val="830039568"/>
        <c:axId val="1799323888"/>
      </c:barChart>
      <c:catAx>
        <c:axId val="8300395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799323888"/>
        <c:crosses val="autoZero"/>
        <c:auto val="1"/>
        <c:lblAlgn val="ctr"/>
        <c:lblOffset val="100"/>
        <c:noMultiLvlLbl val="0"/>
      </c:catAx>
      <c:valAx>
        <c:axId val="1799323888"/>
        <c:scaling>
          <c:orientation val="minMax"/>
        </c:scaling>
        <c:delete val="0"/>
        <c:axPos val="l"/>
        <c:numFmt formatCode="0.0,\ &quot;k&quot;" sourceLinked="0"/>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8300395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8776289327470428E-2"/>
          <c:y val="3.5516710411198603E-2"/>
          <c:w val="0.92931894876776766"/>
          <c:h val="0.88695363079615053"/>
        </c:manualLayout>
      </c:layout>
      <c:barChart>
        <c:barDir val="col"/>
        <c:grouping val="clustered"/>
        <c:varyColors val="0"/>
        <c:ser>
          <c:idx val="0"/>
          <c:order val="0"/>
          <c:tx>
            <c:strRef>
              <c:f>'UG Enrollment'!$P$1</c:f>
              <c:strCache>
                <c:ptCount val="1"/>
                <c:pt idx="0">
                  <c:v>% of total Fall 2014</c:v>
                </c:pt>
              </c:strCache>
            </c:strRef>
          </c:tx>
          <c:spPr>
            <a:solidFill>
              <a:schemeClr val="accent1"/>
            </a:solidFill>
            <a:ln>
              <a:noFill/>
            </a:ln>
            <a:effectLst/>
          </c:spPr>
          <c:invertIfNegative val="0"/>
          <c:dPt>
            <c:idx val="1"/>
            <c:invertIfNegative val="0"/>
            <c:bubble3D val="0"/>
            <c:spPr>
              <a:solidFill>
                <a:srgbClr val="FFFFFF">
                  <a:lumMod val="85000"/>
                </a:srgbClr>
              </a:solidFill>
              <a:ln>
                <a:noFill/>
              </a:ln>
              <a:effectLst/>
            </c:spPr>
            <c:extLst>
              <c:ext xmlns:c16="http://schemas.microsoft.com/office/drawing/2014/chart" uri="{C3380CC4-5D6E-409C-BE32-E72D297353CC}">
                <c16:uniqueId val="{00000003-E7C9-E246-A2BF-45181BC08484}"/>
              </c:ext>
            </c:extLst>
          </c:dPt>
          <c:dPt>
            <c:idx val="2"/>
            <c:invertIfNegative val="0"/>
            <c:bubble3D val="0"/>
            <c:spPr>
              <a:solidFill>
                <a:srgbClr val="FFFFFF">
                  <a:lumMod val="85000"/>
                </a:srgbClr>
              </a:solidFill>
              <a:ln>
                <a:noFill/>
              </a:ln>
              <a:effectLst/>
            </c:spPr>
            <c:extLst>
              <c:ext xmlns:c16="http://schemas.microsoft.com/office/drawing/2014/chart" uri="{C3380CC4-5D6E-409C-BE32-E72D297353CC}">
                <c16:uniqueId val="{00000007-E7C9-E246-A2BF-45181BC08484}"/>
              </c:ext>
            </c:extLst>
          </c:dPt>
          <c:dPt>
            <c:idx val="3"/>
            <c:invertIfNegative val="0"/>
            <c:bubble3D val="0"/>
            <c:spPr>
              <a:solidFill>
                <a:srgbClr val="FFFFFF">
                  <a:lumMod val="85000"/>
                </a:srgbClr>
              </a:solidFill>
              <a:ln>
                <a:noFill/>
              </a:ln>
              <a:effectLst/>
            </c:spPr>
            <c:extLst>
              <c:ext xmlns:c16="http://schemas.microsoft.com/office/drawing/2014/chart" uri="{C3380CC4-5D6E-409C-BE32-E72D297353CC}">
                <c16:uniqueId val="{00000009-E7C9-E246-A2BF-45181BC08484}"/>
              </c:ext>
            </c:extLst>
          </c:dPt>
          <c:dPt>
            <c:idx val="4"/>
            <c:invertIfNegative val="0"/>
            <c:bubble3D val="0"/>
            <c:spPr>
              <a:solidFill>
                <a:srgbClr val="FFFFFF">
                  <a:lumMod val="85000"/>
                </a:srgbClr>
              </a:solidFill>
              <a:ln>
                <a:noFill/>
              </a:ln>
              <a:effectLst/>
            </c:spPr>
            <c:extLst>
              <c:ext xmlns:c16="http://schemas.microsoft.com/office/drawing/2014/chart" uri="{C3380CC4-5D6E-409C-BE32-E72D297353CC}">
                <c16:uniqueId val="{0000000B-E7C9-E246-A2BF-45181BC08484}"/>
              </c:ext>
            </c:extLst>
          </c:dPt>
          <c:dPt>
            <c:idx val="5"/>
            <c:invertIfNegative val="0"/>
            <c:bubble3D val="0"/>
            <c:spPr>
              <a:solidFill>
                <a:srgbClr val="FFFFFF">
                  <a:lumMod val="85000"/>
                </a:srgbClr>
              </a:solidFill>
              <a:ln>
                <a:noFill/>
              </a:ln>
              <a:effectLst/>
            </c:spPr>
            <c:extLst>
              <c:ext xmlns:c16="http://schemas.microsoft.com/office/drawing/2014/chart" uri="{C3380CC4-5D6E-409C-BE32-E72D297353CC}">
                <c16:uniqueId val="{0000000D-E7C9-E246-A2BF-45181BC08484}"/>
              </c:ext>
            </c:extLst>
          </c:dPt>
          <c:dPt>
            <c:idx val="6"/>
            <c:invertIfNegative val="0"/>
            <c:bubble3D val="0"/>
            <c:spPr>
              <a:solidFill>
                <a:srgbClr val="FFFFFF">
                  <a:lumMod val="85000"/>
                </a:srgbClr>
              </a:solidFill>
              <a:ln>
                <a:noFill/>
              </a:ln>
              <a:effectLst/>
            </c:spPr>
            <c:extLst>
              <c:ext xmlns:c16="http://schemas.microsoft.com/office/drawing/2014/chart" uri="{C3380CC4-5D6E-409C-BE32-E72D297353CC}">
                <c16:uniqueId val="{0000000F-E7C9-E246-A2BF-45181BC08484}"/>
              </c:ext>
            </c:extLst>
          </c:dPt>
          <c:dLbls>
            <c:dLbl>
              <c:idx val="1"/>
              <c:delete val="1"/>
              <c:extLst>
                <c:ext xmlns:c15="http://schemas.microsoft.com/office/drawing/2012/chart" uri="{CE6537A1-D6FC-4f65-9D91-7224C49458BB}"/>
                <c:ext xmlns:c16="http://schemas.microsoft.com/office/drawing/2014/chart" uri="{C3380CC4-5D6E-409C-BE32-E72D297353CC}">
                  <c16:uniqueId val="{00000003-E7C9-E246-A2BF-45181BC08484}"/>
                </c:ext>
              </c:extLst>
            </c:dLbl>
            <c:dLbl>
              <c:idx val="2"/>
              <c:delete val="1"/>
              <c:extLst>
                <c:ext xmlns:c15="http://schemas.microsoft.com/office/drawing/2012/chart" uri="{CE6537A1-D6FC-4f65-9D91-7224C49458BB}"/>
                <c:ext xmlns:c16="http://schemas.microsoft.com/office/drawing/2014/chart" uri="{C3380CC4-5D6E-409C-BE32-E72D297353CC}">
                  <c16:uniqueId val="{00000007-E7C9-E246-A2BF-45181BC08484}"/>
                </c:ext>
              </c:extLst>
            </c:dLbl>
            <c:dLbl>
              <c:idx val="3"/>
              <c:delete val="1"/>
              <c:extLst>
                <c:ext xmlns:c15="http://schemas.microsoft.com/office/drawing/2012/chart" uri="{CE6537A1-D6FC-4f65-9D91-7224C49458BB}"/>
                <c:ext xmlns:c16="http://schemas.microsoft.com/office/drawing/2014/chart" uri="{C3380CC4-5D6E-409C-BE32-E72D297353CC}">
                  <c16:uniqueId val="{00000009-E7C9-E246-A2BF-45181BC08484}"/>
                </c:ext>
              </c:extLst>
            </c:dLbl>
            <c:dLbl>
              <c:idx val="4"/>
              <c:delete val="1"/>
              <c:extLst>
                <c:ext xmlns:c15="http://schemas.microsoft.com/office/drawing/2012/chart" uri="{CE6537A1-D6FC-4f65-9D91-7224C49458BB}"/>
                <c:ext xmlns:c16="http://schemas.microsoft.com/office/drawing/2014/chart" uri="{C3380CC4-5D6E-409C-BE32-E72D297353CC}">
                  <c16:uniqueId val="{0000000B-E7C9-E246-A2BF-45181BC08484}"/>
                </c:ext>
              </c:extLst>
            </c:dLbl>
            <c:dLbl>
              <c:idx val="5"/>
              <c:delete val="1"/>
              <c:extLst>
                <c:ext xmlns:c15="http://schemas.microsoft.com/office/drawing/2012/chart" uri="{CE6537A1-D6FC-4f65-9D91-7224C49458BB}"/>
                <c:ext xmlns:c16="http://schemas.microsoft.com/office/drawing/2014/chart" uri="{C3380CC4-5D6E-409C-BE32-E72D297353CC}">
                  <c16:uniqueId val="{0000000D-E7C9-E246-A2BF-45181BC08484}"/>
                </c:ext>
              </c:extLst>
            </c:dLbl>
            <c:dLbl>
              <c:idx val="6"/>
              <c:delete val="1"/>
              <c:extLst>
                <c:ext xmlns:c15="http://schemas.microsoft.com/office/drawing/2012/chart" uri="{CE6537A1-D6FC-4f65-9D91-7224C49458BB}"/>
                <c:ext xmlns:c16="http://schemas.microsoft.com/office/drawing/2014/chart" uri="{C3380CC4-5D6E-409C-BE32-E72D297353CC}">
                  <c16:uniqueId val="{0000000F-E7C9-E246-A2BF-45181BC08484}"/>
                </c:ext>
              </c:extLst>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'UG Enrollment'!$O$2:$O$8</c:f>
              <c:strCache>
                <c:ptCount val="7"/>
                <c:pt idx="0">
                  <c:v>FIN</c:v>
                </c:pt>
                <c:pt idx="1">
                  <c:v>MKTG</c:v>
                </c:pt>
                <c:pt idx="2">
                  <c:v>ACCT</c:v>
                </c:pt>
                <c:pt idx="3">
                  <c:v>HTM</c:v>
                </c:pt>
                <c:pt idx="4">
                  <c:v>MGT</c:v>
                </c:pt>
                <c:pt idx="5">
                  <c:v>OIM</c:v>
                </c:pt>
                <c:pt idx="6">
                  <c:v>SPORT</c:v>
                </c:pt>
              </c:strCache>
            </c:strRef>
          </c:cat>
          <c:val>
            <c:numRef>
              <c:f>'UG Enrollment'!$P$2:$P$8</c:f>
              <c:numCache>
                <c:formatCode>0%</c:formatCode>
                <c:ptCount val="7"/>
                <c:pt idx="0">
                  <c:v>0.17841213202497769</c:v>
                </c:pt>
                <c:pt idx="1">
                  <c:v>0.11685994647636039</c:v>
                </c:pt>
                <c:pt idx="2">
                  <c:v>0.19446922390722568</c:v>
                </c:pt>
                <c:pt idx="3">
                  <c:v>0.18242640499553969</c:v>
                </c:pt>
                <c:pt idx="4">
                  <c:v>8.3407671721677068E-2</c:v>
                </c:pt>
                <c:pt idx="5">
                  <c:v>5.8429973238180194E-2</c:v>
                </c:pt>
                <c:pt idx="6">
                  <c:v>0.18599464763603926</c:v>
                </c:pt>
              </c:numCache>
            </c:numRef>
          </c:val>
          <c:extLst>
            <c:ext xmlns:c16="http://schemas.microsoft.com/office/drawing/2014/chart" uri="{C3380CC4-5D6E-409C-BE32-E72D297353CC}">
              <c16:uniqueId val="{00000000-E7C9-E246-A2BF-45181BC08484}"/>
            </c:ext>
          </c:extLst>
        </c:ser>
        <c:ser>
          <c:idx val="1"/>
          <c:order val="1"/>
          <c:tx>
            <c:strRef>
              <c:f>'UG Enrollment'!$Q$1</c:f>
              <c:strCache>
                <c:ptCount val="1"/>
              </c:strCache>
            </c:strRef>
          </c:tx>
          <c:spPr>
            <a:solidFill>
              <a:schemeClr val="accent2"/>
            </a:solidFill>
            <a:ln>
              <a:noFill/>
            </a:ln>
            <a:effectLst/>
          </c:spPr>
          <c:invertIfNegative val="0"/>
          <c:dLbls>
            <c:delete val="1"/>
          </c:dLbls>
          <c:cat>
            <c:strRef>
              <c:f>'UG Enrollment'!$O$2:$O$8</c:f>
              <c:strCache>
                <c:ptCount val="7"/>
                <c:pt idx="0">
                  <c:v>FIN</c:v>
                </c:pt>
                <c:pt idx="1">
                  <c:v>MKTG</c:v>
                </c:pt>
                <c:pt idx="2">
                  <c:v>ACCT</c:v>
                </c:pt>
                <c:pt idx="3">
                  <c:v>HTM</c:v>
                </c:pt>
                <c:pt idx="4">
                  <c:v>MGT</c:v>
                </c:pt>
                <c:pt idx="5">
                  <c:v>OIM</c:v>
                </c:pt>
                <c:pt idx="6">
                  <c:v>SPORT</c:v>
                </c:pt>
              </c:strCache>
            </c:strRef>
          </c:cat>
          <c:val>
            <c:numRef>
              <c:f>'UG Enrollment'!$Q$2:$Q$8</c:f>
              <c:numCache>
                <c:formatCode>General</c:formatCode>
                <c:ptCount val="7"/>
                <c:pt idx="0">
                  <c:v>0</c:v>
                </c:pt>
                <c:pt idx="1">
                  <c:v>0</c:v>
                </c:pt>
                <c:pt idx="2">
                  <c:v>0</c:v>
                </c:pt>
                <c:pt idx="3">
                  <c:v>0</c:v>
                </c:pt>
                <c:pt idx="4">
                  <c:v>0</c:v>
                </c:pt>
                <c:pt idx="5">
                  <c:v>0</c:v>
                </c:pt>
                <c:pt idx="6">
                  <c:v>0</c:v>
                </c:pt>
              </c:numCache>
            </c:numRef>
          </c:val>
          <c:extLst>
            <c:ext xmlns:c16="http://schemas.microsoft.com/office/drawing/2014/chart" uri="{C3380CC4-5D6E-409C-BE32-E72D297353CC}">
              <c16:uniqueId val="{00000001-E7C9-E246-A2BF-45181BC08484}"/>
            </c:ext>
          </c:extLst>
        </c:ser>
        <c:ser>
          <c:idx val="2"/>
          <c:order val="2"/>
          <c:tx>
            <c:strRef>
              <c:f>'UG Enrollment'!$R$1</c:f>
              <c:strCache>
                <c:ptCount val="1"/>
                <c:pt idx="0">
                  <c:v>% of total Fall 2023</c:v>
                </c:pt>
              </c:strCache>
            </c:strRef>
          </c:tx>
          <c:spPr>
            <a:solidFill>
              <a:schemeClr val="accent2"/>
            </a:solidFill>
            <a:ln>
              <a:noFill/>
            </a:ln>
            <a:effectLst/>
          </c:spPr>
          <c:invertIfNegative val="0"/>
          <c:dPt>
            <c:idx val="1"/>
            <c:invertIfNegative val="0"/>
            <c:bubble3D val="0"/>
            <c:spPr>
              <a:solidFill>
                <a:srgbClr val="FFFFFF">
                  <a:lumMod val="85000"/>
                </a:srgbClr>
              </a:solidFill>
              <a:ln>
                <a:noFill/>
              </a:ln>
              <a:effectLst/>
            </c:spPr>
            <c:extLst>
              <c:ext xmlns:c16="http://schemas.microsoft.com/office/drawing/2014/chart" uri="{C3380CC4-5D6E-409C-BE32-E72D297353CC}">
                <c16:uniqueId val="{00000004-E7C9-E246-A2BF-45181BC08484}"/>
              </c:ext>
            </c:extLst>
          </c:dPt>
          <c:dPt>
            <c:idx val="2"/>
            <c:invertIfNegative val="0"/>
            <c:bubble3D val="0"/>
            <c:spPr>
              <a:solidFill>
                <a:srgbClr val="FFFFFF">
                  <a:lumMod val="85000"/>
                </a:srgbClr>
              </a:solidFill>
              <a:ln>
                <a:noFill/>
              </a:ln>
              <a:effectLst/>
            </c:spPr>
            <c:extLst>
              <c:ext xmlns:c16="http://schemas.microsoft.com/office/drawing/2014/chart" uri="{C3380CC4-5D6E-409C-BE32-E72D297353CC}">
                <c16:uniqueId val="{00000008-E7C9-E246-A2BF-45181BC08484}"/>
              </c:ext>
            </c:extLst>
          </c:dPt>
          <c:dPt>
            <c:idx val="3"/>
            <c:invertIfNegative val="0"/>
            <c:bubble3D val="0"/>
            <c:spPr>
              <a:solidFill>
                <a:srgbClr val="FFFFFF">
                  <a:lumMod val="85000"/>
                </a:srgbClr>
              </a:solidFill>
              <a:ln>
                <a:noFill/>
              </a:ln>
              <a:effectLst/>
            </c:spPr>
            <c:extLst>
              <c:ext xmlns:c16="http://schemas.microsoft.com/office/drawing/2014/chart" uri="{C3380CC4-5D6E-409C-BE32-E72D297353CC}">
                <c16:uniqueId val="{0000000A-E7C9-E246-A2BF-45181BC08484}"/>
              </c:ext>
            </c:extLst>
          </c:dPt>
          <c:dPt>
            <c:idx val="4"/>
            <c:invertIfNegative val="0"/>
            <c:bubble3D val="0"/>
            <c:spPr>
              <a:solidFill>
                <a:srgbClr val="FFFFFF">
                  <a:lumMod val="85000"/>
                </a:srgbClr>
              </a:solidFill>
              <a:ln>
                <a:noFill/>
              </a:ln>
              <a:effectLst/>
            </c:spPr>
            <c:extLst>
              <c:ext xmlns:c16="http://schemas.microsoft.com/office/drawing/2014/chart" uri="{C3380CC4-5D6E-409C-BE32-E72D297353CC}">
                <c16:uniqueId val="{0000000C-E7C9-E246-A2BF-45181BC08484}"/>
              </c:ext>
            </c:extLst>
          </c:dPt>
          <c:dPt>
            <c:idx val="5"/>
            <c:invertIfNegative val="0"/>
            <c:bubble3D val="0"/>
            <c:spPr>
              <a:solidFill>
                <a:srgbClr val="FFFFFF">
                  <a:lumMod val="85000"/>
                </a:srgbClr>
              </a:solidFill>
              <a:ln>
                <a:noFill/>
              </a:ln>
              <a:effectLst/>
            </c:spPr>
            <c:extLst>
              <c:ext xmlns:c16="http://schemas.microsoft.com/office/drawing/2014/chart" uri="{C3380CC4-5D6E-409C-BE32-E72D297353CC}">
                <c16:uniqueId val="{0000000E-E7C9-E246-A2BF-45181BC08484}"/>
              </c:ext>
            </c:extLst>
          </c:dPt>
          <c:dPt>
            <c:idx val="6"/>
            <c:invertIfNegative val="0"/>
            <c:bubble3D val="0"/>
            <c:spPr>
              <a:solidFill>
                <a:srgbClr val="FFFFFF">
                  <a:lumMod val="85000"/>
                </a:srgbClr>
              </a:solidFill>
              <a:ln>
                <a:noFill/>
              </a:ln>
              <a:effectLst/>
            </c:spPr>
            <c:extLst>
              <c:ext xmlns:c16="http://schemas.microsoft.com/office/drawing/2014/chart" uri="{C3380CC4-5D6E-409C-BE32-E72D297353CC}">
                <c16:uniqueId val="{00000010-E7C9-E246-A2BF-45181BC08484}"/>
              </c:ext>
            </c:extLst>
          </c:dPt>
          <c:dLbls>
            <c:dLbl>
              <c:idx val="0"/>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18-C328-BF45-9C80-02F83F9D4F4F}"/>
                </c:ext>
              </c:extLst>
            </c:dLbl>
            <c:dLbl>
              <c:idx val="1"/>
              <c:delete val="1"/>
              <c:extLst>
                <c:ext xmlns:c15="http://schemas.microsoft.com/office/drawing/2012/chart" uri="{CE6537A1-D6FC-4f65-9D91-7224C49458BB}"/>
                <c:ext xmlns:c16="http://schemas.microsoft.com/office/drawing/2014/chart" uri="{C3380CC4-5D6E-409C-BE32-E72D297353CC}">
                  <c16:uniqueId val="{00000004-E7C9-E246-A2BF-45181BC08484}"/>
                </c:ext>
              </c:extLst>
            </c:dLbl>
            <c:dLbl>
              <c:idx val="2"/>
              <c:delete val="1"/>
              <c:extLst>
                <c:ext xmlns:c15="http://schemas.microsoft.com/office/drawing/2012/chart" uri="{CE6537A1-D6FC-4f65-9D91-7224C49458BB}"/>
                <c:ext xmlns:c16="http://schemas.microsoft.com/office/drawing/2014/chart" uri="{C3380CC4-5D6E-409C-BE32-E72D297353CC}">
                  <c16:uniqueId val="{00000008-E7C9-E246-A2BF-45181BC08484}"/>
                </c:ext>
              </c:extLst>
            </c:dLbl>
            <c:dLbl>
              <c:idx val="3"/>
              <c:delete val="1"/>
              <c:extLst>
                <c:ext xmlns:c15="http://schemas.microsoft.com/office/drawing/2012/chart" uri="{CE6537A1-D6FC-4f65-9D91-7224C49458BB}"/>
                <c:ext xmlns:c16="http://schemas.microsoft.com/office/drawing/2014/chart" uri="{C3380CC4-5D6E-409C-BE32-E72D297353CC}">
                  <c16:uniqueId val="{0000000A-E7C9-E246-A2BF-45181BC08484}"/>
                </c:ext>
              </c:extLst>
            </c:dLbl>
            <c:dLbl>
              <c:idx val="4"/>
              <c:delete val="1"/>
              <c:extLst>
                <c:ext xmlns:c15="http://schemas.microsoft.com/office/drawing/2012/chart" uri="{CE6537A1-D6FC-4f65-9D91-7224C49458BB}"/>
                <c:ext xmlns:c16="http://schemas.microsoft.com/office/drawing/2014/chart" uri="{C3380CC4-5D6E-409C-BE32-E72D297353CC}">
                  <c16:uniqueId val="{0000000C-E7C9-E246-A2BF-45181BC08484}"/>
                </c:ext>
              </c:extLst>
            </c:dLbl>
            <c:dLbl>
              <c:idx val="5"/>
              <c:delete val="1"/>
              <c:extLst>
                <c:ext xmlns:c15="http://schemas.microsoft.com/office/drawing/2012/chart" uri="{CE6537A1-D6FC-4f65-9D91-7224C49458BB}"/>
                <c:ext xmlns:c16="http://schemas.microsoft.com/office/drawing/2014/chart" uri="{C3380CC4-5D6E-409C-BE32-E72D297353CC}">
                  <c16:uniqueId val="{0000000E-E7C9-E246-A2BF-45181BC08484}"/>
                </c:ext>
              </c:extLst>
            </c:dLbl>
            <c:dLbl>
              <c:idx val="6"/>
              <c:delete val="1"/>
              <c:extLst>
                <c:ext xmlns:c15="http://schemas.microsoft.com/office/drawing/2012/chart" uri="{CE6537A1-D6FC-4f65-9D91-7224C49458BB}"/>
                <c:ext xmlns:c16="http://schemas.microsoft.com/office/drawing/2014/chart" uri="{C3380CC4-5D6E-409C-BE32-E72D297353CC}">
                  <c16:uniqueId val="{00000010-E7C9-E246-A2BF-45181BC08484}"/>
                </c:ext>
              </c:extLst>
            </c:dLbl>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'UG Enrollment'!$O$2:$O$8</c:f>
              <c:strCache>
                <c:ptCount val="7"/>
                <c:pt idx="0">
                  <c:v>FIN</c:v>
                </c:pt>
                <c:pt idx="1">
                  <c:v>MKTG</c:v>
                </c:pt>
                <c:pt idx="2">
                  <c:v>ACCT</c:v>
                </c:pt>
                <c:pt idx="3">
                  <c:v>HTM</c:v>
                </c:pt>
                <c:pt idx="4">
                  <c:v>MGT</c:v>
                </c:pt>
                <c:pt idx="5">
                  <c:v>OIM</c:v>
                </c:pt>
                <c:pt idx="6">
                  <c:v>SPORT</c:v>
                </c:pt>
              </c:strCache>
            </c:strRef>
          </c:cat>
          <c:val>
            <c:numRef>
              <c:f>'UG Enrollment'!$R$2:$R$8</c:f>
              <c:numCache>
                <c:formatCode>0%</c:formatCode>
                <c:ptCount val="7"/>
                <c:pt idx="0">
                  <c:v>0.2909344490934449</c:v>
                </c:pt>
                <c:pt idx="1">
                  <c:v>0.18772663877266388</c:v>
                </c:pt>
                <c:pt idx="2">
                  <c:v>0.10376569037656903</c:v>
                </c:pt>
                <c:pt idx="3">
                  <c:v>4.8814504881450491E-2</c:v>
                </c:pt>
                <c:pt idx="4">
                  <c:v>0.11548117154811716</c:v>
                </c:pt>
                <c:pt idx="5">
                  <c:v>0.1486750348675035</c:v>
                </c:pt>
                <c:pt idx="6">
                  <c:v>0.10460251046025104</c:v>
                </c:pt>
              </c:numCache>
            </c:numRef>
          </c:val>
          <c:extLst>
            <c:ext xmlns:c16="http://schemas.microsoft.com/office/drawing/2014/chart" uri="{C3380CC4-5D6E-409C-BE32-E72D297353CC}">
              <c16:uniqueId val="{00000002-E7C9-E246-A2BF-45181BC08484}"/>
            </c:ext>
          </c:extLst>
        </c:ser>
        <c:dLbls>
          <c:dLblPos val="ctr"/>
          <c:showLegendKey val="0"/>
          <c:showVal val="1"/>
          <c:showCatName val="0"/>
          <c:showSerName val="0"/>
          <c:showPercent val="0"/>
          <c:showBubbleSize val="0"/>
        </c:dLbls>
        <c:gapWidth val="219"/>
        <c:overlap val="-27"/>
        <c:axId val="273302847"/>
        <c:axId val="122110143"/>
      </c:barChart>
      <c:catAx>
        <c:axId val="2733028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22110143"/>
        <c:crosses val="autoZero"/>
        <c:auto val="1"/>
        <c:lblAlgn val="ctr"/>
        <c:lblOffset val="100"/>
        <c:noMultiLvlLbl val="0"/>
      </c:catAx>
      <c:valAx>
        <c:axId val="122110143"/>
        <c:scaling>
          <c:orientation val="minMax"/>
          <c:max val="0.3"/>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273302847"/>
        <c:crosses val="autoZero"/>
        <c:crossBetween val="between"/>
      </c:valAx>
      <c:spPr>
        <a:noFill/>
        <a:ln>
          <a:noFill/>
        </a:ln>
        <a:effectLst/>
      </c:spPr>
    </c:plotArea>
    <c:legend>
      <c:legendPos val="b"/>
      <c:legendEntry>
        <c:idx val="1"/>
        <c:delete val="1"/>
      </c:legendEntry>
      <c:layout>
        <c:manualLayout>
          <c:xMode val="edge"/>
          <c:yMode val="edge"/>
          <c:x val="0.60942086784606475"/>
          <c:y val="9.1399475065616784E-2"/>
          <c:w val="0.36990285305245946"/>
          <c:h val="3.7489413823272089E-2"/>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8776289327470428E-2"/>
          <c:y val="3.5516710411198603E-2"/>
          <c:w val="0.92931894876776766"/>
          <c:h val="0.88695363079615053"/>
        </c:manualLayout>
      </c:layout>
      <c:barChart>
        <c:barDir val="col"/>
        <c:grouping val="clustered"/>
        <c:varyColors val="0"/>
        <c:ser>
          <c:idx val="0"/>
          <c:order val="0"/>
          <c:tx>
            <c:strRef>
              <c:f>'UG Enrollment'!$P$1</c:f>
              <c:strCache>
                <c:ptCount val="1"/>
                <c:pt idx="0">
                  <c:v>% of total Fall 2014</c:v>
                </c:pt>
              </c:strCache>
            </c:strRef>
          </c:tx>
          <c:spPr>
            <a:solidFill>
              <a:schemeClr val="accent1"/>
            </a:solidFill>
            <a:ln>
              <a:noFill/>
            </a:ln>
            <a:effectLst/>
          </c:spPr>
          <c:invertIfNegative val="0"/>
          <c:dPt>
            <c:idx val="0"/>
            <c:invertIfNegative val="0"/>
            <c:bubble3D val="0"/>
            <c:spPr>
              <a:solidFill>
                <a:srgbClr val="FFFFFF">
                  <a:lumMod val="85000"/>
                </a:srgbClr>
              </a:solidFill>
              <a:ln>
                <a:noFill/>
              </a:ln>
              <a:effectLst/>
            </c:spPr>
            <c:extLst>
              <c:ext xmlns:c16="http://schemas.microsoft.com/office/drawing/2014/chart" uri="{C3380CC4-5D6E-409C-BE32-E72D297353CC}">
                <c16:uniqueId val="{0000001B-06CC-A54C-8047-D206488691EC}"/>
              </c:ext>
            </c:extLst>
          </c:dPt>
          <c:dPt>
            <c:idx val="1"/>
            <c:invertIfNegative val="0"/>
            <c:bubble3D val="0"/>
            <c:spPr>
              <a:solidFill>
                <a:srgbClr val="FFFFFF">
                  <a:lumMod val="85000"/>
                </a:srgbClr>
              </a:solidFill>
              <a:ln>
                <a:noFill/>
              </a:ln>
              <a:effectLst/>
            </c:spPr>
            <c:extLst>
              <c:ext xmlns:c16="http://schemas.microsoft.com/office/drawing/2014/chart" uri="{C3380CC4-5D6E-409C-BE32-E72D297353CC}">
                <c16:uniqueId val="{00000001-06CC-A54C-8047-D206488691EC}"/>
              </c:ext>
            </c:extLst>
          </c:dPt>
          <c:dPt>
            <c:idx val="2"/>
            <c:invertIfNegative val="0"/>
            <c:bubble3D val="0"/>
            <c:spPr>
              <a:solidFill>
                <a:srgbClr val="FFFFFF">
                  <a:lumMod val="85000"/>
                </a:srgbClr>
              </a:solidFill>
              <a:ln>
                <a:noFill/>
              </a:ln>
              <a:effectLst/>
            </c:spPr>
            <c:extLst>
              <c:ext xmlns:c16="http://schemas.microsoft.com/office/drawing/2014/chart" uri="{C3380CC4-5D6E-409C-BE32-E72D297353CC}">
                <c16:uniqueId val="{00000003-06CC-A54C-8047-D206488691EC}"/>
              </c:ext>
            </c:extLst>
          </c:dPt>
          <c:dPt>
            <c:idx val="3"/>
            <c:invertIfNegative val="0"/>
            <c:bubble3D val="0"/>
            <c:spPr>
              <a:solidFill>
                <a:srgbClr val="FFFFFF">
                  <a:lumMod val="85000"/>
                </a:srgbClr>
              </a:solidFill>
              <a:ln>
                <a:noFill/>
              </a:ln>
              <a:effectLst/>
            </c:spPr>
            <c:extLst>
              <c:ext xmlns:c16="http://schemas.microsoft.com/office/drawing/2014/chart" uri="{C3380CC4-5D6E-409C-BE32-E72D297353CC}">
                <c16:uniqueId val="{00000005-06CC-A54C-8047-D206488691EC}"/>
              </c:ext>
            </c:extLst>
          </c:dPt>
          <c:dPt>
            <c:idx val="4"/>
            <c:invertIfNegative val="0"/>
            <c:bubble3D val="0"/>
            <c:spPr>
              <a:solidFill>
                <a:srgbClr val="FFFFFF">
                  <a:lumMod val="85000"/>
                </a:srgbClr>
              </a:solidFill>
              <a:ln>
                <a:noFill/>
              </a:ln>
              <a:effectLst/>
            </c:spPr>
            <c:extLst>
              <c:ext xmlns:c16="http://schemas.microsoft.com/office/drawing/2014/chart" uri="{C3380CC4-5D6E-409C-BE32-E72D297353CC}">
                <c16:uniqueId val="{00000007-06CC-A54C-8047-D206488691EC}"/>
              </c:ext>
            </c:extLst>
          </c:dPt>
          <c:dPt>
            <c:idx val="5"/>
            <c:invertIfNegative val="0"/>
            <c:bubble3D val="0"/>
            <c:spPr>
              <a:solidFill>
                <a:srgbClr val="FFFFFF">
                  <a:lumMod val="85000"/>
                </a:srgbClr>
              </a:solidFill>
              <a:ln>
                <a:noFill/>
              </a:ln>
              <a:effectLst/>
            </c:spPr>
            <c:extLst>
              <c:ext xmlns:c16="http://schemas.microsoft.com/office/drawing/2014/chart" uri="{C3380CC4-5D6E-409C-BE32-E72D297353CC}">
                <c16:uniqueId val="{00000009-06CC-A54C-8047-D206488691EC}"/>
              </c:ext>
            </c:extLst>
          </c:dPt>
          <c:dPt>
            <c:idx val="6"/>
            <c:invertIfNegative val="0"/>
            <c:bubble3D val="0"/>
            <c:spPr>
              <a:solidFill>
                <a:srgbClr val="FFFFFF">
                  <a:lumMod val="85000"/>
                </a:srgbClr>
              </a:solidFill>
              <a:ln>
                <a:noFill/>
              </a:ln>
              <a:effectLst/>
            </c:spPr>
            <c:extLst>
              <c:ext xmlns:c16="http://schemas.microsoft.com/office/drawing/2014/chart" uri="{C3380CC4-5D6E-409C-BE32-E72D297353CC}">
                <c16:uniqueId val="{0000000B-06CC-A54C-8047-D206488691EC}"/>
              </c:ext>
            </c:extLst>
          </c:dPt>
          <c:dLbls>
            <c:delete val="1"/>
          </c:dLbls>
          <c:cat>
            <c:strRef>
              <c:f>'UG Enrollment'!$O$2:$O$8</c:f>
              <c:strCache>
                <c:ptCount val="7"/>
                <c:pt idx="0">
                  <c:v>FIN</c:v>
                </c:pt>
                <c:pt idx="1">
                  <c:v>MKTG</c:v>
                </c:pt>
                <c:pt idx="2">
                  <c:v>ACCT</c:v>
                </c:pt>
                <c:pt idx="3">
                  <c:v>HTM</c:v>
                </c:pt>
                <c:pt idx="4">
                  <c:v>MGT</c:v>
                </c:pt>
                <c:pt idx="5">
                  <c:v>OIM</c:v>
                </c:pt>
                <c:pt idx="6">
                  <c:v>SPORT</c:v>
                </c:pt>
              </c:strCache>
            </c:strRef>
          </c:cat>
          <c:val>
            <c:numRef>
              <c:f>'UG Enrollment'!$P$2:$P$8</c:f>
              <c:numCache>
                <c:formatCode>0%</c:formatCode>
                <c:ptCount val="7"/>
                <c:pt idx="0">
                  <c:v>0.17841213202497769</c:v>
                </c:pt>
                <c:pt idx="1">
                  <c:v>0.11685994647636039</c:v>
                </c:pt>
                <c:pt idx="2">
                  <c:v>0.19446922390722568</c:v>
                </c:pt>
                <c:pt idx="3">
                  <c:v>0.18242640499553969</c:v>
                </c:pt>
                <c:pt idx="4">
                  <c:v>8.3407671721677068E-2</c:v>
                </c:pt>
                <c:pt idx="5">
                  <c:v>5.8429973238180194E-2</c:v>
                </c:pt>
                <c:pt idx="6">
                  <c:v>0.18599464763603926</c:v>
                </c:pt>
              </c:numCache>
            </c:numRef>
          </c:val>
          <c:extLst>
            <c:ext xmlns:c16="http://schemas.microsoft.com/office/drawing/2014/chart" uri="{C3380CC4-5D6E-409C-BE32-E72D297353CC}">
              <c16:uniqueId val="{0000000C-06CC-A54C-8047-D206488691EC}"/>
            </c:ext>
          </c:extLst>
        </c:ser>
        <c:ser>
          <c:idx val="1"/>
          <c:order val="1"/>
          <c:tx>
            <c:strRef>
              <c:f>'UG Enrollment'!$Q$1</c:f>
              <c:strCache>
                <c:ptCount val="1"/>
              </c:strCache>
            </c:strRef>
          </c:tx>
          <c:spPr>
            <a:solidFill>
              <a:schemeClr val="accent2"/>
            </a:solidFill>
            <a:ln>
              <a:noFill/>
            </a:ln>
            <a:effectLst/>
          </c:spPr>
          <c:invertIfNegative val="0"/>
          <c:dLbls>
            <c:delete val="1"/>
          </c:dLbls>
          <c:cat>
            <c:strRef>
              <c:f>'UG Enrollment'!$O$2:$O$8</c:f>
              <c:strCache>
                <c:ptCount val="7"/>
                <c:pt idx="0">
                  <c:v>FIN</c:v>
                </c:pt>
                <c:pt idx="1">
                  <c:v>MKTG</c:v>
                </c:pt>
                <c:pt idx="2">
                  <c:v>ACCT</c:v>
                </c:pt>
                <c:pt idx="3">
                  <c:v>HTM</c:v>
                </c:pt>
                <c:pt idx="4">
                  <c:v>MGT</c:v>
                </c:pt>
                <c:pt idx="5">
                  <c:v>OIM</c:v>
                </c:pt>
                <c:pt idx="6">
                  <c:v>SPORT</c:v>
                </c:pt>
              </c:strCache>
            </c:strRef>
          </c:cat>
          <c:val>
            <c:numRef>
              <c:f>'UG Enrollment'!$Q$2:$Q$8</c:f>
              <c:numCache>
                <c:formatCode>General</c:formatCode>
                <c:ptCount val="7"/>
                <c:pt idx="0">
                  <c:v>0</c:v>
                </c:pt>
                <c:pt idx="1">
                  <c:v>0</c:v>
                </c:pt>
                <c:pt idx="2">
                  <c:v>0</c:v>
                </c:pt>
                <c:pt idx="3">
                  <c:v>0</c:v>
                </c:pt>
                <c:pt idx="4">
                  <c:v>0</c:v>
                </c:pt>
                <c:pt idx="5">
                  <c:v>0</c:v>
                </c:pt>
                <c:pt idx="6">
                  <c:v>0</c:v>
                </c:pt>
              </c:numCache>
            </c:numRef>
          </c:val>
          <c:extLst>
            <c:ext xmlns:c16="http://schemas.microsoft.com/office/drawing/2014/chart" uri="{C3380CC4-5D6E-409C-BE32-E72D297353CC}">
              <c16:uniqueId val="{0000000D-06CC-A54C-8047-D206488691EC}"/>
            </c:ext>
          </c:extLst>
        </c:ser>
        <c:ser>
          <c:idx val="2"/>
          <c:order val="2"/>
          <c:tx>
            <c:strRef>
              <c:f>'UG Enrollment'!$R$1</c:f>
              <c:strCache>
                <c:ptCount val="1"/>
                <c:pt idx="0">
                  <c:v>% of total Fall 2023</c:v>
                </c:pt>
              </c:strCache>
            </c:strRef>
          </c:tx>
          <c:spPr>
            <a:solidFill>
              <a:schemeClr val="accent2"/>
            </a:solidFill>
            <a:ln>
              <a:noFill/>
            </a:ln>
            <a:effectLst/>
          </c:spPr>
          <c:invertIfNegative val="0"/>
          <c:dPt>
            <c:idx val="1"/>
            <c:invertIfNegative val="0"/>
            <c:bubble3D val="0"/>
            <c:spPr>
              <a:solidFill>
                <a:srgbClr val="C69214"/>
              </a:solidFill>
              <a:ln>
                <a:noFill/>
              </a:ln>
              <a:effectLst/>
            </c:spPr>
            <c:extLst>
              <c:ext xmlns:c16="http://schemas.microsoft.com/office/drawing/2014/chart" uri="{C3380CC4-5D6E-409C-BE32-E72D297353CC}">
                <c16:uniqueId val="{0000000F-06CC-A54C-8047-D206488691EC}"/>
              </c:ext>
            </c:extLst>
          </c:dPt>
          <c:dPt>
            <c:idx val="2"/>
            <c:invertIfNegative val="0"/>
            <c:bubble3D val="0"/>
            <c:spPr>
              <a:solidFill>
                <a:srgbClr val="FFFFFF">
                  <a:lumMod val="85000"/>
                </a:srgbClr>
              </a:solidFill>
              <a:ln>
                <a:noFill/>
              </a:ln>
              <a:effectLst/>
            </c:spPr>
            <c:extLst>
              <c:ext xmlns:c16="http://schemas.microsoft.com/office/drawing/2014/chart" uri="{C3380CC4-5D6E-409C-BE32-E72D297353CC}">
                <c16:uniqueId val="{00000011-06CC-A54C-8047-D206488691EC}"/>
              </c:ext>
            </c:extLst>
          </c:dPt>
          <c:dPt>
            <c:idx val="3"/>
            <c:invertIfNegative val="0"/>
            <c:bubble3D val="0"/>
            <c:spPr>
              <a:solidFill>
                <a:srgbClr val="FFFFFF">
                  <a:lumMod val="85000"/>
                </a:srgbClr>
              </a:solidFill>
              <a:ln>
                <a:noFill/>
              </a:ln>
              <a:effectLst/>
            </c:spPr>
            <c:extLst>
              <c:ext xmlns:c16="http://schemas.microsoft.com/office/drawing/2014/chart" uri="{C3380CC4-5D6E-409C-BE32-E72D297353CC}">
                <c16:uniqueId val="{00000013-06CC-A54C-8047-D206488691EC}"/>
              </c:ext>
            </c:extLst>
          </c:dPt>
          <c:dPt>
            <c:idx val="4"/>
            <c:invertIfNegative val="0"/>
            <c:bubble3D val="0"/>
            <c:spPr>
              <a:solidFill>
                <a:srgbClr val="FFFFFF">
                  <a:lumMod val="85000"/>
                </a:srgbClr>
              </a:solidFill>
              <a:ln>
                <a:noFill/>
              </a:ln>
              <a:effectLst/>
            </c:spPr>
            <c:extLst>
              <c:ext xmlns:c16="http://schemas.microsoft.com/office/drawing/2014/chart" uri="{C3380CC4-5D6E-409C-BE32-E72D297353CC}">
                <c16:uniqueId val="{00000015-06CC-A54C-8047-D206488691EC}"/>
              </c:ext>
            </c:extLst>
          </c:dPt>
          <c:dPt>
            <c:idx val="5"/>
            <c:invertIfNegative val="0"/>
            <c:bubble3D val="0"/>
            <c:spPr>
              <a:solidFill>
                <a:srgbClr val="FFFFFF">
                  <a:lumMod val="85000"/>
                </a:srgbClr>
              </a:solidFill>
              <a:ln>
                <a:noFill/>
              </a:ln>
              <a:effectLst/>
            </c:spPr>
            <c:extLst>
              <c:ext xmlns:c16="http://schemas.microsoft.com/office/drawing/2014/chart" uri="{C3380CC4-5D6E-409C-BE32-E72D297353CC}">
                <c16:uniqueId val="{00000017-06CC-A54C-8047-D206488691EC}"/>
              </c:ext>
            </c:extLst>
          </c:dPt>
          <c:dPt>
            <c:idx val="6"/>
            <c:invertIfNegative val="0"/>
            <c:bubble3D val="0"/>
            <c:spPr>
              <a:solidFill>
                <a:srgbClr val="FFFFFF">
                  <a:lumMod val="85000"/>
                </a:srgbClr>
              </a:solidFill>
              <a:ln>
                <a:noFill/>
              </a:ln>
              <a:effectLst/>
            </c:spPr>
            <c:extLst>
              <c:ext xmlns:c16="http://schemas.microsoft.com/office/drawing/2014/chart" uri="{C3380CC4-5D6E-409C-BE32-E72D297353CC}">
                <c16:uniqueId val="{00000019-06CC-A54C-8047-D206488691EC}"/>
              </c:ext>
            </c:extLst>
          </c:dPt>
          <c:dLbls>
            <c:dLbl>
              <c:idx val="2"/>
              <c:delete val="1"/>
              <c:extLst>
                <c:ext xmlns:c15="http://schemas.microsoft.com/office/drawing/2012/chart" uri="{CE6537A1-D6FC-4f65-9D91-7224C49458BB}"/>
                <c:ext xmlns:c16="http://schemas.microsoft.com/office/drawing/2014/chart" uri="{C3380CC4-5D6E-409C-BE32-E72D297353CC}">
                  <c16:uniqueId val="{00000011-06CC-A54C-8047-D206488691EC}"/>
                </c:ext>
              </c:extLst>
            </c:dLbl>
            <c:dLbl>
              <c:idx val="3"/>
              <c:delete val="1"/>
              <c:extLst>
                <c:ext xmlns:c15="http://schemas.microsoft.com/office/drawing/2012/chart" uri="{CE6537A1-D6FC-4f65-9D91-7224C49458BB}"/>
                <c:ext xmlns:c16="http://schemas.microsoft.com/office/drawing/2014/chart" uri="{C3380CC4-5D6E-409C-BE32-E72D297353CC}">
                  <c16:uniqueId val="{00000013-06CC-A54C-8047-D206488691EC}"/>
                </c:ext>
              </c:extLst>
            </c:dLbl>
            <c:dLbl>
              <c:idx val="4"/>
              <c:delete val="1"/>
              <c:extLst>
                <c:ext xmlns:c15="http://schemas.microsoft.com/office/drawing/2012/chart" uri="{CE6537A1-D6FC-4f65-9D91-7224C49458BB}"/>
                <c:ext xmlns:c16="http://schemas.microsoft.com/office/drawing/2014/chart" uri="{C3380CC4-5D6E-409C-BE32-E72D297353CC}">
                  <c16:uniqueId val="{00000015-06CC-A54C-8047-D206488691EC}"/>
                </c:ext>
              </c:extLst>
            </c:dLbl>
            <c:dLbl>
              <c:idx val="5"/>
              <c:delete val="1"/>
              <c:extLst>
                <c:ext xmlns:c15="http://schemas.microsoft.com/office/drawing/2012/chart" uri="{CE6537A1-D6FC-4f65-9D91-7224C49458BB}"/>
                <c:ext xmlns:c16="http://schemas.microsoft.com/office/drawing/2014/chart" uri="{C3380CC4-5D6E-409C-BE32-E72D297353CC}">
                  <c16:uniqueId val="{00000017-06CC-A54C-8047-D206488691EC}"/>
                </c:ext>
              </c:extLst>
            </c:dLbl>
            <c:dLbl>
              <c:idx val="6"/>
              <c:delete val="1"/>
              <c:extLst>
                <c:ext xmlns:c15="http://schemas.microsoft.com/office/drawing/2012/chart" uri="{CE6537A1-D6FC-4f65-9D91-7224C49458BB}"/>
                <c:ext xmlns:c16="http://schemas.microsoft.com/office/drawing/2014/chart" uri="{C3380CC4-5D6E-409C-BE32-E72D297353CC}">
                  <c16:uniqueId val="{00000019-06CC-A54C-8047-D206488691EC}"/>
                </c:ext>
              </c:extLst>
            </c:dLbl>
            <c:spPr>
              <a:noFill/>
              <a:ln>
                <a:noFill/>
              </a:ln>
              <a:effectLst/>
            </c:spPr>
            <c:txPr>
              <a:bodyPr rot="0" spcFirstLastPara="1" vertOverflow="ellipsis" vert="horz" wrap="square" lIns="38100" tIns="19050" rIns="38100" bIns="19050" anchor="t" anchorCtr="1">
                <a:spAutoFit/>
              </a:bodyPr>
              <a:lstStyle/>
              <a:p>
                <a:pPr>
                  <a:defRPr sz="20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'UG Enrollment'!$O$2:$O$8</c:f>
              <c:strCache>
                <c:ptCount val="7"/>
                <c:pt idx="0">
                  <c:v>FIN</c:v>
                </c:pt>
                <c:pt idx="1">
                  <c:v>MKTG</c:v>
                </c:pt>
                <c:pt idx="2">
                  <c:v>ACCT</c:v>
                </c:pt>
                <c:pt idx="3">
                  <c:v>HTM</c:v>
                </c:pt>
                <c:pt idx="4">
                  <c:v>MGT</c:v>
                </c:pt>
                <c:pt idx="5">
                  <c:v>OIM</c:v>
                </c:pt>
                <c:pt idx="6">
                  <c:v>SPORT</c:v>
                </c:pt>
              </c:strCache>
            </c:strRef>
          </c:cat>
          <c:val>
            <c:numRef>
              <c:f>'UG Enrollment'!$R$2:$R$8</c:f>
              <c:numCache>
                <c:formatCode>0%</c:formatCode>
                <c:ptCount val="7"/>
                <c:pt idx="0">
                  <c:v>0.2909344490934449</c:v>
                </c:pt>
                <c:pt idx="1">
                  <c:v>0.18772663877266388</c:v>
                </c:pt>
                <c:pt idx="2">
                  <c:v>0.10376569037656903</c:v>
                </c:pt>
                <c:pt idx="3">
                  <c:v>4.8814504881450491E-2</c:v>
                </c:pt>
                <c:pt idx="4">
                  <c:v>0.11548117154811716</c:v>
                </c:pt>
                <c:pt idx="5">
                  <c:v>0.1486750348675035</c:v>
                </c:pt>
                <c:pt idx="6">
                  <c:v>0.10460251046025104</c:v>
                </c:pt>
              </c:numCache>
            </c:numRef>
          </c:val>
          <c:extLst>
            <c:ext xmlns:c16="http://schemas.microsoft.com/office/drawing/2014/chart" uri="{C3380CC4-5D6E-409C-BE32-E72D297353CC}">
              <c16:uniqueId val="{0000001A-06CC-A54C-8047-D206488691EC}"/>
            </c:ext>
          </c:extLst>
        </c:ser>
        <c:dLbls>
          <c:dLblPos val="ctr"/>
          <c:showLegendKey val="0"/>
          <c:showVal val="1"/>
          <c:showCatName val="0"/>
          <c:showSerName val="0"/>
          <c:showPercent val="0"/>
          <c:showBubbleSize val="0"/>
        </c:dLbls>
        <c:gapWidth val="219"/>
        <c:overlap val="-27"/>
        <c:axId val="273302847"/>
        <c:axId val="122110143"/>
      </c:barChart>
      <c:catAx>
        <c:axId val="2733028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22110143"/>
        <c:crosses val="autoZero"/>
        <c:auto val="1"/>
        <c:lblAlgn val="ctr"/>
        <c:lblOffset val="100"/>
        <c:noMultiLvlLbl val="0"/>
      </c:catAx>
      <c:valAx>
        <c:axId val="122110143"/>
        <c:scaling>
          <c:orientation val="minMax"/>
          <c:max val="0.3"/>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27330284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tx>
            <c:strRef>
              <c:f>'SCH  Available Instructors'!$B$9</c:f>
              <c:strCache>
                <c:ptCount val="1"/>
                <c:pt idx="0">
                  <c:v>Total SCH / Available Instructors</c:v>
                </c:pt>
              </c:strCache>
            </c:strRef>
          </c:tx>
          <c:spPr>
            <a:solidFill>
              <a:schemeClr val="accent1"/>
            </a:solidFill>
            <a:ln>
              <a:noFill/>
            </a:ln>
            <a:effectLst/>
          </c:spPr>
          <c:invertIfNegative val="0"/>
          <c:dPt>
            <c:idx val="0"/>
            <c:invertIfNegative val="0"/>
            <c:bubble3D val="0"/>
            <c:spPr>
              <a:solidFill>
                <a:srgbClr val="FFFFFF">
                  <a:lumMod val="85000"/>
                </a:srgbClr>
              </a:solidFill>
              <a:ln>
                <a:noFill/>
              </a:ln>
              <a:effectLst/>
            </c:spPr>
            <c:extLst>
              <c:ext xmlns:c16="http://schemas.microsoft.com/office/drawing/2014/chart" uri="{C3380CC4-5D6E-409C-BE32-E72D297353CC}">
                <c16:uniqueId val="{00000001-99C1-A044-876A-91E03214E7CF}"/>
              </c:ext>
            </c:extLst>
          </c:dPt>
          <c:dPt>
            <c:idx val="1"/>
            <c:invertIfNegative val="0"/>
            <c:bubble3D val="0"/>
            <c:spPr>
              <a:solidFill>
                <a:srgbClr val="C69214"/>
              </a:solidFill>
              <a:ln>
                <a:noFill/>
              </a:ln>
              <a:effectLst/>
            </c:spPr>
            <c:extLst>
              <c:ext xmlns:c16="http://schemas.microsoft.com/office/drawing/2014/chart" uri="{C3380CC4-5D6E-409C-BE32-E72D297353CC}">
                <c16:uniqueId val="{00000007-99C1-A044-876A-91E03214E7CF}"/>
              </c:ext>
            </c:extLst>
          </c:dPt>
          <c:dPt>
            <c:idx val="2"/>
            <c:invertIfNegative val="0"/>
            <c:bubble3D val="0"/>
            <c:spPr>
              <a:solidFill>
                <a:srgbClr val="FFFFFF">
                  <a:lumMod val="85000"/>
                </a:srgbClr>
              </a:solidFill>
              <a:ln>
                <a:noFill/>
              </a:ln>
              <a:effectLst/>
            </c:spPr>
            <c:extLst>
              <c:ext xmlns:c16="http://schemas.microsoft.com/office/drawing/2014/chart" uri="{C3380CC4-5D6E-409C-BE32-E72D297353CC}">
                <c16:uniqueId val="{00000002-99C1-A044-876A-91E03214E7CF}"/>
              </c:ext>
            </c:extLst>
          </c:dPt>
          <c:dPt>
            <c:idx val="3"/>
            <c:invertIfNegative val="0"/>
            <c:bubble3D val="0"/>
            <c:spPr>
              <a:solidFill>
                <a:srgbClr val="FFFFFF">
                  <a:lumMod val="85000"/>
                </a:srgbClr>
              </a:solidFill>
              <a:ln>
                <a:noFill/>
              </a:ln>
              <a:effectLst/>
            </c:spPr>
            <c:extLst>
              <c:ext xmlns:c16="http://schemas.microsoft.com/office/drawing/2014/chart" uri="{C3380CC4-5D6E-409C-BE32-E72D297353CC}">
                <c16:uniqueId val="{00000003-99C1-A044-876A-91E03214E7CF}"/>
              </c:ext>
            </c:extLst>
          </c:dPt>
          <c:dPt>
            <c:idx val="4"/>
            <c:invertIfNegative val="0"/>
            <c:bubble3D val="0"/>
            <c:spPr>
              <a:solidFill>
                <a:srgbClr val="FFFFFF">
                  <a:lumMod val="85000"/>
                </a:srgbClr>
              </a:solidFill>
              <a:ln>
                <a:noFill/>
              </a:ln>
              <a:effectLst/>
            </c:spPr>
            <c:extLst>
              <c:ext xmlns:c16="http://schemas.microsoft.com/office/drawing/2014/chart" uri="{C3380CC4-5D6E-409C-BE32-E72D297353CC}">
                <c16:uniqueId val="{00000004-99C1-A044-876A-91E03214E7CF}"/>
              </c:ext>
            </c:extLst>
          </c:dPt>
          <c:dPt>
            <c:idx val="5"/>
            <c:invertIfNegative val="0"/>
            <c:bubble3D val="0"/>
            <c:spPr>
              <a:solidFill>
                <a:srgbClr val="FFFFFF">
                  <a:lumMod val="85000"/>
                </a:srgbClr>
              </a:solidFill>
              <a:ln>
                <a:noFill/>
              </a:ln>
              <a:effectLst/>
            </c:spPr>
            <c:extLst>
              <c:ext xmlns:c16="http://schemas.microsoft.com/office/drawing/2014/chart" uri="{C3380CC4-5D6E-409C-BE32-E72D297353CC}">
                <c16:uniqueId val="{00000005-99C1-A044-876A-91E03214E7CF}"/>
              </c:ext>
            </c:extLst>
          </c:dPt>
          <c:dPt>
            <c:idx val="6"/>
            <c:invertIfNegative val="0"/>
            <c:bubble3D val="0"/>
            <c:spPr>
              <a:solidFill>
                <a:srgbClr val="FFFFFF">
                  <a:lumMod val="85000"/>
                </a:srgbClr>
              </a:solidFill>
              <a:ln>
                <a:noFill/>
              </a:ln>
              <a:effectLst/>
            </c:spPr>
            <c:extLst>
              <c:ext xmlns:c16="http://schemas.microsoft.com/office/drawing/2014/chart" uri="{C3380CC4-5D6E-409C-BE32-E72D297353CC}">
                <c16:uniqueId val="{00000006-99C1-A044-876A-91E03214E7CF}"/>
              </c:ext>
            </c:extLst>
          </c:dPt>
          <c:dLbls>
            <c:dLbl>
              <c:idx val="0"/>
              <c:delete val="1"/>
              <c:extLst>
                <c:ext xmlns:c15="http://schemas.microsoft.com/office/drawing/2012/chart" uri="{CE6537A1-D6FC-4f65-9D91-7224C49458BB}"/>
                <c:ext xmlns:c16="http://schemas.microsoft.com/office/drawing/2014/chart" uri="{C3380CC4-5D6E-409C-BE32-E72D297353CC}">
                  <c16:uniqueId val="{00000001-99C1-A044-876A-91E03214E7CF}"/>
                </c:ext>
              </c:extLst>
            </c:dLbl>
            <c:dLbl>
              <c:idx val="1"/>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99C1-A044-876A-91E03214E7CF}"/>
                </c:ext>
              </c:extLst>
            </c:dLbl>
            <c:dLbl>
              <c:idx val="2"/>
              <c:delete val="1"/>
              <c:extLst>
                <c:ext xmlns:c15="http://schemas.microsoft.com/office/drawing/2012/chart" uri="{CE6537A1-D6FC-4f65-9D91-7224C49458BB}"/>
                <c:ext xmlns:c16="http://schemas.microsoft.com/office/drawing/2014/chart" uri="{C3380CC4-5D6E-409C-BE32-E72D297353CC}">
                  <c16:uniqueId val="{00000002-99C1-A044-876A-91E03214E7CF}"/>
                </c:ext>
              </c:extLst>
            </c:dLbl>
            <c:dLbl>
              <c:idx val="3"/>
              <c:delete val="1"/>
              <c:extLst>
                <c:ext xmlns:c15="http://schemas.microsoft.com/office/drawing/2012/chart" uri="{CE6537A1-D6FC-4f65-9D91-7224C49458BB}"/>
                <c:ext xmlns:c16="http://schemas.microsoft.com/office/drawing/2014/chart" uri="{C3380CC4-5D6E-409C-BE32-E72D297353CC}">
                  <c16:uniqueId val="{00000003-99C1-A044-876A-91E03214E7CF}"/>
                </c:ext>
              </c:extLst>
            </c:dLbl>
            <c:dLbl>
              <c:idx val="4"/>
              <c:delete val="1"/>
              <c:extLst>
                <c:ext xmlns:c15="http://schemas.microsoft.com/office/drawing/2012/chart" uri="{CE6537A1-D6FC-4f65-9D91-7224C49458BB}"/>
                <c:ext xmlns:c16="http://schemas.microsoft.com/office/drawing/2014/chart" uri="{C3380CC4-5D6E-409C-BE32-E72D297353CC}">
                  <c16:uniqueId val="{00000004-99C1-A044-876A-91E03214E7CF}"/>
                </c:ext>
              </c:extLst>
            </c:dLbl>
            <c:dLbl>
              <c:idx val="5"/>
              <c:delete val="1"/>
              <c:extLst>
                <c:ext xmlns:c15="http://schemas.microsoft.com/office/drawing/2012/chart" uri="{CE6537A1-D6FC-4f65-9D91-7224C49458BB}"/>
                <c:ext xmlns:c16="http://schemas.microsoft.com/office/drawing/2014/chart" uri="{C3380CC4-5D6E-409C-BE32-E72D297353CC}">
                  <c16:uniqueId val="{00000005-99C1-A044-876A-91E03214E7CF}"/>
                </c:ext>
              </c:extLst>
            </c:dLbl>
            <c:dLbl>
              <c:idx val="6"/>
              <c:delete val="1"/>
              <c:extLst>
                <c:ext xmlns:c15="http://schemas.microsoft.com/office/drawing/2012/chart" uri="{CE6537A1-D6FC-4f65-9D91-7224C49458BB}"/>
                <c:ext xmlns:c16="http://schemas.microsoft.com/office/drawing/2014/chart" uri="{C3380CC4-5D6E-409C-BE32-E72D297353CC}">
                  <c16:uniqueId val="{00000006-99C1-A044-876A-91E03214E7CF}"/>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'SCH  Available Instructors'!$A$10:$A$16</c:f>
              <c:strCache>
                <c:ptCount val="7"/>
                <c:pt idx="0">
                  <c:v>OIM</c:v>
                </c:pt>
                <c:pt idx="1">
                  <c:v>FIN</c:v>
                </c:pt>
                <c:pt idx="2">
                  <c:v>MKTG</c:v>
                </c:pt>
                <c:pt idx="3">
                  <c:v>ACC</c:v>
                </c:pt>
                <c:pt idx="4">
                  <c:v>MGT</c:v>
                </c:pt>
                <c:pt idx="5">
                  <c:v>SPORT</c:v>
                </c:pt>
                <c:pt idx="6">
                  <c:v>HTM</c:v>
                </c:pt>
              </c:strCache>
            </c:strRef>
          </c:cat>
          <c:val>
            <c:numRef>
              <c:f>'SCH  Available Instructors'!$B$10:$B$16</c:f>
              <c:numCache>
                <c:formatCode>0.00000</c:formatCode>
                <c:ptCount val="7"/>
                <c:pt idx="0">
                  <c:v>440.91168091168089</c:v>
                </c:pt>
                <c:pt idx="1">
                  <c:v>318.36676217765046</c:v>
                </c:pt>
                <c:pt idx="2">
                  <c:v>309.34736842105264</c:v>
                </c:pt>
                <c:pt idx="3">
                  <c:v>296.090740092141</c:v>
                </c:pt>
                <c:pt idx="4">
                  <c:v>278.63319721354793</c:v>
                </c:pt>
                <c:pt idx="5">
                  <c:v>257.9480560453249</c:v>
                </c:pt>
                <c:pt idx="6">
                  <c:v>214.59574468085106</c:v>
                </c:pt>
              </c:numCache>
            </c:numRef>
          </c:val>
          <c:extLst>
            <c:ext xmlns:c16="http://schemas.microsoft.com/office/drawing/2014/chart" uri="{C3380CC4-5D6E-409C-BE32-E72D297353CC}">
              <c16:uniqueId val="{00000000-99C1-A044-876A-91E03214E7CF}"/>
            </c:ext>
          </c:extLst>
        </c:ser>
        <c:dLbls>
          <c:showLegendKey val="0"/>
          <c:showVal val="0"/>
          <c:showCatName val="0"/>
          <c:showSerName val="0"/>
          <c:showPercent val="0"/>
          <c:showBubbleSize val="0"/>
        </c:dLbls>
        <c:gapWidth val="182"/>
        <c:axId val="357073456"/>
        <c:axId val="1856370752"/>
      </c:barChart>
      <c:catAx>
        <c:axId val="35707345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856370752"/>
        <c:crosses val="autoZero"/>
        <c:auto val="1"/>
        <c:lblAlgn val="ctr"/>
        <c:lblOffset val="100"/>
        <c:noMultiLvlLbl val="0"/>
      </c:catAx>
      <c:valAx>
        <c:axId val="1856370752"/>
        <c:scaling>
          <c:orientation val="minMax"/>
        </c:scaling>
        <c:delete val="1"/>
        <c:axPos val="t"/>
        <c:numFmt formatCode="0.00000" sourceLinked="1"/>
        <c:majorTickMark val="none"/>
        <c:minorTickMark val="none"/>
        <c:tickLblPos val="nextTo"/>
        <c:crossAx val="3570734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4674710016086698E-2"/>
          <c:y val="3.0859226564682114E-2"/>
          <c:w val="0.92349733299466596"/>
          <c:h val="0.90579072254661874"/>
        </c:manualLayout>
      </c:layout>
      <c:lineChart>
        <c:grouping val="standard"/>
        <c:varyColors val="0"/>
        <c:ser>
          <c:idx val="0"/>
          <c:order val="0"/>
          <c:tx>
            <c:strRef>
              <c:f>'Finance Admissions'!$A$49</c:f>
              <c:strCache>
                <c:ptCount val="1"/>
                <c:pt idx="0">
                  <c:v>Applications</c:v>
                </c:pt>
              </c:strCache>
            </c:strRef>
          </c:tx>
          <c:spPr>
            <a:ln w="28575" cap="rnd">
              <a:solidFill>
                <a:schemeClr val="accent1"/>
              </a:solidFill>
              <a:round/>
            </a:ln>
            <a:effectLst/>
          </c:spPr>
          <c:marker>
            <c:symbol val="none"/>
          </c:marker>
          <c:cat>
            <c:numRef>
              <c:f>'Finance Admissions'!$B$48:$F$48</c:f>
              <c:numCache>
                <c:formatCode>0</c:formatCode>
                <c:ptCount val="5"/>
                <c:pt idx="0">
                  <c:v>2019</c:v>
                </c:pt>
                <c:pt idx="1">
                  <c:v>2020</c:v>
                </c:pt>
                <c:pt idx="2">
                  <c:v>2021</c:v>
                </c:pt>
                <c:pt idx="3">
                  <c:v>2022</c:v>
                </c:pt>
                <c:pt idx="4">
                  <c:v>2023</c:v>
                </c:pt>
              </c:numCache>
            </c:numRef>
          </c:cat>
          <c:val>
            <c:numRef>
              <c:f>'Finance Admissions'!$B$49:$F$49</c:f>
              <c:numCache>
                <c:formatCode>_(* #,##0_);_(* \(#,##0\);_(* "-"_)</c:formatCode>
                <c:ptCount val="5"/>
                <c:pt idx="0">
                  <c:v>46</c:v>
                </c:pt>
                <c:pt idx="1">
                  <c:v>51</c:v>
                </c:pt>
                <c:pt idx="2">
                  <c:v>50</c:v>
                </c:pt>
                <c:pt idx="3">
                  <c:v>56</c:v>
                </c:pt>
                <c:pt idx="4">
                  <c:v>197</c:v>
                </c:pt>
              </c:numCache>
            </c:numRef>
          </c:val>
          <c:smooth val="0"/>
          <c:extLst>
            <c:ext xmlns:c16="http://schemas.microsoft.com/office/drawing/2014/chart" uri="{C3380CC4-5D6E-409C-BE32-E72D297353CC}">
              <c16:uniqueId val="{00000000-B309-7147-92B3-05197E58608B}"/>
            </c:ext>
          </c:extLst>
        </c:ser>
        <c:ser>
          <c:idx val="1"/>
          <c:order val="1"/>
          <c:tx>
            <c:strRef>
              <c:f>'Finance Admissions'!$A$50</c:f>
              <c:strCache>
                <c:ptCount val="1"/>
                <c:pt idx="0">
                  <c:v>Acceptances</c:v>
                </c:pt>
              </c:strCache>
            </c:strRef>
          </c:tx>
          <c:spPr>
            <a:ln w="28575" cap="rnd">
              <a:solidFill>
                <a:schemeClr val="accent2"/>
              </a:solidFill>
              <a:round/>
            </a:ln>
            <a:effectLst/>
          </c:spPr>
          <c:marker>
            <c:symbol val="none"/>
          </c:marker>
          <c:cat>
            <c:numRef>
              <c:f>'Finance Admissions'!$B$48:$F$48</c:f>
              <c:numCache>
                <c:formatCode>0</c:formatCode>
                <c:ptCount val="5"/>
                <c:pt idx="0">
                  <c:v>2019</c:v>
                </c:pt>
                <c:pt idx="1">
                  <c:v>2020</c:v>
                </c:pt>
                <c:pt idx="2">
                  <c:v>2021</c:v>
                </c:pt>
                <c:pt idx="3">
                  <c:v>2022</c:v>
                </c:pt>
                <c:pt idx="4">
                  <c:v>2023</c:v>
                </c:pt>
              </c:numCache>
            </c:numRef>
          </c:cat>
          <c:val>
            <c:numRef>
              <c:f>'Finance Admissions'!$B$50:$F$50</c:f>
              <c:numCache>
                <c:formatCode>_(* #,##0_);_(* \(#,##0\);_(* "-"_)</c:formatCode>
                <c:ptCount val="5"/>
                <c:pt idx="0">
                  <c:v>35</c:v>
                </c:pt>
                <c:pt idx="1">
                  <c:v>45</c:v>
                </c:pt>
                <c:pt idx="2">
                  <c:v>39</c:v>
                </c:pt>
                <c:pt idx="3">
                  <c:v>47</c:v>
                </c:pt>
                <c:pt idx="4">
                  <c:v>105</c:v>
                </c:pt>
              </c:numCache>
            </c:numRef>
          </c:val>
          <c:smooth val="0"/>
          <c:extLst>
            <c:ext xmlns:c16="http://schemas.microsoft.com/office/drawing/2014/chart" uri="{C3380CC4-5D6E-409C-BE32-E72D297353CC}">
              <c16:uniqueId val="{00000001-B309-7147-92B3-05197E58608B}"/>
            </c:ext>
          </c:extLst>
        </c:ser>
        <c:ser>
          <c:idx val="2"/>
          <c:order val="2"/>
          <c:tx>
            <c:strRef>
              <c:f>'Finance Admissions'!$A$51</c:f>
              <c:strCache>
                <c:ptCount val="1"/>
                <c:pt idx="0">
                  <c:v>Enrollments</c:v>
                </c:pt>
              </c:strCache>
            </c:strRef>
          </c:tx>
          <c:spPr>
            <a:ln w="28575" cap="rnd">
              <a:solidFill>
                <a:schemeClr val="accent3"/>
              </a:solidFill>
              <a:round/>
            </a:ln>
            <a:effectLst/>
          </c:spPr>
          <c:marker>
            <c:symbol val="none"/>
          </c:marker>
          <c:cat>
            <c:numRef>
              <c:f>'Finance Admissions'!$B$48:$F$48</c:f>
              <c:numCache>
                <c:formatCode>0</c:formatCode>
                <c:ptCount val="5"/>
                <c:pt idx="0">
                  <c:v>2019</c:v>
                </c:pt>
                <c:pt idx="1">
                  <c:v>2020</c:v>
                </c:pt>
                <c:pt idx="2">
                  <c:v>2021</c:v>
                </c:pt>
                <c:pt idx="3">
                  <c:v>2022</c:v>
                </c:pt>
                <c:pt idx="4">
                  <c:v>2023</c:v>
                </c:pt>
              </c:numCache>
            </c:numRef>
          </c:cat>
          <c:val>
            <c:numRef>
              <c:f>'Finance Admissions'!$B$51:$F$51</c:f>
              <c:numCache>
                <c:formatCode>_(* #,##0_);_(* \(#,##0\);_(* "-"_)</c:formatCode>
                <c:ptCount val="5"/>
                <c:pt idx="0">
                  <c:v>17</c:v>
                </c:pt>
                <c:pt idx="1">
                  <c:v>18</c:v>
                </c:pt>
                <c:pt idx="2">
                  <c:v>18</c:v>
                </c:pt>
                <c:pt idx="3">
                  <c:v>19</c:v>
                </c:pt>
                <c:pt idx="4">
                  <c:v>39</c:v>
                </c:pt>
              </c:numCache>
            </c:numRef>
          </c:val>
          <c:smooth val="0"/>
          <c:extLst>
            <c:ext xmlns:c16="http://schemas.microsoft.com/office/drawing/2014/chart" uri="{C3380CC4-5D6E-409C-BE32-E72D297353CC}">
              <c16:uniqueId val="{00000002-B309-7147-92B3-05197E58608B}"/>
            </c:ext>
          </c:extLst>
        </c:ser>
        <c:dLbls>
          <c:showLegendKey val="0"/>
          <c:showVal val="0"/>
          <c:showCatName val="0"/>
          <c:showSerName val="0"/>
          <c:showPercent val="0"/>
          <c:showBubbleSize val="0"/>
        </c:dLbls>
        <c:smooth val="0"/>
        <c:axId val="271027167"/>
        <c:axId val="175326927"/>
      </c:lineChart>
      <c:catAx>
        <c:axId val="271027167"/>
        <c:scaling>
          <c:orientation val="minMax"/>
        </c:scaling>
        <c:delete val="0"/>
        <c:axPos val="b"/>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75326927"/>
        <c:crosses val="autoZero"/>
        <c:auto val="1"/>
        <c:lblAlgn val="ctr"/>
        <c:lblOffset val="100"/>
        <c:noMultiLvlLbl val="0"/>
      </c:catAx>
      <c:valAx>
        <c:axId val="175326927"/>
        <c:scaling>
          <c:orientation val="minMax"/>
        </c:scaling>
        <c:delete val="0"/>
        <c:axPos val="l"/>
        <c:numFmt formatCode="_(* #,##0_);_(* \(#,##0\);_(* &quot;-&quot;_)"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271027167"/>
        <c:crosses val="autoZero"/>
        <c:crossBetween val="between"/>
      </c:valAx>
      <c:spPr>
        <a:noFill/>
        <a:ln>
          <a:noFill/>
        </a:ln>
        <a:effectLst/>
      </c:spPr>
    </c:plotArea>
    <c:legend>
      <c:legendPos val="b"/>
      <c:layout>
        <c:manualLayout>
          <c:xMode val="edge"/>
          <c:yMode val="edge"/>
          <c:x val="0.45377580221827113"/>
          <c:y val="3.9234379825334502E-2"/>
          <c:w val="0.51610430954195241"/>
          <c:h val="5.6868446767191883E-2"/>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D5FEF7-334B-4422-80E4-5441442D0966}" type="datetimeFigureOut">
              <a:rPr lang="en-US" smtClean="0"/>
              <a:t>7/8/25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8233EC-3799-4EA3-9FDD-C246C78F853C}" type="slidenum">
              <a:rPr lang="en-US" smtClean="0"/>
              <a:t>‹#›</a:t>
            </a:fld>
            <a:endParaRPr lang="en-US"/>
          </a:p>
        </p:txBody>
      </p:sp>
    </p:spTree>
    <p:extLst>
      <p:ext uri="{BB962C8B-B14F-4D97-AF65-F5344CB8AC3E}">
        <p14:creationId xmlns:p14="http://schemas.microsoft.com/office/powerpoint/2010/main" val="3317180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 task here.</a:t>
            </a:r>
          </a:p>
          <a:p>
            <a:endParaRPr lang="en-US" dirty="0"/>
          </a:p>
        </p:txBody>
      </p:sp>
      <p:sp>
        <p:nvSpPr>
          <p:cNvPr id="4" name="Slide Number Placeholder 3"/>
          <p:cNvSpPr>
            <a:spLocks noGrp="1"/>
          </p:cNvSpPr>
          <p:nvPr>
            <p:ph type="sldNum" sz="quarter" idx="5"/>
          </p:nvPr>
        </p:nvSpPr>
        <p:spPr/>
        <p:txBody>
          <a:bodyPr/>
          <a:lstStyle/>
          <a:p>
            <a:fld id="{D48233EC-3799-4EA3-9FDD-C246C78F853C}" type="slidenum">
              <a:rPr lang="en-US" smtClean="0"/>
              <a:t>1</a:t>
            </a:fld>
            <a:endParaRPr lang="en-US"/>
          </a:p>
        </p:txBody>
      </p:sp>
    </p:spTree>
    <p:extLst>
      <p:ext uri="{BB962C8B-B14F-4D97-AF65-F5344CB8AC3E}">
        <p14:creationId xmlns:p14="http://schemas.microsoft.com/office/powerpoint/2010/main" val="20715161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Task: Delete this graph and put your much improved graph (or making multiples slides, add new slides too) in its place that means all the criteria specified on the following slide. Update the speaking notes below as appropriate.</a:t>
            </a:r>
          </a:p>
          <a:p>
            <a:endParaRPr lang="en-US" dirty="0"/>
          </a:p>
          <a:p>
            <a:r>
              <a:rPr lang="en-US" dirty="0"/>
              <a:t>While the UG enrollment is an important consideration, we can also look more broadly at total Student Credit Hours across all programs including graduate. Currently, our department has the 2</a:t>
            </a:r>
            <a:r>
              <a:rPr lang="en-US" baseline="30000" dirty="0"/>
              <a:t>nd</a:t>
            </a:r>
            <a:r>
              <a:rPr lang="en-US" dirty="0"/>
              <a:t> highest ratio of student credit hours relative to the number of available instructors. OIM’s growth in Student Credit Hours has, of course, been largely driven by the success of the MSBA program. With being ranked second, we see that the department faculty are consistently contributing to the college’s teaching output. Over the years, the faculty’s instructional load has increased across both undergraduate and graduate levels, including the growing MSF program…</a:t>
            </a:r>
          </a:p>
        </p:txBody>
      </p:sp>
      <p:sp>
        <p:nvSpPr>
          <p:cNvPr id="4" name="Slide Number Placeholder 3"/>
          <p:cNvSpPr>
            <a:spLocks noGrp="1"/>
          </p:cNvSpPr>
          <p:nvPr>
            <p:ph type="sldNum" sz="quarter" idx="5"/>
          </p:nvPr>
        </p:nvSpPr>
        <p:spPr/>
        <p:txBody>
          <a:bodyPr/>
          <a:lstStyle/>
          <a:p>
            <a:fld id="{D48233EC-3799-4EA3-9FDD-C246C78F853C}" type="slidenum">
              <a:rPr lang="en-US" smtClean="0"/>
              <a:t>10</a:t>
            </a:fld>
            <a:endParaRPr lang="en-US"/>
          </a:p>
        </p:txBody>
      </p:sp>
    </p:spTree>
    <p:extLst>
      <p:ext uri="{BB962C8B-B14F-4D97-AF65-F5344CB8AC3E}">
        <p14:creationId xmlns:p14="http://schemas.microsoft.com/office/powerpoint/2010/main" val="28765450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Task: Fill this in. If you find you didn’t meet any of the criteria here, then iterate and fix it!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233EC-3799-4EA3-9FDD-C246C78F853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8944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Task: Delete this graph and put your much improved graph (or making multiples slides, add new slides too) in its place that means all the criteria specified on the following slide. Update the speaking notes below as appropriate.</a:t>
            </a:r>
          </a:p>
          <a:p>
            <a:endParaRPr lang="en-US" dirty="0"/>
          </a:p>
          <a:p>
            <a:r>
              <a:rPr lang="en-US" dirty="0"/>
              <a:t>… seen here. It seems that at only 5 years old, the Master in Finance program is also on growth trajectory. Look at last round of admissions data. What’s important to note about this growth is that we have yet to do any significant marketing for this program. Without the marketing we have seen a (click) 328% increase in applications, (click) a 200% increase in acceptances, and (click) a 129% increase in enrollments. We believe, with some additional resources, we could grow the program to 150 students per year over the next 5 years.</a:t>
            </a:r>
          </a:p>
        </p:txBody>
      </p:sp>
      <p:sp>
        <p:nvSpPr>
          <p:cNvPr id="4" name="Slide Number Placeholder 3"/>
          <p:cNvSpPr>
            <a:spLocks noGrp="1"/>
          </p:cNvSpPr>
          <p:nvPr>
            <p:ph type="sldNum" sz="quarter" idx="5"/>
          </p:nvPr>
        </p:nvSpPr>
        <p:spPr/>
        <p:txBody>
          <a:bodyPr/>
          <a:lstStyle/>
          <a:p>
            <a:fld id="{D48233EC-3799-4EA3-9FDD-C246C78F853C}" type="slidenum">
              <a:rPr lang="en-US" smtClean="0"/>
              <a:t>12</a:t>
            </a:fld>
            <a:endParaRPr lang="en-US"/>
          </a:p>
        </p:txBody>
      </p:sp>
    </p:spTree>
    <p:extLst>
      <p:ext uri="{BB962C8B-B14F-4D97-AF65-F5344CB8AC3E}">
        <p14:creationId xmlns:p14="http://schemas.microsoft.com/office/powerpoint/2010/main" val="28558022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Task: Fill this in. If you find you didn’t meet any of the criteria here, then iterate and fix it!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233EC-3799-4EA3-9FDD-C246C78F853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5244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Redo this slide as instructed in the case.</a:t>
            </a:r>
          </a:p>
          <a:p>
            <a:endParaRPr lang="en-US" dirty="0"/>
          </a:p>
          <a:p>
            <a:r>
              <a:rPr lang="en-US" dirty="0"/>
              <a:t>Fortunately, our career services folks have done a wonderful job of managing this influx of finance students and we have seen continued career placement success. The job prospects for finance majors looks bright, in fact, according to the U.S. Bureau of Labor Statistics has projected, for the that “</a:t>
            </a:r>
            <a:r>
              <a:rPr lang="en-US" b="0" i="0" dirty="0">
                <a:solidFill>
                  <a:srgbClr val="333333"/>
                </a:solidFill>
                <a:effectLst/>
                <a:latin typeface="Tahoma" panose="020B0604030504040204" pitchFamily="34" charset="0"/>
              </a:rPr>
              <a:t>Employment of financial examiners is projected to grow 20 percent from 2022 to 2032, much faster than the average for all occupations</a:t>
            </a:r>
            <a:r>
              <a:rPr lang="en-US" dirty="0"/>
              <a:t>.”</a:t>
            </a:r>
          </a:p>
          <a:p>
            <a:endParaRPr lang="en-US" dirty="0"/>
          </a:p>
          <a:p>
            <a:endParaRPr lang="en-US" dirty="0"/>
          </a:p>
          <a:p>
            <a:endParaRPr lang="en-US" dirty="0"/>
          </a:p>
          <a:p>
            <a:r>
              <a:rPr lang="en-US" dirty="0"/>
              <a:t>Source: https://www.bls.gov/ooh/business-and-financial/financial-examiners.htm</a:t>
            </a:r>
          </a:p>
        </p:txBody>
      </p:sp>
      <p:sp>
        <p:nvSpPr>
          <p:cNvPr id="4" name="Slide Number Placeholder 3"/>
          <p:cNvSpPr>
            <a:spLocks noGrp="1"/>
          </p:cNvSpPr>
          <p:nvPr>
            <p:ph type="sldNum" sz="quarter" idx="5"/>
          </p:nvPr>
        </p:nvSpPr>
        <p:spPr/>
        <p:txBody>
          <a:bodyPr/>
          <a:lstStyle/>
          <a:p>
            <a:fld id="{D48233EC-3799-4EA3-9FDD-C246C78F853C}" type="slidenum">
              <a:rPr lang="en-US" smtClean="0"/>
              <a:t>14</a:t>
            </a:fld>
            <a:endParaRPr lang="en-US"/>
          </a:p>
        </p:txBody>
      </p:sp>
    </p:spTree>
    <p:extLst>
      <p:ext uri="{BB962C8B-B14F-4D97-AF65-F5344CB8AC3E}">
        <p14:creationId xmlns:p14="http://schemas.microsoft.com/office/powerpoint/2010/main" val="9588586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Redo this slide as instructed in the case.</a:t>
            </a:r>
          </a:p>
          <a:p>
            <a:endParaRPr lang="en-US" dirty="0"/>
          </a:p>
          <a:p>
            <a:r>
              <a:rPr lang="en-US" dirty="0"/>
              <a:t>In line with the increased demand specifically for financial examiners, I wanted to add that if we are allocated 1 of the slots, we would specifically like to hire in the Risk Management area focus. We see this emerging core competency within our department and would like to cultivate as it is an area employers have focused increase demand for. This would allow us not only offer additional courses in this area, but we would like to secure a top research in this area to mentor and attract top PhD candidates.</a:t>
            </a:r>
          </a:p>
          <a:p>
            <a:endParaRPr lang="en-US" dirty="0"/>
          </a:p>
          <a:p>
            <a:r>
              <a:rPr lang="en-US" dirty="0"/>
              <a:t>I know you’ll be making decisions on the allocation in the coming weeks, so if there is any additional data points and information you would like, just let me know.</a:t>
            </a:r>
          </a:p>
        </p:txBody>
      </p:sp>
      <p:sp>
        <p:nvSpPr>
          <p:cNvPr id="4" name="Slide Number Placeholder 3"/>
          <p:cNvSpPr>
            <a:spLocks noGrp="1"/>
          </p:cNvSpPr>
          <p:nvPr>
            <p:ph type="sldNum" sz="quarter" idx="5"/>
          </p:nvPr>
        </p:nvSpPr>
        <p:spPr/>
        <p:txBody>
          <a:bodyPr/>
          <a:lstStyle/>
          <a:p>
            <a:fld id="{D48233EC-3799-4EA3-9FDD-C246C78F853C}" type="slidenum">
              <a:rPr lang="en-US" smtClean="0"/>
              <a:t>15</a:t>
            </a:fld>
            <a:endParaRPr lang="en-US"/>
          </a:p>
        </p:txBody>
      </p:sp>
    </p:spTree>
    <p:extLst>
      <p:ext uri="{BB962C8B-B14F-4D97-AF65-F5344CB8AC3E}">
        <p14:creationId xmlns:p14="http://schemas.microsoft.com/office/powerpoint/2010/main" val="3811534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 task here.</a:t>
            </a:r>
          </a:p>
          <a:p>
            <a:endParaRPr lang="en-US" dirty="0"/>
          </a:p>
        </p:txBody>
      </p:sp>
      <p:sp>
        <p:nvSpPr>
          <p:cNvPr id="4" name="Slide Number Placeholder 3"/>
          <p:cNvSpPr>
            <a:spLocks noGrp="1"/>
          </p:cNvSpPr>
          <p:nvPr>
            <p:ph type="sldNum" sz="quarter" idx="5"/>
          </p:nvPr>
        </p:nvSpPr>
        <p:spPr/>
        <p:txBody>
          <a:bodyPr/>
          <a:lstStyle/>
          <a:p>
            <a:fld id="{D48233EC-3799-4EA3-9FDD-C246C78F853C}" type="slidenum">
              <a:rPr lang="en-US" smtClean="0"/>
              <a:t>2</a:t>
            </a:fld>
            <a:endParaRPr lang="en-US"/>
          </a:p>
        </p:txBody>
      </p:sp>
    </p:spTree>
    <p:extLst>
      <p:ext uri="{BB962C8B-B14F-4D97-AF65-F5344CB8AC3E}">
        <p14:creationId xmlns:p14="http://schemas.microsoft.com/office/powerpoint/2010/main" val="2458758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 task here.</a:t>
            </a:r>
          </a:p>
          <a:p>
            <a:r>
              <a:rPr lang="en-US" dirty="0"/>
              <a:t>For today’s meeting, I have 3 topics to cover. First, I’d like to present some data to support my request for additional headcount. Next, I’d like to discuss some ideas I have to expand our career placement for both UG and Masters students. And finally, I have a draft budget for this year’s speaker series that I’d like to get your feedback on.</a:t>
            </a:r>
          </a:p>
        </p:txBody>
      </p:sp>
      <p:sp>
        <p:nvSpPr>
          <p:cNvPr id="4" name="Slide Number Placeholder 3"/>
          <p:cNvSpPr>
            <a:spLocks noGrp="1"/>
          </p:cNvSpPr>
          <p:nvPr>
            <p:ph type="sldNum" sz="quarter" idx="5"/>
          </p:nvPr>
        </p:nvSpPr>
        <p:spPr/>
        <p:txBody>
          <a:bodyPr/>
          <a:lstStyle/>
          <a:p>
            <a:fld id="{D48233EC-3799-4EA3-9FDD-C246C78F853C}" type="slidenum">
              <a:rPr lang="en-US" smtClean="0"/>
              <a:t>3</a:t>
            </a:fld>
            <a:endParaRPr lang="en-US"/>
          </a:p>
        </p:txBody>
      </p:sp>
    </p:spTree>
    <p:extLst>
      <p:ext uri="{BB962C8B-B14F-4D97-AF65-F5344CB8AC3E}">
        <p14:creationId xmlns:p14="http://schemas.microsoft.com/office/powerpoint/2010/main" val="3395230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 task here.</a:t>
            </a:r>
          </a:p>
          <a:p>
            <a:r>
              <a:rPr lang="en-US" dirty="0"/>
              <a:t>First up, with hiring around the corner, I’d like to request 1 of 3 full-time positions that have been approved for GSB. </a:t>
            </a:r>
          </a:p>
        </p:txBody>
      </p:sp>
      <p:sp>
        <p:nvSpPr>
          <p:cNvPr id="4" name="Slide Number Placeholder 3"/>
          <p:cNvSpPr>
            <a:spLocks noGrp="1"/>
          </p:cNvSpPr>
          <p:nvPr>
            <p:ph type="sldNum" sz="quarter" idx="5"/>
          </p:nvPr>
        </p:nvSpPr>
        <p:spPr/>
        <p:txBody>
          <a:bodyPr/>
          <a:lstStyle/>
          <a:p>
            <a:fld id="{D48233EC-3799-4EA3-9FDD-C246C78F853C}" type="slidenum">
              <a:rPr lang="en-US" smtClean="0"/>
              <a:t>4</a:t>
            </a:fld>
            <a:endParaRPr lang="en-US"/>
          </a:p>
        </p:txBody>
      </p:sp>
    </p:spTree>
    <p:extLst>
      <p:ext uri="{BB962C8B-B14F-4D97-AF65-F5344CB8AC3E}">
        <p14:creationId xmlns:p14="http://schemas.microsoft.com/office/powerpoint/2010/main" val="3939762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As </a:t>
            </a:r>
            <a:r>
              <a:rPr lang="en-US" dirty="0"/>
              <a:t>you know, enrollment in our finance major has experienced strong, consistent growth over the past nine years. While many of the majors have also seen growth in their enrollment during this period, Finance’s growth stands out, showcasing its rising demand.</a:t>
            </a:r>
          </a:p>
        </p:txBody>
      </p:sp>
      <p:sp>
        <p:nvSpPr>
          <p:cNvPr id="4" name="Slide Number Placeholder 3"/>
          <p:cNvSpPr>
            <a:spLocks noGrp="1"/>
          </p:cNvSpPr>
          <p:nvPr>
            <p:ph type="sldNum" sz="quarter" idx="5"/>
          </p:nvPr>
        </p:nvSpPr>
        <p:spPr/>
        <p:txBody>
          <a:bodyPr/>
          <a:lstStyle/>
          <a:p>
            <a:fld id="{D48233EC-3799-4EA3-9FDD-C246C78F853C}" type="slidenum">
              <a:rPr lang="en-US" smtClean="0"/>
              <a:t>5</a:t>
            </a:fld>
            <a:endParaRPr lang="en-US"/>
          </a:p>
        </p:txBody>
      </p:sp>
    </p:spTree>
    <p:extLst>
      <p:ext uri="{BB962C8B-B14F-4D97-AF65-F5344CB8AC3E}">
        <p14:creationId xmlns:p14="http://schemas.microsoft.com/office/powerpoint/2010/main" val="1668376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Fall 2014 to Fall 2023, the major has seen an average annual growth of 11.1% for undergraduate enrollment, highlighting the program’s sustained momentum.</a:t>
            </a:r>
          </a:p>
        </p:txBody>
      </p:sp>
      <p:sp>
        <p:nvSpPr>
          <p:cNvPr id="4" name="Slide Number Placeholder 3"/>
          <p:cNvSpPr>
            <a:spLocks noGrp="1"/>
          </p:cNvSpPr>
          <p:nvPr>
            <p:ph type="sldNum" sz="quarter" idx="5"/>
          </p:nvPr>
        </p:nvSpPr>
        <p:spPr/>
        <p:txBody>
          <a:bodyPr/>
          <a:lstStyle/>
          <a:p>
            <a:fld id="{D48233EC-3799-4EA3-9FDD-C246C78F853C}" type="slidenum">
              <a:rPr lang="en-US" smtClean="0"/>
              <a:t>6</a:t>
            </a:fld>
            <a:endParaRPr lang="en-US"/>
          </a:p>
        </p:txBody>
      </p:sp>
    </p:spTree>
    <p:extLst>
      <p:ext uri="{BB962C8B-B14F-4D97-AF65-F5344CB8AC3E}">
        <p14:creationId xmlns:p14="http://schemas.microsoft.com/office/powerpoint/2010/main" val="899705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Task: Delete this graph and put your much improved graph (or making multiples slides, add new slides too) in its place that means all the criteria specified on the following slide. Update the speaking notes below as appropriate.</a:t>
            </a:r>
          </a:p>
          <a:p>
            <a:endParaRPr lang="en-US" dirty="0"/>
          </a:p>
          <a:p>
            <a:endParaRPr lang="en-US" dirty="0"/>
          </a:p>
          <a:p>
            <a:r>
              <a:rPr lang="en-US" dirty="0"/>
              <a:t>Finance has gone from being 18% of the UG population to know 29% of the UG population, showing the rising interest and demand in the program for incoming students. </a:t>
            </a:r>
          </a:p>
        </p:txBody>
      </p:sp>
      <p:sp>
        <p:nvSpPr>
          <p:cNvPr id="4" name="Slide Number Placeholder 3"/>
          <p:cNvSpPr>
            <a:spLocks noGrp="1"/>
          </p:cNvSpPr>
          <p:nvPr>
            <p:ph type="sldNum" sz="quarter" idx="5"/>
          </p:nvPr>
        </p:nvSpPr>
        <p:spPr/>
        <p:txBody>
          <a:bodyPr/>
          <a:lstStyle/>
          <a:p>
            <a:fld id="{D48233EC-3799-4EA3-9FDD-C246C78F853C}" type="slidenum">
              <a:rPr lang="en-US" smtClean="0"/>
              <a:t>7</a:t>
            </a:fld>
            <a:endParaRPr lang="en-US"/>
          </a:p>
        </p:txBody>
      </p:sp>
    </p:spTree>
    <p:extLst>
      <p:ext uri="{BB962C8B-B14F-4D97-AF65-F5344CB8AC3E}">
        <p14:creationId xmlns:p14="http://schemas.microsoft.com/office/powerpoint/2010/main" val="268210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Task: Delete this graph and put your much improved graph (or making multiples slides, add new slides too) in its place that means all the criteria specified on the following slide. Update the speaking notes below as appropriate.</a:t>
            </a:r>
          </a:p>
          <a:p>
            <a:endParaRPr lang="en-US" dirty="0"/>
          </a:p>
          <a:p>
            <a:endParaRPr lang="en-US" dirty="0"/>
          </a:p>
          <a:p>
            <a:r>
              <a:rPr lang="en-US" dirty="0"/>
              <a:t>While other departments have certainly grown over the last nine years, the finance department now holds the largest share of undergraduate enrollment, beating the next largest major by 10%. This solid lead highlights Finance’s standout position within the college today.</a:t>
            </a:r>
          </a:p>
        </p:txBody>
      </p:sp>
      <p:sp>
        <p:nvSpPr>
          <p:cNvPr id="4" name="Slide Number Placeholder 3"/>
          <p:cNvSpPr>
            <a:spLocks noGrp="1"/>
          </p:cNvSpPr>
          <p:nvPr>
            <p:ph type="sldNum" sz="quarter" idx="5"/>
          </p:nvPr>
        </p:nvSpPr>
        <p:spPr/>
        <p:txBody>
          <a:bodyPr/>
          <a:lstStyle/>
          <a:p>
            <a:fld id="{D48233EC-3799-4EA3-9FDD-C246C78F853C}" type="slidenum">
              <a:rPr lang="en-US" smtClean="0"/>
              <a:t>8</a:t>
            </a:fld>
            <a:endParaRPr lang="en-US"/>
          </a:p>
        </p:txBody>
      </p:sp>
    </p:spTree>
    <p:extLst>
      <p:ext uri="{BB962C8B-B14F-4D97-AF65-F5344CB8AC3E}">
        <p14:creationId xmlns:p14="http://schemas.microsoft.com/office/powerpoint/2010/main" val="1199634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Task: Fill this in. If you find you didn’t meet any of the criteria here, then iterate and fix it!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233EC-3799-4EA3-9FDD-C246C78F853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517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82D5A-72E6-9995-3631-CBC672EF887B}"/>
              </a:ext>
            </a:extLst>
          </p:cNvPr>
          <p:cNvSpPr>
            <a:spLocks noGrp="1"/>
          </p:cNvSpPr>
          <p:nvPr>
            <p:ph type="ctrTitle" hasCustomPrompt="1"/>
          </p:nvPr>
        </p:nvSpPr>
        <p:spPr>
          <a:xfrm>
            <a:off x="201010" y="217487"/>
            <a:ext cx="11811000" cy="2387600"/>
          </a:xfrm>
        </p:spPr>
        <p:txBody>
          <a:bodyPr anchor="b"/>
          <a:lstStyle>
            <a:lvl1pPr algn="l">
              <a:defRPr sz="6000">
                <a:solidFill>
                  <a:schemeClr val="bg1"/>
                </a:solidFill>
              </a:defRPr>
            </a:lvl1pPr>
          </a:lstStyle>
          <a:p>
            <a:r>
              <a:rPr lang="en-US" dirty="0"/>
              <a:t>Text</a:t>
            </a:r>
          </a:p>
        </p:txBody>
      </p:sp>
      <p:sp>
        <p:nvSpPr>
          <p:cNvPr id="3" name="Subtitle 2">
            <a:extLst>
              <a:ext uri="{FF2B5EF4-FFF2-40B4-BE49-F238E27FC236}">
                <a16:creationId xmlns:a16="http://schemas.microsoft.com/office/drawing/2014/main" id="{3148DDE7-8D47-B83D-2EC7-DA09FFDF87A0}"/>
              </a:ext>
            </a:extLst>
          </p:cNvPr>
          <p:cNvSpPr>
            <a:spLocks noGrp="1"/>
          </p:cNvSpPr>
          <p:nvPr>
            <p:ph type="subTitle" idx="1" hasCustomPrompt="1"/>
          </p:nvPr>
        </p:nvSpPr>
        <p:spPr>
          <a:xfrm>
            <a:off x="240423" y="3276601"/>
            <a:ext cx="9144000" cy="609600"/>
          </a:xfrm>
        </p:spPr>
        <p:txBody>
          <a:bodyPr>
            <a:normAutofit/>
          </a:bodyPr>
          <a:lstStyle>
            <a:lvl1pPr marL="0" indent="0" algn="l">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text</a:t>
            </a:r>
          </a:p>
        </p:txBody>
      </p:sp>
      <p:cxnSp>
        <p:nvCxnSpPr>
          <p:cNvPr id="12" name="Straight Connector 11">
            <a:extLst>
              <a:ext uri="{FF2B5EF4-FFF2-40B4-BE49-F238E27FC236}">
                <a16:creationId xmlns:a16="http://schemas.microsoft.com/office/drawing/2014/main" id="{14021C95-3248-CD7B-B466-DA6191946E10}"/>
              </a:ext>
            </a:extLst>
          </p:cNvPr>
          <p:cNvCxnSpPr>
            <a:cxnSpLocks/>
          </p:cNvCxnSpPr>
          <p:nvPr userDrawn="1"/>
        </p:nvCxnSpPr>
        <p:spPr>
          <a:xfrm>
            <a:off x="201010" y="2971800"/>
            <a:ext cx="915451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3996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60017-3A80-0D1E-AFEF-59DF477754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56D094-6D26-1426-E893-EC91DDF77FEA}"/>
              </a:ext>
            </a:extLst>
          </p:cNvPr>
          <p:cNvSpPr>
            <a:spLocks noGrp="1"/>
          </p:cNvSpPr>
          <p:nvPr>
            <p:ph idx="1"/>
          </p:nvPr>
        </p:nvSpPr>
        <p:spPr/>
        <p:txBody>
          <a:bodyPr/>
          <a:lstStyle>
            <a:lvl1pPr marL="0" indent="0">
              <a:buNone/>
              <a:defRPr/>
            </a:lvl1pPr>
          </a:lstStyle>
          <a:p>
            <a:pPr lvl="0"/>
            <a:r>
              <a:rPr lang="en-US" dirty="0"/>
              <a:t>Click to edit Master text styles</a:t>
            </a:r>
          </a:p>
        </p:txBody>
      </p:sp>
      <p:sp>
        <p:nvSpPr>
          <p:cNvPr id="6" name="Slide Number Placeholder 5">
            <a:extLst>
              <a:ext uri="{FF2B5EF4-FFF2-40B4-BE49-F238E27FC236}">
                <a16:creationId xmlns:a16="http://schemas.microsoft.com/office/drawing/2014/main" id="{BCE285E3-CE35-EA03-EFEB-31C56B811DAF}"/>
              </a:ext>
            </a:extLst>
          </p:cNvPr>
          <p:cNvSpPr>
            <a:spLocks noGrp="1"/>
          </p:cNvSpPr>
          <p:nvPr>
            <p:ph type="sldNum" sz="quarter" idx="12"/>
          </p:nvPr>
        </p:nvSpPr>
        <p:spPr/>
        <p:txBody>
          <a:bodyPr/>
          <a:lstStyle/>
          <a:p>
            <a:fld id="{D8A4010F-62C0-448A-8A31-56B73C03639A}" type="slidenum">
              <a:rPr lang="en-US" smtClean="0"/>
              <a:t>‹#›</a:t>
            </a:fld>
            <a:endParaRPr lang="en-US"/>
          </a:p>
        </p:txBody>
      </p:sp>
    </p:spTree>
    <p:extLst>
      <p:ext uri="{BB962C8B-B14F-4D97-AF65-F5344CB8AC3E}">
        <p14:creationId xmlns:p14="http://schemas.microsoft.com/office/powerpoint/2010/main" val="1088841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4D8B3-9FA8-BC1E-6198-3651086A1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12B93B-068B-840B-7902-8F88A2830FA3}"/>
              </a:ext>
            </a:extLst>
          </p:cNvPr>
          <p:cNvSpPr>
            <a:spLocks noGrp="1"/>
          </p:cNvSpPr>
          <p:nvPr>
            <p:ph type="body" idx="1"/>
          </p:nvPr>
        </p:nvSpPr>
        <p:spPr>
          <a:xfrm>
            <a:off x="831850" y="4589463"/>
            <a:ext cx="10515600" cy="1500187"/>
          </a:xfrm>
        </p:spPr>
        <p:txBody>
          <a:bodyPr>
            <a:normAutofit/>
          </a:bodyPr>
          <a:lstStyle>
            <a:lvl1pPr marL="0" indent="0">
              <a:buNone/>
              <a:defRPr sz="3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6" name="Slide Number Placeholder 5">
            <a:extLst>
              <a:ext uri="{FF2B5EF4-FFF2-40B4-BE49-F238E27FC236}">
                <a16:creationId xmlns:a16="http://schemas.microsoft.com/office/drawing/2014/main" id="{057917DB-E55A-C5B8-2EAE-C4D74B1E31BA}"/>
              </a:ext>
            </a:extLst>
          </p:cNvPr>
          <p:cNvSpPr>
            <a:spLocks noGrp="1"/>
          </p:cNvSpPr>
          <p:nvPr>
            <p:ph type="sldNum" sz="quarter" idx="12"/>
          </p:nvPr>
        </p:nvSpPr>
        <p:spPr/>
        <p:txBody>
          <a:bodyPr/>
          <a:lstStyle/>
          <a:p>
            <a:fld id="{D8A4010F-62C0-448A-8A31-56B73C03639A}" type="slidenum">
              <a:rPr lang="en-US" smtClean="0"/>
              <a:t>‹#›</a:t>
            </a:fld>
            <a:endParaRPr lang="en-US"/>
          </a:p>
        </p:txBody>
      </p:sp>
    </p:spTree>
    <p:extLst>
      <p:ext uri="{BB962C8B-B14F-4D97-AF65-F5344CB8AC3E}">
        <p14:creationId xmlns:p14="http://schemas.microsoft.com/office/powerpoint/2010/main" val="1935680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EB007-D943-3633-02FA-8AA611E184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00D1E1-AD85-C8D9-431D-FC83A77C43F0}"/>
              </a:ext>
            </a:extLst>
          </p:cNvPr>
          <p:cNvSpPr>
            <a:spLocks noGrp="1"/>
          </p:cNvSpPr>
          <p:nvPr>
            <p:ph sz="half" idx="1"/>
          </p:nvPr>
        </p:nvSpPr>
        <p:spPr>
          <a:xfrm>
            <a:off x="838200" y="1825625"/>
            <a:ext cx="5181600" cy="4351338"/>
          </a:xfrm>
        </p:spPr>
        <p:txBody>
          <a:bodyPr/>
          <a:lstStyle>
            <a:lvl1pPr marL="0" indent="0">
              <a:buNone/>
              <a:defRPr/>
            </a:lvl1pPr>
          </a:lstStyle>
          <a:p>
            <a:pPr lvl="0"/>
            <a:endParaRPr lang="en-US" dirty="0"/>
          </a:p>
        </p:txBody>
      </p:sp>
      <p:sp>
        <p:nvSpPr>
          <p:cNvPr id="4" name="Content Placeholder 3">
            <a:extLst>
              <a:ext uri="{FF2B5EF4-FFF2-40B4-BE49-F238E27FC236}">
                <a16:creationId xmlns:a16="http://schemas.microsoft.com/office/drawing/2014/main" id="{687F3AF6-7CDF-6481-EAA7-8F0AB1CEC8F6}"/>
              </a:ext>
            </a:extLst>
          </p:cNvPr>
          <p:cNvSpPr>
            <a:spLocks noGrp="1"/>
          </p:cNvSpPr>
          <p:nvPr>
            <p:ph sz="half" idx="2"/>
          </p:nvPr>
        </p:nvSpPr>
        <p:spPr>
          <a:xfrm>
            <a:off x="6172200" y="1825625"/>
            <a:ext cx="5181600" cy="4351338"/>
          </a:xfrm>
        </p:spPr>
        <p:txBody>
          <a:bodyPr/>
          <a:lstStyle>
            <a:lvl1pPr marL="0" indent="0">
              <a:buNone/>
              <a:defRPr/>
            </a:lvl1pPr>
          </a:lstStyle>
          <a:p>
            <a:pPr lvl="0"/>
            <a:endParaRPr lang="en-US" dirty="0"/>
          </a:p>
        </p:txBody>
      </p:sp>
      <p:sp>
        <p:nvSpPr>
          <p:cNvPr id="7" name="Slide Number Placeholder 6">
            <a:extLst>
              <a:ext uri="{FF2B5EF4-FFF2-40B4-BE49-F238E27FC236}">
                <a16:creationId xmlns:a16="http://schemas.microsoft.com/office/drawing/2014/main" id="{E98F8CA9-66F1-9A70-6745-160AC3E03D1F}"/>
              </a:ext>
            </a:extLst>
          </p:cNvPr>
          <p:cNvSpPr>
            <a:spLocks noGrp="1"/>
          </p:cNvSpPr>
          <p:nvPr>
            <p:ph type="sldNum" sz="quarter" idx="12"/>
          </p:nvPr>
        </p:nvSpPr>
        <p:spPr/>
        <p:txBody>
          <a:bodyPr/>
          <a:lstStyle/>
          <a:p>
            <a:fld id="{D8A4010F-62C0-448A-8A31-56B73C03639A}" type="slidenum">
              <a:rPr lang="en-US" smtClean="0"/>
              <a:t>‹#›</a:t>
            </a:fld>
            <a:endParaRPr lang="en-US"/>
          </a:p>
        </p:txBody>
      </p:sp>
    </p:spTree>
    <p:extLst>
      <p:ext uri="{BB962C8B-B14F-4D97-AF65-F5344CB8AC3E}">
        <p14:creationId xmlns:p14="http://schemas.microsoft.com/office/powerpoint/2010/main" val="3691542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A9816-5A2C-2DBC-1D14-437D094C8D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984259-6302-2D5A-3EF1-1D41A12645D4}"/>
              </a:ext>
            </a:extLst>
          </p:cNvPr>
          <p:cNvSpPr>
            <a:spLocks noGrp="1"/>
          </p:cNvSpPr>
          <p:nvPr>
            <p:ph type="body" idx="1"/>
          </p:nvPr>
        </p:nvSpPr>
        <p:spPr>
          <a:xfrm>
            <a:off x="839788" y="1681163"/>
            <a:ext cx="5157787" cy="82391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A87786E-748B-922A-8FB0-17F7EBBBBFDD}"/>
              </a:ext>
            </a:extLst>
          </p:cNvPr>
          <p:cNvSpPr>
            <a:spLocks noGrp="1"/>
          </p:cNvSpPr>
          <p:nvPr>
            <p:ph sz="half" idx="2"/>
          </p:nvPr>
        </p:nvSpPr>
        <p:spPr>
          <a:xfrm>
            <a:off x="839788" y="2505075"/>
            <a:ext cx="5157787" cy="3684588"/>
          </a:xfrm>
        </p:spPr>
        <p:txBody>
          <a:bodyPr/>
          <a:lstStyle>
            <a:lvl1pPr marL="0" indent="0">
              <a:buNone/>
              <a:defRPr/>
            </a:lvl1pPr>
          </a:lstStyle>
          <a:p>
            <a:pPr lvl="0"/>
            <a:endParaRPr lang="en-US" dirty="0"/>
          </a:p>
        </p:txBody>
      </p:sp>
      <p:sp>
        <p:nvSpPr>
          <p:cNvPr id="5" name="Text Placeholder 4">
            <a:extLst>
              <a:ext uri="{FF2B5EF4-FFF2-40B4-BE49-F238E27FC236}">
                <a16:creationId xmlns:a16="http://schemas.microsoft.com/office/drawing/2014/main" id="{B79A6C85-97DC-DE37-8A3F-8B18B3F7796A}"/>
              </a:ext>
            </a:extLst>
          </p:cNvPr>
          <p:cNvSpPr>
            <a:spLocks noGrp="1"/>
          </p:cNvSpPr>
          <p:nvPr>
            <p:ph type="body" sz="quarter" idx="3"/>
          </p:nvPr>
        </p:nvSpPr>
        <p:spPr>
          <a:xfrm>
            <a:off x="6172200" y="1681163"/>
            <a:ext cx="5183188" cy="82391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2D5148A-03F8-10BD-5974-CF09BD6F7BBD}"/>
              </a:ext>
            </a:extLst>
          </p:cNvPr>
          <p:cNvSpPr>
            <a:spLocks noGrp="1"/>
          </p:cNvSpPr>
          <p:nvPr>
            <p:ph sz="quarter" idx="4"/>
          </p:nvPr>
        </p:nvSpPr>
        <p:spPr>
          <a:xfrm>
            <a:off x="6172200" y="2505075"/>
            <a:ext cx="5183188" cy="3684588"/>
          </a:xfrm>
        </p:spPr>
        <p:txBody>
          <a:bodyPr/>
          <a:lstStyle>
            <a:lvl1pPr marL="0" indent="0">
              <a:buNone/>
              <a:defRPr/>
            </a:lvl1pPr>
          </a:lstStyle>
          <a:p>
            <a:pPr lvl="0"/>
            <a:endParaRPr lang="en-US" dirty="0"/>
          </a:p>
        </p:txBody>
      </p:sp>
      <p:sp>
        <p:nvSpPr>
          <p:cNvPr id="9" name="Slide Number Placeholder 8">
            <a:extLst>
              <a:ext uri="{FF2B5EF4-FFF2-40B4-BE49-F238E27FC236}">
                <a16:creationId xmlns:a16="http://schemas.microsoft.com/office/drawing/2014/main" id="{A48E3C68-BF68-4CA7-3B9F-603736AE9CB7}"/>
              </a:ext>
            </a:extLst>
          </p:cNvPr>
          <p:cNvSpPr>
            <a:spLocks noGrp="1"/>
          </p:cNvSpPr>
          <p:nvPr>
            <p:ph type="sldNum" sz="quarter" idx="12"/>
          </p:nvPr>
        </p:nvSpPr>
        <p:spPr/>
        <p:txBody>
          <a:bodyPr/>
          <a:lstStyle/>
          <a:p>
            <a:fld id="{D8A4010F-62C0-448A-8A31-56B73C03639A}" type="slidenum">
              <a:rPr lang="en-US" smtClean="0"/>
              <a:t>‹#›</a:t>
            </a:fld>
            <a:endParaRPr lang="en-US"/>
          </a:p>
        </p:txBody>
      </p:sp>
    </p:spTree>
    <p:extLst>
      <p:ext uri="{BB962C8B-B14F-4D97-AF65-F5344CB8AC3E}">
        <p14:creationId xmlns:p14="http://schemas.microsoft.com/office/powerpoint/2010/main" val="2715701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FE20B-A17C-D0C8-847D-92DC51474E26}"/>
              </a:ext>
            </a:extLst>
          </p:cNvPr>
          <p:cNvSpPr>
            <a:spLocks noGrp="1"/>
          </p:cNvSpPr>
          <p:nvPr>
            <p:ph type="title"/>
          </p:nvPr>
        </p:nvSpPr>
        <p:spPr/>
        <p:txBody>
          <a:bodyPr/>
          <a:lstStyle/>
          <a:p>
            <a:r>
              <a:rPr lang="en-US" dirty="0"/>
              <a:t>Click to edit Master title style</a:t>
            </a:r>
          </a:p>
        </p:txBody>
      </p:sp>
      <p:sp>
        <p:nvSpPr>
          <p:cNvPr id="5" name="Slide Number Placeholder 4">
            <a:extLst>
              <a:ext uri="{FF2B5EF4-FFF2-40B4-BE49-F238E27FC236}">
                <a16:creationId xmlns:a16="http://schemas.microsoft.com/office/drawing/2014/main" id="{CD27A084-531E-EC89-4477-454E97B72710}"/>
              </a:ext>
            </a:extLst>
          </p:cNvPr>
          <p:cNvSpPr>
            <a:spLocks noGrp="1"/>
          </p:cNvSpPr>
          <p:nvPr>
            <p:ph type="sldNum" sz="quarter" idx="12"/>
          </p:nvPr>
        </p:nvSpPr>
        <p:spPr/>
        <p:txBody>
          <a:bodyPr/>
          <a:lstStyle/>
          <a:p>
            <a:fld id="{D8A4010F-62C0-448A-8A31-56B73C03639A}" type="slidenum">
              <a:rPr lang="en-US" smtClean="0"/>
              <a:t>‹#›</a:t>
            </a:fld>
            <a:endParaRPr lang="en-US"/>
          </a:p>
        </p:txBody>
      </p:sp>
    </p:spTree>
    <p:extLst>
      <p:ext uri="{BB962C8B-B14F-4D97-AF65-F5344CB8AC3E}">
        <p14:creationId xmlns:p14="http://schemas.microsoft.com/office/powerpoint/2010/main" val="2782828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1903E29-46EA-F7BA-7522-27BAA974AC32}"/>
              </a:ext>
            </a:extLst>
          </p:cNvPr>
          <p:cNvSpPr>
            <a:spLocks noGrp="1"/>
          </p:cNvSpPr>
          <p:nvPr>
            <p:ph type="sldNum" sz="quarter" idx="12"/>
          </p:nvPr>
        </p:nvSpPr>
        <p:spPr/>
        <p:txBody>
          <a:bodyPr/>
          <a:lstStyle/>
          <a:p>
            <a:fld id="{D8A4010F-62C0-448A-8A31-56B73C03639A}" type="slidenum">
              <a:rPr lang="en-US" smtClean="0"/>
              <a:t>‹#›</a:t>
            </a:fld>
            <a:endParaRPr lang="en-US"/>
          </a:p>
        </p:txBody>
      </p:sp>
    </p:spTree>
    <p:extLst>
      <p:ext uri="{BB962C8B-B14F-4D97-AF65-F5344CB8AC3E}">
        <p14:creationId xmlns:p14="http://schemas.microsoft.com/office/powerpoint/2010/main" val="1819494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4E642-ED6E-BF09-F055-27D034E30C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3EC184-3D99-B4D1-F111-6D863B0C62E1}"/>
              </a:ext>
            </a:extLst>
          </p:cNvPr>
          <p:cNvSpPr>
            <a:spLocks noGrp="1"/>
          </p:cNvSpPr>
          <p:nvPr>
            <p:ph idx="1"/>
          </p:nvPr>
        </p:nvSpPr>
        <p:spPr>
          <a:xfrm>
            <a:off x="5183188" y="987425"/>
            <a:ext cx="6172200" cy="4873625"/>
          </a:xfrm>
        </p:spPr>
        <p:txBody>
          <a:bodyPr/>
          <a:lstStyle>
            <a:lvl1pPr marL="0" indent="0">
              <a:buNone/>
              <a:defRPr sz="3200"/>
            </a:lvl1pPr>
            <a:lvl2pPr marL="457200" indent="0">
              <a:buNone/>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p:txBody>
      </p:sp>
      <p:sp>
        <p:nvSpPr>
          <p:cNvPr id="4" name="Text Placeholder 3">
            <a:extLst>
              <a:ext uri="{FF2B5EF4-FFF2-40B4-BE49-F238E27FC236}">
                <a16:creationId xmlns:a16="http://schemas.microsoft.com/office/drawing/2014/main" id="{289D98CD-E500-B494-72C6-C82E5A0C61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C711CF71-F284-E26E-F937-599CA102ACC3}"/>
              </a:ext>
            </a:extLst>
          </p:cNvPr>
          <p:cNvSpPr>
            <a:spLocks noGrp="1"/>
          </p:cNvSpPr>
          <p:nvPr>
            <p:ph type="sldNum" sz="quarter" idx="12"/>
          </p:nvPr>
        </p:nvSpPr>
        <p:spPr/>
        <p:txBody>
          <a:bodyPr/>
          <a:lstStyle/>
          <a:p>
            <a:fld id="{D8A4010F-62C0-448A-8A31-56B73C03639A}" type="slidenum">
              <a:rPr lang="en-US" smtClean="0"/>
              <a:t>‹#›</a:t>
            </a:fld>
            <a:endParaRPr lang="en-US"/>
          </a:p>
        </p:txBody>
      </p:sp>
    </p:spTree>
    <p:extLst>
      <p:ext uri="{BB962C8B-B14F-4D97-AF65-F5344CB8AC3E}">
        <p14:creationId xmlns:p14="http://schemas.microsoft.com/office/powerpoint/2010/main" val="2111509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74506-F92C-3F4C-A151-B6146F5150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DE5CE5-7CF1-4B67-D296-698DE568D9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4C0538-51CA-8CAF-93A7-09CB18292A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0618CFC-7CFF-4AFB-FC63-12A73C8B928F}"/>
              </a:ext>
            </a:extLst>
          </p:cNvPr>
          <p:cNvSpPr>
            <a:spLocks noGrp="1"/>
          </p:cNvSpPr>
          <p:nvPr>
            <p:ph type="sldNum" sz="quarter" idx="12"/>
          </p:nvPr>
        </p:nvSpPr>
        <p:spPr/>
        <p:txBody>
          <a:bodyPr/>
          <a:lstStyle/>
          <a:p>
            <a:fld id="{D8A4010F-62C0-448A-8A31-56B73C03639A}" type="slidenum">
              <a:rPr lang="en-US" smtClean="0"/>
              <a:t>‹#›</a:t>
            </a:fld>
            <a:endParaRPr lang="en-US"/>
          </a:p>
        </p:txBody>
      </p:sp>
    </p:spTree>
    <p:extLst>
      <p:ext uri="{BB962C8B-B14F-4D97-AF65-F5344CB8AC3E}">
        <p14:creationId xmlns:p14="http://schemas.microsoft.com/office/powerpoint/2010/main" val="1728382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A7D9E1-AC3D-A091-79CB-1DE3D959AE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4C4281BE-B266-B2C4-49C6-C00A0185B1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endParaRPr lang="en-US" dirty="0"/>
          </a:p>
        </p:txBody>
      </p:sp>
      <p:sp>
        <p:nvSpPr>
          <p:cNvPr id="6" name="Slide Number Placeholder 5">
            <a:extLst>
              <a:ext uri="{FF2B5EF4-FFF2-40B4-BE49-F238E27FC236}">
                <a16:creationId xmlns:a16="http://schemas.microsoft.com/office/drawing/2014/main" id="{B636650C-1501-D28F-B6A3-AA44C6EAA4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A4010F-62C0-448A-8A31-56B73C03639A}" type="slidenum">
              <a:rPr lang="en-US" smtClean="0"/>
              <a:t>‹#›</a:t>
            </a:fld>
            <a:endParaRPr lang="en-US"/>
          </a:p>
        </p:txBody>
      </p:sp>
    </p:spTree>
    <p:extLst>
      <p:ext uri="{BB962C8B-B14F-4D97-AF65-F5344CB8AC3E}">
        <p14:creationId xmlns:p14="http://schemas.microsoft.com/office/powerpoint/2010/main" val="3655031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practicalreporting.com/blog/2021/4/17/what-exactly-makes-one-chart-better-than-another" TargetMode="External"/><Relationship Id="rId7" Type="http://schemas.openxmlformats.org/officeDocument/2006/relationships/image" Target="../media/image9.sv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hyperlink" Target="https://www.figma.com/file/tsih7kVEu3bB45oH4JitjY/PowerPoint-Tips?type=whiteboard&amp;node-id=5791-54&amp;t=YzPb3wcqAjMQ5doZ-4" TargetMode="External"/><Relationship Id="rId4" Type="http://schemas.openxmlformats.org/officeDocument/2006/relationships/hyperlink" Target="https://umass-my.sharepoint.com/:b:/g/personal/rtraffor_umass_edu/Ef8X4KStX1NMpm6pqVfRj_4BkrogEkRCCIqEucsmyUxTBA?e=jLvPbm" TargetMode="External"/></Relationships>
</file>

<file path=ppt/slides/_rels/slide1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www.practicalreporting.com/blog/2021/4/17/what-exactly-makes-one-chart-better-than-another" TargetMode="External"/><Relationship Id="rId7" Type="http://schemas.openxmlformats.org/officeDocument/2006/relationships/image" Target="../media/image9.sv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hyperlink" Target="https://www.figma.com/file/tsih7kVEu3bB45oH4JitjY/PowerPoint-Tips?type=whiteboard&amp;node-id=5791-54&amp;t=YzPb3wcqAjMQ5doZ-4" TargetMode="External"/><Relationship Id="rId4" Type="http://schemas.openxmlformats.org/officeDocument/2006/relationships/hyperlink" Target="https://umass-my.sharepoint.com/:b:/g/personal/rtraffor_umass_edu/Ef8X4KStX1NMpm6pqVfRj_4BkrogEkRCCIqEucsmyUxTBA?e=jLvPbm"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practicalreporting.com/blog/2021/4/17/what-exactly-makes-one-chart-better-than-another" TargetMode="External"/><Relationship Id="rId7" Type="http://schemas.openxmlformats.org/officeDocument/2006/relationships/image" Target="../media/image9.sv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hyperlink" Target="https://www.figma.com/file/tsih7kVEu3bB45oH4JitjY/PowerPoint-Tips?type=whiteboard&amp;node-id=5791-54&amp;t=YzPb3wcqAjMQ5doZ-4" TargetMode="External"/><Relationship Id="rId4" Type="http://schemas.openxmlformats.org/officeDocument/2006/relationships/hyperlink" Target="https://umass-my.sharepoint.com/:b:/g/personal/rtraffor_umass_edu/Ef8X4KStX1NMpm6pqVfRj_4BkrogEkRCCIqEucsmyUxTBA?e=jLvPbm" TargetMode="Externa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575AF-2657-4FDC-F8DD-837DE8DBE0A0}"/>
              </a:ext>
            </a:extLst>
          </p:cNvPr>
          <p:cNvSpPr>
            <a:spLocks noGrp="1"/>
          </p:cNvSpPr>
          <p:nvPr>
            <p:ph type="ctrTitle"/>
          </p:nvPr>
        </p:nvSpPr>
        <p:spPr/>
        <p:txBody>
          <a:bodyPr/>
          <a:lstStyle/>
          <a:p>
            <a:r>
              <a:rPr lang="en-US" dirty="0"/>
              <a:t>Fake story, real data</a:t>
            </a:r>
          </a:p>
        </p:txBody>
      </p:sp>
      <p:sp>
        <p:nvSpPr>
          <p:cNvPr id="3" name="Subtitle 2">
            <a:extLst>
              <a:ext uri="{FF2B5EF4-FFF2-40B4-BE49-F238E27FC236}">
                <a16:creationId xmlns:a16="http://schemas.microsoft.com/office/drawing/2014/main" id="{614B6325-3434-C37E-F036-0E743D765CF9}"/>
              </a:ext>
            </a:extLst>
          </p:cNvPr>
          <p:cNvSpPr>
            <a:spLocks noGrp="1"/>
          </p:cNvSpPr>
          <p:nvPr>
            <p:ph type="subTitle" idx="1"/>
          </p:nvPr>
        </p:nvSpPr>
        <p:spPr>
          <a:xfrm>
            <a:off x="240422" y="3276600"/>
            <a:ext cx="11265777" cy="2743199"/>
          </a:xfrm>
          <a:ln>
            <a:noFill/>
          </a:ln>
        </p:spPr>
        <p:txBody>
          <a:bodyPr>
            <a:normAutofit fontScale="92500" lnSpcReduction="20000"/>
          </a:bodyPr>
          <a:lstStyle/>
          <a:p>
            <a:r>
              <a:rPr lang="en-US" dirty="0"/>
              <a:t>This case is completely fictious. It was developed using publicly available data from a real business school.</a:t>
            </a:r>
          </a:p>
          <a:p>
            <a:endParaRPr lang="en-US" dirty="0"/>
          </a:p>
          <a:p>
            <a:r>
              <a:rPr lang="en-US" dirty="0"/>
              <a:t>Do not repost or share this file outside of this course.</a:t>
            </a:r>
          </a:p>
          <a:p>
            <a:endParaRPr lang="en-US" dirty="0"/>
          </a:p>
          <a:p>
            <a:r>
              <a:rPr lang="en-US" sz="3500" b="0" i="0" dirty="0">
                <a:effectLst/>
                <a:latin typeface="Jost"/>
              </a:rPr>
              <a:t>© 2023, Rachel Trafford, All Rights Reserved </a:t>
            </a:r>
            <a:endParaRPr lang="en-US" sz="3500" dirty="0"/>
          </a:p>
          <a:p>
            <a:endParaRPr lang="en-US" dirty="0"/>
          </a:p>
          <a:p>
            <a:endParaRPr lang="en-US" dirty="0"/>
          </a:p>
        </p:txBody>
      </p:sp>
    </p:spTree>
    <p:extLst>
      <p:ext uri="{BB962C8B-B14F-4D97-AF65-F5344CB8AC3E}">
        <p14:creationId xmlns:p14="http://schemas.microsoft.com/office/powerpoint/2010/main" val="2281325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DC7441EC-9C6F-452A-A785-A83A72E068E7}"/>
              </a:ext>
            </a:extLst>
          </p:cNvPr>
          <p:cNvGraphicFramePr>
            <a:graphicFrameLocks/>
          </p:cNvGraphicFramePr>
          <p:nvPr>
            <p:extLst>
              <p:ext uri="{D42A27DB-BD31-4B8C-83A1-F6EECF244321}">
                <p14:modId xmlns:p14="http://schemas.microsoft.com/office/powerpoint/2010/main" val="1934005294"/>
              </p:ext>
            </p:extLst>
          </p:nvPr>
        </p:nvGraphicFramePr>
        <p:xfrm>
          <a:off x="152400" y="914401"/>
          <a:ext cx="11887199" cy="57912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E4B0DBC7-A946-867B-55DC-03DE377DACC6}"/>
              </a:ext>
            </a:extLst>
          </p:cNvPr>
          <p:cNvSpPr txBox="1"/>
          <p:nvPr/>
        </p:nvSpPr>
        <p:spPr>
          <a:xfrm>
            <a:off x="160867" y="0"/>
            <a:ext cx="11674991" cy="646331"/>
          </a:xfrm>
          <a:prstGeom prst="rect">
            <a:avLst/>
          </a:prstGeom>
          <a:noFill/>
        </p:spPr>
        <p:txBody>
          <a:bodyPr wrap="none" rtlCol="0">
            <a:spAutoFit/>
          </a:bodyPr>
          <a:lstStyle/>
          <a:p>
            <a:r>
              <a:rPr lang="en-US" sz="3600" dirty="0">
                <a:solidFill>
                  <a:schemeClr val="accent2"/>
                </a:solidFill>
              </a:rPr>
              <a:t>Finance</a:t>
            </a:r>
            <a:r>
              <a:rPr lang="en-US" sz="3600" dirty="0"/>
              <a:t> </a:t>
            </a:r>
            <a:r>
              <a:rPr lang="en-US" sz="3600" dirty="0">
                <a:solidFill>
                  <a:schemeClr val="accent1"/>
                </a:solidFill>
              </a:rPr>
              <a:t>Ranks</a:t>
            </a:r>
            <a:r>
              <a:rPr lang="en-US" sz="3600" dirty="0"/>
              <a:t> </a:t>
            </a:r>
            <a:r>
              <a:rPr lang="en-US" sz="3600" dirty="0">
                <a:solidFill>
                  <a:schemeClr val="accent2"/>
                </a:solidFill>
              </a:rPr>
              <a:t>#2</a:t>
            </a:r>
            <a:r>
              <a:rPr lang="en-US" sz="3600" dirty="0"/>
              <a:t> </a:t>
            </a:r>
            <a:r>
              <a:rPr lang="en-US" sz="3600" dirty="0">
                <a:solidFill>
                  <a:schemeClr val="accent1"/>
                </a:solidFill>
              </a:rPr>
              <a:t>in Student Credit Hours per Instructor</a:t>
            </a:r>
          </a:p>
        </p:txBody>
      </p:sp>
      <p:sp>
        <p:nvSpPr>
          <p:cNvPr id="6" name="TextBox 5">
            <a:extLst>
              <a:ext uri="{FF2B5EF4-FFF2-40B4-BE49-F238E27FC236}">
                <a16:creationId xmlns:a16="http://schemas.microsoft.com/office/drawing/2014/main" id="{A272EDBF-605A-E256-EF9E-CC0D9CAD7272}"/>
              </a:ext>
            </a:extLst>
          </p:cNvPr>
          <p:cNvSpPr txBox="1"/>
          <p:nvPr/>
        </p:nvSpPr>
        <p:spPr>
          <a:xfrm>
            <a:off x="143933" y="540268"/>
            <a:ext cx="10688054" cy="461665"/>
          </a:xfrm>
          <a:prstGeom prst="rect">
            <a:avLst/>
          </a:prstGeom>
          <a:noFill/>
        </p:spPr>
        <p:txBody>
          <a:bodyPr wrap="none" rtlCol="0">
            <a:spAutoFit/>
          </a:bodyPr>
          <a:lstStyle/>
          <a:p>
            <a:r>
              <a:rPr lang="en-US" sz="2400" dirty="0">
                <a:solidFill>
                  <a:schemeClr val="accent1">
                    <a:lumMod val="60000"/>
                    <a:lumOff val="40000"/>
                  </a:schemeClr>
                </a:solidFill>
              </a:rPr>
              <a:t>Student Credit Hours/FTE Faculty, Academic years 2013-14 through 2022-23</a:t>
            </a:r>
          </a:p>
        </p:txBody>
      </p:sp>
    </p:spTree>
    <p:extLst>
      <p:ext uri="{BB962C8B-B14F-4D97-AF65-F5344CB8AC3E}">
        <p14:creationId xmlns:p14="http://schemas.microsoft.com/office/powerpoint/2010/main" val="2608151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4D53A7D-9042-6D2E-EE6B-55907C12A424}"/>
              </a:ext>
            </a:extLst>
          </p:cNvPr>
          <p:cNvGraphicFramePr>
            <a:graphicFrameLocks/>
          </p:cNvGraphicFramePr>
          <p:nvPr>
            <p:extLst>
              <p:ext uri="{D42A27DB-BD31-4B8C-83A1-F6EECF244321}">
                <p14:modId xmlns:p14="http://schemas.microsoft.com/office/powerpoint/2010/main" val="3478952849"/>
              </p:ext>
            </p:extLst>
          </p:nvPr>
        </p:nvGraphicFramePr>
        <p:xfrm>
          <a:off x="361950" y="381000"/>
          <a:ext cx="11468100" cy="5988616"/>
        </p:xfrm>
        <a:graphic>
          <a:graphicData uri="http://schemas.openxmlformats.org/drawingml/2006/table">
            <a:tbl>
              <a:tblPr firstRow="1" bandRow="1">
                <a:tableStyleId>{7E9639D4-E3E2-4D34-9284-5A2195B3D0D7}</a:tableStyleId>
              </a:tblPr>
              <a:tblGrid>
                <a:gridCol w="3200400">
                  <a:extLst>
                    <a:ext uri="{9D8B030D-6E8A-4147-A177-3AD203B41FA5}">
                      <a16:colId xmlns:a16="http://schemas.microsoft.com/office/drawing/2014/main" val="1696967524"/>
                    </a:ext>
                  </a:extLst>
                </a:gridCol>
                <a:gridCol w="7772400">
                  <a:extLst>
                    <a:ext uri="{9D8B030D-6E8A-4147-A177-3AD203B41FA5}">
                      <a16:colId xmlns:a16="http://schemas.microsoft.com/office/drawing/2014/main" val="657297655"/>
                    </a:ext>
                  </a:extLst>
                </a:gridCol>
                <a:gridCol w="495300">
                  <a:extLst>
                    <a:ext uri="{9D8B030D-6E8A-4147-A177-3AD203B41FA5}">
                      <a16:colId xmlns:a16="http://schemas.microsoft.com/office/drawing/2014/main" val="4071339401"/>
                    </a:ext>
                  </a:extLst>
                </a:gridCol>
              </a:tblGrid>
              <a:tr h="385585">
                <a:tc gridSpan="2">
                  <a:txBody>
                    <a:bodyPr/>
                    <a:lstStyle/>
                    <a:p>
                      <a:r>
                        <a:rPr lang="en-US" sz="1600" dirty="0">
                          <a:solidFill>
                            <a:schemeClr val="accent1">
                              <a:lumMod val="50000"/>
                            </a:schemeClr>
                          </a:solidFill>
                        </a:rPr>
                        <a:t>Criteria: Put an Y in each category to confirm you completed 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en-US" sz="1600" dirty="0">
                          <a:solidFill>
                            <a:schemeClr val="accent1">
                              <a:lumMod val="50000"/>
                            </a:schemeClr>
                          </a:solidFill>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4072153933"/>
                  </a:ext>
                </a:extLst>
              </a:tr>
              <a:tr h="198120">
                <a:tc>
                  <a:txBody>
                    <a:bodyPr/>
                    <a:lstStyle/>
                    <a:p>
                      <a:pPr algn="l"/>
                      <a:r>
                        <a:rPr lang="en-US" sz="1400" dirty="0">
                          <a:latin typeface="+mn-lt"/>
                        </a:rPr>
                        <a:t>Selected an effective visual for intended “telos.”</a:t>
                      </a:r>
                      <a:endParaRPr lang="en-US" sz="1400" baseline="300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n-lt"/>
                          <a:cs typeface="Segoe UI" panose="020B0502040204020203" pitchFamily="34" charset="0"/>
                        </a:rPr>
                        <a:t>Think of graphs are like tool, a tool for communication. What makes a good graph is “how successfully it causes whatever change we wanted to cause in the mind of the reader…”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n-lt"/>
                          <a:cs typeface="Segoe UI" panose="020B0502040204020203" pitchFamily="34" charset="0"/>
                        </a:rPr>
                        <a:t>-  </a:t>
                      </a:r>
                      <a:r>
                        <a:rPr lang="en-US" sz="1400" dirty="0">
                          <a:latin typeface="+mn-lt"/>
                          <a:cs typeface="Segoe UI" panose="020B0502040204020203" pitchFamily="34" charset="0"/>
                          <a:hlinkClick r:id="rId3"/>
                        </a:rPr>
                        <a:t>Nick Desbarats</a:t>
                      </a:r>
                      <a:r>
                        <a:rPr lang="en-US" sz="1400" dirty="0">
                          <a:latin typeface="+mn-lt"/>
                          <a:cs typeface="Segoe UI" panose="020B0502040204020203" pitchFamily="34" charset="0"/>
                        </a:rPr>
                        <a:t>.</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64797244"/>
                  </a:ext>
                </a:extLst>
              </a:tr>
              <a:tr h="1584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ym typeface="Wingdings" panose="05000000000000000000" pitchFamily="2" charset="2"/>
                        </a:rPr>
                        <a:t>Put the graph at the appropriate level aggregation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dirty="0"/>
                        <a:t>Not too detailed (in the weeds) and not too high level (missing the point) </a:t>
                      </a:r>
                      <a:r>
                        <a:rPr lang="en-US" sz="1400" b="1" dirty="0">
                          <a:solidFill>
                            <a:schemeClr val="bg1"/>
                          </a:solidFill>
                          <a:highlight>
                            <a:srgbClr val="808000"/>
                          </a:highlight>
                        </a:rPr>
                        <a:t>G</a:t>
                      </a:r>
                      <a:r>
                        <a:rPr lang="en-US" sz="1400" b="0" dirty="0"/>
                        <a:t> </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88912388"/>
                  </a:ext>
                </a:extLst>
              </a:tr>
              <a:tr h="345935">
                <a:tc>
                  <a:txBody>
                    <a:bodyPr/>
                    <a:lstStyle/>
                    <a:p>
                      <a:r>
                        <a:rPr lang="en-US" sz="1400" dirty="0"/>
                        <a:t>Put all and only relevant data on the graph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This is hard one. Really look at what data points you’re including and excluding. </a:t>
                      </a:r>
                      <a:r>
                        <a:rPr lang="en-US" sz="1400" kern="1200" dirty="0">
                          <a:solidFill>
                            <a:schemeClr val="tx1"/>
                          </a:solidFill>
                          <a:latin typeface="+mn-lt"/>
                          <a:ea typeface="+mn-ea"/>
                          <a:cs typeface="+mn-cs"/>
                        </a:rPr>
                        <a:t>Ask yourself, what data really needs to be shown here to make the point you’re trying to make. </a:t>
                      </a:r>
                      <a:r>
                        <a:rPr lang="en-US" sz="1400" b="1" dirty="0">
                          <a:solidFill>
                            <a:schemeClr val="bg1"/>
                          </a:solidFill>
                          <a:highlight>
                            <a:srgbClr val="808000"/>
                          </a:highlight>
                        </a:rPr>
                        <a:t>G</a:t>
                      </a:r>
                      <a:r>
                        <a:rPr lang="en-US" sz="1400" b="0" dirty="0"/>
                        <a:t> </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05116920"/>
                  </a:ext>
                </a:extLst>
              </a:tr>
              <a:tr h="385585">
                <a:tc>
                  <a:txBody>
                    <a:bodyPr/>
                    <a:lstStyle/>
                    <a:p>
                      <a:r>
                        <a:rPr lang="en-US" sz="1400" dirty="0"/>
                        <a:t>Eliminated clutter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kern="1200" dirty="0">
                          <a:solidFill>
                            <a:schemeClr val="tx1"/>
                          </a:solidFill>
                          <a:latin typeface="+mn-lt"/>
                          <a:ea typeface="+mn-ea"/>
                          <a:cs typeface="+mn-cs"/>
                        </a:rPr>
                        <a:t>Default graph settings are full of clutter. Question the purpose of each item on the graph. Remove what isn’t necessary.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51627895"/>
                  </a:ext>
                </a:extLst>
              </a:tr>
              <a:tr h="563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n-lt"/>
                          <a:ea typeface="+mn-ea"/>
                          <a:cs typeface="+mn-cs"/>
                        </a:rPr>
                        <a:t>Used GSB color(s)</a:t>
                      </a:r>
                      <a:endParaRPr lang="en-US" sz="1400" baseline="30000" dirty="0">
                        <a:sym typeface="Wingdings" panose="05000000000000000000" pitchFamily="2" charset="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dirty="0">
                          <a:solidFill>
                            <a:schemeClr val="tx1"/>
                          </a:solidFill>
                        </a:rPr>
                        <a:t>Color requirements stipulated in the Isenberg Style Guide as our stand in for GBS. Check it </a:t>
                      </a:r>
                      <a:r>
                        <a:rPr lang="en-US" sz="1400" dirty="0">
                          <a:solidFill>
                            <a:schemeClr val="tx1"/>
                          </a:solidFill>
                          <a:hlinkClick r:id="rId4">
                            <a:extLst>
                              <a:ext uri="{A12FA001-AC4F-418D-AE19-62706E023703}">
                                <ahyp:hlinkClr xmlns:ahyp="http://schemas.microsoft.com/office/drawing/2018/hyperlinkcolor" val="tx"/>
                              </a:ext>
                            </a:extLst>
                          </a:hlinkClick>
                        </a:rPr>
                        <a:t>out here</a:t>
                      </a:r>
                      <a:r>
                        <a:rPr lang="en-US" sz="1400" dirty="0">
                          <a:solidFill>
                            <a:schemeClr val="tx1"/>
                          </a:solidFill>
                        </a:rPr>
                        <a:t>. See page 26. *My example uses the mustard yellow color for Finance, but you don’t have 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3368174"/>
                  </a:ext>
                </a:extLst>
              </a:tr>
              <a:tr h="525011">
                <a:tc>
                  <a:txBody>
                    <a:bodyPr/>
                    <a:lstStyle/>
                    <a:p>
                      <a:r>
                        <a:rPr lang="en-US" sz="1400" dirty="0"/>
                        <a:t>Focused Attention, specifically, but not solely with</a:t>
                      </a:r>
                      <a:r>
                        <a:rPr lang="en-US" sz="1400" dirty="0">
                          <a:solidFill>
                            <a:schemeClr val="tx1"/>
                          </a:solidFill>
                        </a:rPr>
                        <a:t> </a:t>
                      </a:r>
                      <a:r>
                        <a:rPr lang="en-US" sz="1400" dirty="0">
                          <a:solidFill>
                            <a:srgbClr val="A1216A"/>
                          </a:solidFill>
                          <a:sym typeface="Wingdings" panose="05000000000000000000" pitchFamily="2" charset="2"/>
                        </a:rPr>
                        <a:t>color</a:t>
                      </a:r>
                      <a:endParaRPr lang="en-US" sz="1400" baseline="30000" dirty="0">
                        <a:sym typeface="Wingdings" panose="05000000000000000000" pitchFamily="2" charset="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n-lt"/>
                          <a:ea typeface="+mn-ea"/>
                          <a:cs typeface="+mn-cs"/>
                        </a:rPr>
                        <a:t>My catch phrase here is “when in doubt, gray in out!” Meaning if it’s only there for context, make it gray.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27624012"/>
                  </a:ext>
                </a:extLst>
              </a:tr>
              <a:tr h="385585">
                <a:tc>
                  <a:txBody>
                    <a:bodyPr/>
                    <a:lstStyle/>
                    <a:p>
                      <a:r>
                        <a:rPr lang="en-US" sz="1400" dirty="0"/>
                        <a:t>Used words wisely!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Use callout to add additional insights. Don’t write a book though, remember this is a slide. </a:t>
                      </a:r>
                      <a:r>
                        <a:rPr lang="en-US" sz="1400" b="1" dirty="0">
                          <a:solidFill>
                            <a:schemeClr val="bg1"/>
                          </a:solidFill>
                          <a:highlight>
                            <a:srgbClr val="808000"/>
                          </a:highlight>
                        </a:rPr>
                        <a:t>G</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93625341"/>
                  </a:ext>
                </a:extLst>
              </a:tr>
              <a:tr h="385585">
                <a:tc>
                  <a:txBody>
                    <a:bodyPr/>
                    <a:lstStyle/>
                    <a:p>
                      <a:r>
                        <a:rPr lang="en-US" sz="1400" dirty="0"/>
                        <a:t>Used a takeaway 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dirty="0"/>
                        <a:t>Put the major insights as the slide title. You can use a subtitle for descriptive information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89661112"/>
                  </a:ext>
                </a:extLst>
              </a:tr>
              <a:tr h="385585">
                <a:tc>
                  <a:txBody>
                    <a:bodyPr/>
                    <a:lstStyle/>
                    <a:p>
                      <a:r>
                        <a:rPr lang="en-US" sz="1400" dirty="0"/>
                        <a:t>Slide has a clean professional looking layout with the graph as the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dirty="0"/>
                        <a:t>Struggling on this, refresh yourself with the </a:t>
                      </a:r>
                      <a:r>
                        <a:rPr lang="en-US" sz="1400" dirty="0">
                          <a:hlinkClick r:id="rId5"/>
                        </a:rPr>
                        <a:t>PPT Tip Graphs</a:t>
                      </a:r>
                      <a:r>
                        <a:rPr lang="en-US" sz="14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9744750"/>
                  </a:ext>
                </a:extLst>
              </a:tr>
              <a:tr h="385585">
                <a:tc>
                  <a:txBody>
                    <a:bodyPr/>
                    <a:lstStyle/>
                    <a:p>
                      <a:r>
                        <a:rPr lang="en-US" sz="1400" dirty="0"/>
                        <a:t>Items are sized appropriately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dirty="0"/>
                        <a:t>Big enough to see, but not so big that it items become clutter. </a:t>
                      </a:r>
                      <a:r>
                        <a:rPr lang="en-US" sz="1400" b="1" dirty="0">
                          <a:solidFill>
                            <a:schemeClr val="bg1"/>
                          </a:solidFill>
                          <a:highlight>
                            <a:srgbClr val="808000"/>
                          </a:highlight>
                        </a:rPr>
                        <a:t>G</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27022430"/>
                  </a:ext>
                </a:extLst>
              </a:tr>
              <a:tr h="385585">
                <a:tc>
                  <a:txBody>
                    <a:bodyPr/>
                    <a:lstStyle/>
                    <a:p>
                      <a:r>
                        <a:rPr lang="en-US" sz="1400" dirty="0"/>
                        <a:t>Font is sized appropriately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ym typeface="Wingdings" panose="05000000000000000000" pitchFamily="2" charset="2"/>
                        </a:rPr>
                        <a:t>M</a:t>
                      </a:r>
                      <a:r>
                        <a:rPr lang="en-US" sz="1400" dirty="0"/>
                        <a:t>inimum 24, except for the axis, for that you can go down to 18. </a:t>
                      </a:r>
                      <a:r>
                        <a:rPr lang="en-US" sz="1400" b="1" dirty="0">
                          <a:solidFill>
                            <a:schemeClr val="bg1"/>
                          </a:solidFill>
                          <a:highlight>
                            <a:srgbClr val="808000"/>
                          </a:highlight>
                        </a:rPr>
                        <a:t>G </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1279684"/>
                  </a:ext>
                </a:extLst>
              </a:tr>
            </a:tbl>
          </a:graphicData>
        </a:graphic>
      </p:graphicFrame>
      <p:sp>
        <p:nvSpPr>
          <p:cNvPr id="4" name="TextBox 3">
            <a:extLst>
              <a:ext uri="{FF2B5EF4-FFF2-40B4-BE49-F238E27FC236}">
                <a16:creationId xmlns:a16="http://schemas.microsoft.com/office/drawing/2014/main" id="{49805D56-C344-47B8-D597-DAD1A10666ED}"/>
              </a:ext>
            </a:extLst>
          </p:cNvPr>
          <p:cNvSpPr txBox="1"/>
          <p:nvPr/>
        </p:nvSpPr>
        <p:spPr>
          <a:xfrm>
            <a:off x="361950" y="6323111"/>
            <a:ext cx="11277600" cy="307777"/>
          </a:xfrm>
          <a:prstGeom prst="rect">
            <a:avLst/>
          </a:prstGeom>
          <a:noFill/>
        </p:spPr>
        <p:txBody>
          <a:bodyPr wrap="square">
            <a:spAutoFit/>
          </a:bodyPr>
          <a:lstStyle/>
          <a:p>
            <a:r>
              <a:rPr lang="en-US" sz="1400" b="1" dirty="0">
                <a:solidFill>
                  <a:schemeClr val="bg1"/>
                </a:solidFill>
                <a:highlight>
                  <a:srgbClr val="808000"/>
                </a:highlight>
              </a:rPr>
              <a:t>G</a:t>
            </a:r>
            <a:r>
              <a:rPr lang="en-US" sz="1400" b="1" dirty="0">
                <a:solidFill>
                  <a:schemeClr val="bg1"/>
                </a:solidFill>
              </a:rPr>
              <a:t> </a:t>
            </a:r>
            <a:r>
              <a:rPr lang="en-US" sz="1400" b="1" dirty="0"/>
              <a:t>= Goldilocks. These are ones where you want not too much and not too little.</a:t>
            </a:r>
            <a:r>
              <a:rPr lang="en-US" sz="1400" b="0" dirty="0"/>
              <a:t> </a:t>
            </a:r>
            <a:endParaRPr lang="en-US" sz="1400" dirty="0"/>
          </a:p>
        </p:txBody>
      </p:sp>
      <p:pic>
        <p:nvPicPr>
          <p:cNvPr id="6" name="Graphic 5" descr="Star with solid fill">
            <a:extLst>
              <a:ext uri="{FF2B5EF4-FFF2-40B4-BE49-F238E27FC236}">
                <a16:creationId xmlns:a16="http://schemas.microsoft.com/office/drawing/2014/main" id="{AC466CE3-BFF4-AE44-899E-62B81BB8DD4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53352" y="5140656"/>
            <a:ext cx="228600" cy="228600"/>
          </a:xfrm>
          <a:prstGeom prst="rect">
            <a:avLst/>
          </a:prstGeom>
        </p:spPr>
      </p:pic>
    </p:spTree>
    <p:extLst>
      <p:ext uri="{BB962C8B-B14F-4D97-AF65-F5344CB8AC3E}">
        <p14:creationId xmlns:p14="http://schemas.microsoft.com/office/powerpoint/2010/main" val="4280751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10">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3F21B311-E612-0C2A-40FD-1248BD0B170E}"/>
              </a:ext>
            </a:extLst>
          </p:cNvPr>
          <p:cNvSpPr/>
          <p:nvPr/>
        </p:nvSpPr>
        <p:spPr>
          <a:xfrm>
            <a:off x="0" y="511747"/>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Chart 5">
            <a:extLst>
              <a:ext uri="{FF2B5EF4-FFF2-40B4-BE49-F238E27FC236}">
                <a16:creationId xmlns:a16="http://schemas.microsoft.com/office/drawing/2014/main" id="{DC6729B9-F9FC-224A-DA30-1CD9D7E89470}"/>
              </a:ext>
            </a:extLst>
          </p:cNvPr>
          <p:cNvGraphicFramePr>
            <a:graphicFrameLocks/>
          </p:cNvGraphicFramePr>
          <p:nvPr>
            <p:extLst>
              <p:ext uri="{D42A27DB-BD31-4B8C-83A1-F6EECF244321}">
                <p14:modId xmlns:p14="http://schemas.microsoft.com/office/powerpoint/2010/main" val="3916552515"/>
              </p:ext>
            </p:extLst>
          </p:nvPr>
        </p:nvGraphicFramePr>
        <p:xfrm>
          <a:off x="228600" y="1158078"/>
          <a:ext cx="11811000" cy="5560827"/>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7EEA7DFF-699E-E600-6F1F-2CC458C4D011}"/>
              </a:ext>
            </a:extLst>
          </p:cNvPr>
          <p:cNvSpPr txBox="1"/>
          <p:nvPr/>
        </p:nvSpPr>
        <p:spPr>
          <a:xfrm>
            <a:off x="254000" y="76200"/>
            <a:ext cx="10880671" cy="646331"/>
          </a:xfrm>
          <a:prstGeom prst="rect">
            <a:avLst/>
          </a:prstGeom>
          <a:noFill/>
        </p:spPr>
        <p:txBody>
          <a:bodyPr wrap="none" rtlCol="0">
            <a:spAutoFit/>
          </a:bodyPr>
          <a:lstStyle/>
          <a:p>
            <a:r>
              <a:rPr lang="en-US" sz="3600" dirty="0">
                <a:solidFill>
                  <a:schemeClr val="accent2"/>
                </a:solidFill>
              </a:rPr>
              <a:t>MSF Program </a:t>
            </a:r>
            <a:r>
              <a:rPr lang="en-US" sz="3600" dirty="0">
                <a:solidFill>
                  <a:schemeClr val="accent1"/>
                </a:solidFill>
              </a:rPr>
              <a:t>Sees Major </a:t>
            </a:r>
            <a:r>
              <a:rPr lang="en-US" sz="3600" dirty="0">
                <a:solidFill>
                  <a:schemeClr val="accent2"/>
                </a:solidFill>
              </a:rPr>
              <a:t>Growth</a:t>
            </a:r>
            <a:r>
              <a:rPr lang="en-US" sz="3600" dirty="0"/>
              <a:t> </a:t>
            </a:r>
            <a:r>
              <a:rPr lang="en-US" sz="3600" dirty="0">
                <a:solidFill>
                  <a:schemeClr val="accent1"/>
                </a:solidFill>
              </a:rPr>
              <a:t>Across All Metrics</a:t>
            </a:r>
          </a:p>
        </p:txBody>
      </p:sp>
      <p:sp>
        <p:nvSpPr>
          <p:cNvPr id="12" name="TextBox 11">
            <a:extLst>
              <a:ext uri="{FF2B5EF4-FFF2-40B4-BE49-F238E27FC236}">
                <a16:creationId xmlns:a16="http://schemas.microsoft.com/office/drawing/2014/main" id="{271BA76E-9FA7-8B54-DA1C-1C2CC6F6EE66}"/>
              </a:ext>
            </a:extLst>
          </p:cNvPr>
          <p:cNvSpPr txBox="1"/>
          <p:nvPr/>
        </p:nvSpPr>
        <p:spPr>
          <a:xfrm>
            <a:off x="254000" y="576507"/>
            <a:ext cx="9903609" cy="461665"/>
          </a:xfrm>
          <a:prstGeom prst="rect">
            <a:avLst/>
          </a:prstGeom>
          <a:noFill/>
        </p:spPr>
        <p:txBody>
          <a:bodyPr wrap="none" rtlCol="0">
            <a:spAutoFit/>
          </a:bodyPr>
          <a:lstStyle/>
          <a:p>
            <a:r>
              <a:rPr lang="en-US" sz="2400" dirty="0">
                <a:solidFill>
                  <a:schemeClr val="accent1">
                    <a:lumMod val="60000"/>
                    <a:lumOff val="40000"/>
                  </a:schemeClr>
                </a:solidFill>
              </a:rPr>
              <a:t>Count of Applications, Acceptances, and Enrollments of MSF Program</a:t>
            </a:r>
          </a:p>
        </p:txBody>
      </p:sp>
      <p:sp>
        <p:nvSpPr>
          <p:cNvPr id="13" name="TextBox 12">
            <a:extLst>
              <a:ext uri="{FF2B5EF4-FFF2-40B4-BE49-F238E27FC236}">
                <a16:creationId xmlns:a16="http://schemas.microsoft.com/office/drawing/2014/main" id="{BA59EBB7-DDC1-87BF-DEB9-9D4602938D9A}"/>
              </a:ext>
            </a:extLst>
          </p:cNvPr>
          <p:cNvSpPr txBox="1"/>
          <p:nvPr/>
        </p:nvSpPr>
        <p:spPr>
          <a:xfrm>
            <a:off x="4876800" y="2133600"/>
            <a:ext cx="4364465" cy="461665"/>
          </a:xfrm>
          <a:prstGeom prst="rect">
            <a:avLst/>
          </a:prstGeom>
          <a:noFill/>
        </p:spPr>
        <p:txBody>
          <a:bodyPr wrap="none" rtlCol="0">
            <a:spAutoFit/>
          </a:bodyPr>
          <a:lstStyle/>
          <a:p>
            <a:r>
              <a:rPr lang="en-US" sz="2400" b="1" dirty="0">
                <a:solidFill>
                  <a:schemeClr val="tx2"/>
                </a:solidFill>
              </a:rPr>
              <a:t>328% Increase </a:t>
            </a:r>
            <a:r>
              <a:rPr lang="en-US" sz="2400" dirty="0"/>
              <a:t>in Applications</a:t>
            </a:r>
          </a:p>
        </p:txBody>
      </p:sp>
      <p:cxnSp>
        <p:nvCxnSpPr>
          <p:cNvPr id="15" name="Straight Arrow Connector 14">
            <a:extLst>
              <a:ext uri="{FF2B5EF4-FFF2-40B4-BE49-F238E27FC236}">
                <a16:creationId xmlns:a16="http://schemas.microsoft.com/office/drawing/2014/main" id="{9E94EE39-7989-4496-2521-1ADA74B579CF}"/>
              </a:ext>
            </a:extLst>
          </p:cNvPr>
          <p:cNvCxnSpPr/>
          <p:nvPr/>
        </p:nvCxnSpPr>
        <p:spPr>
          <a:xfrm>
            <a:off x="9241265" y="2364432"/>
            <a:ext cx="15029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FD0F984-6974-6682-390A-E8760ED29C8A}"/>
              </a:ext>
            </a:extLst>
          </p:cNvPr>
          <p:cNvSpPr txBox="1"/>
          <p:nvPr/>
        </p:nvSpPr>
        <p:spPr>
          <a:xfrm>
            <a:off x="4856859" y="2749023"/>
            <a:ext cx="4465453" cy="461665"/>
          </a:xfrm>
          <a:prstGeom prst="rect">
            <a:avLst/>
          </a:prstGeom>
          <a:noFill/>
        </p:spPr>
        <p:txBody>
          <a:bodyPr wrap="none" rtlCol="0">
            <a:spAutoFit/>
          </a:bodyPr>
          <a:lstStyle/>
          <a:p>
            <a:r>
              <a:rPr lang="en-US" sz="2400" b="1" dirty="0">
                <a:solidFill>
                  <a:schemeClr val="tx2"/>
                </a:solidFill>
              </a:rPr>
              <a:t>200% Increase </a:t>
            </a:r>
            <a:r>
              <a:rPr lang="en-US" sz="2400" dirty="0"/>
              <a:t>in Acceptances</a:t>
            </a:r>
          </a:p>
        </p:txBody>
      </p:sp>
      <p:sp>
        <p:nvSpPr>
          <p:cNvPr id="17" name="TextBox 16">
            <a:extLst>
              <a:ext uri="{FF2B5EF4-FFF2-40B4-BE49-F238E27FC236}">
                <a16:creationId xmlns:a16="http://schemas.microsoft.com/office/drawing/2014/main" id="{A5BCD979-6972-0EED-9D32-0EC5369959E0}"/>
              </a:ext>
            </a:extLst>
          </p:cNvPr>
          <p:cNvSpPr txBox="1"/>
          <p:nvPr/>
        </p:nvSpPr>
        <p:spPr>
          <a:xfrm>
            <a:off x="4856859" y="3428462"/>
            <a:ext cx="4346062" cy="461665"/>
          </a:xfrm>
          <a:prstGeom prst="rect">
            <a:avLst/>
          </a:prstGeom>
          <a:noFill/>
        </p:spPr>
        <p:txBody>
          <a:bodyPr wrap="none" rtlCol="0">
            <a:spAutoFit/>
          </a:bodyPr>
          <a:lstStyle/>
          <a:p>
            <a:r>
              <a:rPr lang="en-US" sz="2400" b="1" dirty="0">
                <a:solidFill>
                  <a:schemeClr val="tx2"/>
                </a:solidFill>
              </a:rPr>
              <a:t>129% Increase </a:t>
            </a:r>
            <a:r>
              <a:rPr lang="en-US" sz="2400" dirty="0"/>
              <a:t>in Enrollments</a:t>
            </a:r>
          </a:p>
        </p:txBody>
      </p:sp>
      <p:cxnSp>
        <p:nvCxnSpPr>
          <p:cNvPr id="18" name="Straight Arrow Connector 17">
            <a:extLst>
              <a:ext uri="{FF2B5EF4-FFF2-40B4-BE49-F238E27FC236}">
                <a16:creationId xmlns:a16="http://schemas.microsoft.com/office/drawing/2014/main" id="{CC67A2D8-03EA-14F8-319C-AC05729F3C97}"/>
              </a:ext>
            </a:extLst>
          </p:cNvPr>
          <p:cNvCxnSpPr>
            <a:cxnSpLocks/>
          </p:cNvCxnSpPr>
          <p:nvPr/>
        </p:nvCxnSpPr>
        <p:spPr>
          <a:xfrm>
            <a:off x="9322312" y="2979855"/>
            <a:ext cx="1421888" cy="1211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A70664E-0ADB-BCE3-6DBE-63C5233B476B}"/>
              </a:ext>
            </a:extLst>
          </p:cNvPr>
          <p:cNvCxnSpPr>
            <a:cxnSpLocks/>
            <a:stCxn id="17" idx="3"/>
          </p:cNvCxnSpPr>
          <p:nvPr/>
        </p:nvCxnSpPr>
        <p:spPr>
          <a:xfrm>
            <a:off x="9202921" y="3659295"/>
            <a:ext cx="1541279" cy="1903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3973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3"/>
                                        </p:tgtEl>
                                      </p:cBhvr>
                                    </p:animEffect>
                                    <p:set>
                                      <p:cBhvr>
                                        <p:cTn id="15" dur="1" fill="hold">
                                          <p:stCondLst>
                                            <p:cond delay="499"/>
                                          </p:stCondLst>
                                        </p:cTn>
                                        <p:tgtEl>
                                          <p:spTgt spid="13"/>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15"/>
                                        </p:tgtEl>
                                      </p:cBhvr>
                                    </p:animEffect>
                                    <p:set>
                                      <p:cBhvr>
                                        <p:cTn id="18" dur="1" fill="hold">
                                          <p:stCondLst>
                                            <p:cond delay="499"/>
                                          </p:stCondLst>
                                        </p:cTn>
                                        <p:tgtEl>
                                          <p:spTgt spid="15"/>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16"/>
                                        </p:tgtEl>
                                      </p:cBhvr>
                                    </p:animEffect>
                                    <p:set>
                                      <p:cBhvr>
                                        <p:cTn id="29" dur="1" fill="hold">
                                          <p:stCondLst>
                                            <p:cond delay="499"/>
                                          </p:stCondLst>
                                        </p:cTn>
                                        <p:tgtEl>
                                          <p:spTgt spid="16"/>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18"/>
                                        </p:tgtEl>
                                      </p:cBhvr>
                                    </p:animEffect>
                                    <p:set>
                                      <p:cBhvr>
                                        <p:cTn id="32" dur="1" fill="hold">
                                          <p:stCondLst>
                                            <p:cond delay="499"/>
                                          </p:stCondLst>
                                        </p:cTn>
                                        <p:tgtEl>
                                          <p:spTgt spid="18"/>
                                        </p:tgtEl>
                                        <p:attrNameLst>
                                          <p:attrName>style.visibility</p:attrName>
                                        </p:attrNameLst>
                                      </p:cBhvr>
                                      <p:to>
                                        <p:strVal val="hidden"/>
                                      </p:to>
                                    </p:set>
                                  </p:childTnLst>
                                </p:cTn>
                              </p:par>
                              <p:par>
                                <p:cTn id="33" presetID="10"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par>
                                <p:cTn id="36" presetID="10" presetClass="entr" presetSubtype="0" fill="hold"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6" grpId="0"/>
      <p:bldP spid="16" grpId="1"/>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4D53A7D-9042-6D2E-EE6B-55907C12A424}"/>
              </a:ext>
            </a:extLst>
          </p:cNvPr>
          <p:cNvGraphicFramePr>
            <a:graphicFrameLocks/>
          </p:cNvGraphicFramePr>
          <p:nvPr>
            <p:extLst>
              <p:ext uri="{D42A27DB-BD31-4B8C-83A1-F6EECF244321}">
                <p14:modId xmlns:p14="http://schemas.microsoft.com/office/powerpoint/2010/main" val="1322434709"/>
              </p:ext>
            </p:extLst>
          </p:nvPr>
        </p:nvGraphicFramePr>
        <p:xfrm>
          <a:off x="361950" y="381000"/>
          <a:ext cx="11468100" cy="5988616"/>
        </p:xfrm>
        <a:graphic>
          <a:graphicData uri="http://schemas.openxmlformats.org/drawingml/2006/table">
            <a:tbl>
              <a:tblPr firstRow="1" bandRow="1">
                <a:tableStyleId>{7E9639D4-E3E2-4D34-9284-5A2195B3D0D7}</a:tableStyleId>
              </a:tblPr>
              <a:tblGrid>
                <a:gridCol w="3200400">
                  <a:extLst>
                    <a:ext uri="{9D8B030D-6E8A-4147-A177-3AD203B41FA5}">
                      <a16:colId xmlns:a16="http://schemas.microsoft.com/office/drawing/2014/main" val="1696967524"/>
                    </a:ext>
                  </a:extLst>
                </a:gridCol>
                <a:gridCol w="7772400">
                  <a:extLst>
                    <a:ext uri="{9D8B030D-6E8A-4147-A177-3AD203B41FA5}">
                      <a16:colId xmlns:a16="http://schemas.microsoft.com/office/drawing/2014/main" val="657297655"/>
                    </a:ext>
                  </a:extLst>
                </a:gridCol>
                <a:gridCol w="495300">
                  <a:extLst>
                    <a:ext uri="{9D8B030D-6E8A-4147-A177-3AD203B41FA5}">
                      <a16:colId xmlns:a16="http://schemas.microsoft.com/office/drawing/2014/main" val="4071339401"/>
                    </a:ext>
                  </a:extLst>
                </a:gridCol>
              </a:tblGrid>
              <a:tr h="385585">
                <a:tc gridSpan="2">
                  <a:txBody>
                    <a:bodyPr/>
                    <a:lstStyle/>
                    <a:p>
                      <a:r>
                        <a:rPr lang="en-US" sz="1600" dirty="0">
                          <a:solidFill>
                            <a:schemeClr val="accent1">
                              <a:lumMod val="50000"/>
                            </a:schemeClr>
                          </a:solidFill>
                        </a:rPr>
                        <a:t>Criteria: Put an Y in each category to confirm you completed 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en-US" sz="1600" dirty="0">
                          <a:solidFill>
                            <a:schemeClr val="accent1">
                              <a:lumMod val="50000"/>
                            </a:schemeClr>
                          </a:solidFill>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4072153933"/>
                  </a:ext>
                </a:extLst>
              </a:tr>
              <a:tr h="198120">
                <a:tc>
                  <a:txBody>
                    <a:bodyPr/>
                    <a:lstStyle/>
                    <a:p>
                      <a:pPr algn="l"/>
                      <a:r>
                        <a:rPr lang="en-US" sz="1400" dirty="0">
                          <a:latin typeface="+mn-lt"/>
                        </a:rPr>
                        <a:t>Selected an effective visual for intended “telos.”</a:t>
                      </a:r>
                      <a:endParaRPr lang="en-US" sz="1400" baseline="300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n-lt"/>
                          <a:cs typeface="Segoe UI" panose="020B0502040204020203" pitchFamily="34" charset="0"/>
                        </a:rPr>
                        <a:t>Think of graphs are like tool, a tool for communication. What makes a good graph is “how successfully it causes whatever change we wanted to cause in the mind of the reader…”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n-lt"/>
                          <a:cs typeface="Segoe UI" panose="020B0502040204020203" pitchFamily="34" charset="0"/>
                        </a:rPr>
                        <a:t>-  </a:t>
                      </a:r>
                      <a:r>
                        <a:rPr lang="en-US" sz="1400" dirty="0">
                          <a:latin typeface="+mn-lt"/>
                          <a:cs typeface="Segoe UI" panose="020B0502040204020203" pitchFamily="34" charset="0"/>
                          <a:hlinkClick r:id="rId3"/>
                        </a:rPr>
                        <a:t>Nick Desbarats</a:t>
                      </a:r>
                      <a:r>
                        <a:rPr lang="en-US" sz="1400" dirty="0">
                          <a:latin typeface="+mn-lt"/>
                          <a:cs typeface="Segoe UI" panose="020B0502040204020203" pitchFamily="34" charset="0"/>
                        </a:rPr>
                        <a:t>.</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64797244"/>
                  </a:ext>
                </a:extLst>
              </a:tr>
              <a:tr h="1584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ym typeface="Wingdings" panose="05000000000000000000" pitchFamily="2" charset="2"/>
                        </a:rPr>
                        <a:t>Put the graph at the appropriate level aggregation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dirty="0"/>
                        <a:t>Not too detailed (in the weeds) and not too high level (missing the point) </a:t>
                      </a:r>
                      <a:r>
                        <a:rPr lang="en-US" sz="1400" b="1" dirty="0">
                          <a:solidFill>
                            <a:schemeClr val="bg1"/>
                          </a:solidFill>
                          <a:highlight>
                            <a:srgbClr val="808000"/>
                          </a:highlight>
                        </a:rPr>
                        <a:t>G</a:t>
                      </a:r>
                      <a:r>
                        <a:rPr lang="en-US" sz="1400" b="0" dirty="0"/>
                        <a:t> </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88912388"/>
                  </a:ext>
                </a:extLst>
              </a:tr>
              <a:tr h="345935">
                <a:tc>
                  <a:txBody>
                    <a:bodyPr/>
                    <a:lstStyle/>
                    <a:p>
                      <a:r>
                        <a:rPr lang="en-US" sz="1400" dirty="0"/>
                        <a:t>Put all and only relevant data on the graph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This is hard one. Really look at what data points you’re including and excluding. </a:t>
                      </a:r>
                      <a:r>
                        <a:rPr lang="en-US" sz="1400" kern="1200" dirty="0">
                          <a:solidFill>
                            <a:schemeClr val="tx1"/>
                          </a:solidFill>
                          <a:latin typeface="+mn-lt"/>
                          <a:ea typeface="+mn-ea"/>
                          <a:cs typeface="+mn-cs"/>
                        </a:rPr>
                        <a:t>Ask yourself, what data really needs to be shown here to make the point you’re trying to make. </a:t>
                      </a:r>
                      <a:r>
                        <a:rPr lang="en-US" sz="1400" b="1" dirty="0">
                          <a:solidFill>
                            <a:schemeClr val="bg1"/>
                          </a:solidFill>
                          <a:highlight>
                            <a:srgbClr val="808000"/>
                          </a:highlight>
                        </a:rPr>
                        <a:t>G</a:t>
                      </a:r>
                      <a:r>
                        <a:rPr lang="en-US" sz="1400" b="0" dirty="0"/>
                        <a:t> </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05116920"/>
                  </a:ext>
                </a:extLst>
              </a:tr>
              <a:tr h="385585">
                <a:tc>
                  <a:txBody>
                    <a:bodyPr/>
                    <a:lstStyle/>
                    <a:p>
                      <a:r>
                        <a:rPr lang="en-US" sz="1400" dirty="0"/>
                        <a:t>Eliminated clutter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kern="1200" dirty="0">
                          <a:solidFill>
                            <a:schemeClr val="tx1"/>
                          </a:solidFill>
                          <a:latin typeface="+mn-lt"/>
                          <a:ea typeface="+mn-ea"/>
                          <a:cs typeface="+mn-cs"/>
                        </a:rPr>
                        <a:t>Default graph settings are full of clutter. Question the purpose of each item on the graph. Remove what isn’t necessary.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51627895"/>
                  </a:ext>
                </a:extLst>
              </a:tr>
              <a:tr h="563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n-lt"/>
                          <a:ea typeface="+mn-ea"/>
                          <a:cs typeface="+mn-cs"/>
                        </a:rPr>
                        <a:t>Used GSB color(s)</a:t>
                      </a:r>
                      <a:endParaRPr lang="en-US" sz="1400" baseline="30000" dirty="0">
                        <a:sym typeface="Wingdings" panose="05000000000000000000" pitchFamily="2" charset="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dirty="0">
                          <a:solidFill>
                            <a:schemeClr val="tx1"/>
                          </a:solidFill>
                        </a:rPr>
                        <a:t>Color requirements stipulated in the Isenberg Style Guide as our stand in for GBS. Check it </a:t>
                      </a:r>
                      <a:r>
                        <a:rPr lang="en-US" sz="1400" dirty="0">
                          <a:solidFill>
                            <a:schemeClr val="tx1"/>
                          </a:solidFill>
                          <a:hlinkClick r:id="rId4">
                            <a:extLst>
                              <a:ext uri="{A12FA001-AC4F-418D-AE19-62706E023703}">
                                <ahyp:hlinkClr xmlns:ahyp="http://schemas.microsoft.com/office/drawing/2018/hyperlinkcolor" val="tx"/>
                              </a:ext>
                            </a:extLst>
                          </a:hlinkClick>
                        </a:rPr>
                        <a:t>out here</a:t>
                      </a:r>
                      <a:r>
                        <a:rPr lang="en-US" sz="1400" dirty="0">
                          <a:solidFill>
                            <a:schemeClr val="tx1"/>
                          </a:solidFill>
                        </a:rPr>
                        <a:t>. See page 26. *My example uses the mustard yellow color for Finance, but you don’t have 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3368174"/>
                  </a:ext>
                </a:extLst>
              </a:tr>
              <a:tr h="525011">
                <a:tc>
                  <a:txBody>
                    <a:bodyPr/>
                    <a:lstStyle/>
                    <a:p>
                      <a:r>
                        <a:rPr lang="en-US" sz="1400" dirty="0"/>
                        <a:t>Focused Attention, specifically, but not solely with</a:t>
                      </a:r>
                      <a:r>
                        <a:rPr lang="en-US" sz="1400" dirty="0">
                          <a:solidFill>
                            <a:schemeClr val="tx1"/>
                          </a:solidFill>
                        </a:rPr>
                        <a:t> </a:t>
                      </a:r>
                      <a:r>
                        <a:rPr lang="en-US" sz="1400" dirty="0">
                          <a:solidFill>
                            <a:srgbClr val="A1216A"/>
                          </a:solidFill>
                          <a:sym typeface="Wingdings" panose="05000000000000000000" pitchFamily="2" charset="2"/>
                        </a:rPr>
                        <a:t>color</a:t>
                      </a:r>
                      <a:endParaRPr lang="en-US" sz="1400" baseline="30000" dirty="0">
                        <a:sym typeface="Wingdings" panose="05000000000000000000" pitchFamily="2" charset="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n-lt"/>
                          <a:ea typeface="+mn-ea"/>
                          <a:cs typeface="+mn-cs"/>
                        </a:rPr>
                        <a:t>My catch phrase here is “when in doubt, gray in out!” Meaning if it’s only there for context, make it gray.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27624012"/>
                  </a:ext>
                </a:extLst>
              </a:tr>
              <a:tr h="385585">
                <a:tc>
                  <a:txBody>
                    <a:bodyPr/>
                    <a:lstStyle/>
                    <a:p>
                      <a:r>
                        <a:rPr lang="en-US" sz="1400" dirty="0"/>
                        <a:t>Used words wisely!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Use callout to add additional insights. Don’t write a book though, remember this is a slide. </a:t>
                      </a:r>
                      <a:r>
                        <a:rPr lang="en-US" sz="1400" b="1" dirty="0">
                          <a:solidFill>
                            <a:schemeClr val="bg1"/>
                          </a:solidFill>
                          <a:highlight>
                            <a:srgbClr val="808000"/>
                          </a:highlight>
                        </a:rPr>
                        <a:t>G</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93625341"/>
                  </a:ext>
                </a:extLst>
              </a:tr>
              <a:tr h="385585">
                <a:tc>
                  <a:txBody>
                    <a:bodyPr/>
                    <a:lstStyle/>
                    <a:p>
                      <a:r>
                        <a:rPr lang="en-US" sz="1400" dirty="0"/>
                        <a:t>Used a takeaway 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dirty="0"/>
                        <a:t>Put the major insights as the slide title. You can use a subtitle for descriptive information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89661112"/>
                  </a:ext>
                </a:extLst>
              </a:tr>
              <a:tr h="385585">
                <a:tc>
                  <a:txBody>
                    <a:bodyPr/>
                    <a:lstStyle/>
                    <a:p>
                      <a:r>
                        <a:rPr lang="en-US" sz="1400" dirty="0"/>
                        <a:t>Slide has a clean professional looking layout with the graph as the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dirty="0"/>
                        <a:t>Struggling on this, refresh yourself with the </a:t>
                      </a:r>
                      <a:r>
                        <a:rPr lang="en-US" sz="1400" dirty="0">
                          <a:hlinkClick r:id="rId5"/>
                        </a:rPr>
                        <a:t>PPT Tip Graphs</a:t>
                      </a:r>
                      <a:r>
                        <a:rPr lang="en-US" sz="14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9744750"/>
                  </a:ext>
                </a:extLst>
              </a:tr>
              <a:tr h="385585">
                <a:tc>
                  <a:txBody>
                    <a:bodyPr/>
                    <a:lstStyle/>
                    <a:p>
                      <a:r>
                        <a:rPr lang="en-US" sz="1400" dirty="0"/>
                        <a:t>Items are sized appropriately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dirty="0"/>
                        <a:t>Big enough to see, but not so big that it items become clutter. </a:t>
                      </a:r>
                      <a:r>
                        <a:rPr lang="en-US" sz="1400" b="1" dirty="0">
                          <a:solidFill>
                            <a:schemeClr val="bg1"/>
                          </a:solidFill>
                          <a:highlight>
                            <a:srgbClr val="808000"/>
                          </a:highlight>
                        </a:rPr>
                        <a:t>G</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27022430"/>
                  </a:ext>
                </a:extLst>
              </a:tr>
              <a:tr h="385585">
                <a:tc>
                  <a:txBody>
                    <a:bodyPr/>
                    <a:lstStyle/>
                    <a:p>
                      <a:r>
                        <a:rPr lang="en-US" sz="1400" dirty="0"/>
                        <a:t>Font is sized appropriately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ym typeface="Wingdings" panose="05000000000000000000" pitchFamily="2" charset="2"/>
                        </a:rPr>
                        <a:t>M</a:t>
                      </a:r>
                      <a:r>
                        <a:rPr lang="en-US" sz="1400" dirty="0"/>
                        <a:t>inimum 24, except for the axis, for that you can go down to 18. </a:t>
                      </a:r>
                      <a:r>
                        <a:rPr lang="en-US" sz="1400" b="1" dirty="0">
                          <a:solidFill>
                            <a:schemeClr val="bg1"/>
                          </a:solidFill>
                          <a:highlight>
                            <a:srgbClr val="808000"/>
                          </a:highlight>
                        </a:rPr>
                        <a:t>G </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1279684"/>
                  </a:ext>
                </a:extLst>
              </a:tr>
            </a:tbl>
          </a:graphicData>
        </a:graphic>
      </p:graphicFrame>
      <p:sp>
        <p:nvSpPr>
          <p:cNvPr id="4" name="TextBox 3">
            <a:extLst>
              <a:ext uri="{FF2B5EF4-FFF2-40B4-BE49-F238E27FC236}">
                <a16:creationId xmlns:a16="http://schemas.microsoft.com/office/drawing/2014/main" id="{49805D56-C344-47B8-D597-DAD1A10666ED}"/>
              </a:ext>
            </a:extLst>
          </p:cNvPr>
          <p:cNvSpPr txBox="1"/>
          <p:nvPr/>
        </p:nvSpPr>
        <p:spPr>
          <a:xfrm>
            <a:off x="361950" y="6323111"/>
            <a:ext cx="11277600" cy="307777"/>
          </a:xfrm>
          <a:prstGeom prst="rect">
            <a:avLst/>
          </a:prstGeom>
          <a:noFill/>
        </p:spPr>
        <p:txBody>
          <a:bodyPr wrap="square">
            <a:spAutoFit/>
          </a:bodyPr>
          <a:lstStyle/>
          <a:p>
            <a:r>
              <a:rPr lang="en-US" sz="1400" b="1" dirty="0">
                <a:solidFill>
                  <a:schemeClr val="bg1"/>
                </a:solidFill>
                <a:highlight>
                  <a:srgbClr val="808000"/>
                </a:highlight>
              </a:rPr>
              <a:t>G</a:t>
            </a:r>
            <a:r>
              <a:rPr lang="en-US" sz="1400" b="1" dirty="0">
                <a:solidFill>
                  <a:schemeClr val="bg1"/>
                </a:solidFill>
              </a:rPr>
              <a:t> </a:t>
            </a:r>
            <a:r>
              <a:rPr lang="en-US" sz="1400" b="1" dirty="0"/>
              <a:t>= Goldilocks. These are ones where you want not too much and not too little.</a:t>
            </a:r>
            <a:r>
              <a:rPr lang="en-US" sz="1400" b="0" dirty="0"/>
              <a:t> </a:t>
            </a:r>
            <a:endParaRPr lang="en-US" sz="1400" dirty="0"/>
          </a:p>
        </p:txBody>
      </p:sp>
      <p:pic>
        <p:nvPicPr>
          <p:cNvPr id="6" name="Graphic 5" descr="Star with solid fill">
            <a:extLst>
              <a:ext uri="{FF2B5EF4-FFF2-40B4-BE49-F238E27FC236}">
                <a16:creationId xmlns:a16="http://schemas.microsoft.com/office/drawing/2014/main" id="{AC466CE3-BFF4-AE44-899E-62B81BB8DD4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53352" y="5140656"/>
            <a:ext cx="228600" cy="228600"/>
          </a:xfrm>
          <a:prstGeom prst="rect">
            <a:avLst/>
          </a:prstGeom>
        </p:spPr>
      </p:pic>
    </p:spTree>
    <p:extLst>
      <p:ext uri="{BB962C8B-B14F-4D97-AF65-F5344CB8AC3E}">
        <p14:creationId xmlns:p14="http://schemas.microsoft.com/office/powerpoint/2010/main" val="1486725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94E4D846-3AFC-4F86-8C35-24B0542A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erson using a calculator&#10;&#10;Description automatically generated">
            <a:extLst>
              <a:ext uri="{FF2B5EF4-FFF2-40B4-BE49-F238E27FC236}">
                <a16:creationId xmlns:a16="http://schemas.microsoft.com/office/drawing/2014/main" id="{C970C885-E3E8-9405-2394-2CE8AFEE065D}"/>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l="13531" t="2940" r="-2" b="6149"/>
          <a:stretch>
            <a:fillRect/>
          </a:stretch>
        </p:blipFill>
        <p:spPr>
          <a:xfrm>
            <a:off x="20" y="10"/>
            <a:ext cx="8668492" cy="6857990"/>
          </a:xfrm>
          <a:prstGeom prst="rect">
            <a:avLst/>
          </a:prstGeom>
        </p:spPr>
      </p:pic>
      <p:sp>
        <p:nvSpPr>
          <p:cNvPr id="30" name="Rectangle 29">
            <a:extLst>
              <a:ext uri="{FF2B5EF4-FFF2-40B4-BE49-F238E27FC236}">
                <a16:creationId xmlns:a16="http://schemas.microsoft.com/office/drawing/2014/main" id="{284781B9-12CB-45C3-907A-9ED93FF72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bg1"/>
              </a:gs>
              <a:gs pos="35000">
                <a:schemeClr val="bg1">
                  <a:alpha val="76000"/>
                </a:schemeClr>
              </a:gs>
              <a:gs pos="19000">
                <a:schemeClr val="bg1">
                  <a:alpha val="40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20DCCE34-CD77-A191-EE43-D65869B076D2}"/>
              </a:ext>
            </a:extLst>
          </p:cNvPr>
          <p:cNvSpPr txBox="1"/>
          <p:nvPr/>
        </p:nvSpPr>
        <p:spPr>
          <a:xfrm>
            <a:off x="8370470" y="1161288"/>
            <a:ext cx="3438144" cy="112471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400" dirty="0">
                <a:latin typeface="+mj-lt"/>
                <a:ea typeface="+mj-ea"/>
                <a:cs typeface="+mj-cs"/>
              </a:rPr>
              <a:t>U.S. Bureau of Labor Statistics</a:t>
            </a:r>
          </a:p>
        </p:txBody>
      </p:sp>
      <p:sp>
        <p:nvSpPr>
          <p:cNvPr id="32" name="Rectangle 31">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4" name="Rectangle 3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9BB91B6E-C14A-2024-D93F-F47E18DAA162}"/>
              </a:ext>
            </a:extLst>
          </p:cNvPr>
          <p:cNvSpPr txBox="1"/>
          <p:nvPr/>
        </p:nvSpPr>
        <p:spPr>
          <a:xfrm>
            <a:off x="8370470" y="2718054"/>
            <a:ext cx="3438906" cy="3207258"/>
          </a:xfrm>
          <a:prstGeom prst="rect">
            <a:avLst/>
          </a:prstGeom>
        </p:spPr>
        <p:txBody>
          <a:bodyPr vert="horz" lIns="91440" tIns="45720" rIns="91440" bIns="45720" rtlCol="0" anchor="t">
            <a:normAutofit/>
          </a:bodyPr>
          <a:lstStyle/>
          <a:p>
            <a:pPr>
              <a:lnSpc>
                <a:spcPct val="90000"/>
              </a:lnSpc>
              <a:spcAft>
                <a:spcPts val="600"/>
              </a:spcAft>
            </a:pPr>
            <a:r>
              <a:rPr lang="en-US" sz="2800" dirty="0"/>
              <a:t>“</a:t>
            </a:r>
            <a:r>
              <a:rPr lang="en-US" sz="2800" b="0" i="0" dirty="0">
                <a:effectLst/>
              </a:rPr>
              <a:t>Employment of financial examiners is projected to grow 20 percent from 2022 to 2032, much faster than the average for all occupations.</a:t>
            </a:r>
            <a:r>
              <a:rPr lang="en-US" sz="2800" dirty="0"/>
              <a:t>”</a:t>
            </a:r>
          </a:p>
        </p:txBody>
      </p:sp>
    </p:spTree>
    <p:extLst>
      <p:ext uri="{BB962C8B-B14F-4D97-AF65-F5344CB8AC3E}">
        <p14:creationId xmlns:p14="http://schemas.microsoft.com/office/powerpoint/2010/main" val="4043603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Financial Literacy Workshops and Webinars | Personal Finance Education">
            <a:extLst>
              <a:ext uri="{FF2B5EF4-FFF2-40B4-BE49-F238E27FC236}">
                <a16:creationId xmlns:a16="http://schemas.microsoft.com/office/drawing/2014/main" id="{4D82A923-0AA4-EED0-6AE1-0EDE925FC2DD}"/>
              </a:ext>
            </a:extLst>
          </p:cNvPr>
          <p:cNvPicPr>
            <a:picLocks noChangeAspect="1" noChangeArrowheads="1"/>
          </p:cNvPicPr>
          <p:nvPr/>
        </p:nvPicPr>
        <p:blipFill>
          <a:blip r:embed="rId3">
            <a:alphaModFix amt="50000"/>
            <a:duotone>
              <a:schemeClr val="accent2">
                <a:shade val="45000"/>
                <a:satMod val="135000"/>
              </a:schemeClr>
              <a:prstClr val="white"/>
            </a:duotone>
            <a:extLst>
              <a:ext uri="{28A0092B-C50C-407E-A947-70E740481C1C}">
                <a14:useLocalDpi xmlns:a14="http://schemas.microsoft.com/office/drawing/2010/main" val="0"/>
              </a:ext>
            </a:extLst>
          </a:blip>
          <a:srcRect t="6250"/>
          <a:stretch>
            <a:fillRect/>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419AF10-1DCA-CB48-B12E-28C7A7D7FB8C}"/>
              </a:ext>
            </a:extLst>
          </p:cNvPr>
          <p:cNvSpPr txBox="1"/>
          <p:nvPr/>
        </p:nvSpPr>
        <p:spPr>
          <a:xfrm>
            <a:off x="1409700" y="1219200"/>
            <a:ext cx="9372600" cy="4191000"/>
          </a:xfrm>
          <a:prstGeom prst="rect">
            <a:avLst/>
          </a:prstGeom>
        </p:spPr>
        <p:txBody>
          <a:bodyPr vert="horz" lIns="91440" tIns="45720" rIns="91440" bIns="45720" rtlCol="0" anchor="b">
            <a:normAutofit fontScale="92500" lnSpcReduction="10000"/>
          </a:bodyPr>
          <a:lstStyle/>
          <a:p>
            <a:pPr algn="ctr">
              <a:lnSpc>
                <a:spcPct val="90000"/>
              </a:lnSpc>
              <a:spcBef>
                <a:spcPct val="0"/>
              </a:spcBef>
              <a:spcAft>
                <a:spcPts val="600"/>
              </a:spcAft>
            </a:pPr>
            <a:r>
              <a:rPr lang="en-US" sz="6600" b="1" dirty="0">
                <a:solidFill>
                  <a:srgbClr val="FFFFFF"/>
                </a:solidFill>
                <a:latin typeface="+mj-lt"/>
                <a:ea typeface="+mj-ea"/>
                <a:cs typeface="+mj-cs"/>
              </a:rPr>
              <a:t>We seek additional expertise in Risk Management to expand UG and Master’s offerings and support PhD research.</a:t>
            </a:r>
          </a:p>
        </p:txBody>
      </p:sp>
    </p:spTree>
    <p:extLst>
      <p:ext uri="{BB962C8B-B14F-4D97-AF65-F5344CB8AC3E}">
        <p14:creationId xmlns:p14="http://schemas.microsoft.com/office/powerpoint/2010/main" val="311144171"/>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A2E10-5B41-217A-FD43-EC8616C4545A}"/>
              </a:ext>
            </a:extLst>
          </p:cNvPr>
          <p:cNvSpPr>
            <a:spLocks noGrp="1"/>
          </p:cNvSpPr>
          <p:nvPr>
            <p:ph type="ctrTitle"/>
          </p:nvPr>
        </p:nvSpPr>
        <p:spPr/>
        <p:txBody>
          <a:bodyPr/>
          <a:lstStyle/>
          <a:p>
            <a:r>
              <a:rPr lang="en-US" dirty="0"/>
              <a:t>Generic School of Business</a:t>
            </a:r>
          </a:p>
        </p:txBody>
      </p:sp>
      <p:sp>
        <p:nvSpPr>
          <p:cNvPr id="3" name="Subtitle 2">
            <a:extLst>
              <a:ext uri="{FF2B5EF4-FFF2-40B4-BE49-F238E27FC236}">
                <a16:creationId xmlns:a16="http://schemas.microsoft.com/office/drawing/2014/main" id="{B4FEC2BE-7C4F-1578-6EE3-6B9C408AFAF0}"/>
              </a:ext>
            </a:extLst>
          </p:cNvPr>
          <p:cNvSpPr>
            <a:spLocks noGrp="1"/>
          </p:cNvSpPr>
          <p:nvPr>
            <p:ph type="subTitle" idx="1"/>
          </p:nvPr>
        </p:nvSpPr>
        <p:spPr>
          <a:xfrm>
            <a:off x="201010" y="3471862"/>
            <a:ext cx="11418177" cy="1404938"/>
          </a:xfrm>
        </p:spPr>
        <p:txBody>
          <a:bodyPr>
            <a:normAutofit/>
          </a:bodyPr>
          <a:lstStyle/>
          <a:p>
            <a:r>
              <a:rPr lang="en-US" sz="4200" dirty="0"/>
              <a:t>Finance Department</a:t>
            </a:r>
          </a:p>
        </p:txBody>
      </p:sp>
    </p:spTree>
    <p:extLst>
      <p:ext uri="{BB962C8B-B14F-4D97-AF65-F5344CB8AC3E}">
        <p14:creationId xmlns:p14="http://schemas.microsoft.com/office/powerpoint/2010/main" val="1744185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531D9-1FD2-8FFD-789C-F16DCB106130}"/>
              </a:ext>
            </a:extLst>
          </p:cNvPr>
          <p:cNvSpPr>
            <a:spLocks noGrp="1"/>
          </p:cNvSpPr>
          <p:nvPr>
            <p:ph type="title"/>
          </p:nvPr>
        </p:nvSpPr>
        <p:spPr>
          <a:xfrm>
            <a:off x="465054" y="384633"/>
            <a:ext cx="10515600" cy="1325563"/>
          </a:xfrm>
        </p:spPr>
        <p:txBody>
          <a:bodyPr>
            <a:normAutofit/>
          </a:bodyPr>
          <a:lstStyle/>
          <a:p>
            <a:r>
              <a:rPr lang="en-US" dirty="0">
                <a:solidFill>
                  <a:schemeClr val="accent1"/>
                </a:solidFill>
              </a:rPr>
              <a:t>Agenda</a:t>
            </a:r>
          </a:p>
        </p:txBody>
      </p:sp>
      <p:grpSp>
        <p:nvGrpSpPr>
          <p:cNvPr id="9" name="Group 8">
            <a:extLst>
              <a:ext uri="{FF2B5EF4-FFF2-40B4-BE49-F238E27FC236}">
                <a16:creationId xmlns:a16="http://schemas.microsoft.com/office/drawing/2014/main" id="{349B807D-46E9-2563-A33D-092A47439A22}"/>
              </a:ext>
            </a:extLst>
          </p:cNvPr>
          <p:cNvGrpSpPr>
            <a:grpSpLocks noGrp="1" noUngrp="1" noRot="1" noMove="1" noResize="1"/>
          </p:cNvGrpSpPr>
          <p:nvPr/>
        </p:nvGrpSpPr>
        <p:grpSpPr>
          <a:xfrm>
            <a:off x="465054" y="1759689"/>
            <a:ext cx="11324882" cy="4309113"/>
            <a:chOff x="465054" y="1759689"/>
            <a:chExt cx="11324882" cy="4309113"/>
          </a:xfrm>
        </p:grpSpPr>
        <p:sp>
          <p:nvSpPr>
            <p:cNvPr id="10" name="Rectangle: Top Corners Rounded 9">
              <a:extLst>
                <a:ext uri="{FF2B5EF4-FFF2-40B4-BE49-F238E27FC236}">
                  <a16:creationId xmlns:a16="http://schemas.microsoft.com/office/drawing/2014/main" id="{33821B0E-2C53-24F0-77DD-62B0528867BE}"/>
                </a:ext>
              </a:extLst>
            </p:cNvPr>
            <p:cNvSpPr>
              <a:spLocks noGrp="1" noRot="1" noMove="1" noResize="1" noEditPoints="1" noAdjustHandles="1" noChangeArrowheads="1" noChangeShapeType="1"/>
            </p:cNvSpPr>
            <p:nvPr/>
          </p:nvSpPr>
          <p:spPr>
            <a:xfrm>
              <a:off x="465054" y="1776708"/>
              <a:ext cx="3392259" cy="2532250"/>
            </a:xfrm>
            <a:prstGeom prst="round2SameRect">
              <a:avLst>
                <a:gd name="adj1" fmla="val 8000"/>
                <a:gd name="adj2" fmla="val 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1" name="Freeform: Shape 10">
              <a:extLst>
                <a:ext uri="{FF2B5EF4-FFF2-40B4-BE49-F238E27FC236}">
                  <a16:creationId xmlns:a16="http://schemas.microsoft.com/office/drawing/2014/main" id="{54AD12B7-ECE7-087A-52FD-3DD518263DC0}"/>
                </a:ext>
              </a:extLst>
            </p:cNvPr>
            <p:cNvSpPr>
              <a:spLocks noGrp="1" noRot="1" noMove="1" noResize="1" noEditPoints="1" noAdjustHandles="1" noChangeArrowheads="1" noChangeShapeType="1"/>
            </p:cNvSpPr>
            <p:nvPr/>
          </p:nvSpPr>
          <p:spPr>
            <a:xfrm>
              <a:off x="465054" y="3655001"/>
              <a:ext cx="3392259" cy="2396782"/>
            </a:xfrm>
            <a:custGeom>
              <a:avLst/>
              <a:gdLst>
                <a:gd name="connsiteX0" fmla="*/ 0 w 3392259"/>
                <a:gd name="connsiteY0" fmla="*/ 0 h 2396782"/>
                <a:gd name="connsiteX1" fmla="*/ 3392259 w 3392259"/>
                <a:gd name="connsiteY1" fmla="*/ 0 h 2396782"/>
                <a:gd name="connsiteX2" fmla="*/ 3392259 w 3392259"/>
                <a:gd name="connsiteY2" fmla="*/ 2396782 h 2396782"/>
                <a:gd name="connsiteX3" fmla="*/ 0 w 3392259"/>
                <a:gd name="connsiteY3" fmla="*/ 2396782 h 2396782"/>
                <a:gd name="connsiteX4" fmla="*/ 0 w 3392259"/>
                <a:gd name="connsiteY4" fmla="*/ 0 h 2396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2259" h="2396782">
                  <a:moveTo>
                    <a:pt x="0" y="0"/>
                  </a:moveTo>
                  <a:lnTo>
                    <a:pt x="3392259" y="0"/>
                  </a:lnTo>
                  <a:lnTo>
                    <a:pt x="3392259" y="2396782"/>
                  </a:lnTo>
                  <a:lnTo>
                    <a:pt x="0" y="2396782"/>
                  </a:lnTo>
                  <a:lnTo>
                    <a:pt x="0" y="0"/>
                  </a:lnTo>
                  <a:close/>
                </a:path>
              </a:pathLst>
            </a:custGeom>
            <a:solidFill>
              <a:schemeClr val="accent1"/>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0970" tIns="0" rIns="1050334" bIns="0" numCol="1" spcCol="1270" anchor="ctr" anchorCtr="0">
              <a:noAutofit/>
            </a:bodyPr>
            <a:lstStyle/>
            <a:p>
              <a:pPr marL="0" lvl="0" indent="0" defTabSz="1644650">
                <a:lnSpc>
                  <a:spcPct val="90000"/>
                </a:lnSpc>
                <a:spcBef>
                  <a:spcPct val="0"/>
                </a:spcBef>
                <a:spcAft>
                  <a:spcPct val="35000"/>
                </a:spcAft>
                <a:buNone/>
              </a:pPr>
              <a:r>
                <a:rPr lang="en-US" sz="3700" kern="1200" dirty="0"/>
                <a:t>Faculty position</a:t>
              </a:r>
            </a:p>
          </p:txBody>
        </p:sp>
        <p:sp>
          <p:nvSpPr>
            <p:cNvPr id="13" name="Rectangle: Top Corners Rounded 12">
              <a:extLst>
                <a:ext uri="{FF2B5EF4-FFF2-40B4-BE49-F238E27FC236}">
                  <a16:creationId xmlns:a16="http://schemas.microsoft.com/office/drawing/2014/main" id="{CCDAC02D-C60B-AEF4-615E-3821184A7632}"/>
                </a:ext>
              </a:extLst>
            </p:cNvPr>
            <p:cNvSpPr>
              <a:spLocks noGrp="1" noRot="1" noMove="1" noResize="1" noEditPoints="1" noAdjustHandles="1" noChangeArrowheads="1" noChangeShapeType="1"/>
            </p:cNvSpPr>
            <p:nvPr/>
          </p:nvSpPr>
          <p:spPr>
            <a:xfrm>
              <a:off x="4431365" y="1760152"/>
              <a:ext cx="3392259" cy="2532250"/>
            </a:xfrm>
            <a:prstGeom prst="round2SameRect">
              <a:avLst>
                <a:gd name="adj1" fmla="val 8000"/>
                <a:gd name="adj2" fmla="val 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4" name="Freeform: Shape 13">
              <a:extLst>
                <a:ext uri="{FF2B5EF4-FFF2-40B4-BE49-F238E27FC236}">
                  <a16:creationId xmlns:a16="http://schemas.microsoft.com/office/drawing/2014/main" id="{A401F4C2-517B-F17E-6E6C-CE57E326C718}"/>
                </a:ext>
              </a:extLst>
            </p:cNvPr>
            <p:cNvSpPr>
              <a:spLocks noGrp="1" noRot="1" noMove="1" noResize="1" noEditPoints="1" noAdjustHandles="1" noChangeArrowheads="1" noChangeShapeType="1"/>
            </p:cNvSpPr>
            <p:nvPr/>
          </p:nvSpPr>
          <p:spPr>
            <a:xfrm>
              <a:off x="4431365" y="3605332"/>
              <a:ext cx="3392259" cy="2463007"/>
            </a:xfrm>
            <a:custGeom>
              <a:avLst/>
              <a:gdLst>
                <a:gd name="connsiteX0" fmla="*/ 0 w 3392259"/>
                <a:gd name="connsiteY0" fmla="*/ 0 h 2463007"/>
                <a:gd name="connsiteX1" fmla="*/ 3392259 w 3392259"/>
                <a:gd name="connsiteY1" fmla="*/ 0 h 2463007"/>
                <a:gd name="connsiteX2" fmla="*/ 3392259 w 3392259"/>
                <a:gd name="connsiteY2" fmla="*/ 2463007 h 2463007"/>
                <a:gd name="connsiteX3" fmla="*/ 0 w 3392259"/>
                <a:gd name="connsiteY3" fmla="*/ 2463007 h 2463007"/>
                <a:gd name="connsiteX4" fmla="*/ 0 w 3392259"/>
                <a:gd name="connsiteY4" fmla="*/ 0 h 2463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2259" h="2463007">
                  <a:moveTo>
                    <a:pt x="0" y="0"/>
                  </a:moveTo>
                  <a:lnTo>
                    <a:pt x="3392259" y="0"/>
                  </a:lnTo>
                  <a:lnTo>
                    <a:pt x="3392259" y="2463007"/>
                  </a:lnTo>
                  <a:lnTo>
                    <a:pt x="0" y="2463007"/>
                  </a:lnTo>
                  <a:lnTo>
                    <a:pt x="0" y="0"/>
                  </a:lnTo>
                  <a:close/>
                </a:path>
              </a:pathLst>
            </a:custGeom>
            <a:solidFill>
              <a:schemeClr val="accent1"/>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0970" tIns="0" rIns="1050334" bIns="0" numCol="1" spcCol="1270" anchor="ctr" anchorCtr="0">
              <a:noAutofit/>
            </a:bodyPr>
            <a:lstStyle/>
            <a:p>
              <a:pPr marL="0" lvl="0" indent="0" algn="just" defTabSz="1644650">
                <a:lnSpc>
                  <a:spcPct val="90000"/>
                </a:lnSpc>
                <a:spcBef>
                  <a:spcPct val="0"/>
                </a:spcBef>
                <a:buNone/>
              </a:pPr>
              <a:r>
                <a:rPr lang="en-US" sz="3700" kern="1200" dirty="0"/>
                <a:t>Career placement</a:t>
              </a:r>
            </a:p>
          </p:txBody>
        </p:sp>
        <p:sp>
          <p:nvSpPr>
            <p:cNvPr id="16" name="Rectangle: Top Corners Rounded 15">
              <a:extLst>
                <a:ext uri="{FF2B5EF4-FFF2-40B4-BE49-F238E27FC236}">
                  <a16:creationId xmlns:a16="http://schemas.microsoft.com/office/drawing/2014/main" id="{079F2C25-548D-94CB-7EFF-9CA5DD6BF8D0}"/>
                </a:ext>
              </a:extLst>
            </p:cNvPr>
            <p:cNvSpPr>
              <a:spLocks noGrp="1" noRot="1" noMove="1" noResize="1" noEditPoints="1" noAdjustHandles="1" noChangeArrowheads="1" noChangeShapeType="1"/>
            </p:cNvSpPr>
            <p:nvPr/>
          </p:nvSpPr>
          <p:spPr>
            <a:xfrm>
              <a:off x="8397677" y="1759689"/>
              <a:ext cx="3392259" cy="2532250"/>
            </a:xfrm>
            <a:prstGeom prst="round2SameRect">
              <a:avLst>
                <a:gd name="adj1" fmla="val 8000"/>
                <a:gd name="adj2" fmla="val 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7" name="Freeform: Shape 16">
              <a:extLst>
                <a:ext uri="{FF2B5EF4-FFF2-40B4-BE49-F238E27FC236}">
                  <a16:creationId xmlns:a16="http://schemas.microsoft.com/office/drawing/2014/main" id="{3D5AADAB-33AC-144B-1C5E-888C614BCC5F}"/>
                </a:ext>
              </a:extLst>
            </p:cNvPr>
            <p:cNvSpPr>
              <a:spLocks noGrp="1" noRot="1" noMove="1" noResize="1" noEditPoints="1" noAdjustHandles="1" noChangeArrowheads="1" noChangeShapeType="1"/>
            </p:cNvSpPr>
            <p:nvPr/>
          </p:nvSpPr>
          <p:spPr>
            <a:xfrm>
              <a:off x="8397677" y="3603944"/>
              <a:ext cx="3392259" cy="2464858"/>
            </a:xfrm>
            <a:custGeom>
              <a:avLst/>
              <a:gdLst>
                <a:gd name="connsiteX0" fmla="*/ 0 w 3392259"/>
                <a:gd name="connsiteY0" fmla="*/ 0 h 2464858"/>
                <a:gd name="connsiteX1" fmla="*/ 3392259 w 3392259"/>
                <a:gd name="connsiteY1" fmla="*/ 0 h 2464858"/>
                <a:gd name="connsiteX2" fmla="*/ 3392259 w 3392259"/>
                <a:gd name="connsiteY2" fmla="*/ 2464858 h 2464858"/>
                <a:gd name="connsiteX3" fmla="*/ 0 w 3392259"/>
                <a:gd name="connsiteY3" fmla="*/ 2464858 h 2464858"/>
                <a:gd name="connsiteX4" fmla="*/ 0 w 3392259"/>
                <a:gd name="connsiteY4" fmla="*/ 0 h 2464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2259" h="2464858">
                  <a:moveTo>
                    <a:pt x="0" y="0"/>
                  </a:moveTo>
                  <a:lnTo>
                    <a:pt x="3392259" y="0"/>
                  </a:lnTo>
                  <a:lnTo>
                    <a:pt x="3392259" y="2464858"/>
                  </a:lnTo>
                  <a:lnTo>
                    <a:pt x="0" y="2464858"/>
                  </a:lnTo>
                  <a:lnTo>
                    <a:pt x="0" y="0"/>
                  </a:lnTo>
                  <a:close/>
                </a:path>
              </a:pathLst>
            </a:custGeom>
            <a:solidFill>
              <a:schemeClr val="accent1"/>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0970" tIns="0" rIns="1050334" bIns="0" numCol="1" spcCol="1270" anchor="ctr" anchorCtr="0">
              <a:noAutofit/>
            </a:bodyPr>
            <a:lstStyle/>
            <a:p>
              <a:pPr marL="0" lvl="0" indent="0" defTabSz="1644650">
                <a:lnSpc>
                  <a:spcPct val="90000"/>
                </a:lnSpc>
                <a:spcBef>
                  <a:spcPct val="0"/>
                </a:spcBef>
                <a:spcAft>
                  <a:spcPct val="35000"/>
                </a:spcAft>
                <a:buNone/>
              </a:pPr>
              <a:r>
                <a:rPr lang="en-US" sz="3700" kern="1200" dirty="0"/>
                <a:t>Speaker budget</a:t>
              </a:r>
            </a:p>
          </p:txBody>
        </p:sp>
      </p:grpSp>
      <p:pic>
        <p:nvPicPr>
          <p:cNvPr id="8" name="Graphic 7" descr="User with solid fill">
            <a:extLst>
              <a:ext uri="{FF2B5EF4-FFF2-40B4-BE49-F238E27FC236}">
                <a16:creationId xmlns:a16="http://schemas.microsoft.com/office/drawing/2014/main" id="{81658000-A45C-E059-1865-F8641ADB464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08683" y="1776708"/>
            <a:ext cx="1828800" cy="1828800"/>
          </a:xfrm>
          <a:prstGeom prst="rect">
            <a:avLst/>
          </a:prstGeom>
        </p:spPr>
      </p:pic>
      <p:pic>
        <p:nvPicPr>
          <p:cNvPr id="20" name="Graphic 19" descr="Briefcase with solid fill">
            <a:extLst>
              <a:ext uri="{FF2B5EF4-FFF2-40B4-BE49-F238E27FC236}">
                <a16:creationId xmlns:a16="http://schemas.microsoft.com/office/drawing/2014/main" id="{42241758-CDFC-5F98-F40A-97E5C588F25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81600" y="1826201"/>
            <a:ext cx="1828800" cy="1828800"/>
          </a:xfrm>
          <a:prstGeom prst="rect">
            <a:avLst/>
          </a:prstGeom>
        </p:spPr>
      </p:pic>
      <p:pic>
        <p:nvPicPr>
          <p:cNvPr id="22" name="Graphic 21" descr="Megaphone with solid fill">
            <a:extLst>
              <a:ext uri="{FF2B5EF4-FFF2-40B4-BE49-F238E27FC236}">
                <a16:creationId xmlns:a16="http://schemas.microsoft.com/office/drawing/2014/main" id="{1C3FD98B-6572-17A5-6687-8C35B167E53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184168" y="1732916"/>
            <a:ext cx="1828800" cy="1828800"/>
          </a:xfrm>
          <a:prstGeom prst="rect">
            <a:avLst/>
          </a:prstGeom>
        </p:spPr>
      </p:pic>
    </p:spTree>
    <p:extLst>
      <p:ext uri="{BB962C8B-B14F-4D97-AF65-F5344CB8AC3E}">
        <p14:creationId xmlns:p14="http://schemas.microsoft.com/office/powerpoint/2010/main" val="2427598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F5B0F-DDD3-7AD2-17E4-F04E5CCE2990}"/>
              </a:ext>
            </a:extLst>
          </p:cNvPr>
          <p:cNvSpPr>
            <a:spLocks noGrp="1"/>
          </p:cNvSpPr>
          <p:nvPr>
            <p:ph type="title"/>
          </p:nvPr>
        </p:nvSpPr>
        <p:spPr>
          <a:xfrm>
            <a:off x="0" y="2438400"/>
            <a:ext cx="9715500" cy="1325563"/>
          </a:xfrm>
          <a:solidFill>
            <a:schemeClr val="accent3"/>
          </a:solidFill>
        </p:spPr>
        <p:txBody>
          <a:bodyPr>
            <a:noAutofit/>
          </a:bodyPr>
          <a:lstStyle/>
          <a:p>
            <a:r>
              <a:rPr lang="en-US" sz="6000" dirty="0">
                <a:solidFill>
                  <a:schemeClr val="bg1"/>
                </a:solidFill>
              </a:rPr>
              <a:t>Request: 1 full-time position</a:t>
            </a:r>
          </a:p>
        </p:txBody>
      </p:sp>
    </p:spTree>
    <p:extLst>
      <p:ext uri="{BB962C8B-B14F-4D97-AF65-F5344CB8AC3E}">
        <p14:creationId xmlns:p14="http://schemas.microsoft.com/office/powerpoint/2010/main" val="675964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439500A0-5DCD-E7FB-E5BE-FFE2EC58BBC6}"/>
              </a:ext>
            </a:extLst>
          </p:cNvPr>
          <p:cNvGraphicFramePr>
            <a:graphicFrameLocks/>
          </p:cNvGraphicFramePr>
          <p:nvPr>
            <p:extLst>
              <p:ext uri="{D42A27DB-BD31-4B8C-83A1-F6EECF244321}">
                <p14:modId xmlns:p14="http://schemas.microsoft.com/office/powerpoint/2010/main" val="2024080069"/>
              </p:ext>
            </p:extLst>
          </p:nvPr>
        </p:nvGraphicFramePr>
        <p:xfrm>
          <a:off x="228600" y="1175736"/>
          <a:ext cx="11963400" cy="5682263"/>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919CFF7C-AF91-FDA4-00CE-4BB986BD1D34}"/>
              </a:ext>
            </a:extLst>
          </p:cNvPr>
          <p:cNvSpPr txBox="1"/>
          <p:nvPr/>
        </p:nvSpPr>
        <p:spPr>
          <a:xfrm>
            <a:off x="228600" y="-41002"/>
            <a:ext cx="10413428" cy="769441"/>
          </a:xfrm>
          <a:prstGeom prst="rect">
            <a:avLst/>
          </a:prstGeom>
          <a:noFill/>
        </p:spPr>
        <p:txBody>
          <a:bodyPr wrap="none" rtlCol="0">
            <a:spAutoFit/>
          </a:bodyPr>
          <a:lstStyle/>
          <a:p>
            <a:r>
              <a:rPr lang="en-US" sz="4400" dirty="0">
                <a:solidFill>
                  <a:schemeClr val="accent2"/>
                </a:solidFill>
              </a:rPr>
              <a:t>Finance</a:t>
            </a:r>
            <a:r>
              <a:rPr lang="en-US" sz="4400" dirty="0"/>
              <a:t> </a:t>
            </a:r>
            <a:r>
              <a:rPr lang="en-US" sz="4400" dirty="0">
                <a:solidFill>
                  <a:schemeClr val="accent1"/>
                </a:solidFill>
              </a:rPr>
              <a:t>Major Shows Consistent </a:t>
            </a:r>
            <a:r>
              <a:rPr lang="en-US" sz="4400" dirty="0">
                <a:solidFill>
                  <a:schemeClr val="accent2"/>
                </a:solidFill>
              </a:rPr>
              <a:t>Growth</a:t>
            </a:r>
            <a:endParaRPr lang="en-US" sz="4400" dirty="0">
              <a:solidFill>
                <a:schemeClr val="accent1"/>
              </a:solidFill>
            </a:endParaRPr>
          </a:p>
        </p:txBody>
      </p:sp>
      <p:sp>
        <p:nvSpPr>
          <p:cNvPr id="7" name="TextBox 6">
            <a:extLst>
              <a:ext uri="{FF2B5EF4-FFF2-40B4-BE49-F238E27FC236}">
                <a16:creationId xmlns:a16="http://schemas.microsoft.com/office/drawing/2014/main" id="{AA0EA297-6E5D-ADFE-0D8C-2BBA0249C081}"/>
              </a:ext>
            </a:extLst>
          </p:cNvPr>
          <p:cNvSpPr txBox="1"/>
          <p:nvPr/>
        </p:nvSpPr>
        <p:spPr>
          <a:xfrm>
            <a:off x="228600" y="605135"/>
            <a:ext cx="4035079" cy="461665"/>
          </a:xfrm>
          <a:prstGeom prst="rect">
            <a:avLst/>
          </a:prstGeom>
          <a:noFill/>
        </p:spPr>
        <p:txBody>
          <a:bodyPr wrap="none" rtlCol="0">
            <a:spAutoFit/>
          </a:bodyPr>
          <a:lstStyle/>
          <a:p>
            <a:r>
              <a:rPr lang="en-US" sz="2400" dirty="0">
                <a:solidFill>
                  <a:schemeClr val="accent1">
                    <a:lumMod val="60000"/>
                    <a:lumOff val="40000"/>
                  </a:schemeClr>
                </a:solidFill>
              </a:rPr>
              <a:t>Count of UG Fall Enrollment</a:t>
            </a:r>
          </a:p>
        </p:txBody>
      </p:sp>
    </p:spTree>
    <p:extLst>
      <p:ext uri="{BB962C8B-B14F-4D97-AF65-F5344CB8AC3E}">
        <p14:creationId xmlns:p14="http://schemas.microsoft.com/office/powerpoint/2010/main" val="1809091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rrows pointing up">
            <a:extLst>
              <a:ext uri="{FF2B5EF4-FFF2-40B4-BE49-F238E27FC236}">
                <a16:creationId xmlns:a16="http://schemas.microsoft.com/office/drawing/2014/main" id="{D7906547-F940-7C85-B35E-B5576E3D8849}"/>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t="5226" r="21287" b="3864"/>
          <a:stretch>
            <a:fillRect/>
          </a:stretch>
        </p:blipFill>
        <p:spPr>
          <a:xfrm>
            <a:off x="4267200" y="10"/>
            <a:ext cx="7924800" cy="6857990"/>
          </a:xfrm>
          <a:prstGeom prst="rect">
            <a:avLst/>
          </a:prstGeom>
        </p:spPr>
      </p:pic>
      <p:sp>
        <p:nvSpPr>
          <p:cNvPr id="12" name="Rectangle 1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6052F8D5-83E8-A3D5-BECC-AC171CACBF01}"/>
              </a:ext>
            </a:extLst>
          </p:cNvPr>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9600" dirty="0">
                <a:solidFill>
                  <a:schemeClr val="accent2"/>
                </a:solidFill>
                <a:latin typeface="+mj-lt"/>
                <a:ea typeface="+mj-ea"/>
                <a:cs typeface="+mj-cs"/>
              </a:rPr>
              <a:t>11.1%</a:t>
            </a:r>
          </a:p>
        </p:txBody>
      </p:sp>
      <p:sp>
        <p:nvSpPr>
          <p:cNvPr id="2" name="TextBox 1">
            <a:extLst>
              <a:ext uri="{FF2B5EF4-FFF2-40B4-BE49-F238E27FC236}">
                <a16:creationId xmlns:a16="http://schemas.microsoft.com/office/drawing/2014/main" id="{44759D83-1A1F-3D94-F4A6-BF36B8A87E02}"/>
              </a:ext>
            </a:extLst>
          </p:cNvPr>
          <p:cNvSpPr txBox="1"/>
          <p:nvPr/>
        </p:nvSpPr>
        <p:spPr>
          <a:xfrm>
            <a:off x="477980" y="4872922"/>
            <a:ext cx="4023359" cy="1208141"/>
          </a:xfrm>
          <a:prstGeom prst="rect">
            <a:avLst/>
          </a:prstGeom>
        </p:spPr>
        <p:txBody>
          <a:bodyPr vert="horz" lIns="91440" tIns="45720" rIns="91440" bIns="45720" rtlCol="0">
            <a:normAutofit/>
          </a:bodyPr>
          <a:lstStyle/>
          <a:p>
            <a:pPr>
              <a:lnSpc>
                <a:spcPct val="90000"/>
              </a:lnSpc>
              <a:spcBef>
                <a:spcPts val="1000"/>
              </a:spcBef>
            </a:pPr>
            <a:r>
              <a:rPr lang="en-US" sz="2400" dirty="0">
                <a:solidFill>
                  <a:schemeClr val="accent1"/>
                </a:solidFill>
              </a:rPr>
              <a:t>Average Annual Growth </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327104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1610F3DE-9DC8-37B9-D224-A52C6742D79D}"/>
              </a:ext>
            </a:extLst>
          </p:cNvPr>
          <p:cNvGraphicFramePr>
            <a:graphicFrameLocks/>
          </p:cNvGraphicFramePr>
          <p:nvPr>
            <p:extLst>
              <p:ext uri="{D42A27DB-BD31-4B8C-83A1-F6EECF244321}">
                <p14:modId xmlns:p14="http://schemas.microsoft.com/office/powerpoint/2010/main" val="4015402855"/>
              </p:ext>
            </p:extLst>
          </p:nvPr>
        </p:nvGraphicFramePr>
        <p:xfrm>
          <a:off x="228600" y="1066800"/>
          <a:ext cx="11734800" cy="55626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47B50A78-5F77-6802-40F7-9389EEB8E327}"/>
              </a:ext>
            </a:extLst>
          </p:cNvPr>
          <p:cNvSpPr txBox="1"/>
          <p:nvPr/>
        </p:nvSpPr>
        <p:spPr>
          <a:xfrm>
            <a:off x="228600" y="0"/>
            <a:ext cx="9110186" cy="646331"/>
          </a:xfrm>
          <a:prstGeom prst="rect">
            <a:avLst/>
          </a:prstGeom>
          <a:noFill/>
        </p:spPr>
        <p:txBody>
          <a:bodyPr wrap="none" rtlCol="0">
            <a:spAutoFit/>
          </a:bodyPr>
          <a:lstStyle/>
          <a:p>
            <a:r>
              <a:rPr lang="en-US" sz="3600" dirty="0">
                <a:solidFill>
                  <a:schemeClr val="accent2"/>
                </a:solidFill>
              </a:rPr>
              <a:t>Finance</a:t>
            </a:r>
            <a:r>
              <a:rPr lang="en-US" sz="3600" dirty="0"/>
              <a:t> </a:t>
            </a:r>
            <a:r>
              <a:rPr lang="en-US" sz="3600" dirty="0">
                <a:solidFill>
                  <a:schemeClr val="accent1"/>
                </a:solidFill>
              </a:rPr>
              <a:t>Boasts</a:t>
            </a:r>
            <a:r>
              <a:rPr lang="en-US" sz="3600" dirty="0"/>
              <a:t> </a:t>
            </a:r>
            <a:r>
              <a:rPr lang="en-US" sz="3600" dirty="0">
                <a:solidFill>
                  <a:schemeClr val="accent2"/>
                </a:solidFill>
              </a:rPr>
              <a:t>Big Gains</a:t>
            </a:r>
            <a:r>
              <a:rPr lang="en-US" sz="3600" dirty="0"/>
              <a:t> </a:t>
            </a:r>
            <a:r>
              <a:rPr lang="en-US" sz="3600" dirty="0">
                <a:solidFill>
                  <a:schemeClr val="accent1"/>
                </a:solidFill>
              </a:rPr>
              <a:t>in UG Population</a:t>
            </a:r>
          </a:p>
        </p:txBody>
      </p:sp>
      <p:sp>
        <p:nvSpPr>
          <p:cNvPr id="6" name="TextBox 5">
            <a:extLst>
              <a:ext uri="{FF2B5EF4-FFF2-40B4-BE49-F238E27FC236}">
                <a16:creationId xmlns:a16="http://schemas.microsoft.com/office/drawing/2014/main" id="{D7101B92-3880-9BF3-65B2-3218678B2D76}"/>
              </a:ext>
            </a:extLst>
          </p:cNvPr>
          <p:cNvSpPr txBox="1"/>
          <p:nvPr/>
        </p:nvSpPr>
        <p:spPr>
          <a:xfrm>
            <a:off x="230038" y="605135"/>
            <a:ext cx="4035079" cy="461665"/>
          </a:xfrm>
          <a:prstGeom prst="rect">
            <a:avLst/>
          </a:prstGeom>
          <a:noFill/>
        </p:spPr>
        <p:txBody>
          <a:bodyPr wrap="none" rtlCol="0">
            <a:spAutoFit/>
          </a:bodyPr>
          <a:lstStyle/>
          <a:p>
            <a:r>
              <a:rPr lang="en-US" sz="2400" dirty="0">
                <a:solidFill>
                  <a:schemeClr val="accent1">
                    <a:lumMod val="60000"/>
                    <a:lumOff val="40000"/>
                  </a:schemeClr>
                </a:solidFill>
              </a:rPr>
              <a:t>Count of UG Fall Enrollment</a:t>
            </a:r>
          </a:p>
        </p:txBody>
      </p:sp>
    </p:spTree>
    <p:extLst>
      <p:ext uri="{BB962C8B-B14F-4D97-AF65-F5344CB8AC3E}">
        <p14:creationId xmlns:p14="http://schemas.microsoft.com/office/powerpoint/2010/main" val="1651782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B50A78-5F77-6802-40F7-9389EEB8E327}"/>
              </a:ext>
            </a:extLst>
          </p:cNvPr>
          <p:cNvSpPr txBox="1"/>
          <p:nvPr/>
        </p:nvSpPr>
        <p:spPr>
          <a:xfrm>
            <a:off x="228600" y="0"/>
            <a:ext cx="9110186" cy="646331"/>
          </a:xfrm>
          <a:prstGeom prst="rect">
            <a:avLst/>
          </a:prstGeom>
          <a:noFill/>
        </p:spPr>
        <p:txBody>
          <a:bodyPr wrap="none" rtlCol="0">
            <a:spAutoFit/>
          </a:bodyPr>
          <a:lstStyle/>
          <a:p>
            <a:r>
              <a:rPr lang="en-US" sz="3600" dirty="0">
                <a:solidFill>
                  <a:schemeClr val="accent2"/>
                </a:solidFill>
              </a:rPr>
              <a:t>Finance</a:t>
            </a:r>
            <a:r>
              <a:rPr lang="en-US" sz="3600" dirty="0"/>
              <a:t> </a:t>
            </a:r>
            <a:r>
              <a:rPr lang="en-US" sz="3600" dirty="0">
                <a:solidFill>
                  <a:schemeClr val="accent1"/>
                </a:solidFill>
              </a:rPr>
              <a:t>Boasts</a:t>
            </a:r>
            <a:r>
              <a:rPr lang="en-US" sz="3600" dirty="0"/>
              <a:t> </a:t>
            </a:r>
            <a:r>
              <a:rPr lang="en-US" sz="3600" dirty="0">
                <a:solidFill>
                  <a:schemeClr val="accent2"/>
                </a:solidFill>
              </a:rPr>
              <a:t>Big Gains</a:t>
            </a:r>
            <a:r>
              <a:rPr lang="en-US" sz="3600" dirty="0"/>
              <a:t> </a:t>
            </a:r>
            <a:r>
              <a:rPr lang="en-US" sz="3600" dirty="0">
                <a:solidFill>
                  <a:schemeClr val="accent1"/>
                </a:solidFill>
              </a:rPr>
              <a:t>in UG Population</a:t>
            </a:r>
          </a:p>
        </p:txBody>
      </p:sp>
      <p:sp>
        <p:nvSpPr>
          <p:cNvPr id="6" name="TextBox 5">
            <a:extLst>
              <a:ext uri="{FF2B5EF4-FFF2-40B4-BE49-F238E27FC236}">
                <a16:creationId xmlns:a16="http://schemas.microsoft.com/office/drawing/2014/main" id="{D7101B92-3880-9BF3-65B2-3218678B2D76}"/>
              </a:ext>
            </a:extLst>
          </p:cNvPr>
          <p:cNvSpPr txBox="1"/>
          <p:nvPr/>
        </p:nvSpPr>
        <p:spPr>
          <a:xfrm>
            <a:off x="230038" y="605135"/>
            <a:ext cx="4035079" cy="461665"/>
          </a:xfrm>
          <a:prstGeom prst="rect">
            <a:avLst/>
          </a:prstGeom>
          <a:noFill/>
        </p:spPr>
        <p:txBody>
          <a:bodyPr wrap="none" rtlCol="0">
            <a:spAutoFit/>
          </a:bodyPr>
          <a:lstStyle/>
          <a:p>
            <a:r>
              <a:rPr lang="en-US" sz="2400" dirty="0">
                <a:solidFill>
                  <a:schemeClr val="accent1">
                    <a:lumMod val="60000"/>
                    <a:lumOff val="40000"/>
                  </a:schemeClr>
                </a:solidFill>
              </a:rPr>
              <a:t>Count of UG Fall Enrollment</a:t>
            </a:r>
          </a:p>
        </p:txBody>
      </p:sp>
      <p:graphicFrame>
        <p:nvGraphicFramePr>
          <p:cNvPr id="7" name="Chart 6">
            <a:extLst>
              <a:ext uri="{FF2B5EF4-FFF2-40B4-BE49-F238E27FC236}">
                <a16:creationId xmlns:a16="http://schemas.microsoft.com/office/drawing/2014/main" id="{8562C673-1482-500D-2385-04CBF24C7836}"/>
              </a:ext>
            </a:extLst>
          </p:cNvPr>
          <p:cNvGraphicFramePr>
            <a:graphicFrameLocks/>
          </p:cNvGraphicFramePr>
          <p:nvPr>
            <p:extLst>
              <p:ext uri="{D42A27DB-BD31-4B8C-83A1-F6EECF244321}">
                <p14:modId xmlns:p14="http://schemas.microsoft.com/office/powerpoint/2010/main" val="2145423613"/>
              </p:ext>
            </p:extLst>
          </p:nvPr>
        </p:nvGraphicFramePr>
        <p:xfrm>
          <a:off x="1828800" y="1178944"/>
          <a:ext cx="11734800" cy="5562600"/>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a:extLst>
              <a:ext uri="{FF2B5EF4-FFF2-40B4-BE49-F238E27FC236}">
                <a16:creationId xmlns:a16="http://schemas.microsoft.com/office/drawing/2014/main" id="{2EF0A619-34B7-F5DA-FBE4-EE453D5B177A}"/>
              </a:ext>
            </a:extLst>
          </p:cNvPr>
          <p:cNvSpPr/>
          <p:nvPr/>
        </p:nvSpPr>
        <p:spPr>
          <a:xfrm>
            <a:off x="5782364" y="2473628"/>
            <a:ext cx="8238436" cy="43843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21FB64F-EBDA-12A4-51A0-BD057EAD4A50}"/>
              </a:ext>
            </a:extLst>
          </p:cNvPr>
          <p:cNvSpPr txBox="1"/>
          <p:nvPr/>
        </p:nvSpPr>
        <p:spPr>
          <a:xfrm>
            <a:off x="6360124" y="1700480"/>
            <a:ext cx="4976004" cy="1323439"/>
          </a:xfrm>
          <a:prstGeom prst="rect">
            <a:avLst/>
          </a:prstGeom>
          <a:noFill/>
        </p:spPr>
        <p:txBody>
          <a:bodyPr wrap="square" rtlCol="0">
            <a:spAutoFit/>
          </a:bodyPr>
          <a:lstStyle/>
          <a:p>
            <a:r>
              <a:rPr lang="en-US" sz="4000" b="1" dirty="0">
                <a:solidFill>
                  <a:schemeClr val="tx2"/>
                </a:solidFill>
              </a:rPr>
              <a:t>10% larger </a:t>
            </a:r>
            <a:r>
              <a:rPr lang="en-US" sz="4000" dirty="0">
                <a:solidFill>
                  <a:schemeClr val="accent1"/>
                </a:solidFill>
              </a:rPr>
              <a:t>than the next highest major</a:t>
            </a:r>
          </a:p>
        </p:txBody>
      </p:sp>
      <p:sp>
        <p:nvSpPr>
          <p:cNvPr id="12" name="Right Brace 11">
            <a:extLst>
              <a:ext uri="{FF2B5EF4-FFF2-40B4-BE49-F238E27FC236}">
                <a16:creationId xmlns:a16="http://schemas.microsoft.com/office/drawing/2014/main" id="{2BD49AB8-C96B-2F68-1CAC-2D4F8574FD9E}"/>
              </a:ext>
            </a:extLst>
          </p:cNvPr>
          <p:cNvSpPr/>
          <p:nvPr/>
        </p:nvSpPr>
        <p:spPr>
          <a:xfrm>
            <a:off x="3810000" y="1524000"/>
            <a:ext cx="1371600" cy="16764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ysClr val="windowText" lastClr="000000"/>
              </a:solidFill>
            </a:endParaRPr>
          </a:p>
        </p:txBody>
      </p:sp>
    </p:spTree>
    <p:extLst>
      <p:ext uri="{BB962C8B-B14F-4D97-AF65-F5344CB8AC3E}">
        <p14:creationId xmlns:p14="http://schemas.microsoft.com/office/powerpoint/2010/main" val="11936416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4D53A7D-9042-6D2E-EE6B-55907C12A424}"/>
              </a:ext>
            </a:extLst>
          </p:cNvPr>
          <p:cNvGraphicFramePr>
            <a:graphicFrameLocks/>
          </p:cNvGraphicFramePr>
          <p:nvPr>
            <p:extLst>
              <p:ext uri="{D42A27DB-BD31-4B8C-83A1-F6EECF244321}">
                <p14:modId xmlns:p14="http://schemas.microsoft.com/office/powerpoint/2010/main" val="1647520407"/>
              </p:ext>
            </p:extLst>
          </p:nvPr>
        </p:nvGraphicFramePr>
        <p:xfrm>
          <a:off x="361950" y="381000"/>
          <a:ext cx="11468100" cy="5988616"/>
        </p:xfrm>
        <a:graphic>
          <a:graphicData uri="http://schemas.openxmlformats.org/drawingml/2006/table">
            <a:tbl>
              <a:tblPr firstRow="1" bandRow="1">
                <a:tableStyleId>{7E9639D4-E3E2-4D34-9284-5A2195B3D0D7}</a:tableStyleId>
              </a:tblPr>
              <a:tblGrid>
                <a:gridCol w="3200400">
                  <a:extLst>
                    <a:ext uri="{9D8B030D-6E8A-4147-A177-3AD203B41FA5}">
                      <a16:colId xmlns:a16="http://schemas.microsoft.com/office/drawing/2014/main" val="1696967524"/>
                    </a:ext>
                  </a:extLst>
                </a:gridCol>
                <a:gridCol w="7772400">
                  <a:extLst>
                    <a:ext uri="{9D8B030D-6E8A-4147-A177-3AD203B41FA5}">
                      <a16:colId xmlns:a16="http://schemas.microsoft.com/office/drawing/2014/main" val="657297655"/>
                    </a:ext>
                  </a:extLst>
                </a:gridCol>
                <a:gridCol w="495300">
                  <a:extLst>
                    <a:ext uri="{9D8B030D-6E8A-4147-A177-3AD203B41FA5}">
                      <a16:colId xmlns:a16="http://schemas.microsoft.com/office/drawing/2014/main" val="4071339401"/>
                    </a:ext>
                  </a:extLst>
                </a:gridCol>
              </a:tblGrid>
              <a:tr h="385585">
                <a:tc gridSpan="2">
                  <a:txBody>
                    <a:bodyPr/>
                    <a:lstStyle/>
                    <a:p>
                      <a:r>
                        <a:rPr lang="en-US" sz="1600" dirty="0">
                          <a:solidFill>
                            <a:schemeClr val="accent1">
                              <a:lumMod val="50000"/>
                            </a:schemeClr>
                          </a:solidFill>
                        </a:rPr>
                        <a:t>Criteria: Put an Y in each category to confirm you completed 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en-US" sz="1600" dirty="0">
                          <a:solidFill>
                            <a:schemeClr val="accent1">
                              <a:lumMod val="50000"/>
                            </a:schemeClr>
                          </a:solidFill>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4072153933"/>
                  </a:ext>
                </a:extLst>
              </a:tr>
              <a:tr h="198120">
                <a:tc>
                  <a:txBody>
                    <a:bodyPr/>
                    <a:lstStyle/>
                    <a:p>
                      <a:pPr algn="l"/>
                      <a:r>
                        <a:rPr lang="en-US" sz="1400" dirty="0">
                          <a:latin typeface="+mn-lt"/>
                        </a:rPr>
                        <a:t>Selected an effective visual for intended “telos.”</a:t>
                      </a:r>
                      <a:endParaRPr lang="en-US" sz="1400" baseline="300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n-lt"/>
                          <a:cs typeface="Segoe UI" panose="020B0502040204020203" pitchFamily="34" charset="0"/>
                        </a:rPr>
                        <a:t>Think of graphs are like tool, a tool for communication. What makes a good graph is “how successfully it causes whatever change we wanted to cause in the mind of the reader…”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n-lt"/>
                          <a:cs typeface="Segoe UI" panose="020B0502040204020203" pitchFamily="34" charset="0"/>
                        </a:rPr>
                        <a:t>-  </a:t>
                      </a:r>
                      <a:r>
                        <a:rPr lang="en-US" sz="1400" dirty="0">
                          <a:latin typeface="+mn-lt"/>
                          <a:cs typeface="Segoe UI" panose="020B0502040204020203" pitchFamily="34" charset="0"/>
                          <a:hlinkClick r:id="rId3"/>
                        </a:rPr>
                        <a:t>Nick Desbarats</a:t>
                      </a:r>
                      <a:r>
                        <a:rPr lang="en-US" sz="1400" dirty="0">
                          <a:latin typeface="+mn-lt"/>
                          <a:cs typeface="Segoe UI" panose="020B0502040204020203" pitchFamily="34" charset="0"/>
                        </a:rPr>
                        <a:t>.</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64797244"/>
                  </a:ext>
                </a:extLst>
              </a:tr>
              <a:tr h="1584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ym typeface="Wingdings" panose="05000000000000000000" pitchFamily="2" charset="2"/>
                        </a:rPr>
                        <a:t>Put the graph at the appropriate level aggregation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dirty="0"/>
                        <a:t>Not too detailed (in the weeds) and not too high level (missing the point) </a:t>
                      </a:r>
                      <a:r>
                        <a:rPr lang="en-US" sz="1400" b="1" dirty="0">
                          <a:solidFill>
                            <a:schemeClr val="bg1"/>
                          </a:solidFill>
                          <a:highlight>
                            <a:srgbClr val="808000"/>
                          </a:highlight>
                        </a:rPr>
                        <a:t>G</a:t>
                      </a:r>
                      <a:r>
                        <a:rPr lang="en-US" sz="1400" b="0" dirty="0"/>
                        <a:t> </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88912388"/>
                  </a:ext>
                </a:extLst>
              </a:tr>
              <a:tr h="345935">
                <a:tc>
                  <a:txBody>
                    <a:bodyPr/>
                    <a:lstStyle/>
                    <a:p>
                      <a:r>
                        <a:rPr lang="en-US" sz="1400" dirty="0"/>
                        <a:t>Put all and only relevant data on the graph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This is hard one. Really look at what data points you’re including and excluding. </a:t>
                      </a:r>
                      <a:r>
                        <a:rPr lang="en-US" sz="1400" kern="1200" dirty="0">
                          <a:solidFill>
                            <a:schemeClr val="tx1"/>
                          </a:solidFill>
                          <a:latin typeface="+mn-lt"/>
                          <a:ea typeface="+mn-ea"/>
                          <a:cs typeface="+mn-cs"/>
                        </a:rPr>
                        <a:t>Ask yourself, what data really needs to be shown here to make the point you’re trying to make. </a:t>
                      </a:r>
                      <a:r>
                        <a:rPr lang="en-US" sz="1400" b="1" dirty="0">
                          <a:solidFill>
                            <a:schemeClr val="bg1"/>
                          </a:solidFill>
                          <a:highlight>
                            <a:srgbClr val="808000"/>
                          </a:highlight>
                        </a:rPr>
                        <a:t>G</a:t>
                      </a:r>
                      <a:r>
                        <a:rPr lang="en-US" sz="1400" b="0" dirty="0"/>
                        <a:t> </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05116920"/>
                  </a:ext>
                </a:extLst>
              </a:tr>
              <a:tr h="385585">
                <a:tc>
                  <a:txBody>
                    <a:bodyPr/>
                    <a:lstStyle/>
                    <a:p>
                      <a:r>
                        <a:rPr lang="en-US" sz="1400" dirty="0"/>
                        <a:t>Eliminated clutter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kern="1200" dirty="0">
                          <a:solidFill>
                            <a:schemeClr val="tx1"/>
                          </a:solidFill>
                          <a:latin typeface="+mn-lt"/>
                          <a:ea typeface="+mn-ea"/>
                          <a:cs typeface="+mn-cs"/>
                        </a:rPr>
                        <a:t>Default graph settings are full of clutter. Question the purpose of each item on the graph. Remove what isn’t necessary.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51627895"/>
                  </a:ext>
                </a:extLst>
              </a:tr>
              <a:tr h="563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n-lt"/>
                          <a:ea typeface="+mn-ea"/>
                          <a:cs typeface="+mn-cs"/>
                        </a:rPr>
                        <a:t>Used GSB color(s)</a:t>
                      </a:r>
                      <a:endParaRPr lang="en-US" sz="1400" baseline="30000" dirty="0">
                        <a:sym typeface="Wingdings" panose="05000000000000000000" pitchFamily="2" charset="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dirty="0">
                          <a:solidFill>
                            <a:schemeClr val="tx1"/>
                          </a:solidFill>
                        </a:rPr>
                        <a:t>Color requirements stipulated in the Isenberg Style Guide as our stand in for GBS. Check it </a:t>
                      </a:r>
                      <a:r>
                        <a:rPr lang="en-US" sz="1400" dirty="0">
                          <a:solidFill>
                            <a:schemeClr val="tx1"/>
                          </a:solidFill>
                          <a:hlinkClick r:id="rId4">
                            <a:extLst>
                              <a:ext uri="{A12FA001-AC4F-418D-AE19-62706E023703}">
                                <ahyp:hlinkClr xmlns:ahyp="http://schemas.microsoft.com/office/drawing/2018/hyperlinkcolor" val="tx"/>
                              </a:ext>
                            </a:extLst>
                          </a:hlinkClick>
                        </a:rPr>
                        <a:t>out here</a:t>
                      </a:r>
                      <a:r>
                        <a:rPr lang="en-US" sz="1400" dirty="0">
                          <a:solidFill>
                            <a:schemeClr val="tx1"/>
                          </a:solidFill>
                        </a:rPr>
                        <a:t>. See page 26. *My example uses the mustard yellow color for Finance, but you don’t have 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3368174"/>
                  </a:ext>
                </a:extLst>
              </a:tr>
              <a:tr h="525011">
                <a:tc>
                  <a:txBody>
                    <a:bodyPr/>
                    <a:lstStyle/>
                    <a:p>
                      <a:r>
                        <a:rPr lang="en-US" sz="1400" dirty="0"/>
                        <a:t>Focused Attention, specifically, but not solely with</a:t>
                      </a:r>
                      <a:r>
                        <a:rPr lang="en-US" sz="1400" dirty="0">
                          <a:solidFill>
                            <a:schemeClr val="tx1"/>
                          </a:solidFill>
                        </a:rPr>
                        <a:t> </a:t>
                      </a:r>
                      <a:r>
                        <a:rPr lang="en-US" sz="1400" dirty="0">
                          <a:solidFill>
                            <a:srgbClr val="A1216A"/>
                          </a:solidFill>
                          <a:sym typeface="Wingdings" panose="05000000000000000000" pitchFamily="2" charset="2"/>
                        </a:rPr>
                        <a:t>color</a:t>
                      </a:r>
                      <a:endParaRPr lang="en-US" sz="1400" baseline="30000" dirty="0">
                        <a:sym typeface="Wingdings" panose="05000000000000000000" pitchFamily="2" charset="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n-lt"/>
                          <a:ea typeface="+mn-ea"/>
                          <a:cs typeface="+mn-cs"/>
                        </a:rPr>
                        <a:t>My catch phrase here is “when in doubt, gray in out!” Meaning if it’s only there for context, make it gray.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27624012"/>
                  </a:ext>
                </a:extLst>
              </a:tr>
              <a:tr h="385585">
                <a:tc>
                  <a:txBody>
                    <a:bodyPr/>
                    <a:lstStyle/>
                    <a:p>
                      <a:r>
                        <a:rPr lang="en-US" sz="1400" dirty="0"/>
                        <a:t>Used words wisely!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Use callout to add additional insights. Don’t write a book though, remember this is a slide. </a:t>
                      </a:r>
                      <a:r>
                        <a:rPr lang="en-US" sz="1400" b="1" dirty="0">
                          <a:solidFill>
                            <a:schemeClr val="bg1"/>
                          </a:solidFill>
                          <a:highlight>
                            <a:srgbClr val="808000"/>
                          </a:highlight>
                        </a:rPr>
                        <a:t>G</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93625341"/>
                  </a:ext>
                </a:extLst>
              </a:tr>
              <a:tr h="385585">
                <a:tc>
                  <a:txBody>
                    <a:bodyPr/>
                    <a:lstStyle/>
                    <a:p>
                      <a:r>
                        <a:rPr lang="en-US" sz="1400" dirty="0"/>
                        <a:t>Used a takeaway 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dirty="0"/>
                        <a:t>Put the major insights as the slide title. You can use a subtitle for descriptive information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89661112"/>
                  </a:ext>
                </a:extLst>
              </a:tr>
              <a:tr h="385585">
                <a:tc>
                  <a:txBody>
                    <a:bodyPr/>
                    <a:lstStyle/>
                    <a:p>
                      <a:r>
                        <a:rPr lang="en-US" sz="1400" dirty="0"/>
                        <a:t>Slide has a clean professional looking layout with the graph as the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dirty="0"/>
                        <a:t>Struggling on this, refresh yourself with the </a:t>
                      </a:r>
                      <a:r>
                        <a:rPr lang="en-US" sz="1400" dirty="0">
                          <a:hlinkClick r:id="rId5"/>
                        </a:rPr>
                        <a:t>PPT Tip Graphs</a:t>
                      </a:r>
                      <a:r>
                        <a:rPr lang="en-US" sz="14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9744750"/>
                  </a:ext>
                </a:extLst>
              </a:tr>
              <a:tr h="385585">
                <a:tc>
                  <a:txBody>
                    <a:bodyPr/>
                    <a:lstStyle/>
                    <a:p>
                      <a:r>
                        <a:rPr lang="en-US" sz="1400" dirty="0"/>
                        <a:t>Items are sized appropriately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dirty="0"/>
                        <a:t>Big enough to see, but not so big that it items become clutter. </a:t>
                      </a:r>
                      <a:r>
                        <a:rPr lang="en-US" sz="1400" b="1" dirty="0">
                          <a:solidFill>
                            <a:schemeClr val="bg1"/>
                          </a:solidFill>
                          <a:highlight>
                            <a:srgbClr val="808000"/>
                          </a:highlight>
                        </a:rPr>
                        <a:t>G</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27022430"/>
                  </a:ext>
                </a:extLst>
              </a:tr>
              <a:tr h="385585">
                <a:tc>
                  <a:txBody>
                    <a:bodyPr/>
                    <a:lstStyle/>
                    <a:p>
                      <a:r>
                        <a:rPr lang="en-US" sz="1400" dirty="0"/>
                        <a:t>Font is sized appropriately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ym typeface="Wingdings" panose="05000000000000000000" pitchFamily="2" charset="2"/>
                        </a:rPr>
                        <a:t>M</a:t>
                      </a:r>
                      <a:r>
                        <a:rPr lang="en-US" sz="1400" dirty="0"/>
                        <a:t>inimum 24, except for the axis, for that you can go down to 18. </a:t>
                      </a:r>
                      <a:r>
                        <a:rPr lang="en-US" sz="1400" b="1" dirty="0">
                          <a:solidFill>
                            <a:schemeClr val="bg1"/>
                          </a:solidFill>
                          <a:highlight>
                            <a:srgbClr val="808000"/>
                          </a:highlight>
                        </a:rPr>
                        <a:t>G </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1279684"/>
                  </a:ext>
                </a:extLst>
              </a:tr>
            </a:tbl>
          </a:graphicData>
        </a:graphic>
      </p:graphicFrame>
      <p:sp>
        <p:nvSpPr>
          <p:cNvPr id="4" name="TextBox 3">
            <a:extLst>
              <a:ext uri="{FF2B5EF4-FFF2-40B4-BE49-F238E27FC236}">
                <a16:creationId xmlns:a16="http://schemas.microsoft.com/office/drawing/2014/main" id="{49805D56-C344-47B8-D597-DAD1A10666ED}"/>
              </a:ext>
            </a:extLst>
          </p:cNvPr>
          <p:cNvSpPr txBox="1"/>
          <p:nvPr/>
        </p:nvSpPr>
        <p:spPr>
          <a:xfrm>
            <a:off x="361950" y="6323111"/>
            <a:ext cx="11277600" cy="307777"/>
          </a:xfrm>
          <a:prstGeom prst="rect">
            <a:avLst/>
          </a:prstGeom>
          <a:noFill/>
        </p:spPr>
        <p:txBody>
          <a:bodyPr wrap="square">
            <a:spAutoFit/>
          </a:bodyPr>
          <a:lstStyle/>
          <a:p>
            <a:r>
              <a:rPr lang="en-US" sz="1400" b="1" dirty="0">
                <a:solidFill>
                  <a:schemeClr val="bg1"/>
                </a:solidFill>
                <a:highlight>
                  <a:srgbClr val="808000"/>
                </a:highlight>
              </a:rPr>
              <a:t>G</a:t>
            </a:r>
            <a:r>
              <a:rPr lang="en-US" sz="1400" b="1" dirty="0">
                <a:solidFill>
                  <a:schemeClr val="bg1"/>
                </a:solidFill>
              </a:rPr>
              <a:t> </a:t>
            </a:r>
            <a:r>
              <a:rPr lang="en-US" sz="1400" b="1" dirty="0"/>
              <a:t>= Goldilocks. These are ones where you want not too much and not too little.</a:t>
            </a:r>
            <a:r>
              <a:rPr lang="en-US" sz="1400" b="0" dirty="0"/>
              <a:t> </a:t>
            </a:r>
            <a:endParaRPr lang="en-US" sz="1400" dirty="0"/>
          </a:p>
        </p:txBody>
      </p:sp>
      <p:pic>
        <p:nvPicPr>
          <p:cNvPr id="6" name="Graphic 5" descr="Star with solid fill">
            <a:extLst>
              <a:ext uri="{FF2B5EF4-FFF2-40B4-BE49-F238E27FC236}">
                <a16:creationId xmlns:a16="http://schemas.microsoft.com/office/drawing/2014/main" id="{AC466CE3-BFF4-AE44-899E-62B81BB8DD4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53352" y="5140656"/>
            <a:ext cx="228600" cy="228600"/>
          </a:xfrm>
          <a:prstGeom prst="rect">
            <a:avLst/>
          </a:prstGeom>
        </p:spPr>
      </p:pic>
    </p:spTree>
    <p:extLst>
      <p:ext uri="{BB962C8B-B14F-4D97-AF65-F5344CB8AC3E}">
        <p14:creationId xmlns:p14="http://schemas.microsoft.com/office/powerpoint/2010/main" val="727236449"/>
      </p:ext>
    </p:extLst>
  </p:cSld>
  <p:clrMapOvr>
    <a:masterClrMapping/>
  </p:clrMapOvr>
</p:sld>
</file>

<file path=ppt/theme/theme1.xml><?xml version="1.0" encoding="utf-8"?>
<a:theme xmlns:a="http://schemas.openxmlformats.org/drawingml/2006/main" name="Office Theme">
  <a:themeElements>
    <a:clrScheme name="Isenberg">
      <a:dk1>
        <a:srgbClr val="000000"/>
      </a:dk1>
      <a:lt1>
        <a:srgbClr val="FFFFFF"/>
      </a:lt1>
      <a:dk2>
        <a:srgbClr val="881C1C"/>
      </a:dk2>
      <a:lt2>
        <a:srgbClr val="ACA39A"/>
      </a:lt2>
      <a:accent1>
        <a:srgbClr val="63666A"/>
      </a:accent1>
      <a:accent2>
        <a:srgbClr val="C69214"/>
      </a:accent2>
      <a:accent3>
        <a:srgbClr val="76881D"/>
      </a:accent3>
      <a:accent4>
        <a:srgbClr val="5B7F95"/>
      </a:accent4>
      <a:accent5>
        <a:srgbClr val="71B2C9"/>
      </a:accent5>
      <a:accent6>
        <a:srgbClr val="5D2A2C"/>
      </a:accent6>
      <a:hlink>
        <a:srgbClr val="41273B"/>
      </a:hlink>
      <a:folHlink>
        <a:srgbClr val="94795D"/>
      </a:folHlink>
    </a:clrScheme>
    <a:fontScheme name="Isenberg">
      <a:majorFont>
        <a:latin typeface="Times New Roman"/>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senberg">
    <a:dk1>
      <a:srgbClr val="000000"/>
    </a:dk1>
    <a:lt1>
      <a:srgbClr val="FFFFFF"/>
    </a:lt1>
    <a:dk2>
      <a:srgbClr val="881C1C"/>
    </a:dk2>
    <a:lt2>
      <a:srgbClr val="ACA39A"/>
    </a:lt2>
    <a:accent1>
      <a:srgbClr val="63666A"/>
    </a:accent1>
    <a:accent2>
      <a:srgbClr val="C69214"/>
    </a:accent2>
    <a:accent3>
      <a:srgbClr val="76881D"/>
    </a:accent3>
    <a:accent4>
      <a:srgbClr val="5B7F95"/>
    </a:accent4>
    <a:accent5>
      <a:srgbClr val="71B2C9"/>
    </a:accent5>
    <a:accent6>
      <a:srgbClr val="5D2A2C"/>
    </a:accent6>
    <a:hlink>
      <a:srgbClr val="41273B"/>
    </a:hlink>
    <a:folHlink>
      <a:srgbClr val="94795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Isenberg">
    <a:dk1>
      <a:srgbClr val="000000"/>
    </a:dk1>
    <a:lt1>
      <a:srgbClr val="FFFFFF"/>
    </a:lt1>
    <a:dk2>
      <a:srgbClr val="881C1C"/>
    </a:dk2>
    <a:lt2>
      <a:srgbClr val="ACA39A"/>
    </a:lt2>
    <a:accent1>
      <a:srgbClr val="63666A"/>
    </a:accent1>
    <a:accent2>
      <a:srgbClr val="C69214"/>
    </a:accent2>
    <a:accent3>
      <a:srgbClr val="76881D"/>
    </a:accent3>
    <a:accent4>
      <a:srgbClr val="5B7F95"/>
    </a:accent4>
    <a:accent5>
      <a:srgbClr val="71B2C9"/>
    </a:accent5>
    <a:accent6>
      <a:srgbClr val="5D2A2C"/>
    </a:accent6>
    <a:hlink>
      <a:srgbClr val="41273B"/>
    </a:hlink>
    <a:folHlink>
      <a:srgbClr val="94795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Isenberg">
    <a:dk1>
      <a:srgbClr val="000000"/>
    </a:dk1>
    <a:lt1>
      <a:srgbClr val="FFFFFF"/>
    </a:lt1>
    <a:dk2>
      <a:srgbClr val="881C1C"/>
    </a:dk2>
    <a:lt2>
      <a:srgbClr val="ACA39A"/>
    </a:lt2>
    <a:accent1>
      <a:srgbClr val="63666A"/>
    </a:accent1>
    <a:accent2>
      <a:srgbClr val="C69214"/>
    </a:accent2>
    <a:accent3>
      <a:srgbClr val="76881D"/>
    </a:accent3>
    <a:accent4>
      <a:srgbClr val="5B7F95"/>
    </a:accent4>
    <a:accent5>
      <a:srgbClr val="71B2C9"/>
    </a:accent5>
    <a:accent6>
      <a:srgbClr val="5D2A2C"/>
    </a:accent6>
    <a:hlink>
      <a:srgbClr val="41273B"/>
    </a:hlink>
    <a:folHlink>
      <a:srgbClr val="94795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Isenberg">
    <a:dk1>
      <a:srgbClr val="000000"/>
    </a:dk1>
    <a:lt1>
      <a:srgbClr val="FFFFFF"/>
    </a:lt1>
    <a:dk2>
      <a:srgbClr val="881C1C"/>
    </a:dk2>
    <a:lt2>
      <a:srgbClr val="ACA39A"/>
    </a:lt2>
    <a:accent1>
      <a:srgbClr val="63666A"/>
    </a:accent1>
    <a:accent2>
      <a:srgbClr val="C69214"/>
    </a:accent2>
    <a:accent3>
      <a:srgbClr val="76881D"/>
    </a:accent3>
    <a:accent4>
      <a:srgbClr val="5B7F95"/>
    </a:accent4>
    <a:accent5>
      <a:srgbClr val="71B2C9"/>
    </a:accent5>
    <a:accent6>
      <a:srgbClr val="5D2A2C"/>
    </a:accent6>
    <a:hlink>
      <a:srgbClr val="41273B"/>
    </a:hlink>
    <a:folHlink>
      <a:srgbClr val="94795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8502</TotalTime>
  <Words>2372</Words>
  <Application>Microsoft Macintosh PowerPoint</Application>
  <PresentationFormat>Widescreen</PresentationFormat>
  <Paragraphs>196</Paragraphs>
  <Slides>15</Slides>
  <Notes>15</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Helvetica</vt:lpstr>
      <vt:lpstr>Jost</vt:lpstr>
      <vt:lpstr>Tahoma</vt:lpstr>
      <vt:lpstr>Times New Roman</vt:lpstr>
      <vt:lpstr>Wingdings</vt:lpstr>
      <vt:lpstr>Office Theme</vt:lpstr>
      <vt:lpstr>Fake story, real data</vt:lpstr>
      <vt:lpstr>Generic School of Business</vt:lpstr>
      <vt:lpstr>Agenda</vt:lpstr>
      <vt:lpstr>Request: 1 full-time position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Isenberg School of Management</dc:title>
  <dc:creator>Rachel Trafford</dc:creator>
  <cp:lastModifiedBy>Daniel Cahill</cp:lastModifiedBy>
  <cp:revision>16</cp:revision>
  <dcterms:created xsi:type="dcterms:W3CDTF">2023-11-09T18:31:08Z</dcterms:created>
  <dcterms:modified xsi:type="dcterms:W3CDTF">2025-07-08T23:36:46Z</dcterms:modified>
</cp:coreProperties>
</file>