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bc1f8def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bc1f8def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bc1f8def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bc1f8def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bc1f8def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bc1f8def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bc1f8def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bc1f8def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bc1f8de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bc1f8de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1bc1f8def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1bc1f8de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bc1f8def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bc1f8def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bc1f8def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bc1f8def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1bc1f8def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1bc1f8def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bc1f8def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1bc1f8def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bc1f8def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bc1f8def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bc1f8def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bc1f8def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Examining the Movie Industry Over the Last Four Decades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Group 3: </a:t>
            </a:r>
            <a:r>
              <a:rPr lang="en"/>
              <a:t>Dan Cahill, Renuka Abbidi, Aditya Ragu, Claire Danahy, Harish Selvakumar, Koushik Talluri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0"/>
            <a:ext cx="8520600" cy="51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700"/>
              <a:t>Do genres that produce more movies generate the most revenue?</a:t>
            </a:r>
            <a:endParaRPr sz="2700"/>
          </a:p>
        </p:txBody>
      </p:sp>
      <p:sp>
        <p:nvSpPr>
          <p:cNvPr id="125" name="Google Shape;125;p22"/>
          <p:cNvSpPr txBox="1"/>
          <p:nvPr>
            <p:ph idx="1" type="body"/>
          </p:nvPr>
        </p:nvSpPr>
        <p:spPr>
          <a:xfrm>
            <a:off x="5914825" y="572700"/>
            <a:ext cx="3229200" cy="45708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Genres with high number of movies like Comedy and Drama, do not necessarily generate the most revenue</a:t>
            </a:r>
            <a:endParaRPr/>
          </a:p>
          <a:p>
            <a:pPr indent="-334327" lvl="0" marL="457200" rtl="0" algn="l">
              <a:spcBef>
                <a:spcPts val="0"/>
              </a:spcBef>
              <a:spcAft>
                <a:spcPts val="0"/>
              </a:spcAft>
              <a:buSzPct val="100000"/>
              <a:buChar char="●"/>
            </a:pPr>
            <a:r>
              <a:rPr lang="en"/>
              <a:t>Genres like Animation and Adventure generate </a:t>
            </a:r>
            <a:r>
              <a:rPr lang="en"/>
              <a:t>substantial</a:t>
            </a:r>
            <a:r>
              <a:rPr lang="en"/>
              <a:t> revenue despite producing fewer movies. (which we cannot see in the left graph as they are not in the top 5 by movie count)</a:t>
            </a:r>
            <a:endParaRPr/>
          </a:p>
          <a:p>
            <a:pPr indent="-334327" lvl="0" marL="457200" rtl="0" algn="l">
              <a:spcBef>
                <a:spcPts val="0"/>
              </a:spcBef>
              <a:spcAft>
                <a:spcPts val="0"/>
              </a:spcAft>
              <a:buSzPct val="100000"/>
              <a:buChar char="●"/>
            </a:pPr>
            <a:r>
              <a:rPr lang="en"/>
              <a:t>The relationship between movie production and revenue is not linear.</a:t>
            </a:r>
            <a:endParaRPr/>
          </a:p>
          <a:p>
            <a:pPr indent="-334327" lvl="0" marL="457200" rtl="0" algn="l">
              <a:spcBef>
                <a:spcPts val="0"/>
              </a:spcBef>
              <a:spcAft>
                <a:spcPts val="0"/>
              </a:spcAft>
              <a:buSzPct val="100000"/>
              <a:buChar char="●"/>
            </a:pPr>
            <a:r>
              <a:rPr lang="en"/>
              <a:t>Certain genres higher profitability likely due to large-scale production and strong audience appeal.</a:t>
            </a:r>
            <a:endParaRPr/>
          </a:p>
        </p:txBody>
      </p:sp>
      <p:pic>
        <p:nvPicPr>
          <p:cNvPr id="126" name="Google Shape;126;p22"/>
          <p:cNvPicPr preferRelativeResize="0"/>
          <p:nvPr/>
        </p:nvPicPr>
        <p:blipFill>
          <a:blip r:embed="rId3">
            <a:alphaModFix/>
          </a:blip>
          <a:stretch>
            <a:fillRect/>
          </a:stretch>
        </p:blipFill>
        <p:spPr>
          <a:xfrm>
            <a:off x="152400" y="572700"/>
            <a:ext cx="2639000" cy="4496651"/>
          </a:xfrm>
          <a:prstGeom prst="rect">
            <a:avLst/>
          </a:prstGeom>
          <a:noFill/>
          <a:ln>
            <a:noFill/>
          </a:ln>
        </p:spPr>
      </p:pic>
      <p:pic>
        <p:nvPicPr>
          <p:cNvPr id="127" name="Google Shape;127;p22"/>
          <p:cNvPicPr preferRelativeResize="0"/>
          <p:nvPr/>
        </p:nvPicPr>
        <p:blipFill>
          <a:blip r:embed="rId4">
            <a:alphaModFix/>
          </a:blip>
          <a:stretch>
            <a:fillRect/>
          </a:stretch>
        </p:blipFill>
        <p:spPr>
          <a:xfrm>
            <a:off x="2943800" y="572700"/>
            <a:ext cx="2818626" cy="44966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2664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t>What are top 10 Movies by Return on Investment?</a:t>
            </a:r>
            <a:endParaRPr sz="2700"/>
          </a:p>
        </p:txBody>
      </p:sp>
      <p:sp>
        <p:nvSpPr>
          <p:cNvPr id="133" name="Google Shape;133;p23"/>
          <p:cNvSpPr txBox="1"/>
          <p:nvPr>
            <p:ph idx="1" type="body"/>
          </p:nvPr>
        </p:nvSpPr>
        <p:spPr>
          <a:xfrm>
            <a:off x="206950" y="802450"/>
            <a:ext cx="4007400" cy="3930000"/>
          </a:xfrm>
          <a:prstGeom prst="rect">
            <a:avLst/>
          </a:prstGeom>
        </p:spPr>
        <p:txBody>
          <a:bodyPr anchorCtr="0" anchor="t" bIns="91425" lIns="91425" spcFirstLastPara="1" rIns="91425" wrap="square" tIns="91425">
            <a:noAutofit/>
          </a:bodyPr>
          <a:lstStyle/>
          <a:p>
            <a:pPr indent="-336550" lvl="0" marL="457200" marR="0" rtl="0" algn="just">
              <a:lnSpc>
                <a:spcPct val="115000"/>
              </a:lnSpc>
              <a:spcBef>
                <a:spcPts val="0"/>
              </a:spcBef>
              <a:spcAft>
                <a:spcPts val="0"/>
              </a:spcAft>
              <a:buSzPts val="1700"/>
              <a:buChar char="●"/>
            </a:pPr>
            <a:r>
              <a:rPr lang="en" sz="1700"/>
              <a:t>The graph highlights Top 10 ROI for movies, with a notable peak represented by Avatar.</a:t>
            </a:r>
            <a:endParaRPr sz="1700"/>
          </a:p>
          <a:p>
            <a:pPr indent="-336550" lvl="0" marL="457200" marR="0" rtl="0" algn="just">
              <a:lnSpc>
                <a:spcPct val="115000"/>
              </a:lnSpc>
              <a:spcBef>
                <a:spcPts val="0"/>
              </a:spcBef>
              <a:spcAft>
                <a:spcPts val="0"/>
              </a:spcAft>
              <a:buSzPts val="1700"/>
              <a:buChar char="●"/>
            </a:pPr>
            <a:r>
              <a:rPr lang="en" sz="1700"/>
              <a:t>Highest ROI: Starting from the observed movies, Avatar marks the most significant ROI increase, standing out with a value of approximately 2.61 billion, far surpassing the others.</a:t>
            </a:r>
            <a:endParaRPr sz="1700"/>
          </a:p>
          <a:p>
            <a:pPr indent="-336550" lvl="0" marL="457200" marR="0" rtl="0" algn="just">
              <a:lnSpc>
                <a:spcPct val="115000"/>
              </a:lnSpc>
              <a:spcBef>
                <a:spcPts val="0"/>
              </a:spcBef>
              <a:spcAft>
                <a:spcPts val="0"/>
              </a:spcAft>
              <a:buSzPts val="1700"/>
              <a:buChar char="●"/>
            </a:pPr>
            <a:r>
              <a:rPr lang="en" sz="1700"/>
              <a:t>Consistent Performers: Other movies like Avengers: EndGame and The Lion King demonstrate strong and steady ROI values, reflecting their high commercial success.</a:t>
            </a:r>
            <a:endParaRPr sz="1700">
              <a:solidFill>
                <a:srgbClr val="000000"/>
              </a:solidFill>
              <a:latin typeface="Arial"/>
              <a:ea typeface="Arial"/>
              <a:cs typeface="Arial"/>
              <a:sym typeface="Arial"/>
            </a:endParaRPr>
          </a:p>
          <a:p>
            <a:pPr indent="0" lvl="0" marL="457200" rtl="0" algn="l">
              <a:lnSpc>
                <a:spcPct val="100000"/>
              </a:lnSpc>
              <a:spcBef>
                <a:spcPts val="1200"/>
              </a:spcBef>
              <a:spcAft>
                <a:spcPts val="0"/>
              </a:spcAft>
              <a:buSzPts val="275"/>
              <a:buNone/>
            </a:pPr>
            <a:r>
              <a:t/>
            </a:r>
            <a:endParaRPr sz="1700"/>
          </a:p>
          <a:p>
            <a:pPr indent="457200" lvl="0" marL="0" rtl="0" algn="l">
              <a:spcBef>
                <a:spcPts val="0"/>
              </a:spcBef>
              <a:spcAft>
                <a:spcPts val="0"/>
              </a:spcAft>
              <a:buSzPts val="275"/>
              <a:buNone/>
            </a:pPr>
            <a:r>
              <a:t/>
            </a:r>
            <a:endParaRPr sz="1700"/>
          </a:p>
          <a:p>
            <a:pPr indent="0" lvl="0" marL="0" rtl="0" algn="l">
              <a:spcBef>
                <a:spcPts val="1200"/>
              </a:spcBef>
              <a:spcAft>
                <a:spcPts val="0"/>
              </a:spcAft>
              <a:buSzPts val="275"/>
              <a:buNone/>
            </a:pPr>
            <a:r>
              <a:t/>
            </a:r>
            <a:endParaRPr sz="1700"/>
          </a:p>
          <a:p>
            <a:pPr indent="0" lvl="0" marL="0" rtl="0" algn="l">
              <a:spcBef>
                <a:spcPts val="1200"/>
              </a:spcBef>
              <a:spcAft>
                <a:spcPts val="0"/>
              </a:spcAft>
              <a:buSzPts val="275"/>
              <a:buNone/>
            </a:pPr>
            <a:r>
              <a:t/>
            </a:r>
            <a:endParaRPr sz="1700"/>
          </a:p>
          <a:p>
            <a:pPr indent="0" lvl="0" marL="457200" rtl="0" algn="l">
              <a:spcBef>
                <a:spcPts val="1200"/>
              </a:spcBef>
              <a:spcAft>
                <a:spcPts val="1200"/>
              </a:spcAft>
              <a:buSzPts val="275"/>
              <a:buNone/>
            </a:pPr>
            <a:r>
              <a:t/>
            </a:r>
            <a:endParaRPr sz="1700"/>
          </a:p>
        </p:txBody>
      </p:sp>
      <p:pic>
        <p:nvPicPr>
          <p:cNvPr id="134" name="Google Shape;134;p23"/>
          <p:cNvPicPr preferRelativeResize="0"/>
          <p:nvPr/>
        </p:nvPicPr>
        <p:blipFill>
          <a:blip r:embed="rId3">
            <a:alphaModFix/>
          </a:blip>
          <a:stretch>
            <a:fillRect/>
          </a:stretch>
        </p:blipFill>
        <p:spPr>
          <a:xfrm>
            <a:off x="4434850" y="1250500"/>
            <a:ext cx="4397449" cy="30339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2783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700"/>
              <a:t>How has the annual revenue from movies evolved over time? Were there any significant fluctuations, and if so, what would have caused them?</a:t>
            </a:r>
            <a:endParaRPr sz="2700"/>
          </a:p>
        </p:txBody>
      </p:sp>
      <p:pic>
        <p:nvPicPr>
          <p:cNvPr id="140" name="Google Shape;140;p24"/>
          <p:cNvPicPr preferRelativeResize="0"/>
          <p:nvPr/>
        </p:nvPicPr>
        <p:blipFill>
          <a:blip r:embed="rId3">
            <a:alphaModFix/>
          </a:blip>
          <a:stretch>
            <a:fillRect/>
          </a:stretch>
        </p:blipFill>
        <p:spPr>
          <a:xfrm>
            <a:off x="243850" y="1759750"/>
            <a:ext cx="5070351" cy="3232801"/>
          </a:xfrm>
          <a:prstGeom prst="rect">
            <a:avLst/>
          </a:prstGeom>
          <a:noFill/>
          <a:ln>
            <a:noFill/>
          </a:ln>
        </p:spPr>
      </p:pic>
      <p:sp>
        <p:nvSpPr>
          <p:cNvPr id="141" name="Google Shape;141;p24"/>
          <p:cNvSpPr txBox="1"/>
          <p:nvPr/>
        </p:nvSpPr>
        <p:spPr>
          <a:xfrm>
            <a:off x="5433775" y="1277175"/>
            <a:ext cx="3541200" cy="37155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From the line </a:t>
            </a:r>
            <a:r>
              <a:rPr lang="en" sz="1700">
                <a:solidFill>
                  <a:schemeClr val="accent3"/>
                </a:solidFill>
                <a:latin typeface="Average"/>
                <a:ea typeface="Average"/>
                <a:cs typeface="Average"/>
                <a:sym typeface="Average"/>
              </a:rPr>
              <a:t>chart</a:t>
            </a:r>
            <a:r>
              <a:rPr lang="en" sz="1700">
                <a:solidFill>
                  <a:schemeClr val="accent3"/>
                </a:solidFill>
                <a:latin typeface="Average"/>
                <a:ea typeface="Average"/>
                <a:cs typeface="Average"/>
                <a:sym typeface="Average"/>
              </a:rPr>
              <a:t> we can see that the annual revenue has increased over the last few decades</a:t>
            </a:r>
            <a:endParaRPr sz="1700">
              <a:solidFill>
                <a:schemeClr val="accent3"/>
              </a:solidFill>
              <a:latin typeface="Average"/>
              <a:ea typeface="Average"/>
              <a:cs typeface="Average"/>
              <a:sym typeface="Average"/>
            </a:endParaRPr>
          </a:p>
          <a:p>
            <a:pPr indent="-336550" lvl="0" marL="457200" rtl="0" algn="l">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Many </a:t>
            </a:r>
            <a:r>
              <a:rPr lang="en" sz="1700">
                <a:solidFill>
                  <a:schemeClr val="accent3"/>
                </a:solidFill>
                <a:latin typeface="Average"/>
                <a:ea typeface="Average"/>
                <a:cs typeface="Average"/>
                <a:sym typeface="Average"/>
              </a:rPr>
              <a:t>factors</a:t>
            </a:r>
            <a:r>
              <a:rPr lang="en" sz="1700">
                <a:solidFill>
                  <a:schemeClr val="accent3"/>
                </a:solidFill>
                <a:latin typeface="Average"/>
                <a:ea typeface="Average"/>
                <a:cs typeface="Average"/>
                <a:sym typeface="Average"/>
              </a:rPr>
              <a:t> could be credited for this increase such as media becoming more widespread and the introduction of streaming services</a:t>
            </a:r>
            <a:endParaRPr sz="1700">
              <a:solidFill>
                <a:schemeClr val="accent3"/>
              </a:solidFill>
              <a:latin typeface="Average"/>
              <a:ea typeface="Average"/>
              <a:cs typeface="Average"/>
              <a:sym typeface="Average"/>
            </a:endParaRPr>
          </a:p>
          <a:p>
            <a:pPr indent="-336550" lvl="0" marL="457200" rtl="0" algn="l">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We can see a significant drop in revenue in the year 2020 </a:t>
            </a:r>
            <a:r>
              <a:rPr lang="en" sz="1700">
                <a:solidFill>
                  <a:schemeClr val="accent3"/>
                </a:solidFill>
                <a:latin typeface="Average"/>
                <a:ea typeface="Average"/>
                <a:cs typeface="Average"/>
                <a:sym typeface="Average"/>
              </a:rPr>
              <a:t>which</a:t>
            </a:r>
            <a:r>
              <a:rPr lang="en" sz="1700">
                <a:solidFill>
                  <a:schemeClr val="accent3"/>
                </a:solidFill>
                <a:latin typeface="Average"/>
                <a:ea typeface="Average"/>
                <a:cs typeface="Average"/>
                <a:sym typeface="Average"/>
              </a:rPr>
              <a:t> is likely due to COVID and theatres being shut down</a:t>
            </a:r>
            <a:endParaRPr sz="1700">
              <a:solidFill>
                <a:schemeClr val="accent3"/>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Learned</a:t>
            </a:r>
            <a:endParaRPr/>
          </a:p>
        </p:txBody>
      </p:sp>
      <p:sp>
        <p:nvSpPr>
          <p:cNvPr id="147" name="Google Shape;147;p25"/>
          <p:cNvSpPr txBox="1"/>
          <p:nvPr>
            <p:ph idx="1" type="body"/>
          </p:nvPr>
        </p:nvSpPr>
        <p:spPr>
          <a:xfrm>
            <a:off x="241150" y="112602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Different </a:t>
            </a:r>
            <a:r>
              <a:rPr lang="en"/>
              <a:t>aspects</a:t>
            </a:r>
            <a:r>
              <a:rPr lang="en"/>
              <a:t> of a visualization like color and size are extremely beneficial and important when it comes to understanding the data</a:t>
            </a:r>
            <a:endParaRPr/>
          </a:p>
          <a:p>
            <a:pPr indent="-342900" lvl="0" marL="457200" rtl="0" algn="l">
              <a:spcBef>
                <a:spcPts val="0"/>
              </a:spcBef>
              <a:spcAft>
                <a:spcPts val="0"/>
              </a:spcAft>
              <a:buSzPts val="1800"/>
              <a:buChar char="●"/>
            </a:pPr>
            <a:r>
              <a:rPr lang="en"/>
              <a:t>Data quality is crucial for accurate visualizations</a:t>
            </a:r>
            <a:endParaRPr/>
          </a:p>
          <a:p>
            <a:pPr indent="-317500" lvl="1" marL="914400" rtl="0" algn="l">
              <a:spcBef>
                <a:spcPts val="0"/>
              </a:spcBef>
              <a:spcAft>
                <a:spcPts val="0"/>
              </a:spcAft>
              <a:buSzPts val="1400"/>
              <a:buChar char="○"/>
            </a:pPr>
            <a:r>
              <a:rPr lang="en"/>
              <a:t>Replacing missing values in numerical variables with the average of each column rather than zeros helps not skew the data and allows for better visualizations and in turn better understanding of the data</a:t>
            </a:r>
            <a:endParaRPr/>
          </a:p>
          <a:p>
            <a:pPr indent="-342900" lvl="0" marL="457200" rtl="0" algn="l">
              <a:spcBef>
                <a:spcPts val="0"/>
              </a:spcBef>
              <a:spcAft>
                <a:spcPts val="0"/>
              </a:spcAft>
              <a:buSzPts val="1800"/>
              <a:buChar char="●"/>
            </a:pPr>
            <a:r>
              <a:rPr lang="en"/>
              <a:t>You need to be careful when choosing the type of visualization to use when handling large datasets</a:t>
            </a:r>
            <a:endParaRPr/>
          </a:p>
          <a:p>
            <a:pPr indent="-342900" lvl="0" marL="457200" rtl="0" algn="l">
              <a:spcBef>
                <a:spcPts val="0"/>
              </a:spcBef>
              <a:spcAft>
                <a:spcPts val="0"/>
              </a:spcAft>
              <a:buSzPts val="1800"/>
              <a:buChar char="●"/>
            </a:pPr>
            <a:r>
              <a:rPr lang="en"/>
              <a:t>Tailor the visualization style and complexity based on the target audience’s familiarity with data interpretation.</a:t>
            </a:r>
            <a:endParaRPr/>
          </a:p>
          <a:p>
            <a:pPr indent="-342900" lvl="0" marL="457200" rtl="0" algn="l">
              <a:spcBef>
                <a:spcPts val="0"/>
              </a:spcBef>
              <a:spcAft>
                <a:spcPts val="0"/>
              </a:spcAft>
              <a:buSzPts val="1800"/>
              <a:buChar char="●"/>
            </a:pPr>
            <a:r>
              <a:rPr lang="en"/>
              <a:t>Simplify charts to prevent overwhelming viewers with too much information. Focus on key insights.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Motivation/Business Context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Streaming services are more </a:t>
            </a:r>
            <a:r>
              <a:rPr lang="en"/>
              <a:t>prevalent</a:t>
            </a:r>
            <a:r>
              <a:rPr lang="en"/>
              <a:t> today than ever</a:t>
            </a:r>
            <a:endParaRPr/>
          </a:p>
          <a:p>
            <a:pPr indent="-342900" lvl="0" marL="457200" rtl="0" algn="l">
              <a:spcBef>
                <a:spcPts val="0"/>
              </a:spcBef>
              <a:spcAft>
                <a:spcPts val="0"/>
              </a:spcAft>
              <a:buSzPts val="1800"/>
              <a:buChar char="●"/>
            </a:pPr>
            <a:r>
              <a:rPr lang="en"/>
              <a:t>Movies are increasingly being released exclusively on these services or released in theaters then on the services shortly after</a:t>
            </a:r>
            <a:endParaRPr/>
          </a:p>
          <a:p>
            <a:pPr indent="-342900" lvl="0" marL="457200" rtl="0" algn="l">
              <a:spcBef>
                <a:spcPts val="0"/>
              </a:spcBef>
              <a:spcAft>
                <a:spcPts val="0"/>
              </a:spcAft>
              <a:buSzPts val="1800"/>
              <a:buChar char="●"/>
            </a:pPr>
            <a:r>
              <a:rPr lang="en"/>
              <a:t>Some pros to streaming services include comfort, cost, and the ability to take breaks</a:t>
            </a:r>
            <a:endParaRPr/>
          </a:p>
          <a:p>
            <a:pPr indent="-342900" lvl="0" marL="457200" rtl="0" algn="l">
              <a:spcBef>
                <a:spcPts val="0"/>
              </a:spcBef>
              <a:spcAft>
                <a:spcPts val="0"/>
              </a:spcAft>
              <a:buSzPts val="1800"/>
              <a:buChar char="●"/>
            </a:pPr>
            <a:r>
              <a:rPr lang="en"/>
              <a:t>All this raises the question: Are streaming services harming the movie industry?</a:t>
            </a:r>
            <a:endParaRPr/>
          </a:p>
        </p:txBody>
      </p:sp>
      <p:pic>
        <p:nvPicPr>
          <p:cNvPr id="67" name="Google Shape;67;p14"/>
          <p:cNvPicPr preferRelativeResize="0"/>
          <p:nvPr/>
        </p:nvPicPr>
        <p:blipFill>
          <a:blip r:embed="rId3">
            <a:alphaModFix/>
          </a:blip>
          <a:stretch>
            <a:fillRect/>
          </a:stretch>
        </p:blipFill>
        <p:spPr>
          <a:xfrm>
            <a:off x="311698" y="3236123"/>
            <a:ext cx="1761375" cy="1761375"/>
          </a:xfrm>
          <a:prstGeom prst="rect">
            <a:avLst/>
          </a:prstGeom>
          <a:noFill/>
          <a:ln>
            <a:noFill/>
          </a:ln>
        </p:spPr>
      </p:pic>
      <p:pic>
        <p:nvPicPr>
          <p:cNvPr id="68" name="Google Shape;68;p14"/>
          <p:cNvPicPr preferRelativeResize="0"/>
          <p:nvPr/>
        </p:nvPicPr>
        <p:blipFill>
          <a:blip r:embed="rId4">
            <a:alphaModFix/>
          </a:blip>
          <a:stretch>
            <a:fillRect/>
          </a:stretch>
        </p:blipFill>
        <p:spPr>
          <a:xfrm>
            <a:off x="2551261" y="3236123"/>
            <a:ext cx="1761375" cy="1761375"/>
          </a:xfrm>
          <a:prstGeom prst="rect">
            <a:avLst/>
          </a:prstGeom>
          <a:noFill/>
          <a:ln>
            <a:noFill/>
          </a:ln>
        </p:spPr>
      </p:pic>
      <p:pic>
        <p:nvPicPr>
          <p:cNvPr id="69" name="Google Shape;69;p14"/>
          <p:cNvPicPr preferRelativeResize="0"/>
          <p:nvPr/>
        </p:nvPicPr>
        <p:blipFill>
          <a:blip r:embed="rId5">
            <a:alphaModFix/>
          </a:blip>
          <a:stretch>
            <a:fillRect/>
          </a:stretch>
        </p:blipFill>
        <p:spPr>
          <a:xfrm>
            <a:off x="7070923" y="3236123"/>
            <a:ext cx="1761375" cy="1761375"/>
          </a:xfrm>
          <a:prstGeom prst="rect">
            <a:avLst/>
          </a:prstGeom>
          <a:noFill/>
          <a:ln>
            <a:noFill/>
          </a:ln>
        </p:spPr>
      </p:pic>
      <p:pic>
        <p:nvPicPr>
          <p:cNvPr id="70" name="Google Shape;70;p14"/>
          <p:cNvPicPr preferRelativeResize="0"/>
          <p:nvPr/>
        </p:nvPicPr>
        <p:blipFill>
          <a:blip r:embed="rId6">
            <a:alphaModFix/>
          </a:blip>
          <a:stretch>
            <a:fillRect/>
          </a:stretch>
        </p:blipFill>
        <p:spPr>
          <a:xfrm>
            <a:off x="4790835" y="3236123"/>
            <a:ext cx="1761375" cy="1761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Description</a:t>
            </a:r>
            <a:endParaRPr/>
          </a:p>
        </p:txBody>
      </p:sp>
      <p:sp>
        <p:nvSpPr>
          <p:cNvPr id="76" name="Google Shape;76;p15"/>
          <p:cNvSpPr txBox="1"/>
          <p:nvPr>
            <p:ph idx="1" type="body"/>
          </p:nvPr>
        </p:nvSpPr>
        <p:spPr>
          <a:xfrm>
            <a:off x="311700" y="1152475"/>
            <a:ext cx="8520600" cy="1969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Scraped from IMDb </a:t>
            </a:r>
            <a:endParaRPr/>
          </a:p>
          <a:p>
            <a:pPr indent="-342900" lvl="0" marL="457200" rtl="0" algn="l">
              <a:spcBef>
                <a:spcPts val="0"/>
              </a:spcBef>
              <a:spcAft>
                <a:spcPts val="0"/>
              </a:spcAft>
              <a:buSzPts val="1800"/>
              <a:buChar char="●"/>
            </a:pPr>
            <a:r>
              <a:rPr lang="en"/>
              <a:t>Collection of 6820 movies released in years from 1980-2020</a:t>
            </a:r>
            <a:endParaRPr/>
          </a:p>
          <a:p>
            <a:pPr indent="-317500" lvl="1" marL="914400" rtl="0" algn="l">
              <a:spcBef>
                <a:spcPts val="0"/>
              </a:spcBef>
              <a:spcAft>
                <a:spcPts val="0"/>
              </a:spcAft>
              <a:buSzPts val="1400"/>
              <a:buChar char="○"/>
            </a:pPr>
            <a:r>
              <a:rPr lang="en"/>
              <a:t>Each has numerous attributes such as the name, genre, budget, director, etc. </a:t>
            </a:r>
            <a:endParaRPr/>
          </a:p>
          <a:p>
            <a:pPr indent="-342900" lvl="0" marL="457200" rtl="0" algn="l">
              <a:spcBef>
                <a:spcPts val="0"/>
              </a:spcBef>
              <a:spcAft>
                <a:spcPts val="0"/>
              </a:spcAft>
              <a:buSzPts val="1800"/>
              <a:buChar char="●"/>
            </a:pPr>
            <a:r>
              <a:rPr lang="en"/>
              <a:t>This data set helps to analyze the industry to gain insights into whether it is dying and whether streaming services are the new entertainment king.</a:t>
            </a:r>
            <a:endParaRPr/>
          </a:p>
          <a:p>
            <a:pPr indent="0" lvl="0" marL="0" rtl="0" algn="l">
              <a:spcBef>
                <a:spcPts val="0"/>
              </a:spcBef>
              <a:spcAft>
                <a:spcPts val="0"/>
              </a:spcAft>
              <a:buNone/>
            </a:pPr>
            <a:r>
              <a:t/>
            </a:r>
            <a:endParaRPr/>
          </a:p>
        </p:txBody>
      </p:sp>
      <p:sp>
        <p:nvSpPr>
          <p:cNvPr id="77" name="Google Shape;77;p15"/>
          <p:cNvSpPr txBox="1"/>
          <p:nvPr/>
        </p:nvSpPr>
        <p:spPr>
          <a:xfrm>
            <a:off x="311700" y="2802425"/>
            <a:ext cx="4260300" cy="1868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Name - name of the movie</a:t>
            </a:r>
            <a:endParaRPr>
              <a:solidFill>
                <a:schemeClr val="accent3"/>
              </a:solidFill>
              <a:latin typeface="Average"/>
              <a:ea typeface="Average"/>
              <a:cs typeface="Average"/>
              <a:sym typeface="Average"/>
            </a:endParaRPr>
          </a:p>
          <a:p>
            <a:pPr indent="-317500" lvl="0" marL="4572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Rating - rating of the movie (R, PG, etc.)</a:t>
            </a:r>
            <a:endParaRPr>
              <a:solidFill>
                <a:schemeClr val="accent3"/>
              </a:solidFill>
              <a:latin typeface="Average"/>
              <a:ea typeface="Average"/>
              <a:cs typeface="Average"/>
              <a:sym typeface="Average"/>
            </a:endParaRPr>
          </a:p>
          <a:p>
            <a:pPr indent="-317500" lvl="0" marL="4572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Genre - main genre of the movie</a:t>
            </a:r>
            <a:endParaRPr>
              <a:solidFill>
                <a:schemeClr val="accent3"/>
              </a:solidFill>
              <a:latin typeface="Average"/>
              <a:ea typeface="Average"/>
              <a:cs typeface="Average"/>
              <a:sym typeface="Average"/>
            </a:endParaRPr>
          </a:p>
          <a:p>
            <a:pPr indent="-317500" lvl="0" marL="4572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Year - year of release</a:t>
            </a:r>
            <a:endParaRPr>
              <a:solidFill>
                <a:schemeClr val="accent3"/>
              </a:solidFill>
              <a:latin typeface="Average"/>
              <a:ea typeface="Average"/>
              <a:cs typeface="Average"/>
              <a:sym typeface="Average"/>
            </a:endParaRPr>
          </a:p>
          <a:p>
            <a:pPr indent="-317500" lvl="0" marL="4572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Released - release date (YYYY-MM-DD)</a:t>
            </a:r>
            <a:endParaRPr>
              <a:solidFill>
                <a:schemeClr val="accent3"/>
              </a:solidFill>
              <a:latin typeface="Average"/>
              <a:ea typeface="Average"/>
              <a:cs typeface="Average"/>
              <a:sym typeface="Average"/>
            </a:endParaRPr>
          </a:p>
          <a:p>
            <a:pPr indent="-317500" lvl="0" marL="4572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Score - IMDb user rating</a:t>
            </a:r>
            <a:endParaRPr>
              <a:solidFill>
                <a:schemeClr val="accent3"/>
              </a:solidFill>
              <a:latin typeface="Average"/>
              <a:ea typeface="Average"/>
              <a:cs typeface="Average"/>
              <a:sym typeface="Average"/>
            </a:endParaRPr>
          </a:p>
          <a:p>
            <a:pPr indent="-317500" lvl="0" marL="4572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Votes - number of user votes</a:t>
            </a:r>
            <a:endParaRPr>
              <a:solidFill>
                <a:schemeClr val="accent3"/>
              </a:solidFill>
              <a:latin typeface="Average"/>
              <a:ea typeface="Average"/>
              <a:cs typeface="Average"/>
              <a:sym typeface="Average"/>
            </a:endParaRPr>
          </a:p>
          <a:p>
            <a:pPr indent="-317500" lvl="0" marL="4572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Director - director of the movie</a:t>
            </a:r>
            <a:endParaRPr>
              <a:solidFill>
                <a:schemeClr val="accent3"/>
              </a:solidFill>
              <a:latin typeface="Average"/>
              <a:ea typeface="Average"/>
              <a:cs typeface="Average"/>
              <a:sym typeface="Average"/>
            </a:endParaRPr>
          </a:p>
        </p:txBody>
      </p:sp>
      <p:sp>
        <p:nvSpPr>
          <p:cNvPr id="78" name="Google Shape;78;p15"/>
          <p:cNvSpPr txBox="1"/>
          <p:nvPr/>
        </p:nvSpPr>
        <p:spPr>
          <a:xfrm>
            <a:off x="4572000" y="2802425"/>
            <a:ext cx="4260300" cy="1868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Writer - writer of the movie</a:t>
            </a:r>
            <a:endParaRPr>
              <a:solidFill>
                <a:schemeClr val="accent3"/>
              </a:solidFill>
              <a:latin typeface="Average"/>
              <a:ea typeface="Average"/>
              <a:cs typeface="Average"/>
              <a:sym typeface="Average"/>
            </a:endParaRPr>
          </a:p>
          <a:p>
            <a:pPr indent="-317500" lvl="0" marL="4572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Star - main actor or actress</a:t>
            </a:r>
            <a:endParaRPr>
              <a:solidFill>
                <a:schemeClr val="accent3"/>
              </a:solidFill>
              <a:latin typeface="Average"/>
              <a:ea typeface="Average"/>
              <a:cs typeface="Average"/>
              <a:sym typeface="Average"/>
            </a:endParaRPr>
          </a:p>
          <a:p>
            <a:pPr indent="-317500" lvl="0" marL="4572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Country - country of origin</a:t>
            </a:r>
            <a:endParaRPr>
              <a:solidFill>
                <a:schemeClr val="accent3"/>
              </a:solidFill>
              <a:latin typeface="Average"/>
              <a:ea typeface="Average"/>
              <a:cs typeface="Average"/>
              <a:sym typeface="Average"/>
            </a:endParaRPr>
          </a:p>
          <a:p>
            <a:pPr indent="-317500" lvl="0" marL="4572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Budget - budget of the, some don’t have one so it is shown as a 0</a:t>
            </a:r>
            <a:endParaRPr sz="1600">
              <a:solidFill>
                <a:schemeClr val="accent3"/>
              </a:solidFill>
              <a:latin typeface="Average"/>
              <a:ea typeface="Average"/>
              <a:cs typeface="Average"/>
              <a:sym typeface="Average"/>
            </a:endParaRPr>
          </a:p>
          <a:p>
            <a:pPr indent="-317500" lvl="0" marL="4572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Gross - revenue of the movie</a:t>
            </a:r>
            <a:endParaRPr>
              <a:solidFill>
                <a:schemeClr val="accent3"/>
              </a:solidFill>
              <a:latin typeface="Average"/>
              <a:ea typeface="Average"/>
              <a:cs typeface="Average"/>
              <a:sym typeface="Average"/>
            </a:endParaRPr>
          </a:p>
          <a:p>
            <a:pPr indent="-317500" lvl="0" marL="4572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Company - production company</a:t>
            </a:r>
            <a:endParaRPr>
              <a:solidFill>
                <a:schemeClr val="accent3"/>
              </a:solidFill>
              <a:latin typeface="Average"/>
              <a:ea typeface="Average"/>
              <a:cs typeface="Average"/>
              <a:sym typeface="Average"/>
            </a:endParaRPr>
          </a:p>
          <a:p>
            <a:pPr indent="-317500" lvl="0" marL="4572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Runtime - </a:t>
            </a:r>
            <a:r>
              <a:rPr lang="en">
                <a:solidFill>
                  <a:schemeClr val="accent3"/>
                </a:solidFill>
                <a:latin typeface="Average"/>
                <a:ea typeface="Average"/>
                <a:cs typeface="Average"/>
                <a:sym typeface="Average"/>
              </a:rPr>
              <a:t>length</a:t>
            </a:r>
            <a:r>
              <a:rPr lang="en">
                <a:solidFill>
                  <a:schemeClr val="accent3"/>
                </a:solidFill>
                <a:latin typeface="Average"/>
                <a:ea typeface="Average"/>
                <a:cs typeface="Average"/>
                <a:sym typeface="Average"/>
              </a:rPr>
              <a:t> of the movie</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sz="2000">
              <a:solidFill>
                <a:schemeClr val="accent3"/>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a:t>
            </a:r>
            <a:endParaRPr/>
          </a:p>
        </p:txBody>
      </p:sp>
      <p:sp>
        <p:nvSpPr>
          <p:cNvPr id="84" name="Google Shape;8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Handle all cases of missing data</a:t>
            </a:r>
            <a:endParaRPr/>
          </a:p>
          <a:p>
            <a:pPr indent="-317500" lvl="1" marL="914400" rtl="0" algn="l">
              <a:spcBef>
                <a:spcPts val="0"/>
              </a:spcBef>
              <a:spcAft>
                <a:spcPts val="0"/>
              </a:spcAft>
              <a:buSzPts val="1400"/>
              <a:buChar char="○"/>
            </a:pPr>
            <a:r>
              <a:rPr lang="en"/>
              <a:t>For categorical data like rating, company, release date, and writer, replace the missing values with “Unknown”</a:t>
            </a:r>
            <a:endParaRPr/>
          </a:p>
          <a:p>
            <a:pPr indent="-317500" lvl="1" marL="914400" rtl="0" algn="l">
              <a:spcBef>
                <a:spcPts val="0"/>
              </a:spcBef>
              <a:spcAft>
                <a:spcPts val="0"/>
              </a:spcAft>
              <a:buSzPts val="1400"/>
              <a:buChar char="○"/>
            </a:pPr>
            <a:r>
              <a:rPr lang="en"/>
              <a:t>For numeric data like budget, gross, runtime, scores, and votes, replace the missing values with the averages of each column</a:t>
            </a:r>
            <a:endParaRPr/>
          </a:p>
          <a:p>
            <a:pPr indent="-342900" lvl="0" marL="457200" rtl="0" algn="l">
              <a:spcBef>
                <a:spcPts val="0"/>
              </a:spcBef>
              <a:spcAft>
                <a:spcPts val="0"/>
              </a:spcAft>
              <a:buSzPts val="1800"/>
              <a:buChar char="●"/>
            </a:pPr>
            <a:r>
              <a:rPr lang="en"/>
              <a:t>Change some variable names for easier understanding</a:t>
            </a:r>
            <a:endParaRPr/>
          </a:p>
          <a:p>
            <a:pPr indent="-317500" lvl="1" marL="914400" rtl="0" algn="l">
              <a:spcBef>
                <a:spcPts val="0"/>
              </a:spcBef>
              <a:spcAft>
                <a:spcPts val="0"/>
              </a:spcAft>
              <a:buSzPts val="1400"/>
              <a:buChar char="○"/>
            </a:pPr>
            <a:r>
              <a:rPr lang="en"/>
              <a:t>Released to release date</a:t>
            </a:r>
            <a:endParaRPr/>
          </a:p>
          <a:p>
            <a:pPr indent="-317500" lvl="1" marL="914400" rtl="0" algn="l">
              <a:spcBef>
                <a:spcPts val="0"/>
              </a:spcBef>
              <a:spcAft>
                <a:spcPts val="0"/>
              </a:spcAft>
              <a:buSzPts val="1400"/>
              <a:buChar char="○"/>
            </a:pPr>
            <a:r>
              <a:rPr lang="en"/>
              <a:t>Gross to revenue</a:t>
            </a:r>
            <a:endParaRPr/>
          </a:p>
          <a:p>
            <a:pPr indent="-317500" lvl="1" marL="914400" rtl="0" algn="l">
              <a:spcBef>
                <a:spcPts val="0"/>
              </a:spcBef>
              <a:spcAft>
                <a:spcPts val="0"/>
              </a:spcAft>
              <a:buSzPts val="1400"/>
              <a:buChar char="○"/>
            </a:pPr>
            <a:r>
              <a:rPr lang="en"/>
              <a:t>Score to user rating</a:t>
            </a:r>
            <a:endParaRPr/>
          </a:p>
        </p:txBody>
      </p:sp>
      <p:pic>
        <p:nvPicPr>
          <p:cNvPr id="85" name="Google Shape;85;p16"/>
          <p:cNvPicPr preferRelativeResize="0"/>
          <p:nvPr/>
        </p:nvPicPr>
        <p:blipFill>
          <a:blip r:embed="rId3">
            <a:alphaModFix/>
          </a:blip>
          <a:stretch>
            <a:fillRect/>
          </a:stretch>
        </p:blipFill>
        <p:spPr>
          <a:xfrm>
            <a:off x="130975" y="3682775"/>
            <a:ext cx="8882048" cy="1254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Questions</a:t>
            </a:r>
            <a:endParaRPr/>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What, if any, is the correlation between the budget and the director of a movie?</a:t>
            </a:r>
            <a:endParaRPr sz="1900"/>
          </a:p>
          <a:p>
            <a:pPr indent="-349250" lvl="0" marL="457200" rtl="0" algn="l">
              <a:spcBef>
                <a:spcPts val="0"/>
              </a:spcBef>
              <a:spcAft>
                <a:spcPts val="0"/>
              </a:spcAft>
              <a:buSzPts val="1900"/>
              <a:buChar char="●"/>
            </a:pPr>
            <a:r>
              <a:rPr lang="en" sz="1900"/>
              <a:t>Does the main actor or actress influence the revenue earned by the movie?</a:t>
            </a:r>
            <a:endParaRPr sz="1900"/>
          </a:p>
          <a:p>
            <a:pPr indent="-349250" lvl="0" marL="457200" rtl="0" algn="l">
              <a:spcBef>
                <a:spcPts val="0"/>
              </a:spcBef>
              <a:spcAft>
                <a:spcPts val="0"/>
              </a:spcAft>
              <a:buSzPts val="1900"/>
              <a:buChar char="●"/>
            </a:pPr>
            <a:r>
              <a:rPr lang="en" sz="1900"/>
              <a:t>What are the trends between budgets and the country of origin? Where are movies most expensive to create?</a:t>
            </a:r>
            <a:endParaRPr sz="1900"/>
          </a:p>
          <a:p>
            <a:pPr indent="-349250" lvl="0" marL="457200" rtl="0" algn="l">
              <a:spcBef>
                <a:spcPts val="0"/>
              </a:spcBef>
              <a:spcAft>
                <a:spcPts val="0"/>
              </a:spcAft>
              <a:buSzPts val="1900"/>
              <a:buChar char="●"/>
            </a:pPr>
            <a:r>
              <a:rPr lang="en" sz="1900"/>
              <a:t>How has the popularity in genres changed over the last decades? Which genre was most popular in each of the four decades?</a:t>
            </a:r>
            <a:endParaRPr sz="1900"/>
          </a:p>
          <a:p>
            <a:pPr indent="-349250" lvl="0" marL="457200" rtl="0" algn="l">
              <a:spcBef>
                <a:spcPts val="0"/>
              </a:spcBef>
              <a:spcAft>
                <a:spcPts val="0"/>
              </a:spcAft>
              <a:buSzPts val="1900"/>
              <a:buChar char="●"/>
            </a:pPr>
            <a:r>
              <a:rPr lang="en" sz="1900"/>
              <a:t>How does the year a movie is released affect the score it receives?</a:t>
            </a:r>
            <a:endParaRPr sz="1900"/>
          </a:p>
          <a:p>
            <a:pPr indent="-349250" lvl="0" marL="457200" rtl="0" algn="l">
              <a:spcBef>
                <a:spcPts val="0"/>
              </a:spcBef>
              <a:spcAft>
                <a:spcPts val="0"/>
              </a:spcAft>
              <a:buSzPts val="1900"/>
              <a:buChar char="●"/>
            </a:pPr>
            <a:r>
              <a:rPr lang="en" sz="1900"/>
              <a:t>How do movies with a zero dollar budget perform in terms of scores and revenue?</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Methodologies</a:t>
            </a:r>
            <a:endParaRPr/>
          </a:p>
        </p:txBody>
      </p:sp>
      <p:sp>
        <p:nvSpPr>
          <p:cNvPr id="97" name="Google Shape;97;p18"/>
          <p:cNvSpPr txBox="1"/>
          <p:nvPr>
            <p:ph idx="1" type="body"/>
          </p:nvPr>
        </p:nvSpPr>
        <p:spPr>
          <a:xfrm>
            <a:off x="311700" y="13880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Imported the csv file containing our data into excel</a:t>
            </a:r>
            <a:endParaRPr/>
          </a:p>
          <a:p>
            <a:pPr indent="-342900" lvl="0" marL="457200" rtl="0" algn="l">
              <a:spcBef>
                <a:spcPts val="0"/>
              </a:spcBef>
              <a:spcAft>
                <a:spcPts val="0"/>
              </a:spcAft>
              <a:buSzPts val="1800"/>
              <a:buChar char="●"/>
            </a:pPr>
            <a:r>
              <a:rPr lang="en"/>
              <a:t>Cleaned up the data by replacing </a:t>
            </a:r>
            <a:r>
              <a:rPr lang="en"/>
              <a:t>missing values</a:t>
            </a:r>
            <a:endParaRPr/>
          </a:p>
          <a:p>
            <a:pPr indent="-342900" lvl="0" marL="457200" rtl="0" algn="l">
              <a:spcBef>
                <a:spcPts val="0"/>
              </a:spcBef>
              <a:spcAft>
                <a:spcPts val="0"/>
              </a:spcAft>
              <a:buSzPts val="1800"/>
              <a:buChar char="●"/>
            </a:pPr>
            <a:r>
              <a:rPr lang="en"/>
              <a:t>Utilized Tableau to create visualizations to answer our research questions</a:t>
            </a:r>
            <a:endParaRPr/>
          </a:p>
          <a:p>
            <a:pPr indent="-317500" lvl="1" marL="914400" rtl="0" algn="l">
              <a:spcBef>
                <a:spcPts val="0"/>
              </a:spcBef>
              <a:spcAft>
                <a:spcPts val="0"/>
              </a:spcAft>
              <a:buSzPts val="1400"/>
              <a:buChar char="○"/>
            </a:pPr>
            <a:r>
              <a:rPr lang="en"/>
              <a:t>Visualizations made include a bar chart, scatter plot, line charts, etc.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4700" y="0"/>
            <a:ext cx="46839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700"/>
              <a:t>What, if any, is the correlation between the budget and the director of a movie?</a:t>
            </a:r>
            <a:endParaRPr b="1" sz="2700"/>
          </a:p>
        </p:txBody>
      </p:sp>
      <p:sp>
        <p:nvSpPr>
          <p:cNvPr id="103" name="Google Shape;103;p19"/>
          <p:cNvSpPr txBox="1"/>
          <p:nvPr/>
        </p:nvSpPr>
        <p:spPr>
          <a:xfrm>
            <a:off x="4998600" y="85175"/>
            <a:ext cx="3833700" cy="47130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Using the average budget for each director, we filtered the data to look at five well known directors and five lesser known directors</a:t>
            </a:r>
            <a:endParaRPr sz="1700">
              <a:solidFill>
                <a:schemeClr val="accent3"/>
              </a:solidFill>
              <a:latin typeface="Average"/>
              <a:ea typeface="Average"/>
              <a:cs typeface="Average"/>
              <a:sym typeface="Average"/>
            </a:endParaRPr>
          </a:p>
          <a:p>
            <a:pPr indent="-336550" lvl="0" marL="457200" rtl="0" algn="l">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It seems that the more popular directors have bigger budgets than directors that are less well known</a:t>
            </a:r>
            <a:endParaRPr sz="1700">
              <a:solidFill>
                <a:schemeClr val="accent3"/>
              </a:solidFill>
              <a:latin typeface="Average"/>
              <a:ea typeface="Average"/>
              <a:cs typeface="Average"/>
              <a:sym typeface="Average"/>
            </a:endParaRPr>
          </a:p>
          <a:p>
            <a:pPr indent="-336550" lvl="0" marL="457200" rtl="0" algn="l">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We can see that Christopher Nolan, director of Interstellar and Oppenheimer, has an average budget of about 120 million dollars while Sean Baker, director of Anora and The Florida Project, has an average budget of about 12.5 million dollars</a:t>
            </a:r>
            <a:endParaRPr sz="1700">
              <a:solidFill>
                <a:schemeClr val="accent3"/>
              </a:solidFill>
              <a:latin typeface="Average"/>
              <a:ea typeface="Average"/>
              <a:cs typeface="Average"/>
              <a:sym typeface="Average"/>
            </a:endParaRPr>
          </a:p>
          <a:p>
            <a:pPr indent="-336550" lvl="0" marL="457200" rtl="0" algn="l">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It may be worth noting that the directors with the smaller budgets seem to direct movies that are not as well known</a:t>
            </a:r>
            <a:endParaRPr sz="1700">
              <a:solidFill>
                <a:schemeClr val="accent3"/>
              </a:solidFill>
              <a:latin typeface="Average"/>
              <a:ea typeface="Average"/>
              <a:cs typeface="Average"/>
              <a:sym typeface="Average"/>
            </a:endParaRPr>
          </a:p>
        </p:txBody>
      </p:sp>
      <p:pic>
        <p:nvPicPr>
          <p:cNvPr id="104" name="Google Shape;104;p19"/>
          <p:cNvPicPr preferRelativeResize="0"/>
          <p:nvPr/>
        </p:nvPicPr>
        <p:blipFill>
          <a:blip r:embed="rId3">
            <a:alphaModFix/>
          </a:blip>
          <a:stretch>
            <a:fillRect/>
          </a:stretch>
        </p:blipFill>
        <p:spPr>
          <a:xfrm>
            <a:off x="235725" y="1451050"/>
            <a:ext cx="4683925" cy="3620989"/>
          </a:xfrm>
          <a:prstGeom prst="rect">
            <a:avLst/>
          </a:prstGeom>
          <a:noFill/>
          <a:ln>
            <a:noFill/>
          </a:ln>
        </p:spPr>
      </p:pic>
      <p:pic>
        <p:nvPicPr>
          <p:cNvPr id="105" name="Google Shape;105;p19"/>
          <p:cNvPicPr preferRelativeResize="0"/>
          <p:nvPr/>
        </p:nvPicPr>
        <p:blipFill>
          <a:blip r:embed="rId4">
            <a:alphaModFix/>
          </a:blip>
          <a:stretch>
            <a:fillRect/>
          </a:stretch>
        </p:blipFill>
        <p:spPr>
          <a:xfrm>
            <a:off x="3392875" y="1664800"/>
            <a:ext cx="1297011"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021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700"/>
              <a:t>Does the budget influence the revenue earned by the movie?</a:t>
            </a:r>
            <a:endParaRPr sz="2700"/>
          </a:p>
        </p:txBody>
      </p:sp>
      <p:pic>
        <p:nvPicPr>
          <p:cNvPr id="111" name="Google Shape;111;p20"/>
          <p:cNvPicPr preferRelativeResize="0"/>
          <p:nvPr/>
        </p:nvPicPr>
        <p:blipFill>
          <a:blip r:embed="rId3">
            <a:alphaModFix/>
          </a:blip>
          <a:stretch>
            <a:fillRect/>
          </a:stretch>
        </p:blipFill>
        <p:spPr>
          <a:xfrm>
            <a:off x="4895600" y="955800"/>
            <a:ext cx="4005046" cy="3963851"/>
          </a:xfrm>
          <a:prstGeom prst="rect">
            <a:avLst/>
          </a:prstGeom>
          <a:noFill/>
          <a:ln>
            <a:noFill/>
          </a:ln>
        </p:spPr>
      </p:pic>
      <p:sp>
        <p:nvSpPr>
          <p:cNvPr id="112" name="Google Shape;112;p20"/>
          <p:cNvSpPr txBox="1"/>
          <p:nvPr/>
        </p:nvSpPr>
        <p:spPr>
          <a:xfrm>
            <a:off x="369000" y="779300"/>
            <a:ext cx="4203000" cy="3963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Using average revenue and average budget, we created a scatter plot to analyze the correlation between the two variables</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Added a trend line and distinguished each movie name by color</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The trend line shows that there is a positive correlation between the two variables which suggests that movies with higher budgets tend to have higher revenue</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However, the data is widely scattered around the line, indicating that revenue is not the only factor in how a movie performs</a:t>
            </a:r>
            <a:endParaRPr sz="1800">
              <a:solidFill>
                <a:schemeClr val="accent3"/>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1089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700"/>
              <a:t>What are the trends between budgets and the country of origin? Where are movies most expensive to create?</a:t>
            </a:r>
            <a:endParaRPr sz="2700"/>
          </a:p>
        </p:txBody>
      </p:sp>
      <p:pic>
        <p:nvPicPr>
          <p:cNvPr id="118" name="Google Shape;118;p21"/>
          <p:cNvPicPr preferRelativeResize="0"/>
          <p:nvPr/>
        </p:nvPicPr>
        <p:blipFill>
          <a:blip r:embed="rId3">
            <a:alphaModFix/>
          </a:blip>
          <a:stretch>
            <a:fillRect/>
          </a:stretch>
        </p:blipFill>
        <p:spPr>
          <a:xfrm>
            <a:off x="4450575" y="1143950"/>
            <a:ext cx="4693414" cy="3999548"/>
          </a:xfrm>
          <a:prstGeom prst="rect">
            <a:avLst/>
          </a:prstGeom>
          <a:noFill/>
          <a:ln>
            <a:noFill/>
          </a:ln>
        </p:spPr>
      </p:pic>
      <p:sp>
        <p:nvSpPr>
          <p:cNvPr id="119" name="Google Shape;119;p21"/>
          <p:cNvSpPr txBox="1"/>
          <p:nvPr/>
        </p:nvSpPr>
        <p:spPr>
          <a:xfrm>
            <a:off x="0" y="1167725"/>
            <a:ext cx="4290900" cy="3855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The </a:t>
            </a:r>
            <a:r>
              <a:rPr lang="en" sz="1800">
                <a:solidFill>
                  <a:schemeClr val="accent3"/>
                </a:solidFill>
                <a:latin typeface="Average"/>
                <a:ea typeface="Average"/>
                <a:cs typeface="Average"/>
                <a:sym typeface="Average"/>
              </a:rPr>
              <a:t>bubble</a:t>
            </a:r>
            <a:r>
              <a:rPr lang="en" sz="1800">
                <a:solidFill>
                  <a:schemeClr val="accent3"/>
                </a:solidFill>
                <a:latin typeface="Average"/>
                <a:ea typeface="Average"/>
                <a:cs typeface="Average"/>
                <a:sym typeface="Average"/>
              </a:rPr>
              <a:t> chart effectively compares distribution of movie budgets by country, showing dominance of united states in movie production costs.</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The size of bubbles highlight high-budget movies in a few countries.</a:t>
            </a:r>
            <a:endParaRPr sz="1800">
              <a:solidFill>
                <a:schemeClr val="accent3"/>
              </a:solidFill>
              <a:latin typeface="Average"/>
              <a:ea typeface="Average"/>
              <a:cs typeface="Average"/>
              <a:sym typeface="Average"/>
            </a:endParaRPr>
          </a:p>
          <a:p>
            <a:pPr indent="-342900" lvl="0" marL="457200" rtl="0" algn="l">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Other significant countries are France, </a:t>
            </a:r>
            <a:r>
              <a:rPr lang="en" sz="1800">
                <a:solidFill>
                  <a:schemeClr val="accent3"/>
                </a:solidFill>
                <a:latin typeface="Average"/>
                <a:ea typeface="Average"/>
                <a:cs typeface="Average"/>
                <a:sym typeface="Average"/>
              </a:rPr>
              <a:t>Canada, Germany, Japan, </a:t>
            </a:r>
            <a:r>
              <a:rPr lang="en" sz="1800">
                <a:solidFill>
                  <a:schemeClr val="accent3"/>
                </a:solidFill>
                <a:latin typeface="Average"/>
                <a:ea typeface="Average"/>
                <a:cs typeface="Average"/>
                <a:sym typeface="Average"/>
              </a:rPr>
              <a:t>China, India and Italy.</a:t>
            </a:r>
            <a:endParaRPr sz="1800">
              <a:solidFill>
                <a:schemeClr val="accent3"/>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