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9" r:id="rId5"/>
    <p:sldMasterId id="214748367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  <p:embeddedFont>
      <p:font typeface="Lato Light"/>
      <p:regular r:id="rId41"/>
      <p:bold r:id="rId42"/>
      <p:italic r:id="rId43"/>
      <p:boldItalic r:id="rId44"/>
    </p:embeddedFont>
    <p:embeddedFont>
      <p:font typeface="Lato Black"/>
      <p:bold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09A842-6335-4677-B272-16EC56DCEE2C}">
  <a:tblStyle styleId="{D709A842-6335-4677-B272-16EC56DCEE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3.xml"/><Relationship Id="rId42" Type="http://schemas.openxmlformats.org/officeDocument/2006/relationships/font" Target="fonts/LatoLight-bold.fntdata"/><Relationship Id="rId41" Type="http://schemas.openxmlformats.org/officeDocument/2006/relationships/font" Target="fonts/LatoLight-regular.fntdata"/><Relationship Id="rId22" Type="http://schemas.openxmlformats.org/officeDocument/2006/relationships/slide" Target="slides/slide15.xml"/><Relationship Id="rId44" Type="http://schemas.openxmlformats.org/officeDocument/2006/relationships/font" Target="fonts/LatoLight-boldItalic.fntdata"/><Relationship Id="rId21" Type="http://schemas.openxmlformats.org/officeDocument/2006/relationships/slide" Target="slides/slide14.xml"/><Relationship Id="rId43" Type="http://schemas.openxmlformats.org/officeDocument/2006/relationships/font" Target="fonts/LatoLight-italic.fntdata"/><Relationship Id="rId24" Type="http://schemas.openxmlformats.org/officeDocument/2006/relationships/slide" Target="slides/slide17.xml"/><Relationship Id="rId46" Type="http://schemas.openxmlformats.org/officeDocument/2006/relationships/font" Target="fonts/LatoBlack-boldItalic.fntdata"/><Relationship Id="rId23" Type="http://schemas.openxmlformats.org/officeDocument/2006/relationships/slide" Target="slides/slide16.xml"/><Relationship Id="rId45" Type="http://schemas.openxmlformats.org/officeDocument/2006/relationships/font" Target="fonts/LatoBlack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Raleway-regular.fntdata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Raleway-italic.fntdata"/><Relationship Id="rId12" Type="http://schemas.openxmlformats.org/officeDocument/2006/relationships/slide" Target="slides/slide5.xml"/><Relationship Id="rId34" Type="http://schemas.openxmlformats.org/officeDocument/2006/relationships/font" Target="fonts/Raleway-bold.fntdata"/><Relationship Id="rId15" Type="http://schemas.openxmlformats.org/officeDocument/2006/relationships/slide" Target="slides/slide8.xml"/><Relationship Id="rId37" Type="http://schemas.openxmlformats.org/officeDocument/2006/relationships/font" Target="fonts/Lato-regular.fntdata"/><Relationship Id="rId14" Type="http://schemas.openxmlformats.org/officeDocument/2006/relationships/slide" Target="slides/slide7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0.xml"/><Relationship Id="rId39" Type="http://schemas.openxmlformats.org/officeDocument/2006/relationships/font" Target="fonts/Lato-italic.fntdata"/><Relationship Id="rId16" Type="http://schemas.openxmlformats.org/officeDocument/2006/relationships/slide" Target="slides/slide9.xml"/><Relationship Id="rId38" Type="http://schemas.openxmlformats.org/officeDocument/2006/relationships/font" Target="fonts/Lato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5ca085895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5ca085895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5ca085895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25ca085895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5ca085895_3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25ca085895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5ca085895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25ca085895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were collected on 4/2/2022 and 4/9/2022.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both days, the students arrived at Costco around 1 pm and collected an hour’s worth of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arrival time, pump start time, and the departure time for each vehicle for each lane were recorded on separate spreadsheets.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25ca085895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25ca085895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was processed to determine the interarrival times and service times.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Arrival, pump start, and departure times were all combined in one spreadsheet (sorted by date and then 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Interarrival and Service times were calculated and converted into seconds.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25ca085895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25ca085895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5ca085895_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25ca085895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5ca085895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25ca085895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5ca085895_0_6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5ca085895_0_6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25ca085895_0_6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25ca085895_0_6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5ca08589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5ca08589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For this project, I analyzed the behavior of cars pumping gas at the Costco gas station on the west side of Madison, Wi.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gas station has a total of 12 total pumps, where 6 queues feed into each set of two pumps.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 tracked the behavior for queues 1 and 2.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Objectives of this project: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 build an Arena model that accurately represents the Costco gas station system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 propose and compare potential system improvements, and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 provide a final recommendation on the best feasible alternative system. 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5ca085895_0_7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25ca085895_0_7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5ca085895_3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25ca085895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259ba3dc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259ba3dc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259ba3dcc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259ba3dcc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25ca085895_3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25ca085895_3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25ca085895_3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25ca085895_3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5ca085895_3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5ca085895_3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5ca085895_0_56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5ca085895_0_5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5ca085895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5ca085895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5ca085895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5ca085895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5ca085895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5ca085895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5ca085895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5ca085895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5ca085895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5ca085895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34300" y="925025"/>
            <a:ext cx="70755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12656" y="1423414"/>
            <a:ext cx="9155849" cy="3718952"/>
            <a:chOff x="1669785" y="210240"/>
            <a:chExt cx="3861435" cy="1568450"/>
          </a:xfrm>
        </p:grpSpPr>
        <p:sp>
          <p:nvSpPr>
            <p:cNvPr id="12" name="Google Shape;12;p2"/>
            <p:cNvSpPr/>
            <p:nvPr/>
          </p:nvSpPr>
          <p:spPr>
            <a:xfrm>
              <a:off x="1669785" y="210240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/>
                </a:gs>
                <a:gs pos="100000">
                  <a:srgbClr val="FF866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669785" y="939220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</a:srgbClr>
                </a:gs>
                <a:gs pos="100000">
                  <a:srgbClr val="FF6A00">
                    <a:alpha val="71764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670420" y="576000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</a:srgbClr>
                </a:gs>
                <a:gs pos="100000">
                  <a:srgbClr val="CC0000">
                    <a:alpha val="5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ottom waves">
  <p:cSld name="BLANK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-12688" y="3585323"/>
            <a:ext cx="9155849" cy="1557000"/>
            <a:chOff x="1669785" y="210240"/>
            <a:chExt cx="3861435" cy="1568450"/>
          </a:xfrm>
        </p:grpSpPr>
        <p:sp>
          <p:nvSpPr>
            <p:cNvPr id="75" name="Google Shape;75;p11"/>
            <p:cNvSpPr/>
            <p:nvPr/>
          </p:nvSpPr>
          <p:spPr>
            <a:xfrm>
              <a:off x="1669785" y="210240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/>
                </a:gs>
                <a:gs pos="100000">
                  <a:srgbClr val="FF866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>
              <a:off x="1669785" y="939220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</a:srgbClr>
                </a:gs>
                <a:gs pos="100000">
                  <a:srgbClr val="FF6A00">
                    <a:alpha val="71764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1670420" y="576000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</a:srgbClr>
                </a:gs>
                <a:gs pos="100000">
                  <a:srgbClr val="CC0000">
                    <a:alpha val="5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1" name="Google Shape;81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14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15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103" name="Google Shape;103;p16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6"/>
                </a:solidFill>
              </a:rPr>
              <a:t>“</a:t>
            </a:r>
            <a:endParaRPr b="1" sz="9600">
              <a:solidFill>
                <a:schemeClr val="accent6"/>
              </a:solidFill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1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24" name="Google Shape;124;p18"/>
          <p:cNvSpPr txBox="1"/>
          <p:nvPr>
            <p:ph idx="2" type="body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33" name="Google Shape;133;p19"/>
          <p:cNvSpPr txBox="1"/>
          <p:nvPr>
            <p:ph idx="2" type="body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34" name="Google Shape;134;p19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2" name="Google Shape;142;p2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149" name="Google Shape;149;p2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034300" y="1583350"/>
            <a:ext cx="6342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034300" y="2840052"/>
            <a:ext cx="6342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14" y="2916528"/>
            <a:ext cx="9140444" cy="2224977"/>
          </a:xfrm>
          <a:custGeom>
            <a:rect b="b" l="l" r="r" t="t"/>
            <a:pathLst>
              <a:path extrusionOk="0" h="939800" w="3860800">
                <a:moveTo>
                  <a:pt x="1304290" y="494030"/>
                </a:moveTo>
                <a:cubicBezTo>
                  <a:pt x="857250" y="494030"/>
                  <a:pt x="421005" y="451485"/>
                  <a:pt x="0" y="370840"/>
                </a:cubicBezTo>
                <a:lnTo>
                  <a:pt x="0" y="942340"/>
                </a:lnTo>
                <a:lnTo>
                  <a:pt x="3864610" y="942340"/>
                </a:lnTo>
                <a:lnTo>
                  <a:pt x="3864610" y="0"/>
                </a:lnTo>
                <a:cubicBezTo>
                  <a:pt x="3082290" y="317500"/>
                  <a:pt x="2216150" y="494030"/>
                  <a:pt x="1304290" y="494030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14" y="1925587"/>
            <a:ext cx="9140444" cy="3217196"/>
          </a:xfrm>
          <a:custGeom>
            <a:rect b="b" l="l" r="r" t="t"/>
            <a:pathLst>
              <a:path extrusionOk="0" h="1358900" w="3860800">
                <a:moveTo>
                  <a:pt x="175260" y="1096010"/>
                </a:moveTo>
                <a:cubicBezTo>
                  <a:pt x="116840" y="1096010"/>
                  <a:pt x="58420" y="1095375"/>
                  <a:pt x="0" y="1094105"/>
                </a:cubicBezTo>
                <a:lnTo>
                  <a:pt x="0" y="1360805"/>
                </a:lnTo>
                <a:lnTo>
                  <a:pt x="3864610" y="1360805"/>
                </a:lnTo>
                <a:lnTo>
                  <a:pt x="3864610" y="0"/>
                </a:lnTo>
                <a:cubicBezTo>
                  <a:pt x="2827655" y="689610"/>
                  <a:pt x="1553210" y="1096010"/>
                  <a:pt x="175260" y="109601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</a:srgbClr>
              </a:gs>
              <a:gs pos="100000">
                <a:srgbClr val="FF6A00">
                  <a:alpha val="71764"/>
                </a:srgbClr>
              </a:gs>
            </a:gsLst>
            <a:lin ang="108014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1518" y="3412751"/>
            <a:ext cx="9140444" cy="1728867"/>
          </a:xfrm>
          <a:custGeom>
            <a:rect b="b" l="l" r="r" t="t"/>
            <a:pathLst>
              <a:path extrusionOk="0" h="730250" w="3860800">
                <a:moveTo>
                  <a:pt x="2672715" y="539750"/>
                </a:moveTo>
                <a:cubicBezTo>
                  <a:pt x="1717040" y="539750"/>
                  <a:pt x="811530" y="346075"/>
                  <a:pt x="0" y="0"/>
                </a:cubicBezTo>
                <a:lnTo>
                  <a:pt x="0" y="732790"/>
                </a:lnTo>
                <a:lnTo>
                  <a:pt x="3863975" y="732790"/>
                </a:lnTo>
                <a:lnTo>
                  <a:pt x="3863975" y="437515"/>
                </a:lnTo>
                <a:cubicBezTo>
                  <a:pt x="3477895" y="504190"/>
                  <a:pt x="3079750" y="539750"/>
                  <a:pt x="2672715" y="539750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</a:srgbClr>
              </a:gs>
              <a:gs pos="100000">
                <a:srgbClr val="CC0000">
                  <a:alpha val="5725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 background">
  <p:cSld name="BLANK_1">
    <p:bg>
      <p:bgPr>
        <a:solidFill>
          <a:schemeClr val="accen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7050569" y="-7"/>
            <a:ext cx="2094087" cy="5152358"/>
          </a:xfrm>
          <a:custGeom>
            <a:rect b="b" l="l" r="r" t="t"/>
            <a:pathLst>
              <a:path extrusionOk="0" h="2171700" w="88265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8026497" y="-7"/>
            <a:ext cx="1114838" cy="5152358"/>
          </a:xfrm>
          <a:custGeom>
            <a:rect b="b" l="l" r="r" t="t"/>
            <a:pathLst>
              <a:path extrusionOk="0" h="2171700" w="46990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</a:srgbClr>
              </a:gs>
              <a:gs pos="100000">
                <a:srgbClr val="FF6A00">
                  <a:alpha val="71764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7540039" y="-7"/>
            <a:ext cx="1596930" cy="5152358"/>
          </a:xfrm>
          <a:custGeom>
            <a:rect b="b" l="l" r="r" t="t"/>
            <a:pathLst>
              <a:path extrusionOk="0" h="2171700" w="67310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</a:srgbClr>
              </a:gs>
              <a:gs pos="100000">
                <a:srgbClr val="CC0000">
                  <a:alpha val="57254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 rot="10800000">
            <a:off x="-656" y="-7"/>
            <a:ext cx="2094087" cy="5152358"/>
          </a:xfrm>
          <a:custGeom>
            <a:rect b="b" l="l" r="r" t="t"/>
            <a:pathLst>
              <a:path extrusionOk="0" h="2171700" w="88265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/>
          <p:nvPr/>
        </p:nvSpPr>
        <p:spPr>
          <a:xfrm rot="10800000">
            <a:off x="2664" y="-7"/>
            <a:ext cx="1114838" cy="5152358"/>
          </a:xfrm>
          <a:custGeom>
            <a:rect b="b" l="l" r="r" t="t"/>
            <a:pathLst>
              <a:path extrusionOk="0" h="2171700" w="46990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</a:srgbClr>
              </a:gs>
              <a:gs pos="100000">
                <a:srgbClr val="FF6A00">
                  <a:alpha val="71764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/>
          <p:nvPr/>
        </p:nvSpPr>
        <p:spPr>
          <a:xfrm rot="10800000">
            <a:off x="7031" y="-7"/>
            <a:ext cx="1596930" cy="5152358"/>
          </a:xfrm>
          <a:custGeom>
            <a:rect b="b" l="l" r="r" t="t"/>
            <a:pathLst>
              <a:path extrusionOk="0" h="2171700" w="67310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</a:srgbClr>
              </a:gs>
              <a:gs pos="100000">
                <a:srgbClr val="CC0000">
                  <a:alpha val="57254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2038025" y="1476000"/>
            <a:ext cx="5067900" cy="304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 algn="ctr">
              <a:spcBef>
                <a:spcPts val="600"/>
              </a:spcBef>
              <a:spcAft>
                <a:spcPts val="0"/>
              </a:spcAft>
              <a:buSzPts val="3200"/>
              <a:buChar char="◦"/>
              <a:defRPr i="1" sz="3200"/>
            </a:lvl1pPr>
            <a:lvl2pPr indent="-431800" lvl="1" marL="9144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2pPr>
            <a:lvl3pPr indent="-431800" lvl="2" marL="13716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3pPr>
            <a:lvl4pPr indent="-431800" lvl="3" marL="18288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4pPr>
            <a:lvl5pPr indent="-431800" lvl="4" marL="22860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5pPr>
            <a:lvl6pPr indent="-431800" lvl="5" marL="27432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6pPr>
            <a:lvl7pPr indent="-431800" lvl="6" marL="32004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7pPr>
            <a:lvl8pPr indent="-431800" lvl="7" marL="36576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8pPr>
            <a:lvl9pPr indent="-431800" lvl="8" marL="41148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9pPr>
          </a:lstStyle>
          <a:p/>
        </p:txBody>
      </p:sp>
      <p:sp>
        <p:nvSpPr>
          <p:cNvPr id="30" name="Google Shape;30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endParaRPr b="1" sz="96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7050569" y="-7"/>
            <a:ext cx="2094087" cy="5152358"/>
          </a:xfrm>
          <a:custGeom>
            <a:rect b="b" l="l" r="r" t="t"/>
            <a:pathLst>
              <a:path extrusionOk="0" h="2171700" w="88265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8026497" y="-7"/>
            <a:ext cx="1114838" cy="5152358"/>
          </a:xfrm>
          <a:custGeom>
            <a:rect b="b" l="l" r="r" t="t"/>
            <a:pathLst>
              <a:path extrusionOk="0" h="2171700" w="46990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</a:srgbClr>
              </a:gs>
              <a:gs pos="100000">
                <a:srgbClr val="FF6A00">
                  <a:alpha val="71764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7540039" y="-7"/>
            <a:ext cx="1596930" cy="5152358"/>
          </a:xfrm>
          <a:custGeom>
            <a:rect b="b" l="l" r="r" t="t"/>
            <a:pathLst>
              <a:path extrusionOk="0" h="2171700" w="67310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</a:srgbClr>
              </a:gs>
              <a:gs pos="100000">
                <a:srgbClr val="CC0000">
                  <a:alpha val="57254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◦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050569" y="-7"/>
            <a:ext cx="2094087" cy="5152358"/>
          </a:xfrm>
          <a:custGeom>
            <a:rect b="b" l="l" r="r" t="t"/>
            <a:pathLst>
              <a:path extrusionOk="0" h="2171700" w="88265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6"/>
          <p:cNvSpPr/>
          <p:nvPr/>
        </p:nvSpPr>
        <p:spPr>
          <a:xfrm>
            <a:off x="8026497" y="-7"/>
            <a:ext cx="1114838" cy="5152358"/>
          </a:xfrm>
          <a:custGeom>
            <a:rect b="b" l="l" r="r" t="t"/>
            <a:pathLst>
              <a:path extrusionOk="0" h="2171700" w="46990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</a:srgbClr>
              </a:gs>
              <a:gs pos="100000">
                <a:srgbClr val="FF6A00">
                  <a:alpha val="71764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6"/>
          <p:cNvSpPr/>
          <p:nvPr/>
        </p:nvSpPr>
        <p:spPr>
          <a:xfrm>
            <a:off x="7540039" y="-7"/>
            <a:ext cx="1596930" cy="5152358"/>
          </a:xfrm>
          <a:custGeom>
            <a:rect b="b" l="l" r="r" t="t"/>
            <a:pathLst>
              <a:path extrusionOk="0" h="2171700" w="67310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</a:srgbClr>
              </a:gs>
              <a:gs pos="100000">
                <a:srgbClr val="CC0000">
                  <a:alpha val="57254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6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737850" y="1475700"/>
            <a:ext cx="2891700" cy="293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3955979" y="1475700"/>
            <a:ext cx="2891700" cy="293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7050569" y="-7"/>
            <a:ext cx="2094087" cy="5152358"/>
          </a:xfrm>
          <a:custGeom>
            <a:rect b="b" l="l" r="r" t="t"/>
            <a:pathLst>
              <a:path extrusionOk="0" h="2171700" w="88265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7"/>
          <p:cNvSpPr/>
          <p:nvPr/>
        </p:nvSpPr>
        <p:spPr>
          <a:xfrm>
            <a:off x="8026497" y="-7"/>
            <a:ext cx="1114838" cy="5152358"/>
          </a:xfrm>
          <a:custGeom>
            <a:rect b="b" l="l" r="r" t="t"/>
            <a:pathLst>
              <a:path extrusionOk="0" h="2171700" w="46990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</a:srgbClr>
              </a:gs>
              <a:gs pos="100000">
                <a:srgbClr val="FF6A00">
                  <a:alpha val="71764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7"/>
          <p:cNvSpPr/>
          <p:nvPr/>
        </p:nvSpPr>
        <p:spPr>
          <a:xfrm>
            <a:off x="7540039" y="-7"/>
            <a:ext cx="1596930" cy="5152358"/>
          </a:xfrm>
          <a:custGeom>
            <a:rect b="b" l="l" r="r" t="t"/>
            <a:pathLst>
              <a:path extrusionOk="0" h="2171700" w="67310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</a:srgbClr>
              </a:gs>
              <a:gs pos="100000">
                <a:srgbClr val="CC0000">
                  <a:alpha val="57254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737850" y="517525"/>
            <a:ext cx="62841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737850" y="1475700"/>
            <a:ext cx="1902600" cy="29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53" name="Google Shape;53;p7"/>
          <p:cNvSpPr txBox="1"/>
          <p:nvPr>
            <p:ph idx="2" type="body"/>
          </p:nvPr>
        </p:nvSpPr>
        <p:spPr>
          <a:xfrm>
            <a:off x="2928612" y="1475700"/>
            <a:ext cx="1902600" cy="29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54" name="Google Shape;54;p7"/>
          <p:cNvSpPr txBox="1"/>
          <p:nvPr>
            <p:ph idx="3" type="body"/>
          </p:nvPr>
        </p:nvSpPr>
        <p:spPr>
          <a:xfrm>
            <a:off x="5119374" y="1475700"/>
            <a:ext cx="1902600" cy="29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7050569" y="-7"/>
            <a:ext cx="2094087" cy="5152358"/>
          </a:xfrm>
          <a:custGeom>
            <a:rect b="b" l="l" r="r" t="t"/>
            <a:pathLst>
              <a:path extrusionOk="0" h="2171700" w="88265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8"/>
          <p:cNvSpPr/>
          <p:nvPr/>
        </p:nvSpPr>
        <p:spPr>
          <a:xfrm>
            <a:off x="8026497" y="-7"/>
            <a:ext cx="1114838" cy="5152358"/>
          </a:xfrm>
          <a:custGeom>
            <a:rect b="b" l="l" r="r" t="t"/>
            <a:pathLst>
              <a:path extrusionOk="0" h="2171700" w="46990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</a:srgbClr>
              </a:gs>
              <a:gs pos="100000">
                <a:srgbClr val="FF6A00">
                  <a:alpha val="71764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8"/>
          <p:cNvSpPr/>
          <p:nvPr/>
        </p:nvSpPr>
        <p:spPr>
          <a:xfrm>
            <a:off x="7540039" y="-7"/>
            <a:ext cx="1596930" cy="5152358"/>
          </a:xfrm>
          <a:custGeom>
            <a:rect b="b" l="l" r="r" t="t"/>
            <a:pathLst>
              <a:path extrusionOk="0" h="2171700" w="67310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</a:srgbClr>
              </a:gs>
              <a:gs pos="100000">
                <a:srgbClr val="CC0000">
                  <a:alpha val="57254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8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7050569" y="-7"/>
            <a:ext cx="2094087" cy="5152358"/>
          </a:xfrm>
          <a:custGeom>
            <a:rect b="b" l="l" r="r" t="t"/>
            <a:pathLst>
              <a:path extrusionOk="0" h="2171700" w="88265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8026497" y="-7"/>
            <a:ext cx="1114838" cy="5152358"/>
          </a:xfrm>
          <a:custGeom>
            <a:rect b="b" l="l" r="r" t="t"/>
            <a:pathLst>
              <a:path extrusionOk="0" h="2171700" w="46990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</a:srgbClr>
              </a:gs>
              <a:gs pos="100000">
                <a:srgbClr val="FF6A00">
                  <a:alpha val="71764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9"/>
          <p:cNvSpPr/>
          <p:nvPr/>
        </p:nvSpPr>
        <p:spPr>
          <a:xfrm>
            <a:off x="7540039" y="-7"/>
            <a:ext cx="1596930" cy="5152358"/>
          </a:xfrm>
          <a:custGeom>
            <a:rect b="b" l="l" r="r" t="t"/>
            <a:pathLst>
              <a:path extrusionOk="0" h="2171700" w="67310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</a:srgbClr>
              </a:gs>
              <a:gs pos="100000">
                <a:srgbClr val="CC0000">
                  <a:alpha val="57254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737850" y="4406300"/>
            <a:ext cx="62364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1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7050569" y="-7"/>
            <a:ext cx="2094087" cy="5152358"/>
          </a:xfrm>
          <a:custGeom>
            <a:rect b="b" l="l" r="r" t="t"/>
            <a:pathLst>
              <a:path extrusionOk="0" h="2171700" w="88265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0"/>
          <p:cNvSpPr/>
          <p:nvPr/>
        </p:nvSpPr>
        <p:spPr>
          <a:xfrm>
            <a:off x="8026497" y="-7"/>
            <a:ext cx="1114838" cy="5152358"/>
          </a:xfrm>
          <a:custGeom>
            <a:rect b="b" l="l" r="r" t="t"/>
            <a:pathLst>
              <a:path extrusionOk="0" h="2171700" w="46990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</a:srgbClr>
              </a:gs>
              <a:gs pos="100000">
                <a:srgbClr val="FF6A00">
                  <a:alpha val="71764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0"/>
          <p:cNvSpPr/>
          <p:nvPr/>
        </p:nvSpPr>
        <p:spPr>
          <a:xfrm>
            <a:off x="7540039" y="-7"/>
            <a:ext cx="1596930" cy="5152358"/>
          </a:xfrm>
          <a:custGeom>
            <a:rect b="b" l="l" r="r" t="t"/>
            <a:pathLst>
              <a:path extrusionOk="0" h="2171700" w="67310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</a:srgbClr>
              </a:gs>
              <a:gs pos="100000">
                <a:srgbClr val="CC0000">
                  <a:alpha val="57254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ctrTitle"/>
          </p:nvPr>
        </p:nvSpPr>
        <p:spPr>
          <a:xfrm>
            <a:off x="311708" y="212300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Costco Gas Station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Simulation Analysis &amp; Modeling</a:t>
            </a:r>
            <a:endParaRPr sz="4200"/>
          </a:p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4"/>
          <p:cNvSpPr txBox="1"/>
          <p:nvPr/>
        </p:nvSpPr>
        <p:spPr>
          <a:xfrm>
            <a:off x="2444250" y="2534213"/>
            <a:ext cx="4255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Lato"/>
                <a:ea typeface="Lato"/>
                <a:cs typeface="Lato"/>
                <a:sym typeface="Lato"/>
              </a:rPr>
              <a:t>Daniel Clepper</a:t>
            </a:r>
            <a:endParaRPr b="1" sz="2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3138225"/>
            <a:ext cx="28575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title"/>
          </p:nvPr>
        </p:nvSpPr>
        <p:spPr>
          <a:xfrm>
            <a:off x="331775" y="180750"/>
            <a:ext cx="7798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Arena Process Analyzer </a:t>
            </a:r>
            <a:endParaRPr b="1"/>
          </a:p>
        </p:txBody>
      </p:sp>
      <p:sp>
        <p:nvSpPr>
          <p:cNvPr id="236" name="Google Shape;236;p3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37" name="Google Shape;237;p33"/>
          <p:cNvGraphicFramePr/>
          <p:nvPr/>
        </p:nvGraphicFramePr>
        <p:xfrm>
          <a:off x="1285975" y="142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{D709A842-6335-4677-B272-16EC56DCEE2C}</a:tableStyleId>
              </a:tblPr>
              <a:tblGrid>
                <a:gridCol w="903800"/>
                <a:gridCol w="647175"/>
                <a:gridCol w="647175"/>
                <a:gridCol w="747600"/>
                <a:gridCol w="836850"/>
                <a:gridCol w="836850"/>
                <a:gridCol w="914975"/>
                <a:gridCol w="914975"/>
              </a:tblGrid>
              <a:tr h="40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Controls</a:t>
                      </a:r>
                      <a:endParaRPr b="1"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Responses</a:t>
                      </a:r>
                      <a:endParaRPr b="1"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 hMerge="1"/>
                <a:tc hMerge="1"/>
                <a:tc hMerge="1"/>
                <a:tc hMerge="1"/>
              </a:tr>
              <a:tr h="86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Scenario</a:t>
                      </a:r>
                      <a:endParaRPr b="1"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Rate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Speed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System Num. Out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Lane 1 Queue Time (sec)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Lane 2 Queue Time (sec)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Lane 1 pump utilization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Lane 2 pump utilization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</a:tr>
              <a:tr h="40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b="1"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36.5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739.8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959.2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95.7%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95.9%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</a:tr>
              <a:tr h="40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b="1"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26.6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61.7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93.7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67.0%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74.7%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</a:tr>
              <a:tr h="40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</a:t>
                      </a:r>
                      <a:endParaRPr b="1"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0.5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57.5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31.8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55.9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70.3%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76.2%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</a:tr>
              <a:tr h="40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4</a:t>
                      </a:r>
                      <a:endParaRPr b="1"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0.5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29.0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0.0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0.00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34.9%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39.3%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>
            <p:ph type="title"/>
          </p:nvPr>
        </p:nvSpPr>
        <p:spPr>
          <a:xfrm>
            <a:off x="331775" y="180750"/>
            <a:ext cx="7798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Tracing 16 Customers through System</a:t>
            </a:r>
            <a:endParaRPr b="1"/>
          </a:p>
        </p:txBody>
      </p:sp>
      <p:graphicFrame>
        <p:nvGraphicFramePr>
          <p:cNvPr id="243" name="Google Shape;243;p34"/>
          <p:cNvGraphicFramePr/>
          <p:nvPr/>
        </p:nvGraphicFramePr>
        <p:xfrm>
          <a:off x="4754500" y="170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{D709A842-6335-4677-B272-16EC56DCEE2C}</a:tableStyleId>
              </a:tblPr>
              <a:tblGrid>
                <a:gridCol w="1895475"/>
                <a:gridCol w="981075"/>
                <a:gridCol w="1114425"/>
              </a:tblGrid>
              <a:tr h="44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Manual Simulation 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Arena Model Simulation 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</a:tr>
              <a:tr h="13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Avg. Customer Total Time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130 sec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130 sec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Avg. Customers Wait Time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30 sec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30 sec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</a:tr>
              <a:tr h="15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Lane 1 Avg. Wait Time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30 sec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30 sec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Lane 2 Avg. Wait Time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30 sec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30 sec 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Lane 1 Pump Utilization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86.96%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86.96%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Lane 2 Pump Utilization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86.96%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86.96%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System Number Out 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16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16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244" name="Google Shape;24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775" y="1475125"/>
            <a:ext cx="4106450" cy="26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4500" y="994200"/>
            <a:ext cx="3990975" cy="633677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2</a:t>
            </a:r>
            <a:r>
              <a:rPr lang="en" sz="7200">
                <a:solidFill>
                  <a:schemeClr val="accent2"/>
                </a:solidFill>
              </a:rPr>
              <a:t>.</a:t>
            </a:r>
            <a:endParaRPr sz="72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and Input Modeling</a:t>
            </a:r>
            <a:endParaRPr/>
          </a:p>
        </p:txBody>
      </p:sp>
      <p:sp>
        <p:nvSpPr>
          <p:cNvPr id="252" name="Google Shape;252;p35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Collection</a:t>
            </a:r>
            <a:endParaRPr b="1"/>
          </a:p>
        </p:txBody>
      </p:sp>
      <p:pic>
        <p:nvPicPr>
          <p:cNvPr id="258" name="Google Shape;25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4200" y="1398450"/>
            <a:ext cx="6695049" cy="315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/>
          <p:nvPr>
            <p:ph type="title"/>
          </p:nvPr>
        </p:nvSpPr>
        <p:spPr>
          <a:xfrm>
            <a:off x="352275" y="2145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Processing</a:t>
            </a:r>
            <a:endParaRPr b="1"/>
          </a:p>
        </p:txBody>
      </p:sp>
      <p:sp>
        <p:nvSpPr>
          <p:cNvPr id="265" name="Google Shape;265;p37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The data was processed to determine the interarrival and service times.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9500" y="2631075"/>
            <a:ext cx="1869000" cy="186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/>
          <p:nvPr>
            <p:ph type="title"/>
          </p:nvPr>
        </p:nvSpPr>
        <p:spPr>
          <a:xfrm>
            <a:off x="240500" y="152263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 Analysis</a:t>
            </a:r>
            <a:endParaRPr b="1"/>
          </a:p>
        </p:txBody>
      </p:sp>
      <p:pic>
        <p:nvPicPr>
          <p:cNvPr id="273" name="Google Shape;27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700" y="2446500"/>
            <a:ext cx="3851072" cy="137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3800" y="1861150"/>
            <a:ext cx="4283801" cy="197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8"/>
          <p:cNvSpPr txBox="1"/>
          <p:nvPr/>
        </p:nvSpPr>
        <p:spPr>
          <a:xfrm>
            <a:off x="409700" y="1390350"/>
            <a:ext cx="407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Interarrival Time</a:t>
            </a:r>
            <a:endParaRPr sz="1200"/>
          </a:p>
        </p:txBody>
      </p:sp>
      <p:sp>
        <p:nvSpPr>
          <p:cNvPr id="276" name="Google Shape;276;p38"/>
          <p:cNvSpPr txBox="1"/>
          <p:nvPr/>
        </p:nvSpPr>
        <p:spPr>
          <a:xfrm>
            <a:off x="4670600" y="1398000"/>
            <a:ext cx="4382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Time</a:t>
            </a:r>
            <a:endParaRPr sz="1100"/>
          </a:p>
        </p:txBody>
      </p:sp>
      <p:sp>
        <p:nvSpPr>
          <p:cNvPr id="277" name="Google Shape;277;p38"/>
          <p:cNvSpPr txBox="1"/>
          <p:nvPr/>
        </p:nvSpPr>
        <p:spPr>
          <a:xfrm>
            <a:off x="2077400" y="2717450"/>
            <a:ext cx="2107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-0.001 + 180*BETA(0.943,2.22)</a:t>
            </a:r>
            <a:endParaRPr sz="100"/>
          </a:p>
        </p:txBody>
      </p:sp>
      <p:sp>
        <p:nvSpPr>
          <p:cNvPr id="278" name="Google Shape;278;p38"/>
          <p:cNvSpPr txBox="1"/>
          <p:nvPr/>
        </p:nvSpPr>
        <p:spPr>
          <a:xfrm>
            <a:off x="7540800" y="2571750"/>
            <a:ext cx="141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Norm(211,65.44)</a:t>
            </a:r>
            <a:endParaRPr sz="100"/>
          </a:p>
        </p:txBody>
      </p:sp>
      <p:sp>
        <p:nvSpPr>
          <p:cNvPr id="279" name="Google Shape;279;p38"/>
          <p:cNvSpPr/>
          <p:nvPr/>
        </p:nvSpPr>
        <p:spPr>
          <a:xfrm>
            <a:off x="381400" y="1861150"/>
            <a:ext cx="4106100" cy="204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8"/>
          <p:cNvSpPr/>
          <p:nvPr/>
        </p:nvSpPr>
        <p:spPr>
          <a:xfrm>
            <a:off x="4635500" y="1869800"/>
            <a:ext cx="4382100" cy="204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/>
          <p:nvPr>
            <p:ph type="title"/>
          </p:nvPr>
        </p:nvSpPr>
        <p:spPr>
          <a:xfrm>
            <a:off x="403025" y="2568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Validation</a:t>
            </a:r>
            <a:endParaRPr b="1"/>
          </a:p>
        </p:txBody>
      </p:sp>
      <p:sp>
        <p:nvSpPr>
          <p:cNvPr id="287" name="Google Shape;287;p39"/>
          <p:cNvSpPr txBox="1"/>
          <p:nvPr>
            <p:ph idx="1" type="body"/>
          </p:nvPr>
        </p:nvSpPr>
        <p:spPr>
          <a:xfrm>
            <a:off x="622975" y="1408550"/>
            <a:ext cx="7025400" cy="22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 sz="1800"/>
              <a:t>Face validity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 sz="1800"/>
              <a:t>Collected </a:t>
            </a:r>
            <a:r>
              <a:rPr lang="en" sz="1800"/>
              <a:t>Data vs. Arena Simulation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 sz="1800"/>
              <a:t>T-Tests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More details on next slides</a:t>
            </a:r>
            <a:endParaRPr sz="1800"/>
          </a:p>
        </p:txBody>
      </p:sp>
      <p:sp>
        <p:nvSpPr>
          <p:cNvPr id="288" name="Google Shape;288;p3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0"/>
          <p:cNvSpPr txBox="1"/>
          <p:nvPr>
            <p:ph type="title"/>
          </p:nvPr>
        </p:nvSpPr>
        <p:spPr>
          <a:xfrm>
            <a:off x="499125" y="202175"/>
            <a:ext cx="7555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Face Validity and Model Comparison</a:t>
            </a:r>
            <a:endParaRPr b="1"/>
          </a:p>
        </p:txBody>
      </p:sp>
      <p:sp>
        <p:nvSpPr>
          <p:cNvPr id="294" name="Google Shape;294;p40"/>
          <p:cNvSpPr txBox="1"/>
          <p:nvPr>
            <p:ph idx="1" type="body"/>
          </p:nvPr>
        </p:nvSpPr>
        <p:spPr>
          <a:xfrm>
            <a:off x="93775" y="1211800"/>
            <a:ext cx="4266600" cy="31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▷"/>
            </a:pPr>
            <a:r>
              <a:rPr lang="en" sz="1700"/>
              <a:t>Face validity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Average data approximation found </a:t>
            </a:r>
            <a:r>
              <a:rPr i="1" lang="en" sz="1700"/>
              <a:t>decide </a:t>
            </a:r>
            <a:r>
              <a:rPr lang="en" sz="1700"/>
              <a:t>module to be 50% true (validated </a:t>
            </a:r>
            <a:r>
              <a:rPr lang="en" sz="1700"/>
              <a:t>original</a:t>
            </a:r>
            <a:r>
              <a:rPr lang="en" sz="1700"/>
              <a:t> </a:t>
            </a:r>
            <a:r>
              <a:rPr lang="en" sz="1700"/>
              <a:t>assumption</a:t>
            </a:r>
            <a:r>
              <a:rPr lang="en" sz="1700"/>
              <a:t>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Approximated distributions (covered in previous slide)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▷"/>
            </a:pPr>
            <a:r>
              <a:rPr lang="en" sz="1700"/>
              <a:t>Compared collected summary data to Arena simulation data (see photo to right)</a:t>
            </a:r>
            <a:endParaRPr sz="17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95" name="Google Shape;295;p4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96" name="Google Shape;296;p40"/>
          <p:cNvGraphicFramePr/>
          <p:nvPr/>
        </p:nvGraphicFramePr>
        <p:xfrm>
          <a:off x="4360375" y="1118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{D709A842-6335-4677-B272-16EC56DCEE2C}</a:tableStyleId>
              </a:tblPr>
              <a:tblGrid>
                <a:gridCol w="1490750"/>
                <a:gridCol w="1114000"/>
                <a:gridCol w="1154950"/>
                <a:gridCol w="909200"/>
              </a:tblGrid>
              <a:tr h="66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From Data Collection </a:t>
                      </a:r>
                      <a:endParaRPr sz="9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From Arena Model Simulation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Percent Difference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</a:tr>
              <a:tr h="48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Customer Output over 63.35 minutes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58.5</a:t>
                      </a:r>
                      <a:endParaRPr sz="13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61.5</a:t>
                      </a:r>
                      <a:endParaRPr sz="13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5.13%</a:t>
                      </a:r>
                      <a:endParaRPr sz="13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</a:tr>
              <a:tr h="36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Avg. Service Time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208.9</a:t>
                      </a:r>
                      <a:endParaRPr sz="13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209.2</a:t>
                      </a:r>
                      <a:endParaRPr sz="13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0.16%</a:t>
                      </a:r>
                      <a:endParaRPr sz="13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</a:tr>
              <a:tr h="35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Avg. Wait Time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202.2</a:t>
                      </a:r>
                      <a:endParaRPr sz="13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212.5</a:t>
                      </a:r>
                      <a:endParaRPr sz="13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5.10%</a:t>
                      </a:r>
                      <a:endParaRPr sz="13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</a:tr>
              <a:tr h="38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Avg. Time in System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395.3</a:t>
                      </a:r>
                      <a:endParaRPr sz="13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421.7</a:t>
                      </a:r>
                      <a:endParaRPr sz="13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6.69%</a:t>
                      </a:r>
                      <a:endParaRPr sz="13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</a:tr>
              <a:tr h="48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Avg. Lane 1 Pump Utilization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79.1%</a:t>
                      </a:r>
                      <a:endParaRPr sz="13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86.2%</a:t>
                      </a:r>
                      <a:endParaRPr sz="13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9.06%</a:t>
                      </a:r>
                      <a:endParaRPr sz="13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</a:tr>
              <a:tr h="48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Avg. Lane 2 Pump Utilization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85.0%</a:t>
                      </a:r>
                      <a:endParaRPr sz="13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88.6%</a:t>
                      </a:r>
                      <a:endParaRPr sz="13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4.21%</a:t>
                      </a:r>
                      <a:endParaRPr sz="13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</a:tr>
              <a:tr h="40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Avg. Interarrival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54.7</a:t>
                      </a:r>
                      <a:endParaRPr sz="13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53.8</a:t>
                      </a:r>
                      <a:endParaRPr sz="13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1.67%</a:t>
                      </a:r>
                      <a:endParaRPr sz="13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Service Time </a:t>
            </a:r>
            <a:r>
              <a:rPr b="1" i="1" lang="en"/>
              <a:t>t</a:t>
            </a:r>
            <a:r>
              <a:rPr b="1" lang="en"/>
              <a:t>-Test</a:t>
            </a:r>
            <a:endParaRPr b="1"/>
          </a:p>
        </p:txBody>
      </p:sp>
      <p:sp>
        <p:nvSpPr>
          <p:cNvPr id="302" name="Google Shape;302;p41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baseline="-25000" lang="en"/>
              <a:t>0</a:t>
            </a:r>
            <a:r>
              <a:rPr lang="en"/>
              <a:t>: the average Service Time = 209.2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baseline="-25000" lang="en"/>
              <a:t>a</a:t>
            </a:r>
            <a:r>
              <a:rPr lang="en"/>
              <a:t>: the average Service Time ≠ 209.2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α = .05		n = 110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t-</a:t>
            </a:r>
            <a:r>
              <a:rPr lang="en"/>
              <a:t>value of 0.04769 &lt; 1.982 ⇒ fail to reject H</a:t>
            </a:r>
            <a:r>
              <a:rPr baseline="-25000" lang="en"/>
              <a:t>o</a:t>
            </a:r>
            <a:endParaRPr baseline="-25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fail to reject the null hypothesis that the average service time is 209.2.</a:t>
            </a:r>
            <a:endParaRPr/>
          </a:p>
        </p:txBody>
      </p:sp>
      <p:sp>
        <p:nvSpPr>
          <p:cNvPr id="303" name="Google Shape;303;p4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2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Wait time </a:t>
            </a:r>
            <a:r>
              <a:rPr b="1" i="1" lang="en"/>
              <a:t>t</a:t>
            </a:r>
            <a:r>
              <a:rPr b="1" lang="en"/>
              <a:t>-Test</a:t>
            </a:r>
            <a:endParaRPr b="1"/>
          </a:p>
        </p:txBody>
      </p:sp>
      <p:sp>
        <p:nvSpPr>
          <p:cNvPr id="309" name="Google Shape;309;p42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baseline="-25000" lang="en"/>
              <a:t>0</a:t>
            </a:r>
            <a:r>
              <a:rPr lang="en"/>
              <a:t>: the average Customer Wait Time = 212.5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baseline="-25000" lang="en"/>
              <a:t>a</a:t>
            </a:r>
            <a:r>
              <a:rPr lang="en"/>
              <a:t>: the average Customer Wait Time ≠ 212.5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α = .05		n = 112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t-</a:t>
            </a:r>
            <a:r>
              <a:rPr lang="en"/>
              <a:t>value of 0.711 &lt; 1.982 ⇒ fail to reject H</a:t>
            </a:r>
            <a:r>
              <a:rPr baseline="-25000" lang="en"/>
              <a:t>o</a:t>
            </a:r>
            <a:endParaRPr baseline="-25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fail to reject the null hypothesis that the average customer wait time is 212.5.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2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106950" y="86697"/>
            <a:ext cx="6462600" cy="63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Introduction</a:t>
            </a:r>
            <a:endParaRPr b="1" sz="3400"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386150" y="725100"/>
            <a:ext cx="4487400" cy="14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My Objectives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en" sz="1100">
                <a:solidFill>
                  <a:srgbClr val="000000"/>
                </a:solidFill>
              </a:rPr>
              <a:t>to build an Arena model that accurately represents the Costco gas station system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en" sz="1100">
                <a:solidFill>
                  <a:srgbClr val="000000"/>
                </a:solidFill>
              </a:rPr>
              <a:t>to propose and compare potential system improvements, and 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en" sz="1100">
                <a:solidFill>
                  <a:srgbClr val="000000"/>
                </a:solidFill>
              </a:rPr>
              <a:t>to provide a final recommendation on the best feasible alternative system. </a:t>
            </a:r>
            <a:endParaRPr sz="1100">
              <a:solidFill>
                <a:srgbClr val="000000"/>
              </a:solidFill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 rotWithShape="1">
          <a:blip r:embed="rId3">
            <a:alphaModFix/>
          </a:blip>
          <a:srcRect b="0" l="10482" r="0" t="0"/>
          <a:stretch/>
        </p:blipFill>
        <p:spPr>
          <a:xfrm>
            <a:off x="623025" y="2284425"/>
            <a:ext cx="3827500" cy="22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1075" y="1512500"/>
            <a:ext cx="3521000" cy="30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/>
          <p:nvPr/>
        </p:nvSpPr>
        <p:spPr>
          <a:xfrm>
            <a:off x="6387825" y="2404700"/>
            <a:ext cx="1091400" cy="828900"/>
          </a:xfrm>
          <a:prstGeom prst="ellipse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3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Interarrival</a:t>
            </a:r>
            <a:r>
              <a:rPr b="1" lang="en"/>
              <a:t> time </a:t>
            </a:r>
            <a:r>
              <a:rPr b="1" i="1" lang="en"/>
              <a:t>t</a:t>
            </a:r>
            <a:r>
              <a:rPr b="1" lang="en"/>
              <a:t>-Test</a:t>
            </a:r>
            <a:endParaRPr b="1"/>
          </a:p>
        </p:txBody>
      </p:sp>
      <p:sp>
        <p:nvSpPr>
          <p:cNvPr id="316" name="Google Shape;316;p43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baseline="-25000" lang="en"/>
              <a:t>0</a:t>
            </a:r>
            <a:r>
              <a:rPr lang="en"/>
              <a:t>: the average Interarrival Time = 53.8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baseline="-25000" lang="en"/>
              <a:t>a</a:t>
            </a:r>
            <a:r>
              <a:rPr lang="en"/>
              <a:t>: the average Interarrival Time ≠ 53.8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α = .05		n = 113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t-</a:t>
            </a:r>
            <a:r>
              <a:rPr lang="en"/>
              <a:t>value of 0.2439 &lt; 1.981 ⇒ fail to reject H</a:t>
            </a:r>
            <a:r>
              <a:rPr baseline="-25000" lang="en"/>
              <a:t>o</a:t>
            </a:r>
            <a:endParaRPr baseline="-25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fail to reject the null hypothesis that the average interarrival time is 53.8.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3</a:t>
            </a:r>
            <a:r>
              <a:rPr lang="en" sz="7200">
                <a:solidFill>
                  <a:schemeClr val="accent2"/>
                </a:solidFill>
              </a:rPr>
              <a:t>.</a:t>
            </a:r>
            <a:endParaRPr sz="72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Analysis</a:t>
            </a:r>
            <a:endParaRPr/>
          </a:p>
        </p:txBody>
      </p:sp>
      <p:sp>
        <p:nvSpPr>
          <p:cNvPr id="323" name="Google Shape;323;p44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Replication-Deletion Method</a:t>
            </a:r>
            <a:endParaRPr b="1"/>
          </a:p>
        </p:txBody>
      </p:sp>
      <p:sp>
        <p:nvSpPr>
          <p:cNvPr id="329" name="Google Shape;329;p4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30" name="Google Shape;330;p45"/>
          <p:cNvGraphicFramePr/>
          <p:nvPr/>
        </p:nvGraphicFramePr>
        <p:xfrm>
          <a:off x="1302925" y="140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{D709A842-6335-4677-B272-16EC56DCEE2C}</a:tableStyleId>
              </a:tblPr>
              <a:tblGrid>
                <a:gridCol w="2211250"/>
                <a:gridCol w="2211250"/>
                <a:gridCol w="2211250"/>
              </a:tblGrid>
              <a:tr h="58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Parameter of interest</a:t>
                      </a:r>
                      <a:endParaRPr b="1"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Confidence Interval*</a:t>
                      </a:r>
                      <a:endParaRPr b="1"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Parameter Value from Real Data</a:t>
                      </a:r>
                      <a:endParaRPr b="1"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</a:tr>
              <a:tr h="37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Interarrival time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[51.75, 56.09]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54.7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37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Wait time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[171.58, 277.56]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202.2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37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Service time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[204.93, 213.83]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208.9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37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Total Time in system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[379.72, 488.18]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395.3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37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Lane 1 Server Utilization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[0.8561, 0.9361]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0.791 or 79.1%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solidFill>
                      <a:srgbClr val="F4CCCC"/>
                    </a:solidFill>
                  </a:tcPr>
                </a:tc>
              </a:tr>
              <a:tr h="37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Lane 2 Server Utilization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[0.8853, 0.9453]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0.850 or 85.0%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331" name="Google Shape;331;p45"/>
          <p:cNvSpPr txBox="1"/>
          <p:nvPr/>
        </p:nvSpPr>
        <p:spPr>
          <a:xfrm>
            <a:off x="2183050" y="4212850"/>
            <a:ext cx="487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Georgia"/>
                <a:ea typeface="Georgia"/>
                <a:cs typeface="Georgia"/>
                <a:sym typeface="Georgia"/>
              </a:rPr>
              <a:t>*Arena reports confidence intervals with confidence level of 95%.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Sensitivity Analysis</a:t>
            </a:r>
            <a:endParaRPr b="1"/>
          </a:p>
        </p:txBody>
      </p:sp>
      <p:sp>
        <p:nvSpPr>
          <p:cNvPr id="337" name="Google Shape;337;p4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38" name="Google Shape;338;p46"/>
          <p:cNvGraphicFramePr/>
          <p:nvPr/>
        </p:nvGraphicFramePr>
        <p:xfrm>
          <a:off x="1387525" y="141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{D709A842-6335-4677-B272-16EC56DCEE2C}</a:tableStyleId>
              </a:tblPr>
              <a:tblGrid>
                <a:gridCol w="912100"/>
                <a:gridCol w="653125"/>
                <a:gridCol w="653125"/>
                <a:gridCol w="743200"/>
                <a:gridCol w="855800"/>
                <a:gridCol w="844550"/>
                <a:gridCol w="923375"/>
                <a:gridCol w="923375"/>
              </a:tblGrid>
              <a:tr h="392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Controls</a:t>
                      </a:r>
                      <a:endParaRPr b="1"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Responses</a:t>
                      </a:r>
                      <a:endParaRPr b="1"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 hMerge="1"/>
                <a:tc hMerge="1"/>
                <a:tc hMerge="1"/>
                <a:tc hMerge="1"/>
              </a:tr>
              <a:tr h="10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Scenario</a:t>
                      </a:r>
                      <a:endParaRPr b="1"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Rate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Speed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System Num. Out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Avg. Lane 1 Queue Time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Avg. Lane 2 Queue Time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Lane 1 pump utilization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Lane 2 pump utilization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</a:tr>
              <a:tr h="392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b="1"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58.45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262.3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210.2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89.6%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91.5%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</a:tr>
              <a:tr h="392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b="1"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31.25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14.5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24.7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47.9%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50.4%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</a:tr>
              <a:tr h="392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</a:t>
                      </a:r>
                      <a:endParaRPr b="1"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0.5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61.85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11.7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11.3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49.8%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46.6%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</a:tr>
              <a:tr h="392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4</a:t>
                      </a:r>
                      <a:endParaRPr b="1"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0.5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31.60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1.4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1.4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24.4%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24.8%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4</a:t>
            </a:r>
            <a:r>
              <a:rPr lang="en" sz="7200">
                <a:solidFill>
                  <a:schemeClr val="accent2"/>
                </a:solidFill>
              </a:rPr>
              <a:t>.</a:t>
            </a:r>
            <a:endParaRPr sz="72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and Conclusions</a:t>
            </a:r>
            <a:endParaRPr/>
          </a:p>
        </p:txBody>
      </p:sp>
      <p:sp>
        <p:nvSpPr>
          <p:cNvPr id="344" name="Google Shape;344;p47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Overall Conclusion</a:t>
            </a:r>
            <a:endParaRPr b="1"/>
          </a:p>
        </p:txBody>
      </p:sp>
      <p:sp>
        <p:nvSpPr>
          <p:cNvPr id="350" name="Google Shape;350;p48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▷"/>
            </a:pPr>
            <a:r>
              <a:rPr lang="en" sz="2000"/>
              <a:t>Model accurately represents system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</a:t>
            </a:r>
            <a:r>
              <a:rPr lang="en" sz="2000"/>
              <a:t>-tests  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▷"/>
            </a:pPr>
            <a:r>
              <a:rPr lang="en" sz="2000"/>
              <a:t>Input modeling distributions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-0.001 + 180*BETA(0.943, 2.22)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Norm(211, 65.44)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▷"/>
            </a:pPr>
            <a:r>
              <a:rPr lang="en" sz="2000"/>
              <a:t>Majority of true values captured in model’s 95% CI</a:t>
            </a:r>
            <a:endParaRPr sz="2000"/>
          </a:p>
        </p:txBody>
      </p:sp>
      <p:sp>
        <p:nvSpPr>
          <p:cNvPr id="351" name="Google Shape;351;p4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707600" y="348947"/>
            <a:ext cx="6462600" cy="6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Roadmap</a:t>
            </a:r>
            <a:endParaRPr b="1"/>
          </a:p>
        </p:txBody>
      </p:sp>
      <p:sp>
        <p:nvSpPr>
          <p:cNvPr id="185" name="Google Shape;185;p2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350" y="1215788"/>
            <a:ext cx="6693311" cy="3622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1.</a:t>
            </a:r>
            <a:endParaRPr sz="72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 and Conceptual Model</a:t>
            </a:r>
            <a:endParaRPr/>
          </a:p>
        </p:txBody>
      </p:sp>
      <p:sp>
        <p:nvSpPr>
          <p:cNvPr id="192" name="Google Shape;192;p27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Key Simulation Details &amp; Structural Assumptions</a:t>
            </a:r>
            <a:endParaRPr b="1" sz="2700"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893700" y="892450"/>
            <a:ext cx="79023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▷"/>
            </a:pPr>
            <a:r>
              <a:rPr lang="en" sz="2200"/>
              <a:t>Entities: 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Temporary: arriving vehicles &amp; drivers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Permanent: 4 gas pumps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▷"/>
            </a:pPr>
            <a:r>
              <a:rPr lang="en" sz="2200"/>
              <a:t>Attributes: FIFO queuing discipline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▷"/>
            </a:pPr>
            <a:r>
              <a:rPr lang="en" sz="2200"/>
              <a:t>Key events: </a:t>
            </a:r>
            <a:r>
              <a:rPr lang="en" sz="2200"/>
              <a:t>vehicle arrivals, pump starts, and vehicle departures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▷"/>
            </a:pPr>
            <a:r>
              <a:rPr lang="en" sz="2200"/>
              <a:t>Activities: interarrival times &amp; service times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▷"/>
            </a:pPr>
            <a:r>
              <a:rPr lang="en" sz="2200"/>
              <a:t>Variables: fuel tank size, desired level of refueling, &amp; driver familiarity/speed of using the pump</a:t>
            </a:r>
            <a:endParaRPr sz="2200"/>
          </a:p>
        </p:txBody>
      </p:sp>
      <p:sp>
        <p:nvSpPr>
          <p:cNvPr id="199" name="Google Shape;199;p2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800650" y="256901"/>
            <a:ext cx="6462600" cy="58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Model Drawing</a:t>
            </a:r>
            <a:endParaRPr b="1" sz="2700"/>
          </a:p>
        </p:txBody>
      </p:sp>
      <p:pic>
        <p:nvPicPr>
          <p:cNvPr id="205" name="Google Shape;205;p29"/>
          <p:cNvPicPr preferRelativeResize="0"/>
          <p:nvPr/>
        </p:nvPicPr>
        <p:blipFill rotWithShape="1">
          <a:blip r:embed="rId3">
            <a:alphaModFix/>
          </a:blip>
          <a:srcRect b="0" l="0" r="0" t="20083"/>
          <a:stretch/>
        </p:blipFill>
        <p:spPr>
          <a:xfrm>
            <a:off x="1052400" y="839500"/>
            <a:ext cx="6765050" cy="37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800650" y="256901"/>
            <a:ext cx="6462600" cy="58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Building the Arena Model</a:t>
            </a:r>
            <a:endParaRPr b="1" sz="2700"/>
          </a:p>
        </p:txBody>
      </p:sp>
      <p:pic>
        <p:nvPicPr>
          <p:cNvPr id="212" name="Google Shape;2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375" y="1211875"/>
            <a:ext cx="7653199" cy="280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30"/>
          <p:cNvSpPr txBox="1"/>
          <p:nvPr/>
        </p:nvSpPr>
        <p:spPr>
          <a:xfrm>
            <a:off x="2161450" y="4255225"/>
            <a:ext cx="5101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Let’s take a look at the model in Arena!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331775" y="180750"/>
            <a:ext cx="7798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Verification &amp; Data Assumptions</a:t>
            </a:r>
            <a:endParaRPr b="1"/>
          </a:p>
        </p:txBody>
      </p:sp>
      <p:sp>
        <p:nvSpPr>
          <p:cNvPr id="220" name="Google Shape;220;p31"/>
          <p:cNvSpPr txBox="1"/>
          <p:nvPr>
            <p:ph idx="1" type="body"/>
          </p:nvPr>
        </p:nvSpPr>
        <p:spPr>
          <a:xfrm>
            <a:off x="893700" y="1373596"/>
            <a:ext cx="6462600" cy="23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Verify with Vanessa Sawkmie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Arena process analyzer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Tracing 16 customers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More details on next slides</a:t>
            </a:r>
            <a:endParaRPr i="1"/>
          </a:p>
        </p:txBody>
      </p:sp>
      <p:sp>
        <p:nvSpPr>
          <p:cNvPr id="221" name="Google Shape;221;p3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331775" y="180750"/>
            <a:ext cx="7798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Verification with Vanessa Sawkmie</a:t>
            </a:r>
            <a:endParaRPr b="1"/>
          </a:p>
        </p:txBody>
      </p:sp>
      <p:sp>
        <p:nvSpPr>
          <p:cNvPr id="227" name="Google Shape;227;p32"/>
          <p:cNvSpPr txBox="1"/>
          <p:nvPr>
            <p:ph idx="1" type="body"/>
          </p:nvPr>
        </p:nvSpPr>
        <p:spPr>
          <a:xfrm>
            <a:off x="540875" y="1038150"/>
            <a:ext cx="7380600" cy="23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Preliminary verification of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Ignore balking/jockeying/reneging due to low probability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Set </a:t>
            </a:r>
            <a:r>
              <a:rPr i="1" lang="en"/>
              <a:t>decide </a:t>
            </a:r>
            <a:r>
              <a:rPr lang="en"/>
              <a:t>module to 50% true (more on this in validation section)</a:t>
            </a:r>
            <a:endParaRPr/>
          </a:p>
        </p:txBody>
      </p:sp>
      <p:pic>
        <p:nvPicPr>
          <p:cNvPr id="228" name="Google Shape;228;p32"/>
          <p:cNvPicPr preferRelativeResize="0"/>
          <p:nvPr/>
        </p:nvPicPr>
        <p:blipFill rotWithShape="1">
          <a:blip r:embed="rId3">
            <a:alphaModFix/>
          </a:blip>
          <a:srcRect b="10432" l="11899" r="11082" t="13359"/>
          <a:stretch/>
        </p:blipFill>
        <p:spPr>
          <a:xfrm>
            <a:off x="973575" y="3637850"/>
            <a:ext cx="3189300" cy="112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2874" y="2861499"/>
            <a:ext cx="2070575" cy="19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2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lvia template">
  <a:themeElements>
    <a:clrScheme name="Custom 347">
      <a:dk1>
        <a:srgbClr val="222222"/>
      </a:dk1>
      <a:lt1>
        <a:srgbClr val="FFFFFF"/>
      </a:lt1>
      <a:dk2>
        <a:srgbClr val="111111"/>
      </a:dk2>
      <a:lt2>
        <a:srgbClr val="E7E4DF"/>
      </a:lt2>
      <a:accent1>
        <a:srgbClr val="F20122"/>
      </a:accent1>
      <a:accent2>
        <a:srgbClr val="C90303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