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F85001-EF20-41F2-A081-2656D5462B6E}">
  <a:tblStyle styleId="{18F85001-EF20-41F2-A081-2656D5462B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da4218c2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da4218c2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da4218c2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da4218c2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da4218c27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da4218c27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da4218c2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da4218c2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da4218c27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da4218c27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da4218c2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da4218c2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da4218c27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da4218c27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da4218c27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da4218c27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a4218c2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a4218c27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da4218c27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da4218c27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da4218c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da4218c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da4218c27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da4218c27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da4218c27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da4218c27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da4218c27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da4218c27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da4218c2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da4218c2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da4218c27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da4218c27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da4218c27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da4218c27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da4218c27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da4218c27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da4218c27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da4218c27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da4218c27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da4218c27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da4218c27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da4218c27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da4218c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da4218c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df655e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df655e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df655ec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df655ec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df655ec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df655ec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df655ec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df655ec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df655ec4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df655ec4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df655ec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df655ec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df655ec4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df655ec4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df655ec4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df655ec4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df655ec4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df655ec4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df655ec4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df655ec4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da4218c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da4218c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df655ec4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df655ec4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df655ec4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df655ec4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df655ec4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df655ec4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Multipurpose Internet Mail Extensions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df655ec4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df655ec4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da4218c2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da4218c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da4218c2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da4218c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da4218c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da4218c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a4218c2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a4218c2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da4218c2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da4218c2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DTD </a:t>
            </a:r>
            <a:endParaRPr/>
          </a:p>
          <a:p>
            <a:pPr indent="0" lvl="0" marL="0" rtl="0" algn="ctr">
              <a:spcBef>
                <a:spcPts val="0"/>
              </a:spcBef>
              <a:spcAft>
                <a:spcPts val="0"/>
              </a:spcAft>
              <a:buNone/>
            </a:pPr>
            <a:r>
              <a:rPr lang="en"/>
              <a:t>(Document Type Definition)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775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List of Operators and Syntax Rules</a:t>
            </a:r>
            <a:endParaRPr b="1"/>
          </a:p>
        </p:txBody>
      </p:sp>
      <p:pic>
        <p:nvPicPr>
          <p:cNvPr id="110" name="Google Shape;110;p22"/>
          <p:cNvPicPr preferRelativeResize="0"/>
          <p:nvPr/>
        </p:nvPicPr>
        <p:blipFill rotWithShape="1">
          <a:blip r:embed="rId3">
            <a:alphaModFix/>
          </a:blip>
          <a:srcRect b="40441" l="24929" r="24636" t="10567"/>
          <a:stretch/>
        </p:blipFill>
        <p:spPr>
          <a:xfrm>
            <a:off x="311700" y="533175"/>
            <a:ext cx="7696374" cy="467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775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List of Operators and Syntax Rules</a:t>
            </a:r>
            <a:endParaRPr b="1"/>
          </a:p>
        </p:txBody>
      </p:sp>
      <p:pic>
        <p:nvPicPr>
          <p:cNvPr id="116" name="Google Shape;116;p23"/>
          <p:cNvPicPr preferRelativeResize="0"/>
          <p:nvPr/>
        </p:nvPicPr>
        <p:blipFill rotWithShape="1">
          <a:blip r:embed="rId3">
            <a:alphaModFix/>
          </a:blip>
          <a:srcRect b="0" l="25055" r="24510" t="59231"/>
          <a:stretch/>
        </p:blipFill>
        <p:spPr>
          <a:xfrm>
            <a:off x="311700" y="899075"/>
            <a:ext cx="7696374" cy="3888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None/>
            </a:pPr>
            <a:r>
              <a:rPr lang="en" sz="2400">
                <a:highlight>
                  <a:srgbClr val="FFFFFF"/>
                </a:highlight>
              </a:rPr>
              <a:t>Declaring Only One Occurrence of an Element</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&lt;!ELEMENT element-name (child-name)&gt;</a:t>
            </a:r>
            <a:endParaRPr/>
          </a:p>
          <a:p>
            <a:pPr indent="0" lvl="0" marL="0" marR="0" rtl="0" algn="l">
              <a:lnSpc>
                <a:spcPct val="115000"/>
              </a:lnSpc>
              <a:spcBef>
                <a:spcPts val="1200"/>
              </a:spcBef>
              <a:spcAft>
                <a:spcPts val="0"/>
              </a:spcAft>
              <a:buNone/>
            </a:pPr>
            <a:r>
              <a:rPr lang="en"/>
              <a:t>Example:</a:t>
            </a:r>
            <a:endParaRPr/>
          </a:p>
          <a:p>
            <a:pPr indent="0" lvl="0" marL="0" marR="0" rtl="0" algn="l">
              <a:lnSpc>
                <a:spcPct val="115000"/>
              </a:lnSpc>
              <a:spcBef>
                <a:spcPts val="1200"/>
              </a:spcBef>
              <a:spcAft>
                <a:spcPts val="0"/>
              </a:spcAft>
              <a:buNone/>
            </a:pPr>
            <a:r>
              <a:rPr lang="en"/>
              <a:t>&lt;!ELEMENT note (message)&gt;</a:t>
            </a:r>
            <a:endParaRPr/>
          </a:p>
          <a:p>
            <a:pPr indent="0" lvl="0" marL="0" marR="0" rtl="0" algn="l">
              <a:lnSpc>
                <a:spcPct val="115000"/>
              </a:lnSpc>
              <a:spcBef>
                <a:spcPts val="1200"/>
              </a:spcBef>
              <a:spcAft>
                <a:spcPts val="0"/>
              </a:spcAft>
              <a:buNone/>
            </a:pPr>
            <a:r>
              <a:rPr lang="en"/>
              <a:t>&lt;!ELEMENT </a:t>
            </a:r>
            <a:r>
              <a:rPr lang="en"/>
              <a:t>message (#PCDATA)&gt;</a:t>
            </a:r>
            <a:endParaRPr/>
          </a:p>
          <a:p>
            <a:pPr indent="0" lvl="0" marL="0" marR="0" rtl="0" algn="l">
              <a:lnSpc>
                <a:spcPct val="115000"/>
              </a:lnSpc>
              <a:spcBef>
                <a:spcPts val="1200"/>
              </a:spcBef>
              <a:spcAft>
                <a:spcPts val="0"/>
              </a:spcAft>
              <a:buNone/>
            </a:pPr>
            <a:r>
              <a:rPr lang="en"/>
              <a:t>&lt;note&gt;</a:t>
            </a:r>
            <a:endParaRPr/>
          </a:p>
          <a:p>
            <a:pPr indent="0" lvl="0" marL="0" rtl="0" algn="l">
              <a:spcBef>
                <a:spcPts val="1200"/>
              </a:spcBef>
              <a:spcAft>
                <a:spcPts val="0"/>
              </a:spcAft>
              <a:buClr>
                <a:schemeClr val="dk1"/>
              </a:buClr>
              <a:buSzPts val="1100"/>
              <a:buFont typeface="Arial"/>
              <a:buNone/>
            </a:pPr>
            <a:r>
              <a:rPr lang="en"/>
              <a:t> &lt;message&gt;hello&lt;/message&gt;</a:t>
            </a:r>
            <a:endParaRPr/>
          </a:p>
          <a:p>
            <a:pPr indent="0" lvl="0" marL="0" marR="0" rtl="0" algn="l">
              <a:lnSpc>
                <a:spcPct val="115000"/>
              </a:lnSpc>
              <a:spcBef>
                <a:spcPts val="1200"/>
              </a:spcBef>
              <a:spcAft>
                <a:spcPts val="1200"/>
              </a:spcAft>
              <a:buNone/>
            </a:pPr>
            <a:r>
              <a:rPr lang="en"/>
              <a:t>&lt;/note&gt;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None/>
            </a:pPr>
            <a:r>
              <a:rPr lang="en" sz="2400">
                <a:highlight>
                  <a:srgbClr val="FFFFFF"/>
                </a:highlight>
              </a:rPr>
              <a:t>Declaring Zero or More Occurrences of an Element</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&lt;!ELEMENT element_name (child_element_name *)&gt;</a:t>
            </a:r>
            <a:endParaRPr/>
          </a:p>
          <a:p>
            <a:pPr indent="0" lvl="0" marL="0" rtl="0" algn="l">
              <a:spcBef>
                <a:spcPts val="1200"/>
              </a:spcBef>
              <a:spcAft>
                <a:spcPts val="0"/>
              </a:spcAft>
              <a:buNone/>
            </a:pPr>
            <a:r>
              <a:rPr lang="en"/>
              <a:t>&lt;!ELEMENT student (phone *)&gt;</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None/>
            </a:pPr>
            <a:r>
              <a:rPr lang="en" sz="2400">
                <a:highlight>
                  <a:srgbClr val="FFFFFF"/>
                </a:highlight>
              </a:rPr>
              <a:t>Declaring Minimum One or more occurrence of an Element</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&lt;!ELEMENT element_name (child_element_name +)&gt;</a:t>
            </a:r>
            <a:endParaRPr/>
          </a:p>
          <a:p>
            <a:pPr indent="0" lvl="0" marL="0" rtl="0" algn="l">
              <a:spcBef>
                <a:spcPts val="1200"/>
              </a:spcBef>
              <a:spcAft>
                <a:spcPts val="0"/>
              </a:spcAft>
              <a:buNone/>
            </a:pPr>
            <a:r>
              <a:rPr lang="en"/>
              <a:t>&lt;!ELEMENT student (phone +)&gt;</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None/>
            </a:pPr>
            <a:r>
              <a:rPr lang="en" sz="2400">
                <a:highlight>
                  <a:srgbClr val="FFFFFF"/>
                </a:highlight>
              </a:rPr>
              <a:t>Declaring Zero or One Occurrences of an Element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&lt;!ELEMENT element_name (child_element_name ?)&gt;</a:t>
            </a:r>
            <a:endParaRPr/>
          </a:p>
          <a:p>
            <a:pPr indent="0" lvl="0" marL="0" rtl="0" algn="l">
              <a:spcBef>
                <a:spcPts val="1200"/>
              </a:spcBef>
              <a:spcAft>
                <a:spcPts val="0"/>
              </a:spcAft>
              <a:buNone/>
            </a:pPr>
            <a:r>
              <a:rPr lang="en"/>
              <a:t>&lt;!ELEMENT student (phone ?)&gt;</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Choices </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&lt;!ELEMENT element_name (choice1 | choice2 | choice3)&gt;</a:t>
            </a:r>
            <a:endParaRPr/>
          </a:p>
          <a:p>
            <a:pPr indent="0" lvl="0" marL="0" marR="114300" rtl="0" algn="l">
              <a:spcBef>
                <a:spcPts val="1800"/>
              </a:spcBef>
              <a:spcAft>
                <a:spcPts val="1800"/>
              </a:spcAft>
              <a:buClr>
                <a:schemeClr val="dk1"/>
              </a:buClr>
              <a:buSzPts val="1100"/>
              <a:buFont typeface="Arial"/>
              <a:buNone/>
            </a:pPr>
            <a:r>
              <a:rPr lang="en"/>
              <a:t>&lt;!ELEMENT note (to,from,header,(message|body))&gt;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Mixed Content</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114300" rtl="0" algn="l">
              <a:lnSpc>
                <a:spcPct val="115000"/>
              </a:lnSpc>
              <a:spcBef>
                <a:spcPts val="1800"/>
              </a:spcBef>
              <a:spcAft>
                <a:spcPts val="0"/>
              </a:spcAft>
              <a:buNone/>
            </a:pPr>
            <a:r>
              <a:rPr lang="en"/>
              <a:t>&lt;!ELEMENT note (#PCDATA|to|from|header|message)*&gt;</a:t>
            </a:r>
            <a:endParaRPr/>
          </a:p>
          <a:p>
            <a:pPr indent="0" lvl="0" marL="0" rtl="0" algn="l">
              <a:spcBef>
                <a:spcPts val="1800"/>
              </a:spcBef>
              <a:spcAft>
                <a:spcPts val="0"/>
              </a:spcAft>
              <a:buNone/>
            </a:pPr>
            <a:r>
              <a:rPr lang="en"/>
              <a:t>The example above declares that the "note" element can contain zero or more occurrences of parsed character data, "to", "from", "header", or "message" elements.</a:t>
            </a:r>
            <a:endParaRPr sz="11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None/>
            </a:pPr>
            <a:r>
              <a:t/>
            </a:r>
            <a:endParaRPr sz="1100">
              <a:solidFill>
                <a:schemeClr val="dk1"/>
              </a:solidFill>
            </a:endParaRPr>
          </a:p>
          <a:p>
            <a:pPr indent="0" lvl="0" marL="0" rtl="0" algn="l">
              <a:spcBef>
                <a:spcPts val="1800"/>
              </a:spcBef>
              <a:spcAft>
                <a:spcPts val="0"/>
              </a:spcAft>
              <a:buClr>
                <a:schemeClr val="dk1"/>
              </a:buClr>
              <a:buSzPts val="1100"/>
              <a:buFont typeface="Arial"/>
              <a:buNone/>
            </a:pPr>
            <a:r>
              <a:t/>
            </a:r>
            <a:endParaRPr sz="1150">
              <a:solidFill>
                <a:srgbClr val="0000CD"/>
              </a:solidFill>
              <a:highlight>
                <a:srgbClr val="E7E9EB"/>
              </a:highlight>
              <a:latin typeface="Verdana"/>
              <a:ea typeface="Verdana"/>
              <a:cs typeface="Verdana"/>
              <a:sym typeface="Verdana"/>
            </a:endParaRPr>
          </a:p>
          <a:p>
            <a:pPr indent="0" lvl="0" marL="0" rtl="0" algn="l">
              <a:spcBef>
                <a:spcPts val="18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DTD Attributes</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need to define all the attributes present in our xml </a:t>
            </a:r>
            <a:endParaRPr/>
          </a:p>
          <a:p>
            <a:pPr indent="-342900" lvl="0" marL="457200" rtl="0" algn="l">
              <a:spcBef>
                <a:spcPts val="0"/>
              </a:spcBef>
              <a:spcAft>
                <a:spcPts val="0"/>
              </a:spcAft>
              <a:buSzPts val="1800"/>
              <a:buChar char="●"/>
            </a:pPr>
            <a:r>
              <a:rPr lang="en"/>
              <a:t>Attributes are defined using the &lt;!ATTLIST&gt; declaration</a:t>
            </a:r>
            <a:endParaRPr/>
          </a:p>
          <a:p>
            <a:pPr indent="-342900" lvl="0" marL="457200" rtl="0" algn="l">
              <a:spcBef>
                <a:spcPts val="0"/>
              </a:spcBef>
              <a:spcAft>
                <a:spcPts val="0"/>
              </a:spcAft>
              <a:buSzPts val="1800"/>
              <a:buChar char="●"/>
            </a:pPr>
            <a:r>
              <a:rPr lang="en"/>
              <a:t>We can define single attribute or all the attributes for a given element using single &lt;!ATTLIST&gt; declaration.</a:t>
            </a:r>
            <a:endParaRPr/>
          </a:p>
          <a:p>
            <a:pPr indent="0" lvl="0" marL="0" rtl="0" algn="l">
              <a:spcBef>
                <a:spcPts val="1200"/>
              </a:spcBef>
              <a:spcAft>
                <a:spcPts val="0"/>
              </a:spcAft>
              <a:buNone/>
            </a:pPr>
            <a:r>
              <a:rPr b="1" lang="en"/>
              <a:t>Syntax:</a:t>
            </a:r>
            <a:endParaRPr b="1"/>
          </a:p>
          <a:p>
            <a:pPr indent="0" lvl="0" marL="0" rtl="0" algn="l">
              <a:spcBef>
                <a:spcPts val="1200"/>
              </a:spcBef>
              <a:spcAft>
                <a:spcPts val="0"/>
              </a:spcAft>
              <a:buNone/>
            </a:pPr>
            <a:r>
              <a:rPr lang="en"/>
              <a:t>&lt;!ATTLIST element_name</a:t>
            </a:r>
            <a:endParaRPr/>
          </a:p>
          <a:p>
            <a:pPr indent="0" lvl="0" marL="0" rtl="0" algn="l">
              <a:spcBef>
                <a:spcPts val="1200"/>
              </a:spcBef>
              <a:spcAft>
                <a:spcPts val="0"/>
              </a:spcAft>
              <a:buNone/>
            </a:pPr>
            <a:r>
              <a:rPr lang="en"/>
              <a:t>	attribute_name attribute_type </a:t>
            </a:r>
            <a:r>
              <a:rPr lang="en"/>
              <a:t>attribute</a:t>
            </a:r>
            <a:r>
              <a:rPr lang="en"/>
              <a:t>_value</a:t>
            </a:r>
            <a:endParaRPr/>
          </a:p>
          <a:p>
            <a:pPr indent="0" lvl="0" marL="0" rtl="0" algn="l">
              <a:spcBef>
                <a:spcPts val="1200"/>
              </a:spcBef>
              <a:spcAft>
                <a:spcPts val="1200"/>
              </a:spcAft>
              <a:buNone/>
            </a:pPr>
            <a:r>
              <a:rPr lang="en"/>
              <a:t>	attribute_name </a:t>
            </a:r>
            <a:r>
              <a:rPr lang="en"/>
              <a:t>attribute_type</a:t>
            </a:r>
            <a:r>
              <a:rPr lang="en"/>
              <a:t> </a:t>
            </a:r>
            <a:r>
              <a:rPr lang="en"/>
              <a:t>attribute</a:t>
            </a:r>
            <a:r>
              <a:rPr lang="en"/>
              <a:t>_value&gt;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DTD attribute</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&lt;!ATTLIST payment type CDATA "check"&gt;</a:t>
            </a:r>
            <a:endParaRPr/>
          </a:p>
          <a:p>
            <a:pPr indent="0" lvl="0" marL="0" marR="0" rtl="0" algn="l">
              <a:lnSpc>
                <a:spcPct val="115000"/>
              </a:lnSpc>
              <a:spcBef>
                <a:spcPts val="1200"/>
              </a:spcBef>
              <a:spcAft>
                <a:spcPts val="0"/>
              </a:spcAft>
              <a:buNone/>
            </a:pPr>
            <a:r>
              <a:rPr b="1" lang="en"/>
              <a:t>XML example:</a:t>
            </a:r>
            <a:endParaRPr b="1"/>
          </a:p>
          <a:p>
            <a:pPr indent="0" lvl="0" marL="0" marR="0" rtl="0" algn="l">
              <a:lnSpc>
                <a:spcPct val="115000"/>
              </a:lnSpc>
              <a:spcBef>
                <a:spcPts val="1200"/>
              </a:spcBef>
              <a:spcAft>
                <a:spcPts val="1200"/>
              </a:spcAft>
              <a:buNone/>
            </a:pPr>
            <a:r>
              <a:rPr lang="en"/>
              <a:t>&lt;payment type="cash" /&gt;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DTD stands for document type definition</a:t>
            </a:r>
            <a:endParaRPr/>
          </a:p>
          <a:p>
            <a:pPr indent="-342900" lvl="0" marL="457200" rtl="0" algn="l">
              <a:spcBef>
                <a:spcPts val="0"/>
              </a:spcBef>
              <a:spcAft>
                <a:spcPts val="0"/>
              </a:spcAft>
              <a:buSzPts val="1800"/>
              <a:buChar char="●"/>
            </a:pPr>
            <a:r>
              <a:rPr lang="en"/>
              <a:t>Every XML document must be well formed however to be valid the xml document must comply with either DTD or schema.</a:t>
            </a:r>
            <a:endParaRPr/>
          </a:p>
          <a:p>
            <a:pPr indent="-342900" lvl="0" marL="457200" rtl="0" algn="l">
              <a:spcBef>
                <a:spcPts val="0"/>
              </a:spcBef>
              <a:spcAft>
                <a:spcPts val="0"/>
              </a:spcAft>
              <a:buSzPts val="1800"/>
              <a:buChar char="●"/>
            </a:pPr>
            <a:r>
              <a:rPr lang="en"/>
              <a:t>DTD can either be internal or external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DTD attribute</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
              <a:t>The attribute-value can be one of the following:</a:t>
            </a:r>
            <a:endParaRPr/>
          </a:p>
        </p:txBody>
      </p:sp>
      <p:graphicFrame>
        <p:nvGraphicFramePr>
          <p:cNvPr id="171" name="Google Shape;171;p32"/>
          <p:cNvGraphicFramePr/>
          <p:nvPr/>
        </p:nvGraphicFramePr>
        <p:xfrm>
          <a:off x="1015225" y="2047875"/>
          <a:ext cx="3000000" cy="3000000"/>
        </p:xfrm>
        <a:graphic>
          <a:graphicData uri="http://schemas.openxmlformats.org/drawingml/2006/table">
            <a:tbl>
              <a:tblPr>
                <a:noFill/>
                <a:tableStyleId>{18F85001-EF20-41F2-A081-2656D5462B6E}</a:tableStyleId>
              </a:tblPr>
              <a:tblGrid>
                <a:gridCol w="3619500"/>
                <a:gridCol w="3619500"/>
              </a:tblGrid>
              <a:tr h="381000">
                <a:tc>
                  <a:txBody>
                    <a:bodyPr/>
                    <a:lstStyle/>
                    <a:p>
                      <a:pPr indent="0" lvl="0" marL="0" rtl="0" algn="l">
                        <a:lnSpc>
                          <a:spcPct val="115000"/>
                        </a:lnSpc>
                        <a:spcBef>
                          <a:spcPts val="1500"/>
                        </a:spcBef>
                        <a:spcAft>
                          <a:spcPts val="1500"/>
                        </a:spcAft>
                        <a:buNone/>
                      </a:pPr>
                      <a:r>
                        <a:rPr b="1" lang="en" sz="1650">
                          <a:highlight>
                            <a:srgbClr val="FFFFFF"/>
                          </a:highlight>
                          <a:latin typeface="Verdana"/>
                          <a:ea typeface="Verdana"/>
                          <a:cs typeface="Verdana"/>
                          <a:sym typeface="Verdana"/>
                        </a:rPr>
                        <a:t>Value</a:t>
                      </a:r>
                      <a:endParaRPr b="1" sz="16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b="1" lang="en" sz="1650">
                          <a:highlight>
                            <a:srgbClr val="FFFFFF"/>
                          </a:highlight>
                          <a:latin typeface="Verdana"/>
                          <a:ea typeface="Verdana"/>
                          <a:cs typeface="Verdana"/>
                          <a:sym typeface="Verdana"/>
                        </a:rPr>
                        <a:t>Explanation</a:t>
                      </a:r>
                      <a:endParaRPr b="1" sz="1650">
                        <a:highlight>
                          <a:srgbClr val="FFFFFF"/>
                        </a:highlight>
                        <a:latin typeface="Verdana"/>
                        <a:ea typeface="Verdana"/>
                        <a:cs typeface="Verdana"/>
                        <a:sym typeface="Verdana"/>
                      </a:endParaRPr>
                    </a:p>
                  </a:txBody>
                  <a:tcPr marT="76200" marB="76200" marR="76200" marL="76200"/>
                </a:tc>
              </a:tr>
              <a:tr h="381000">
                <a:tc>
                  <a:txBody>
                    <a:bodyPr/>
                    <a:lstStyle/>
                    <a:p>
                      <a:pPr indent="0" lvl="0" marL="0" rtl="0" algn="l">
                        <a:lnSpc>
                          <a:spcPct val="115000"/>
                        </a:lnSpc>
                        <a:spcBef>
                          <a:spcPts val="1500"/>
                        </a:spcBef>
                        <a:spcAft>
                          <a:spcPts val="1500"/>
                        </a:spcAft>
                        <a:buNone/>
                      </a:pPr>
                      <a:r>
                        <a:rPr i="1" lang="en" sz="1650">
                          <a:highlight>
                            <a:srgbClr val="FFFFFF"/>
                          </a:highlight>
                          <a:latin typeface="Verdana"/>
                          <a:ea typeface="Verdana"/>
                          <a:cs typeface="Verdana"/>
                          <a:sym typeface="Verdana"/>
                        </a:rPr>
                        <a:t>value</a:t>
                      </a:r>
                      <a:endParaRPr i="1" sz="16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650">
                          <a:highlight>
                            <a:srgbClr val="FFFFFF"/>
                          </a:highlight>
                          <a:latin typeface="Verdana"/>
                          <a:ea typeface="Verdana"/>
                          <a:cs typeface="Verdana"/>
                          <a:sym typeface="Verdana"/>
                        </a:rPr>
                        <a:t>The default value of the attribute</a:t>
                      </a:r>
                      <a:endParaRPr sz="1650">
                        <a:highlight>
                          <a:srgbClr val="FFFFFF"/>
                        </a:highlight>
                        <a:latin typeface="Verdana"/>
                        <a:ea typeface="Verdana"/>
                        <a:cs typeface="Verdana"/>
                        <a:sym typeface="Verdana"/>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 sz="1650">
                          <a:highlight>
                            <a:srgbClr val="FFFFFF"/>
                          </a:highlight>
                          <a:latin typeface="Verdana"/>
                          <a:ea typeface="Verdana"/>
                          <a:cs typeface="Verdana"/>
                          <a:sym typeface="Verdana"/>
                        </a:rPr>
                        <a:t>#REQUIRED</a:t>
                      </a:r>
                      <a:endParaRPr sz="16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650">
                          <a:highlight>
                            <a:srgbClr val="FFFFFF"/>
                          </a:highlight>
                          <a:latin typeface="Verdana"/>
                          <a:ea typeface="Verdana"/>
                          <a:cs typeface="Verdana"/>
                          <a:sym typeface="Verdana"/>
                        </a:rPr>
                        <a:t>The attribute is required</a:t>
                      </a:r>
                      <a:endParaRPr sz="1650">
                        <a:highlight>
                          <a:srgbClr val="FFFFFF"/>
                        </a:highlight>
                        <a:latin typeface="Verdana"/>
                        <a:ea typeface="Verdana"/>
                        <a:cs typeface="Verdana"/>
                        <a:sym typeface="Verdana"/>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 sz="1650">
                          <a:highlight>
                            <a:srgbClr val="FFFFFF"/>
                          </a:highlight>
                          <a:latin typeface="Verdana"/>
                          <a:ea typeface="Verdana"/>
                          <a:cs typeface="Verdana"/>
                          <a:sym typeface="Verdana"/>
                        </a:rPr>
                        <a:t>#IMPLIED</a:t>
                      </a:r>
                      <a:endParaRPr sz="16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650">
                          <a:highlight>
                            <a:srgbClr val="FFFFFF"/>
                          </a:highlight>
                          <a:latin typeface="Verdana"/>
                          <a:ea typeface="Verdana"/>
                          <a:cs typeface="Verdana"/>
                          <a:sym typeface="Verdana"/>
                        </a:rPr>
                        <a:t>The attribute is optional</a:t>
                      </a:r>
                      <a:endParaRPr sz="1650">
                        <a:highlight>
                          <a:srgbClr val="FFFFFF"/>
                        </a:highlight>
                        <a:latin typeface="Verdana"/>
                        <a:ea typeface="Verdana"/>
                        <a:cs typeface="Verdana"/>
                        <a:sym typeface="Verdana"/>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 sz="1650">
                          <a:highlight>
                            <a:srgbClr val="FFFFFF"/>
                          </a:highlight>
                          <a:latin typeface="Verdana"/>
                          <a:ea typeface="Verdana"/>
                          <a:cs typeface="Verdana"/>
                          <a:sym typeface="Verdana"/>
                        </a:rPr>
                        <a:t>#FIXED </a:t>
                      </a:r>
                      <a:r>
                        <a:rPr i="1" lang="en" sz="1650">
                          <a:highlight>
                            <a:srgbClr val="FFFFFF"/>
                          </a:highlight>
                          <a:latin typeface="Verdana"/>
                          <a:ea typeface="Verdana"/>
                          <a:cs typeface="Verdana"/>
                          <a:sym typeface="Verdana"/>
                        </a:rPr>
                        <a:t>value</a:t>
                      </a:r>
                      <a:endParaRPr i="1" sz="16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650">
                          <a:highlight>
                            <a:srgbClr val="FFFFFF"/>
                          </a:highlight>
                          <a:latin typeface="Verdana"/>
                          <a:ea typeface="Verdana"/>
                          <a:cs typeface="Verdana"/>
                          <a:sym typeface="Verdana"/>
                        </a:rPr>
                        <a:t>The attribute value is fixed</a:t>
                      </a:r>
                      <a:endParaRPr sz="1650">
                        <a:highlight>
                          <a:srgbClr val="FFFFFF"/>
                        </a:highlight>
                        <a:latin typeface="Verdana"/>
                        <a:ea typeface="Verdana"/>
                        <a:cs typeface="Verdana"/>
                        <a:sym typeface="Verdana"/>
                      </a:endParaRPr>
                    </a:p>
                  </a:txBody>
                  <a:tcPr marT="76200" marB="76200" marR="76200" marL="762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DTD attribute</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of the problems with attributes are:</a:t>
            </a:r>
            <a:endParaRPr/>
          </a:p>
          <a:p>
            <a:pPr indent="-342900" lvl="0" marL="457200" rtl="0" algn="l">
              <a:spcBef>
                <a:spcPts val="1200"/>
              </a:spcBef>
              <a:spcAft>
                <a:spcPts val="0"/>
              </a:spcAft>
              <a:buSzPts val="1800"/>
              <a:buChar char="●"/>
            </a:pPr>
            <a:r>
              <a:rPr lang="en"/>
              <a:t>attributes cannot contain multiple values (child elements can)</a:t>
            </a:r>
            <a:endParaRPr/>
          </a:p>
          <a:p>
            <a:pPr indent="-342900" lvl="0" marL="457200" rtl="0" algn="l">
              <a:spcBef>
                <a:spcPts val="0"/>
              </a:spcBef>
              <a:spcAft>
                <a:spcPts val="0"/>
              </a:spcAft>
              <a:buSzPts val="1800"/>
              <a:buChar char="●"/>
            </a:pPr>
            <a:r>
              <a:rPr lang="en"/>
              <a:t>attributes are not easily expandable (for future changes)</a:t>
            </a:r>
            <a:endParaRPr/>
          </a:p>
          <a:p>
            <a:pPr indent="-342900" lvl="0" marL="457200" rtl="0" algn="l">
              <a:spcBef>
                <a:spcPts val="0"/>
              </a:spcBef>
              <a:spcAft>
                <a:spcPts val="0"/>
              </a:spcAft>
              <a:buSzPts val="1800"/>
              <a:buChar char="●"/>
            </a:pPr>
            <a:r>
              <a:rPr lang="en"/>
              <a:t>attributes cannot describe structures (child elements can)</a:t>
            </a:r>
            <a:endParaRPr/>
          </a:p>
          <a:p>
            <a:pPr indent="-342900" lvl="0" marL="457200" rtl="0" algn="l">
              <a:spcBef>
                <a:spcPts val="0"/>
              </a:spcBef>
              <a:spcAft>
                <a:spcPts val="0"/>
              </a:spcAft>
              <a:buSzPts val="1800"/>
              <a:buChar char="●"/>
            </a:pPr>
            <a:r>
              <a:rPr lang="en"/>
              <a:t>attributes are more difficult to manipulate by program code</a:t>
            </a:r>
            <a:endParaRPr/>
          </a:p>
          <a:p>
            <a:pPr indent="-342900" lvl="0" marL="457200" rtl="0" algn="l">
              <a:spcBef>
                <a:spcPts val="0"/>
              </a:spcBef>
              <a:spcAft>
                <a:spcPts val="0"/>
              </a:spcAft>
              <a:buSzPts val="1800"/>
              <a:buChar char="●"/>
            </a:pPr>
            <a:r>
              <a:rPr lang="en"/>
              <a:t>attribute values are not easy to test against a DTD</a:t>
            </a:r>
            <a:endParaRPr/>
          </a:p>
          <a:p>
            <a:pPr indent="0" lvl="0" marL="0" rtl="0" algn="l">
              <a:spcBef>
                <a:spcPts val="1200"/>
              </a:spcBef>
              <a:spcAft>
                <a:spcPts val="1200"/>
              </a:spcAft>
              <a:buNone/>
            </a:pPr>
            <a:r>
              <a:rPr lang="en" sz="1600"/>
              <a:t>Note: If you use attributes as containers for data, you end up with documents that are difficult to read and maintain. Try to use elements to describe data. Use attributes only to provide information that is not relevant to the data.</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None/>
            </a:pPr>
            <a:r>
              <a:rPr lang="en" sz="2400">
                <a:highlight>
                  <a:srgbClr val="FFFFFF"/>
                </a:highlight>
              </a:rPr>
              <a:t>A Default Attribute Value</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a:t>DTD:</a:t>
            </a:r>
            <a:endParaRPr b="1"/>
          </a:p>
          <a:p>
            <a:pPr indent="0" lvl="0" marL="0" marR="0" rtl="0" algn="l">
              <a:lnSpc>
                <a:spcPct val="115000"/>
              </a:lnSpc>
              <a:spcBef>
                <a:spcPts val="1200"/>
              </a:spcBef>
              <a:spcAft>
                <a:spcPts val="0"/>
              </a:spcAft>
              <a:buNone/>
            </a:pPr>
            <a:r>
              <a:rPr lang="en"/>
              <a:t>&lt;!ELEMENT square EMPTY&gt;</a:t>
            </a:r>
            <a:endParaRPr/>
          </a:p>
          <a:p>
            <a:pPr indent="0" lvl="0" marL="0" marR="0" rtl="0" algn="l">
              <a:lnSpc>
                <a:spcPct val="115000"/>
              </a:lnSpc>
              <a:spcBef>
                <a:spcPts val="1200"/>
              </a:spcBef>
              <a:spcAft>
                <a:spcPts val="0"/>
              </a:spcAft>
              <a:buNone/>
            </a:pPr>
            <a:r>
              <a:rPr lang="en"/>
              <a:t>&lt;!ATTLIST square width CDATA "0"&gt;</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0"/>
              </a:spcAft>
              <a:buNone/>
            </a:pPr>
            <a:r>
              <a:rPr b="1" lang="en"/>
              <a:t>Valid XML:</a:t>
            </a:r>
            <a:endParaRPr b="1"/>
          </a:p>
          <a:p>
            <a:pPr indent="0" lvl="0" marL="0" marR="0" rtl="0" algn="l">
              <a:lnSpc>
                <a:spcPct val="115000"/>
              </a:lnSpc>
              <a:spcBef>
                <a:spcPts val="1200"/>
              </a:spcBef>
              <a:spcAft>
                <a:spcPts val="1200"/>
              </a:spcAft>
              <a:buNone/>
            </a:pPr>
            <a:r>
              <a:rPr lang="en"/>
              <a:t>&lt;square width="100" /&gt;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800"/>
              </a:spcBef>
              <a:spcAft>
                <a:spcPts val="800"/>
              </a:spcAft>
              <a:buNone/>
            </a:pPr>
            <a:r>
              <a:rPr lang="en" sz="2400">
                <a:highlight>
                  <a:srgbClr val="FFFFFF"/>
                </a:highlight>
              </a:rPr>
              <a:t>#REQUIRED</a:t>
            </a:r>
            <a:endParaRPr sz="1800">
              <a:solidFill>
                <a:schemeClr val="dk2"/>
              </a:solidFill>
            </a:endParaRPr>
          </a:p>
        </p:txBody>
      </p:sp>
      <p:sp>
        <p:nvSpPr>
          <p:cNvPr id="189" name="Google Shape;189;p35"/>
          <p:cNvSpPr txBox="1"/>
          <p:nvPr>
            <p:ph idx="1" type="body"/>
          </p:nvPr>
        </p:nvSpPr>
        <p:spPr>
          <a:xfrm>
            <a:off x="311700" y="1152475"/>
            <a:ext cx="8520600" cy="3562500"/>
          </a:xfrm>
          <a:prstGeom prst="rect">
            <a:avLst/>
          </a:prstGeom>
        </p:spPr>
        <p:txBody>
          <a:bodyPr anchorCtr="0" anchor="t" bIns="91425" lIns="91425" spcFirstLastPara="1" rIns="91425" wrap="square" tIns="91425">
            <a:normAutofit fontScale="62500" lnSpcReduction="10000"/>
          </a:bodyPr>
          <a:lstStyle/>
          <a:p>
            <a:pPr indent="0" lvl="0" marL="0" marR="0" rtl="0" algn="l">
              <a:lnSpc>
                <a:spcPct val="115000"/>
              </a:lnSpc>
              <a:spcBef>
                <a:spcPts val="0"/>
              </a:spcBef>
              <a:spcAft>
                <a:spcPts val="0"/>
              </a:spcAft>
              <a:buNone/>
            </a:pPr>
            <a:r>
              <a:rPr b="1" lang="en" sz="2466"/>
              <a:t>Syntax:</a:t>
            </a:r>
            <a:endParaRPr b="1" sz="2466"/>
          </a:p>
          <a:p>
            <a:pPr indent="0" lvl="0" marL="0" marR="0" rtl="0" algn="l">
              <a:lnSpc>
                <a:spcPct val="115000"/>
              </a:lnSpc>
              <a:spcBef>
                <a:spcPts val="1200"/>
              </a:spcBef>
              <a:spcAft>
                <a:spcPts val="0"/>
              </a:spcAft>
              <a:buNone/>
            </a:pPr>
            <a:r>
              <a:rPr lang="en" sz="2466"/>
              <a:t>&lt;!ATTLIST element-name attribute-name attribute-type #REQUIRED&gt;</a:t>
            </a:r>
            <a:endParaRPr sz="2466"/>
          </a:p>
          <a:p>
            <a:pPr indent="0" lvl="0" marL="0" marR="0" rtl="0" algn="l">
              <a:lnSpc>
                <a:spcPct val="115000"/>
              </a:lnSpc>
              <a:spcBef>
                <a:spcPts val="1200"/>
              </a:spcBef>
              <a:spcAft>
                <a:spcPts val="0"/>
              </a:spcAft>
              <a:buNone/>
            </a:pPr>
            <a:r>
              <a:rPr b="1" lang="en" sz="2466"/>
              <a:t>DTD:</a:t>
            </a:r>
            <a:endParaRPr b="1" sz="2466"/>
          </a:p>
          <a:p>
            <a:pPr indent="0" lvl="0" marL="0" marR="0" rtl="0" algn="l">
              <a:lnSpc>
                <a:spcPct val="115000"/>
              </a:lnSpc>
              <a:spcBef>
                <a:spcPts val="1200"/>
              </a:spcBef>
              <a:spcAft>
                <a:spcPts val="0"/>
              </a:spcAft>
              <a:buNone/>
            </a:pPr>
            <a:r>
              <a:rPr lang="en" sz="2466"/>
              <a:t>&lt;!ATTLIST person number CDATA #REQUIRED&gt;</a:t>
            </a:r>
            <a:endParaRPr sz="2466"/>
          </a:p>
          <a:p>
            <a:pPr indent="0" lvl="0" marL="0" marR="0" rtl="0" algn="l">
              <a:lnSpc>
                <a:spcPct val="115000"/>
              </a:lnSpc>
              <a:spcBef>
                <a:spcPts val="1200"/>
              </a:spcBef>
              <a:spcAft>
                <a:spcPts val="0"/>
              </a:spcAft>
              <a:buNone/>
            </a:pPr>
            <a:r>
              <a:rPr b="1" lang="en" sz="2466"/>
              <a:t>Valid XML:</a:t>
            </a:r>
            <a:endParaRPr b="1" sz="2466"/>
          </a:p>
          <a:p>
            <a:pPr indent="0" lvl="0" marL="0" marR="0" rtl="0" algn="l">
              <a:lnSpc>
                <a:spcPct val="115000"/>
              </a:lnSpc>
              <a:spcBef>
                <a:spcPts val="1200"/>
              </a:spcBef>
              <a:spcAft>
                <a:spcPts val="0"/>
              </a:spcAft>
              <a:buNone/>
            </a:pPr>
            <a:r>
              <a:rPr lang="en" sz="2466"/>
              <a:t>&lt;person number="5677" /&gt;</a:t>
            </a:r>
            <a:endParaRPr sz="2466"/>
          </a:p>
          <a:p>
            <a:pPr indent="0" lvl="0" marL="0" marR="0" rtl="0" algn="l">
              <a:lnSpc>
                <a:spcPct val="115000"/>
              </a:lnSpc>
              <a:spcBef>
                <a:spcPts val="1200"/>
              </a:spcBef>
              <a:spcAft>
                <a:spcPts val="0"/>
              </a:spcAft>
              <a:buNone/>
            </a:pPr>
            <a:r>
              <a:rPr b="1" lang="en" sz="2466"/>
              <a:t>Invalid XML:</a:t>
            </a:r>
            <a:endParaRPr b="1" sz="2466"/>
          </a:p>
          <a:p>
            <a:pPr indent="0" lvl="0" marL="0" marR="0" rtl="0" algn="l">
              <a:lnSpc>
                <a:spcPct val="115000"/>
              </a:lnSpc>
              <a:spcBef>
                <a:spcPts val="1200"/>
              </a:spcBef>
              <a:spcAft>
                <a:spcPts val="0"/>
              </a:spcAft>
              <a:buNone/>
            </a:pPr>
            <a:r>
              <a:rPr lang="en" sz="2466"/>
              <a:t>&lt;person /&gt;</a:t>
            </a:r>
            <a:endParaRPr sz="2466"/>
          </a:p>
          <a:p>
            <a:pPr indent="0" lvl="0" marL="0" marR="0" rtl="0" algn="l">
              <a:lnSpc>
                <a:spcPct val="115000"/>
              </a:lnSpc>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None/>
            </a:pPr>
            <a:r>
              <a:rPr lang="en" sz="2400">
                <a:highlight>
                  <a:srgbClr val="FFFFFF"/>
                </a:highlight>
              </a:rPr>
              <a:t>#IMPLIED</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44597"/>
              <a:buFont typeface="Arial"/>
              <a:buNone/>
            </a:pPr>
            <a:r>
              <a:rPr b="1" lang="en" sz="2466"/>
              <a:t>Syntax:</a:t>
            </a:r>
            <a:endParaRPr b="1" sz="2466"/>
          </a:p>
          <a:p>
            <a:pPr indent="0" lvl="0" marL="0" marR="0" rtl="0" algn="l">
              <a:lnSpc>
                <a:spcPct val="115000"/>
              </a:lnSpc>
              <a:spcBef>
                <a:spcPts val="1200"/>
              </a:spcBef>
              <a:spcAft>
                <a:spcPts val="0"/>
              </a:spcAft>
              <a:buNone/>
            </a:pPr>
            <a:r>
              <a:rPr lang="en" sz="2466"/>
              <a:t>&lt;!ATTLIST element-name attribute-name attribute-type #IMPLIED&gt;</a:t>
            </a:r>
            <a:endParaRPr sz="2466"/>
          </a:p>
          <a:p>
            <a:pPr indent="0" lvl="0" marL="0" marR="0" rtl="0" algn="l">
              <a:lnSpc>
                <a:spcPct val="115000"/>
              </a:lnSpc>
              <a:spcBef>
                <a:spcPts val="1200"/>
              </a:spcBef>
              <a:spcAft>
                <a:spcPts val="0"/>
              </a:spcAft>
              <a:buNone/>
            </a:pPr>
            <a:r>
              <a:rPr b="1" lang="en" sz="2466"/>
              <a:t>DTD:</a:t>
            </a:r>
            <a:endParaRPr b="1" sz="2466"/>
          </a:p>
          <a:p>
            <a:pPr indent="0" lvl="0" marL="0" marR="0" rtl="0" algn="l">
              <a:lnSpc>
                <a:spcPct val="115000"/>
              </a:lnSpc>
              <a:spcBef>
                <a:spcPts val="1200"/>
              </a:spcBef>
              <a:spcAft>
                <a:spcPts val="0"/>
              </a:spcAft>
              <a:buNone/>
            </a:pPr>
            <a:r>
              <a:rPr lang="en" sz="2466"/>
              <a:t>&lt;!ATTLIST contact fax CDATA #IMPLIED&gt;</a:t>
            </a:r>
            <a:endParaRPr sz="2466"/>
          </a:p>
          <a:p>
            <a:pPr indent="0" lvl="0" marL="0" marR="0" rtl="0" algn="l">
              <a:lnSpc>
                <a:spcPct val="115000"/>
              </a:lnSpc>
              <a:spcBef>
                <a:spcPts val="1200"/>
              </a:spcBef>
              <a:spcAft>
                <a:spcPts val="0"/>
              </a:spcAft>
              <a:buNone/>
            </a:pPr>
            <a:r>
              <a:rPr b="1" lang="en" sz="2466"/>
              <a:t>Valid XML:</a:t>
            </a:r>
            <a:endParaRPr b="1" sz="2466"/>
          </a:p>
          <a:p>
            <a:pPr indent="0" lvl="0" marL="0" marR="0" rtl="0" algn="l">
              <a:lnSpc>
                <a:spcPct val="115000"/>
              </a:lnSpc>
              <a:spcBef>
                <a:spcPts val="1200"/>
              </a:spcBef>
              <a:spcAft>
                <a:spcPts val="0"/>
              </a:spcAft>
              <a:buNone/>
            </a:pPr>
            <a:r>
              <a:rPr lang="en" sz="2466"/>
              <a:t>&lt;contact fax="555-667788" /&gt;</a:t>
            </a:r>
            <a:endParaRPr sz="2466"/>
          </a:p>
          <a:p>
            <a:pPr indent="0" lvl="0" marL="0" marR="0" rtl="0" algn="l">
              <a:lnSpc>
                <a:spcPct val="115000"/>
              </a:lnSpc>
              <a:spcBef>
                <a:spcPts val="1200"/>
              </a:spcBef>
              <a:spcAft>
                <a:spcPts val="0"/>
              </a:spcAft>
              <a:buNone/>
            </a:pPr>
            <a:r>
              <a:rPr b="1" lang="en" sz="2466"/>
              <a:t>Valid XML:</a:t>
            </a:r>
            <a:endParaRPr b="1" sz="2466"/>
          </a:p>
          <a:p>
            <a:pPr indent="0" lvl="0" marL="0" marR="0" rtl="0" algn="l">
              <a:lnSpc>
                <a:spcPct val="115000"/>
              </a:lnSpc>
              <a:spcBef>
                <a:spcPts val="1200"/>
              </a:spcBef>
              <a:spcAft>
                <a:spcPts val="1200"/>
              </a:spcAft>
              <a:buNone/>
            </a:pPr>
            <a:r>
              <a:rPr lang="en" sz="2466"/>
              <a:t>&lt;contact /&gt;</a:t>
            </a:r>
            <a:endParaRPr sz="2466"/>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#FIXED</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Syntax:</a:t>
            </a:r>
            <a:endParaRPr b="1"/>
          </a:p>
          <a:p>
            <a:pPr indent="0" lvl="0" marL="0" rtl="0" algn="l">
              <a:spcBef>
                <a:spcPts val="1200"/>
              </a:spcBef>
              <a:spcAft>
                <a:spcPts val="0"/>
              </a:spcAft>
              <a:buNone/>
            </a:pPr>
            <a:r>
              <a:rPr lang="en"/>
              <a:t>&lt;!ATTLIST element-name attribute-name attribute-type #FIXED "value"&gt;</a:t>
            </a:r>
            <a:endParaRPr/>
          </a:p>
          <a:p>
            <a:pPr indent="0" lvl="0" marL="0" rtl="0" algn="l">
              <a:spcBef>
                <a:spcPts val="1200"/>
              </a:spcBef>
              <a:spcAft>
                <a:spcPts val="0"/>
              </a:spcAft>
              <a:buNone/>
            </a:pPr>
            <a:r>
              <a:rPr b="1" lang="en"/>
              <a:t>DTD:</a:t>
            </a:r>
            <a:endParaRPr b="1"/>
          </a:p>
          <a:p>
            <a:pPr indent="0" lvl="0" marL="0" rtl="0" algn="l">
              <a:spcBef>
                <a:spcPts val="1200"/>
              </a:spcBef>
              <a:spcAft>
                <a:spcPts val="0"/>
              </a:spcAft>
              <a:buNone/>
            </a:pPr>
            <a:r>
              <a:rPr lang="en"/>
              <a:t>&lt;!ATTLIST sender company CDATA #FIXED "Microsoft"&gt;</a:t>
            </a:r>
            <a:endParaRPr/>
          </a:p>
          <a:p>
            <a:pPr indent="0" lvl="0" marL="0" rtl="0" algn="l">
              <a:spcBef>
                <a:spcPts val="1200"/>
              </a:spcBef>
              <a:spcAft>
                <a:spcPts val="0"/>
              </a:spcAft>
              <a:buNone/>
            </a:pPr>
            <a:r>
              <a:rPr b="1" lang="en"/>
              <a:t>Valid XML:</a:t>
            </a:r>
            <a:endParaRPr b="1"/>
          </a:p>
          <a:p>
            <a:pPr indent="0" lvl="0" marL="0" rtl="0" algn="l">
              <a:spcBef>
                <a:spcPts val="1200"/>
              </a:spcBef>
              <a:spcAft>
                <a:spcPts val="0"/>
              </a:spcAft>
              <a:buNone/>
            </a:pPr>
            <a:r>
              <a:rPr lang="en"/>
              <a:t>&lt;sender company="Microsoft" /&gt;</a:t>
            </a:r>
            <a:endParaRPr/>
          </a:p>
          <a:p>
            <a:pPr indent="0" lvl="0" marL="0" rtl="0" algn="l">
              <a:spcBef>
                <a:spcPts val="1200"/>
              </a:spcBef>
              <a:spcAft>
                <a:spcPts val="0"/>
              </a:spcAft>
              <a:buNone/>
            </a:pPr>
            <a:r>
              <a:rPr b="1" lang="en"/>
              <a:t>Invalid XML:</a:t>
            </a:r>
            <a:endParaRPr b="1"/>
          </a:p>
          <a:p>
            <a:pPr indent="0" lvl="0" marL="0" rtl="0" algn="l">
              <a:spcBef>
                <a:spcPts val="1200"/>
              </a:spcBef>
              <a:spcAft>
                <a:spcPts val="0"/>
              </a:spcAft>
              <a:buNone/>
            </a:pPr>
            <a:r>
              <a:rPr lang="en"/>
              <a:t>&lt;sender company="Oracle" /&gt;</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16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DTD Attribute Types</a:t>
            </a:r>
            <a:endParaRPr/>
          </a:p>
        </p:txBody>
      </p:sp>
      <p:sp>
        <p:nvSpPr>
          <p:cNvPr id="207" name="Google Shape;207;p38"/>
          <p:cNvSpPr txBox="1"/>
          <p:nvPr>
            <p:ph idx="1" type="body"/>
          </p:nvPr>
        </p:nvSpPr>
        <p:spPr>
          <a:xfrm>
            <a:off x="311700" y="735475"/>
            <a:ext cx="8520600" cy="427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the following attribute types. The attribute_type field can be set to one of the following values.</a:t>
            </a:r>
            <a:endParaRPr/>
          </a:p>
        </p:txBody>
      </p:sp>
      <p:graphicFrame>
        <p:nvGraphicFramePr>
          <p:cNvPr id="208" name="Google Shape;208;p38"/>
          <p:cNvGraphicFramePr/>
          <p:nvPr/>
        </p:nvGraphicFramePr>
        <p:xfrm>
          <a:off x="952500" y="1683175"/>
          <a:ext cx="3000000" cy="3000000"/>
        </p:xfrm>
        <a:graphic>
          <a:graphicData uri="http://schemas.openxmlformats.org/drawingml/2006/table">
            <a:tbl>
              <a:tblPr>
                <a:noFill/>
                <a:tableStyleId>{18F85001-EF20-41F2-A081-2656D5462B6E}</a:tableStyleId>
              </a:tblPr>
              <a:tblGrid>
                <a:gridCol w="1306500"/>
                <a:gridCol w="5571850"/>
              </a:tblGrid>
              <a:tr h="350225">
                <a:tc>
                  <a:txBody>
                    <a:bodyPr/>
                    <a:lstStyle/>
                    <a:p>
                      <a:pPr indent="0" lvl="0" marL="0" rtl="0" algn="l">
                        <a:spcBef>
                          <a:spcPts val="0"/>
                        </a:spcBef>
                        <a:spcAft>
                          <a:spcPts val="0"/>
                        </a:spcAft>
                        <a:buNone/>
                      </a:pPr>
                      <a:r>
                        <a:rPr b="1" lang="en"/>
                        <a:t>Type</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50225">
                <a:tc>
                  <a:txBody>
                    <a:bodyPr/>
                    <a:lstStyle/>
                    <a:p>
                      <a:pPr indent="0" lvl="0" marL="0" rtl="0" algn="l">
                        <a:spcBef>
                          <a:spcPts val="0"/>
                        </a:spcBef>
                        <a:spcAft>
                          <a:spcPts val="0"/>
                        </a:spcAft>
                        <a:buNone/>
                      </a:pPr>
                      <a:r>
                        <a:rPr lang="en"/>
                        <a:t>CDATA</a:t>
                      </a:r>
                      <a:endParaRPr/>
                    </a:p>
                  </a:txBody>
                  <a:tcPr marT="91425" marB="91425" marR="91425" marL="91425"/>
                </a:tc>
                <a:tc>
                  <a:txBody>
                    <a:bodyPr/>
                    <a:lstStyle/>
                    <a:p>
                      <a:pPr indent="0" lvl="0" marL="0" rtl="0" algn="l">
                        <a:spcBef>
                          <a:spcPts val="0"/>
                        </a:spcBef>
                        <a:spcAft>
                          <a:spcPts val="0"/>
                        </a:spcAft>
                        <a:buNone/>
                      </a:pPr>
                      <a:r>
                        <a:rPr lang="en"/>
                        <a:t>Character Data (text that doesn’t contain markup)</a:t>
                      </a:r>
                      <a:endParaRPr/>
                    </a:p>
                  </a:txBody>
                  <a:tcPr marT="91425" marB="91425" marR="91425" marL="91425"/>
                </a:tc>
              </a:tr>
              <a:tr h="350225">
                <a:tc>
                  <a:txBody>
                    <a:bodyPr/>
                    <a:lstStyle/>
                    <a:p>
                      <a:pPr indent="0" lvl="0" marL="0" rtl="0" algn="l">
                        <a:spcBef>
                          <a:spcPts val="0"/>
                        </a:spcBef>
                        <a:spcAft>
                          <a:spcPts val="0"/>
                        </a:spcAft>
                        <a:buNone/>
                      </a:pPr>
                      <a:r>
                        <a:rPr lang="en"/>
                        <a:t>ENTITY</a:t>
                      </a:r>
                      <a:endParaRPr/>
                    </a:p>
                  </a:txBody>
                  <a:tcPr marT="91425" marB="91425" marR="91425" marL="91425"/>
                </a:tc>
                <a:tc>
                  <a:txBody>
                    <a:bodyPr/>
                    <a:lstStyle/>
                    <a:p>
                      <a:pPr indent="0" lvl="0" marL="0" rtl="0" algn="l">
                        <a:spcBef>
                          <a:spcPts val="0"/>
                        </a:spcBef>
                        <a:spcAft>
                          <a:spcPts val="0"/>
                        </a:spcAft>
                        <a:buNone/>
                      </a:pPr>
                      <a:r>
                        <a:rPr lang="en"/>
                        <a:t>The name of the entity that must be declared in the DTD</a:t>
                      </a:r>
                      <a:endParaRPr/>
                    </a:p>
                  </a:txBody>
                  <a:tcPr marT="91425" marB="91425" marR="91425" marL="91425"/>
                </a:tc>
              </a:tr>
              <a:tr h="350225">
                <a:tc>
                  <a:txBody>
                    <a:bodyPr/>
                    <a:lstStyle/>
                    <a:p>
                      <a:pPr indent="0" lvl="0" marL="0" rtl="0" algn="l">
                        <a:spcBef>
                          <a:spcPts val="0"/>
                        </a:spcBef>
                        <a:spcAft>
                          <a:spcPts val="0"/>
                        </a:spcAft>
                        <a:buNone/>
                      </a:pPr>
                      <a:r>
                        <a:rPr lang="en"/>
                        <a:t>ENTITIES</a:t>
                      </a:r>
                      <a:endParaRPr/>
                    </a:p>
                  </a:txBody>
                  <a:tcPr marT="91425" marB="91425" marR="91425" marL="91425"/>
                </a:tc>
                <a:tc>
                  <a:txBody>
                    <a:bodyPr/>
                    <a:lstStyle/>
                    <a:p>
                      <a:pPr indent="0" lvl="0" marL="0" rtl="0" algn="l">
                        <a:spcBef>
                          <a:spcPts val="0"/>
                        </a:spcBef>
                        <a:spcAft>
                          <a:spcPts val="0"/>
                        </a:spcAft>
                        <a:buNone/>
                      </a:pPr>
                      <a:r>
                        <a:rPr lang="en"/>
                        <a:t>A list of entity names, separated by whitespaces. All the entities must be declared in the DTD</a:t>
                      </a:r>
                      <a:endParaRPr/>
                    </a:p>
                  </a:txBody>
                  <a:tcPr marT="91425" marB="91425" marR="91425" marL="91425"/>
                </a:tc>
              </a:tr>
              <a:tr h="350225">
                <a:tc>
                  <a:txBody>
                    <a:bodyPr/>
                    <a:lstStyle/>
                    <a:p>
                      <a:pPr indent="0" lvl="0" marL="0" rtl="0" algn="l">
                        <a:spcBef>
                          <a:spcPts val="0"/>
                        </a:spcBef>
                        <a:spcAft>
                          <a:spcPts val="0"/>
                        </a:spcAft>
                        <a:buNone/>
                      </a:pPr>
                      <a:r>
                        <a:rPr lang="en"/>
                        <a:t>Enumerated</a:t>
                      </a:r>
                      <a:endParaRPr/>
                    </a:p>
                  </a:txBody>
                  <a:tcPr marT="91425" marB="91425" marR="91425" marL="91425"/>
                </a:tc>
                <a:tc>
                  <a:txBody>
                    <a:bodyPr/>
                    <a:lstStyle/>
                    <a:p>
                      <a:pPr indent="0" lvl="0" marL="0" rtl="0" algn="l">
                        <a:spcBef>
                          <a:spcPts val="0"/>
                        </a:spcBef>
                        <a:spcAft>
                          <a:spcPts val="0"/>
                        </a:spcAft>
                        <a:buNone/>
                      </a:pPr>
                      <a:r>
                        <a:rPr lang="en"/>
                        <a:t>A list of values (Attribute must take any one value from the list)</a:t>
                      </a:r>
                      <a:endParaRPr/>
                    </a:p>
                  </a:txBody>
                  <a:tcPr marT="91425" marB="91425" marR="91425" marL="91425"/>
                </a:tc>
              </a:tr>
              <a:tr h="350225">
                <a:tc>
                  <a:txBody>
                    <a:bodyPr/>
                    <a:lstStyle/>
                    <a:p>
                      <a:pPr indent="0" lvl="0" marL="0" rtl="0" algn="l">
                        <a:spcBef>
                          <a:spcPts val="0"/>
                        </a:spcBef>
                        <a:spcAft>
                          <a:spcPts val="0"/>
                        </a:spcAft>
                        <a:buNone/>
                      </a:pPr>
                      <a:r>
                        <a:rPr lang="en"/>
                        <a:t>ID</a:t>
                      </a:r>
                      <a:endParaRPr/>
                    </a:p>
                  </a:txBody>
                  <a:tcPr marT="91425" marB="91425" marR="91425" marL="91425"/>
                </a:tc>
                <a:tc>
                  <a:txBody>
                    <a:bodyPr/>
                    <a:lstStyle/>
                    <a:p>
                      <a:pPr indent="0" lvl="0" marL="0" rtl="0" algn="l">
                        <a:spcBef>
                          <a:spcPts val="0"/>
                        </a:spcBef>
                        <a:spcAft>
                          <a:spcPts val="0"/>
                        </a:spcAft>
                        <a:buNone/>
                      </a:pPr>
                      <a:r>
                        <a:rPr lang="en"/>
                        <a:t>A unique identifier.</a:t>
                      </a:r>
                      <a:endParaRPr/>
                    </a:p>
                  </a:txBody>
                  <a:tcPr marT="91425" marB="91425" marR="91425" marL="91425"/>
                </a:tc>
              </a:tr>
              <a:tr h="350225">
                <a:tc>
                  <a:txBody>
                    <a:bodyPr/>
                    <a:lstStyle/>
                    <a:p>
                      <a:pPr indent="0" lvl="0" marL="0" rtl="0" algn="l">
                        <a:spcBef>
                          <a:spcPts val="0"/>
                        </a:spcBef>
                        <a:spcAft>
                          <a:spcPts val="0"/>
                        </a:spcAft>
                        <a:buNone/>
                      </a:pPr>
                      <a:r>
                        <a:rPr lang="en"/>
                        <a:t>IDREF</a:t>
                      </a:r>
                      <a:endParaRPr/>
                    </a:p>
                  </a:txBody>
                  <a:tcPr marT="91425" marB="91425" marR="91425" marL="91425"/>
                </a:tc>
                <a:tc>
                  <a:txBody>
                    <a:bodyPr/>
                    <a:lstStyle/>
                    <a:p>
                      <a:pPr indent="0" lvl="0" marL="0" rtl="0" algn="l">
                        <a:spcBef>
                          <a:spcPts val="0"/>
                        </a:spcBef>
                        <a:spcAft>
                          <a:spcPts val="0"/>
                        </a:spcAft>
                        <a:buNone/>
                      </a:pPr>
                      <a:r>
                        <a:rPr lang="en"/>
                        <a:t>Represent the value of an ID attribute of another element</a:t>
                      </a:r>
                      <a:endParaRPr/>
                    </a:p>
                  </a:txBody>
                  <a:tcPr marT="91425" marB="91425" marR="91425" marL="91425"/>
                </a:tc>
              </a:tr>
              <a:tr h="350225">
                <a:tc>
                  <a:txBody>
                    <a:bodyPr/>
                    <a:lstStyle/>
                    <a:p>
                      <a:pPr indent="0" lvl="0" marL="0" rtl="0" algn="l">
                        <a:spcBef>
                          <a:spcPts val="0"/>
                        </a:spcBef>
                        <a:spcAft>
                          <a:spcPts val="0"/>
                        </a:spcAft>
                        <a:buNone/>
                      </a:pPr>
                      <a:r>
                        <a:rPr lang="en"/>
                        <a:t>IDREFS</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Represent multiple ID values of other elements</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16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DTD Attribute Types</a:t>
            </a:r>
            <a:endParaRPr/>
          </a:p>
        </p:txBody>
      </p:sp>
      <p:sp>
        <p:nvSpPr>
          <p:cNvPr id="214" name="Google Shape;214;p39"/>
          <p:cNvSpPr txBox="1"/>
          <p:nvPr>
            <p:ph idx="1" type="body"/>
          </p:nvPr>
        </p:nvSpPr>
        <p:spPr>
          <a:xfrm>
            <a:off x="311700" y="735475"/>
            <a:ext cx="8520600" cy="427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15" name="Google Shape;215;p39"/>
          <p:cNvGraphicFramePr/>
          <p:nvPr/>
        </p:nvGraphicFramePr>
        <p:xfrm>
          <a:off x="952500" y="1442750"/>
          <a:ext cx="3000000" cy="3000000"/>
        </p:xfrm>
        <a:graphic>
          <a:graphicData uri="http://schemas.openxmlformats.org/drawingml/2006/table">
            <a:tbl>
              <a:tblPr>
                <a:noFill/>
                <a:tableStyleId>{18F85001-EF20-41F2-A081-2656D5462B6E}</a:tableStyleId>
              </a:tblPr>
              <a:tblGrid>
                <a:gridCol w="1306500"/>
                <a:gridCol w="5571850"/>
              </a:tblGrid>
              <a:tr h="350225">
                <a:tc>
                  <a:txBody>
                    <a:bodyPr/>
                    <a:lstStyle/>
                    <a:p>
                      <a:pPr indent="0" lvl="0" marL="0" rtl="0" algn="l">
                        <a:spcBef>
                          <a:spcPts val="0"/>
                        </a:spcBef>
                        <a:spcAft>
                          <a:spcPts val="0"/>
                        </a:spcAft>
                        <a:buNone/>
                      </a:pPr>
                      <a:r>
                        <a:rPr b="1" lang="en"/>
                        <a:t>Type</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50225">
                <a:tc>
                  <a:txBody>
                    <a:bodyPr/>
                    <a:lstStyle/>
                    <a:p>
                      <a:pPr indent="0" lvl="0" marL="0" rtl="0" algn="l">
                        <a:spcBef>
                          <a:spcPts val="0"/>
                        </a:spcBef>
                        <a:spcAft>
                          <a:spcPts val="0"/>
                        </a:spcAft>
                        <a:buNone/>
                      </a:pPr>
                      <a:r>
                        <a:rPr lang="en"/>
                        <a:t>NMTOKEN</a:t>
                      </a:r>
                      <a:endParaRPr/>
                    </a:p>
                  </a:txBody>
                  <a:tcPr marT="91425" marB="91425" marR="91425" marL="91425"/>
                </a:tc>
                <a:tc>
                  <a:txBody>
                    <a:bodyPr/>
                    <a:lstStyle/>
                    <a:p>
                      <a:pPr indent="0" lvl="0" marL="0" rtl="0" algn="l">
                        <a:spcBef>
                          <a:spcPts val="0"/>
                        </a:spcBef>
                        <a:spcAft>
                          <a:spcPts val="0"/>
                        </a:spcAft>
                        <a:buNone/>
                      </a:pPr>
                      <a:r>
                        <a:rPr lang="en"/>
                        <a:t>A valid XML name</a:t>
                      </a:r>
                      <a:endParaRPr/>
                    </a:p>
                  </a:txBody>
                  <a:tcPr marT="91425" marB="91425" marR="91425" marL="91425"/>
                </a:tc>
              </a:tr>
              <a:tr h="350225">
                <a:tc>
                  <a:txBody>
                    <a:bodyPr/>
                    <a:lstStyle/>
                    <a:p>
                      <a:pPr indent="0" lvl="0" marL="0" rtl="0" algn="l">
                        <a:spcBef>
                          <a:spcPts val="0"/>
                        </a:spcBef>
                        <a:spcAft>
                          <a:spcPts val="0"/>
                        </a:spcAft>
                        <a:buNone/>
                      </a:pPr>
                      <a:r>
                        <a:rPr lang="en"/>
                        <a:t>NMTOKENS</a:t>
                      </a:r>
                      <a:endParaRPr/>
                    </a:p>
                  </a:txBody>
                  <a:tcPr marT="91425" marB="91425" marR="91425" marL="91425"/>
                </a:tc>
                <a:tc>
                  <a:txBody>
                    <a:bodyPr/>
                    <a:lstStyle/>
                    <a:p>
                      <a:pPr indent="0" lvl="0" marL="0" rtl="0" algn="l">
                        <a:spcBef>
                          <a:spcPts val="0"/>
                        </a:spcBef>
                        <a:spcAft>
                          <a:spcPts val="0"/>
                        </a:spcAft>
                        <a:buNone/>
                      </a:pPr>
                      <a:r>
                        <a:rPr lang="en"/>
                        <a:t>A list of valid XML names, separated by whitespace</a:t>
                      </a:r>
                      <a:endParaRPr/>
                    </a:p>
                  </a:txBody>
                  <a:tcPr marT="91425" marB="91425" marR="91425" marL="91425"/>
                </a:tc>
              </a:tr>
              <a:tr h="350225">
                <a:tc>
                  <a:txBody>
                    <a:bodyPr/>
                    <a:lstStyle/>
                    <a:p>
                      <a:pPr indent="0" lvl="0" marL="0" rtl="0" algn="l">
                        <a:spcBef>
                          <a:spcPts val="0"/>
                        </a:spcBef>
                        <a:spcAft>
                          <a:spcPts val="0"/>
                        </a:spcAft>
                        <a:buNone/>
                      </a:pPr>
                      <a:r>
                        <a:rPr lang="en"/>
                        <a:t>NOTATION</a:t>
                      </a:r>
                      <a:endParaRPr/>
                    </a:p>
                  </a:txBody>
                  <a:tcPr marT="91425" marB="91425" marR="91425" marL="91425"/>
                </a:tc>
                <a:tc>
                  <a:txBody>
                    <a:bodyPr/>
                    <a:lstStyle/>
                    <a:p>
                      <a:pPr indent="0" lvl="0" marL="0" rtl="0" algn="l">
                        <a:spcBef>
                          <a:spcPts val="0"/>
                        </a:spcBef>
                        <a:spcAft>
                          <a:spcPts val="0"/>
                        </a:spcAft>
                        <a:buNone/>
                      </a:pPr>
                      <a:r>
                        <a:rPr lang="en"/>
                        <a:t>A notation name (which must be declared in the dtd)</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DTD - Entities</a:t>
            </a:r>
            <a:endParaRPr/>
          </a:p>
        </p:txBody>
      </p:sp>
      <p:sp>
        <p:nvSpPr>
          <p:cNvPr id="221" name="Google Shape;221;p40"/>
          <p:cNvSpPr txBox="1"/>
          <p:nvPr>
            <p:ph idx="1" type="body"/>
          </p:nvPr>
        </p:nvSpPr>
        <p:spPr>
          <a:xfrm>
            <a:off x="311700" y="1152475"/>
            <a:ext cx="8520600" cy="3802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Entities are used to define shortcuts to special characters.</a:t>
            </a:r>
            <a:endParaRPr/>
          </a:p>
          <a:p>
            <a:pPr indent="-325755" lvl="0" marL="457200" rtl="0" algn="l">
              <a:spcBef>
                <a:spcPts val="0"/>
              </a:spcBef>
              <a:spcAft>
                <a:spcPts val="0"/>
              </a:spcAft>
              <a:buSzPct val="100000"/>
              <a:buChar char="●"/>
            </a:pPr>
            <a:r>
              <a:rPr lang="en"/>
              <a:t>Entities can be declared internal or external.</a:t>
            </a:r>
            <a:endParaRPr/>
          </a:p>
          <a:p>
            <a:pPr indent="0" lvl="0" marL="0" rtl="0" algn="l">
              <a:spcBef>
                <a:spcPts val="1200"/>
              </a:spcBef>
              <a:spcAft>
                <a:spcPts val="0"/>
              </a:spcAft>
              <a:buNone/>
            </a:pPr>
            <a:r>
              <a:rPr b="1" lang="en"/>
              <a:t>Syntax: </a:t>
            </a:r>
            <a:r>
              <a:rPr lang="en"/>
              <a:t>&lt;!ENTITY entity-name "entity-value"&gt;</a:t>
            </a:r>
            <a:endParaRPr/>
          </a:p>
          <a:p>
            <a:pPr indent="0" lvl="0" marL="0" rtl="0" algn="l">
              <a:spcBef>
                <a:spcPts val="1200"/>
              </a:spcBef>
              <a:spcAft>
                <a:spcPts val="0"/>
              </a:spcAft>
              <a:buNone/>
            </a:pPr>
            <a:r>
              <a:rPr b="1" lang="en"/>
              <a:t>DTD Example:</a:t>
            </a:r>
            <a:endParaRPr b="1"/>
          </a:p>
          <a:p>
            <a:pPr indent="0" lvl="0" marL="0" rtl="0" algn="l">
              <a:spcBef>
                <a:spcPts val="1200"/>
              </a:spcBef>
              <a:spcAft>
                <a:spcPts val="0"/>
              </a:spcAft>
              <a:buNone/>
            </a:pPr>
            <a:r>
              <a:rPr lang="en"/>
              <a:t>&lt;!ENTITY writer "Donald Duck."&gt;</a:t>
            </a:r>
            <a:endParaRPr/>
          </a:p>
          <a:p>
            <a:pPr indent="0" lvl="0" marL="0" rtl="0" algn="l">
              <a:spcBef>
                <a:spcPts val="1200"/>
              </a:spcBef>
              <a:spcAft>
                <a:spcPts val="0"/>
              </a:spcAft>
              <a:buNone/>
            </a:pPr>
            <a:r>
              <a:rPr lang="en"/>
              <a:t>&lt;!ENTITY copyright "Copyright W3C."&gt;</a:t>
            </a:r>
            <a:endParaRPr/>
          </a:p>
          <a:p>
            <a:pPr indent="0" lvl="0" marL="0" rtl="0" algn="l">
              <a:spcBef>
                <a:spcPts val="1200"/>
              </a:spcBef>
              <a:spcAft>
                <a:spcPts val="0"/>
              </a:spcAft>
              <a:buNone/>
            </a:pPr>
            <a:r>
              <a:rPr b="1" lang="en"/>
              <a:t>XML example:</a:t>
            </a:r>
            <a:endParaRPr b="1"/>
          </a:p>
          <a:p>
            <a:pPr indent="0" lvl="0" marL="0" rtl="0" algn="l">
              <a:spcBef>
                <a:spcPts val="1200"/>
              </a:spcBef>
              <a:spcAft>
                <a:spcPts val="0"/>
              </a:spcAft>
              <a:buNone/>
            </a:pPr>
            <a:r>
              <a:rPr lang="en"/>
              <a:t>&lt;author&gt;&amp;writer;&amp;copyright;&lt;/author&gt;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External Entity Declaration</a:t>
            </a:r>
            <a:endParaRPr/>
          </a:p>
        </p:txBody>
      </p:sp>
      <p:sp>
        <p:nvSpPr>
          <p:cNvPr id="227" name="Google Shape;22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&lt;!ENTITY entity-name SYSTEM "URI/URL"&gt;</a:t>
            </a:r>
            <a:endParaRPr/>
          </a:p>
          <a:p>
            <a:pPr indent="0" lvl="0" marL="0" rtl="0" algn="l">
              <a:spcBef>
                <a:spcPts val="1200"/>
              </a:spcBef>
              <a:spcAft>
                <a:spcPts val="0"/>
              </a:spcAft>
              <a:buNone/>
            </a:pPr>
            <a:r>
              <a:rPr b="1" lang="en"/>
              <a:t>DTD Example:</a:t>
            </a:r>
            <a:endParaRPr b="1"/>
          </a:p>
          <a:p>
            <a:pPr indent="0" lvl="0" marL="0" rtl="0" algn="l">
              <a:spcBef>
                <a:spcPts val="1200"/>
              </a:spcBef>
              <a:spcAft>
                <a:spcPts val="0"/>
              </a:spcAft>
              <a:buNone/>
            </a:pPr>
            <a:r>
              <a:rPr lang="en"/>
              <a:t>&lt;!ENTITY writer SYSTEM "https://www.w3c.com/entities.dtd"&gt;</a:t>
            </a:r>
            <a:endParaRPr/>
          </a:p>
          <a:p>
            <a:pPr indent="0" lvl="0" marL="0" rtl="0" algn="l">
              <a:spcBef>
                <a:spcPts val="1200"/>
              </a:spcBef>
              <a:spcAft>
                <a:spcPts val="0"/>
              </a:spcAft>
              <a:buNone/>
            </a:pPr>
            <a:r>
              <a:rPr lang="en"/>
              <a:t>&lt;!ENTITY copyright SYSTEM "https://www.w3c.com/entities.dtd"&gt;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XML example:</a:t>
            </a:r>
            <a:endParaRPr/>
          </a:p>
          <a:p>
            <a:pPr indent="0" lvl="0" marL="0" rtl="0" algn="l">
              <a:spcBef>
                <a:spcPts val="1200"/>
              </a:spcBef>
              <a:spcAft>
                <a:spcPts val="1200"/>
              </a:spcAft>
              <a:buNone/>
            </a:pPr>
            <a:r>
              <a:rPr lang="en"/>
              <a:t>&lt;author&gt;&amp;writer;&amp;copyright;&lt;/author&gt;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 Type Declaration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&lt;!DOCTYPE root_element_name [</a:t>
            </a:r>
            <a:endParaRPr/>
          </a:p>
          <a:p>
            <a:pPr indent="457200" lvl="0" marL="0" rtl="0" algn="l">
              <a:spcBef>
                <a:spcPts val="1200"/>
              </a:spcBef>
              <a:spcAft>
                <a:spcPts val="0"/>
              </a:spcAft>
              <a:buNone/>
            </a:pPr>
            <a:r>
              <a:rPr lang="en"/>
              <a:t>Document Type Definition</a:t>
            </a:r>
            <a:endParaRPr/>
          </a:p>
          <a:p>
            <a:pPr indent="0" lvl="0" marL="0" rtl="0" algn="l">
              <a:spcBef>
                <a:spcPts val="1200"/>
              </a:spcBef>
              <a:spcAft>
                <a:spcPts val="1200"/>
              </a:spcAft>
              <a:buNone/>
            </a:pPr>
            <a:r>
              <a:rPr lang="en"/>
              <a:t>]&gt;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Parameter entities</a:t>
            </a:r>
            <a:endParaRPr/>
          </a:p>
        </p:txBody>
      </p:sp>
      <p:sp>
        <p:nvSpPr>
          <p:cNvPr id="233" name="Google Shape;23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&lt;!ENTITY % ename "entity_value"&gt;</a:t>
            </a:r>
            <a:endParaRPr/>
          </a:p>
          <a:p>
            <a:pPr indent="457200" lvl="0" marL="0" rtl="0" algn="l">
              <a:spcBef>
                <a:spcPts val="1200"/>
              </a:spcBef>
              <a:spcAft>
                <a:spcPts val="0"/>
              </a:spcAft>
              <a:buNone/>
            </a:pPr>
            <a:r>
              <a:rPr lang="en"/>
              <a:t>entity_value is any character except '&amp;', '%' or ' "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&lt;!ENTITY % area "name, street, pincode, city"&gt;</a:t>
            </a:r>
            <a:endParaRPr/>
          </a:p>
          <a:p>
            <a:pPr indent="0" lvl="0" marL="0" rtl="0" algn="l">
              <a:spcBef>
                <a:spcPts val="1200"/>
              </a:spcBef>
              <a:spcAft>
                <a:spcPts val="0"/>
              </a:spcAft>
              <a:buNone/>
            </a:pPr>
            <a:r>
              <a:rPr lang="en"/>
              <a:t>&lt;!ENTITY % contact "phone"&gt;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&lt;!ELEMENT residence (%area;, %contact;)&gt;</a:t>
            </a:r>
            <a:endParaRPr/>
          </a:p>
          <a:p>
            <a:pPr indent="0" lvl="0" marL="0" rtl="0" algn="l">
              <a:spcBef>
                <a:spcPts val="1200"/>
              </a:spcBef>
              <a:spcAft>
                <a:spcPts val="1200"/>
              </a:spcAft>
              <a:buNone/>
            </a:pPr>
            <a:r>
              <a:rPr lang="en"/>
              <a:t>&lt;!ELEMENT apartment (%area;, %contact;)&gt;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Enumerated</a:t>
            </a:r>
            <a:endParaRPr/>
          </a:p>
        </p:txBody>
      </p:sp>
      <p:sp>
        <p:nvSpPr>
          <p:cNvPr id="239" name="Google Shape;23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Provides a list of possible values</a:t>
            </a:r>
            <a:endParaRPr/>
          </a:p>
          <a:p>
            <a:pPr indent="-325755" lvl="0" marL="457200" rtl="0" algn="l">
              <a:spcBef>
                <a:spcPts val="0"/>
              </a:spcBef>
              <a:spcAft>
                <a:spcPts val="0"/>
              </a:spcAft>
              <a:buSzPct val="100000"/>
              <a:buChar char="●"/>
            </a:pPr>
            <a:r>
              <a:rPr lang="en"/>
              <a:t>Values must inside brackets and separated by Pipe “|”</a:t>
            </a:r>
            <a:endParaRPr/>
          </a:p>
          <a:p>
            <a:pPr indent="0" lvl="0" marL="0" rtl="0" algn="l">
              <a:spcBef>
                <a:spcPts val="1200"/>
              </a:spcBef>
              <a:spcAft>
                <a:spcPts val="0"/>
              </a:spcAft>
              <a:buNone/>
            </a:pPr>
            <a:r>
              <a:rPr b="1" lang="en"/>
              <a:t>Syntax:</a:t>
            </a:r>
            <a:endParaRPr b="1"/>
          </a:p>
          <a:p>
            <a:pPr indent="0" lvl="0" marL="0" rtl="0" algn="l">
              <a:spcBef>
                <a:spcPts val="1200"/>
              </a:spcBef>
              <a:spcAft>
                <a:spcPts val="0"/>
              </a:spcAft>
              <a:buNone/>
            </a:pPr>
            <a:r>
              <a:rPr lang="en"/>
              <a:t>&lt;!ATTLIST element_name attribute_name (value_1 | value_2 | value_3 …..) default_value&gt;</a:t>
            </a:r>
            <a:endParaRPr/>
          </a:p>
          <a:p>
            <a:pPr indent="0" lvl="0" marL="0" rtl="0" algn="l">
              <a:spcBef>
                <a:spcPts val="1200"/>
              </a:spcBef>
              <a:spcAft>
                <a:spcPts val="0"/>
              </a:spcAft>
              <a:buNone/>
            </a:pPr>
            <a:r>
              <a:rPr b="1" lang="en"/>
              <a:t>Example:</a:t>
            </a:r>
            <a:endParaRPr b="1"/>
          </a:p>
          <a:p>
            <a:pPr indent="0" lvl="0" marL="0" rtl="0" algn="l">
              <a:spcBef>
                <a:spcPts val="1200"/>
              </a:spcBef>
              <a:spcAft>
                <a:spcPts val="0"/>
              </a:spcAft>
              <a:buNone/>
            </a:pPr>
            <a:r>
              <a:rPr lang="en"/>
              <a:t>&lt;!ATTLIST payment type (check|cash)</a:t>
            </a:r>
            <a:r>
              <a:rPr lang="en"/>
              <a:t> "cash"</a:t>
            </a:r>
            <a:r>
              <a:rPr lang="en"/>
              <a:t>&gt;</a:t>
            </a:r>
            <a:endParaRPr/>
          </a:p>
          <a:p>
            <a:pPr indent="0" lvl="0" marL="0" rtl="0" algn="l">
              <a:spcBef>
                <a:spcPts val="1200"/>
              </a:spcBef>
              <a:spcAft>
                <a:spcPts val="0"/>
              </a:spcAft>
              <a:buNone/>
            </a:pPr>
            <a:r>
              <a:rPr lang="en"/>
              <a:t>&lt;payment type="check" /&gt;</a:t>
            </a:r>
            <a:endParaRPr/>
          </a:p>
          <a:p>
            <a:pPr indent="0" lvl="0" marL="0" rtl="0" algn="l">
              <a:spcBef>
                <a:spcPts val="1200"/>
              </a:spcBef>
              <a:spcAft>
                <a:spcPts val="0"/>
              </a:spcAft>
              <a:buNone/>
            </a:pPr>
            <a:r>
              <a:rPr lang="en"/>
              <a:t>or</a:t>
            </a:r>
            <a:endParaRPr/>
          </a:p>
          <a:p>
            <a:pPr indent="0" lvl="0" marL="0" rtl="0" algn="l">
              <a:spcBef>
                <a:spcPts val="1200"/>
              </a:spcBef>
              <a:spcAft>
                <a:spcPts val="1200"/>
              </a:spcAft>
              <a:buNone/>
            </a:pPr>
            <a:r>
              <a:rPr lang="en"/>
              <a:t>&lt;payment type="cash" /&gt;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a:t>
            </a:r>
            <a:endParaRPr/>
          </a:p>
        </p:txBody>
      </p:sp>
      <p:sp>
        <p:nvSpPr>
          <p:cNvPr id="245" name="Google Shape;24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Used to identify elements uniquely</a:t>
            </a:r>
            <a:endParaRPr/>
          </a:p>
          <a:p>
            <a:pPr indent="-334327" lvl="0" marL="457200" rtl="0" algn="l">
              <a:spcBef>
                <a:spcPts val="0"/>
              </a:spcBef>
              <a:spcAft>
                <a:spcPts val="0"/>
              </a:spcAft>
              <a:buSzPct val="100000"/>
              <a:buChar char="●"/>
            </a:pPr>
            <a:r>
              <a:rPr lang="en"/>
              <a:t>The value that is assigned to an attribute of type ID must be a valid XML name.</a:t>
            </a:r>
            <a:endParaRPr/>
          </a:p>
          <a:p>
            <a:pPr indent="0" lvl="0" marL="0" rtl="0" algn="l">
              <a:spcBef>
                <a:spcPts val="1200"/>
              </a:spcBef>
              <a:spcAft>
                <a:spcPts val="0"/>
              </a:spcAft>
              <a:buNone/>
            </a:pPr>
            <a:r>
              <a:rPr lang="en"/>
              <a:t>&lt;!ATTLIST element_name attribute_name ID&gt;</a:t>
            </a:r>
            <a:endParaRPr/>
          </a:p>
          <a:p>
            <a:pPr indent="0" lvl="0" marL="0" rtl="0" algn="l">
              <a:spcBef>
                <a:spcPts val="1200"/>
              </a:spcBef>
              <a:spcAft>
                <a:spcPts val="0"/>
              </a:spcAft>
              <a:buNone/>
            </a:pPr>
            <a:r>
              <a:rPr lang="en"/>
              <a:t>&lt;!ATTLIST mountain mountain_id ID #REQUIRED&gt;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&lt;!ATTLIST student sid ID #REQUIRED&gt;</a:t>
            </a:r>
            <a:endParaRPr/>
          </a:p>
          <a:p>
            <a:pPr indent="0" lvl="0" marL="0" rtl="0" algn="l">
              <a:spcBef>
                <a:spcPts val="1200"/>
              </a:spcBef>
              <a:spcAft>
                <a:spcPts val="0"/>
              </a:spcAft>
              <a:buNone/>
            </a:pPr>
            <a:r>
              <a:rPr lang="en"/>
              <a:t>&lt;student sid=”S001”&gt;...&lt;/student&gt;</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a:t>
            </a:r>
            <a:endParaRPr/>
          </a:p>
        </p:txBody>
      </p:sp>
      <p:sp>
        <p:nvSpPr>
          <p:cNvPr id="251" name="Google Shape;251;p4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VALID</a:t>
            </a:r>
            <a:endParaRPr b="1"/>
          </a:p>
          <a:p>
            <a:pPr indent="0" lvl="0" marL="0" rtl="0" algn="l">
              <a:spcBef>
                <a:spcPts val="1200"/>
              </a:spcBef>
              <a:spcAft>
                <a:spcPts val="0"/>
              </a:spcAft>
              <a:buNone/>
            </a:pPr>
            <a:r>
              <a:rPr lang="en"/>
              <a:t>&lt;mountains&gt;</a:t>
            </a:r>
            <a:endParaRPr/>
          </a:p>
          <a:p>
            <a:pPr indent="0" lvl="0" marL="0" rtl="0" algn="l">
              <a:spcBef>
                <a:spcPts val="1200"/>
              </a:spcBef>
              <a:spcAft>
                <a:spcPts val="0"/>
              </a:spcAft>
              <a:buNone/>
            </a:pPr>
            <a:r>
              <a:rPr lang="en"/>
              <a:t>  &lt;mountain mountain_id="m10001"&gt;</a:t>
            </a:r>
            <a:endParaRPr/>
          </a:p>
          <a:p>
            <a:pPr indent="0" lvl="0" marL="0" rtl="0" algn="l">
              <a:spcBef>
                <a:spcPts val="1200"/>
              </a:spcBef>
              <a:spcAft>
                <a:spcPts val="0"/>
              </a:spcAft>
              <a:buNone/>
            </a:pPr>
            <a:r>
              <a:rPr lang="en"/>
              <a:t>    &lt;name&gt;Mount Cook&lt;/name&gt;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0"/>
              </a:spcAft>
              <a:buNone/>
            </a:pPr>
            <a:r>
              <a:rPr lang="en"/>
              <a:t>  &lt;mountain  mountain_id="m10002"&gt;</a:t>
            </a:r>
            <a:endParaRPr/>
          </a:p>
          <a:p>
            <a:pPr indent="0" lvl="0" marL="0" rtl="0" algn="l">
              <a:spcBef>
                <a:spcPts val="1200"/>
              </a:spcBef>
              <a:spcAft>
                <a:spcPts val="0"/>
              </a:spcAft>
              <a:buNone/>
            </a:pPr>
            <a:r>
              <a:rPr lang="en"/>
              <a:t>    &lt;name&gt;Cradle Mountain&lt;/name&gt;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1200"/>
              </a:spcAft>
              <a:buNone/>
            </a:pPr>
            <a:r>
              <a:rPr lang="en"/>
              <a:t>&lt;/mountains&gt;</a:t>
            </a:r>
            <a:endParaRPr/>
          </a:p>
        </p:txBody>
      </p:sp>
      <p:sp>
        <p:nvSpPr>
          <p:cNvPr id="252" name="Google Shape;252;p4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INVALID</a:t>
            </a:r>
            <a:endParaRPr b="1"/>
          </a:p>
          <a:p>
            <a:pPr indent="0" lvl="0" marL="0" rtl="0" algn="l">
              <a:spcBef>
                <a:spcPts val="1200"/>
              </a:spcBef>
              <a:spcAft>
                <a:spcPts val="0"/>
              </a:spcAft>
              <a:buNone/>
            </a:pPr>
            <a:r>
              <a:rPr lang="en"/>
              <a:t>&lt;mountains&gt;</a:t>
            </a:r>
            <a:endParaRPr/>
          </a:p>
          <a:p>
            <a:pPr indent="0" lvl="0" marL="0" rtl="0" algn="l">
              <a:spcBef>
                <a:spcPts val="1200"/>
              </a:spcBef>
              <a:spcAft>
                <a:spcPts val="0"/>
              </a:spcAft>
              <a:buNone/>
            </a:pPr>
            <a:r>
              <a:rPr lang="en"/>
              <a:t>  &lt;mountain mountain_id="m10001"&gt;</a:t>
            </a:r>
            <a:endParaRPr/>
          </a:p>
          <a:p>
            <a:pPr indent="0" lvl="0" marL="0" rtl="0" algn="l">
              <a:spcBef>
                <a:spcPts val="1200"/>
              </a:spcBef>
              <a:spcAft>
                <a:spcPts val="0"/>
              </a:spcAft>
              <a:buNone/>
            </a:pPr>
            <a:r>
              <a:rPr lang="en"/>
              <a:t>    &lt;name&gt;Mount Cook&lt;/name&gt;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0"/>
              </a:spcAft>
              <a:buNone/>
            </a:pPr>
            <a:r>
              <a:rPr lang="en"/>
              <a:t>  &lt;mountain  mountain_id="m10001"&gt;</a:t>
            </a:r>
            <a:endParaRPr/>
          </a:p>
          <a:p>
            <a:pPr indent="0" lvl="0" marL="0" rtl="0" algn="l">
              <a:spcBef>
                <a:spcPts val="1200"/>
              </a:spcBef>
              <a:spcAft>
                <a:spcPts val="0"/>
              </a:spcAft>
              <a:buNone/>
            </a:pPr>
            <a:r>
              <a:rPr lang="en"/>
              <a:t>    &lt;name&gt;Cradle Mountain&lt;/name&gt;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1200"/>
              </a:spcAft>
              <a:buNone/>
            </a:pPr>
            <a:r>
              <a:rPr lang="en"/>
              <a:t>&lt;/mountains&gt;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IDREF</a:t>
            </a:r>
            <a:endParaRPr/>
          </a:p>
        </p:txBody>
      </p:sp>
      <p:sp>
        <p:nvSpPr>
          <p:cNvPr id="258" name="Google Shape;25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attribute type of IDREF is used for referring to an ID value of another element in the document.</a:t>
            </a:r>
            <a:endParaRPr/>
          </a:p>
          <a:p>
            <a:pPr indent="0" lvl="0" marL="0" rtl="0" algn="l">
              <a:spcBef>
                <a:spcPts val="1200"/>
              </a:spcBef>
              <a:spcAft>
                <a:spcPts val="0"/>
              </a:spcAft>
              <a:buNone/>
            </a:pPr>
            <a:r>
              <a:rPr b="1" lang="en"/>
              <a:t>Syntax:</a:t>
            </a:r>
            <a:endParaRPr b="1"/>
          </a:p>
          <a:p>
            <a:pPr indent="0" lvl="0" marL="0" rtl="0" algn="l">
              <a:spcBef>
                <a:spcPts val="1200"/>
              </a:spcBef>
              <a:spcAft>
                <a:spcPts val="0"/>
              </a:spcAft>
              <a:buNone/>
            </a:pPr>
            <a:r>
              <a:rPr lang="en"/>
              <a:t>&lt;!ATTLIST element_name attribute_name IDREF default_value&gt;</a:t>
            </a:r>
            <a:endParaRPr/>
          </a:p>
          <a:p>
            <a:pPr indent="0" lvl="0" marL="0" rtl="0" algn="l">
              <a:spcBef>
                <a:spcPts val="1200"/>
              </a:spcBef>
              <a:spcAft>
                <a:spcPts val="0"/>
              </a:spcAft>
              <a:buNone/>
            </a:pPr>
            <a:r>
              <a:rPr b="1" lang="en"/>
              <a:t>Example:</a:t>
            </a:r>
            <a:endParaRPr b="1"/>
          </a:p>
          <a:p>
            <a:pPr indent="0" lvl="0" marL="0" rtl="0" algn="l">
              <a:spcBef>
                <a:spcPts val="1200"/>
              </a:spcBef>
              <a:spcAft>
                <a:spcPts val="0"/>
              </a:spcAft>
              <a:buNone/>
            </a:pPr>
            <a:r>
              <a:rPr lang="en"/>
              <a:t>&lt;!ATTLIST employee employee_id ID #REQUIRED </a:t>
            </a:r>
            <a:endParaRPr/>
          </a:p>
          <a:p>
            <a:pPr indent="0" lvl="0" marL="0" rtl="0" algn="l">
              <a:spcBef>
                <a:spcPts val="1200"/>
              </a:spcBef>
              <a:spcAft>
                <a:spcPts val="1200"/>
              </a:spcAft>
              <a:buNone/>
            </a:pPr>
            <a:r>
              <a:rPr lang="en"/>
              <a:t>manager_id IDREF #IMPLIED&gt;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IDREF</a:t>
            </a:r>
            <a:endParaRPr/>
          </a:p>
        </p:txBody>
      </p:sp>
      <p:sp>
        <p:nvSpPr>
          <p:cNvPr id="264" name="Google Shape;26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&lt;employees&gt;</a:t>
            </a:r>
            <a:endParaRPr/>
          </a:p>
          <a:p>
            <a:pPr indent="0" lvl="0" marL="0" rtl="0" algn="l">
              <a:spcBef>
                <a:spcPts val="1200"/>
              </a:spcBef>
              <a:spcAft>
                <a:spcPts val="0"/>
              </a:spcAft>
              <a:buNone/>
            </a:pPr>
            <a:r>
              <a:rPr lang="en"/>
              <a:t>  &lt;employee employee_id="e10001" manager_id="e10002"&gt;</a:t>
            </a:r>
            <a:endParaRPr/>
          </a:p>
          <a:p>
            <a:pPr indent="0" lvl="0" marL="0" rtl="0" algn="l">
              <a:spcBef>
                <a:spcPts val="1200"/>
              </a:spcBef>
              <a:spcAft>
                <a:spcPts val="0"/>
              </a:spcAft>
              <a:buNone/>
            </a:pPr>
            <a:r>
              <a:rPr lang="en"/>
              <a:t>    &lt;first_name&gt;Homer&lt;/first_name&gt;</a:t>
            </a:r>
            <a:endParaRPr/>
          </a:p>
          <a:p>
            <a:pPr indent="0" lvl="0" marL="0" rtl="0" algn="l">
              <a:spcBef>
                <a:spcPts val="1200"/>
              </a:spcBef>
              <a:spcAft>
                <a:spcPts val="0"/>
              </a:spcAft>
              <a:buNone/>
            </a:pPr>
            <a:r>
              <a:rPr lang="en"/>
              <a:t>    &lt;last_name&gt;Flinstone&lt;/last_name&gt;</a:t>
            </a:r>
            <a:endParaRPr/>
          </a:p>
          <a:p>
            <a:pPr indent="0" lvl="0" marL="0" rtl="0" algn="l">
              <a:spcBef>
                <a:spcPts val="1200"/>
              </a:spcBef>
              <a:spcAft>
                <a:spcPts val="0"/>
              </a:spcAft>
              <a:buNone/>
            </a:pPr>
            <a:r>
              <a:rPr lang="en"/>
              <a:t>  &lt;/employee&gt;</a:t>
            </a:r>
            <a:endParaRPr/>
          </a:p>
          <a:p>
            <a:pPr indent="0" lvl="0" marL="0" rtl="0" algn="l">
              <a:spcBef>
                <a:spcPts val="1200"/>
              </a:spcBef>
              <a:spcAft>
                <a:spcPts val="0"/>
              </a:spcAft>
              <a:buNone/>
            </a:pPr>
            <a:r>
              <a:rPr lang="en"/>
              <a:t>  &lt;employee employee_id="e10002"&gt;</a:t>
            </a:r>
            <a:endParaRPr/>
          </a:p>
          <a:p>
            <a:pPr indent="0" lvl="0" marL="0" rtl="0" algn="l">
              <a:spcBef>
                <a:spcPts val="1200"/>
              </a:spcBef>
              <a:spcAft>
                <a:spcPts val="0"/>
              </a:spcAft>
              <a:buNone/>
            </a:pPr>
            <a:r>
              <a:rPr lang="en"/>
              <a:t>    &lt;first_name&gt;Fred&lt;/first_name&gt;</a:t>
            </a:r>
            <a:endParaRPr/>
          </a:p>
          <a:p>
            <a:pPr indent="0" lvl="0" marL="0" rtl="0" algn="l">
              <a:spcBef>
                <a:spcPts val="1200"/>
              </a:spcBef>
              <a:spcAft>
                <a:spcPts val="0"/>
              </a:spcAft>
              <a:buNone/>
            </a:pPr>
            <a:r>
              <a:rPr lang="en"/>
              <a:t>    &lt;last_name&gt;Burns&lt;/last_name&gt;</a:t>
            </a:r>
            <a:endParaRPr/>
          </a:p>
          <a:p>
            <a:pPr indent="0" lvl="0" marL="0" rtl="0" algn="l">
              <a:spcBef>
                <a:spcPts val="1200"/>
              </a:spcBef>
              <a:spcAft>
                <a:spcPts val="0"/>
              </a:spcAft>
              <a:buNone/>
            </a:pPr>
            <a:r>
              <a:rPr lang="en"/>
              <a:t>  &lt;/employee&gt;</a:t>
            </a:r>
            <a:endParaRPr/>
          </a:p>
          <a:p>
            <a:pPr indent="0" lvl="0" marL="0" rtl="0" algn="l">
              <a:spcBef>
                <a:spcPts val="1200"/>
              </a:spcBef>
              <a:spcAft>
                <a:spcPts val="1200"/>
              </a:spcAft>
              <a:buNone/>
            </a:pPr>
            <a:r>
              <a:rPr lang="en"/>
              <a:t>&lt;/employees&gt;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IDREFS</a:t>
            </a:r>
            <a:endParaRPr/>
          </a:p>
        </p:txBody>
      </p:sp>
      <p:sp>
        <p:nvSpPr>
          <p:cNvPr id="270" name="Google Shape;27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attribute type of IDREFS is used for referring to the ID values of more than one other element in the document. Each value is separated by a space.</a:t>
            </a:r>
            <a:endParaRPr/>
          </a:p>
          <a:p>
            <a:pPr indent="0" lvl="0" marL="0" rtl="0" algn="l">
              <a:spcBef>
                <a:spcPts val="1200"/>
              </a:spcBef>
              <a:spcAft>
                <a:spcPts val="0"/>
              </a:spcAft>
              <a:buNone/>
            </a:pPr>
            <a:r>
              <a:rPr b="1" lang="en"/>
              <a:t>Syntax:</a:t>
            </a:r>
            <a:endParaRPr b="1"/>
          </a:p>
          <a:p>
            <a:pPr indent="0" lvl="0" marL="0" rtl="0" algn="l">
              <a:spcBef>
                <a:spcPts val="1200"/>
              </a:spcBef>
              <a:spcAft>
                <a:spcPts val="0"/>
              </a:spcAft>
              <a:buNone/>
            </a:pPr>
            <a:r>
              <a:rPr lang="en"/>
              <a:t>&lt;!ATTLIST element_name attribute_name IDREFS default_value&gt;</a:t>
            </a:r>
            <a:endParaRPr/>
          </a:p>
          <a:p>
            <a:pPr indent="0" lvl="0" marL="0" rtl="0" algn="l">
              <a:spcBef>
                <a:spcPts val="1200"/>
              </a:spcBef>
              <a:spcAft>
                <a:spcPts val="0"/>
              </a:spcAft>
              <a:buNone/>
            </a:pPr>
            <a:r>
              <a:rPr b="1" lang="en"/>
              <a:t>Example</a:t>
            </a:r>
            <a:endParaRPr b="1"/>
          </a:p>
          <a:p>
            <a:pPr indent="0" lvl="0" marL="0" rtl="0" algn="l">
              <a:spcBef>
                <a:spcPts val="1200"/>
              </a:spcBef>
              <a:spcAft>
                <a:spcPts val="1200"/>
              </a:spcAft>
              <a:buNone/>
            </a:pPr>
            <a:r>
              <a:rPr lang="en"/>
              <a:t>&lt;!ATTLIST individual individual_id ID #REQUIRED parent_id IDREFS #IMPLIED&gt;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IDREFS</a:t>
            </a:r>
            <a:endParaRPr/>
          </a:p>
        </p:txBody>
      </p:sp>
      <p:sp>
        <p:nvSpPr>
          <p:cNvPr id="276" name="Google Shape;276;p49"/>
          <p:cNvSpPr txBox="1"/>
          <p:nvPr>
            <p:ph idx="1" type="body"/>
          </p:nvPr>
        </p:nvSpPr>
        <p:spPr>
          <a:xfrm>
            <a:off x="311700" y="1152475"/>
            <a:ext cx="8520600" cy="3855000"/>
          </a:xfrm>
          <a:prstGeom prst="rect">
            <a:avLst/>
          </a:prstGeom>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t>&lt;individuals&gt;</a:t>
            </a:r>
            <a:endParaRPr/>
          </a:p>
          <a:p>
            <a:pPr indent="0" lvl="0" marL="0" rtl="0" algn="l">
              <a:lnSpc>
                <a:spcPct val="100000"/>
              </a:lnSpc>
              <a:spcBef>
                <a:spcPts val="1200"/>
              </a:spcBef>
              <a:spcAft>
                <a:spcPts val="0"/>
              </a:spcAft>
              <a:buNone/>
            </a:pPr>
            <a:r>
              <a:rPr lang="en"/>
              <a:t>  &lt;individual individual_id="e10001" parent_id="e10002</a:t>
            </a:r>
            <a:r>
              <a:rPr lang="en"/>
              <a:t> e10003</a:t>
            </a:r>
            <a:r>
              <a:rPr lang="en"/>
              <a:t>"&gt;</a:t>
            </a:r>
            <a:endParaRPr/>
          </a:p>
          <a:p>
            <a:pPr indent="0" lvl="0" marL="0" rtl="0" algn="l">
              <a:lnSpc>
                <a:spcPct val="100000"/>
              </a:lnSpc>
              <a:spcBef>
                <a:spcPts val="1200"/>
              </a:spcBef>
              <a:spcAft>
                <a:spcPts val="0"/>
              </a:spcAft>
              <a:buNone/>
            </a:pPr>
            <a:r>
              <a:rPr lang="en"/>
              <a:t>    &lt;first_name&gt;Bart&lt;/first_name&gt;</a:t>
            </a:r>
            <a:endParaRPr/>
          </a:p>
          <a:p>
            <a:pPr indent="0" lvl="0" marL="0" rtl="0" algn="l">
              <a:lnSpc>
                <a:spcPct val="100000"/>
              </a:lnSpc>
              <a:spcBef>
                <a:spcPts val="1200"/>
              </a:spcBef>
              <a:spcAft>
                <a:spcPts val="0"/>
              </a:spcAft>
              <a:buNone/>
            </a:pPr>
            <a:r>
              <a:rPr lang="en"/>
              <a:t>    &lt;last_name&gt;Simpson&lt;/last_name&gt;</a:t>
            </a:r>
            <a:endParaRPr/>
          </a:p>
          <a:p>
            <a:pPr indent="0" lvl="0" marL="0" rtl="0" algn="l">
              <a:lnSpc>
                <a:spcPct val="100000"/>
              </a:lnSpc>
              <a:spcBef>
                <a:spcPts val="1200"/>
              </a:spcBef>
              <a:spcAft>
                <a:spcPts val="0"/>
              </a:spcAft>
              <a:buNone/>
            </a:pPr>
            <a:r>
              <a:rPr lang="en"/>
              <a:t>  &lt;/individual&gt;</a:t>
            </a:r>
            <a:endParaRPr/>
          </a:p>
          <a:p>
            <a:pPr indent="0" lvl="0" marL="0" rtl="0" algn="l">
              <a:lnSpc>
                <a:spcPct val="100000"/>
              </a:lnSpc>
              <a:spcBef>
                <a:spcPts val="1200"/>
              </a:spcBef>
              <a:spcAft>
                <a:spcPts val="0"/>
              </a:spcAft>
              <a:buNone/>
            </a:pPr>
            <a:r>
              <a:rPr lang="en"/>
              <a:t>  &lt;individual individual_id="e10002"&gt;</a:t>
            </a:r>
            <a:endParaRPr/>
          </a:p>
          <a:p>
            <a:pPr indent="0" lvl="0" marL="0" rtl="0" algn="l">
              <a:lnSpc>
                <a:spcPct val="100000"/>
              </a:lnSpc>
              <a:spcBef>
                <a:spcPts val="1200"/>
              </a:spcBef>
              <a:spcAft>
                <a:spcPts val="0"/>
              </a:spcAft>
              <a:buNone/>
            </a:pPr>
            <a:r>
              <a:rPr lang="en"/>
              <a:t>    &lt;first_name&gt;Homer&lt;/first_name&gt;</a:t>
            </a:r>
            <a:endParaRPr/>
          </a:p>
          <a:p>
            <a:pPr indent="0" lvl="0" marL="0" rtl="0" algn="l">
              <a:lnSpc>
                <a:spcPct val="100000"/>
              </a:lnSpc>
              <a:spcBef>
                <a:spcPts val="1200"/>
              </a:spcBef>
              <a:spcAft>
                <a:spcPts val="0"/>
              </a:spcAft>
              <a:buNone/>
            </a:pPr>
            <a:r>
              <a:rPr lang="en"/>
              <a:t>    &lt;last_name&gt;Simpson&lt;/last_name&gt;</a:t>
            </a:r>
            <a:endParaRPr/>
          </a:p>
          <a:p>
            <a:pPr indent="0" lvl="0" marL="0" rtl="0" algn="l">
              <a:lnSpc>
                <a:spcPct val="100000"/>
              </a:lnSpc>
              <a:spcBef>
                <a:spcPts val="1200"/>
              </a:spcBef>
              <a:spcAft>
                <a:spcPts val="0"/>
              </a:spcAft>
              <a:buNone/>
            </a:pPr>
            <a:r>
              <a:rPr lang="en"/>
              <a:t>  &lt;/individual&gt;</a:t>
            </a:r>
            <a:endParaRPr/>
          </a:p>
          <a:p>
            <a:pPr indent="0" lvl="0" marL="0" rtl="0" algn="l">
              <a:lnSpc>
                <a:spcPct val="100000"/>
              </a:lnSpc>
              <a:spcBef>
                <a:spcPts val="1200"/>
              </a:spcBef>
              <a:spcAft>
                <a:spcPts val="0"/>
              </a:spcAft>
              <a:buNone/>
            </a:pPr>
            <a:r>
              <a:rPr lang="en"/>
              <a:t>  &lt;individual individual_id="e10003"&gt;</a:t>
            </a:r>
            <a:endParaRPr/>
          </a:p>
          <a:p>
            <a:pPr indent="0" lvl="0" marL="0" rtl="0" algn="l">
              <a:lnSpc>
                <a:spcPct val="100000"/>
              </a:lnSpc>
              <a:spcBef>
                <a:spcPts val="1200"/>
              </a:spcBef>
              <a:spcAft>
                <a:spcPts val="0"/>
              </a:spcAft>
              <a:buNone/>
            </a:pPr>
            <a:r>
              <a:rPr lang="en"/>
              <a:t>    &lt;first_name&gt;Marge&lt;/first_name&gt;</a:t>
            </a:r>
            <a:endParaRPr/>
          </a:p>
          <a:p>
            <a:pPr indent="0" lvl="0" marL="0" rtl="0" algn="l">
              <a:lnSpc>
                <a:spcPct val="100000"/>
              </a:lnSpc>
              <a:spcBef>
                <a:spcPts val="1200"/>
              </a:spcBef>
              <a:spcAft>
                <a:spcPts val="0"/>
              </a:spcAft>
              <a:buNone/>
            </a:pPr>
            <a:r>
              <a:rPr lang="en"/>
              <a:t>    &lt;last_name&gt;Simpson&lt;/last_name&gt;</a:t>
            </a:r>
            <a:endParaRPr/>
          </a:p>
          <a:p>
            <a:pPr indent="0" lvl="0" marL="0" rtl="0" algn="l">
              <a:lnSpc>
                <a:spcPct val="100000"/>
              </a:lnSpc>
              <a:spcBef>
                <a:spcPts val="1200"/>
              </a:spcBef>
              <a:spcAft>
                <a:spcPts val="0"/>
              </a:spcAft>
              <a:buNone/>
            </a:pPr>
            <a:r>
              <a:rPr lang="en"/>
              <a:t>  &lt;/individual&gt;</a:t>
            </a:r>
            <a:endParaRPr/>
          </a:p>
          <a:p>
            <a:pPr indent="0" lvl="0" marL="0" rtl="0" algn="l">
              <a:lnSpc>
                <a:spcPct val="100000"/>
              </a:lnSpc>
              <a:spcBef>
                <a:spcPts val="1200"/>
              </a:spcBef>
              <a:spcAft>
                <a:spcPts val="1200"/>
              </a:spcAft>
              <a:buNone/>
            </a:pPr>
            <a:r>
              <a:rPr lang="en"/>
              <a:t>&lt;/individuals&gt;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NMTOKEN</a:t>
            </a:r>
            <a:endParaRPr b="1"/>
          </a:p>
        </p:txBody>
      </p:sp>
      <p:sp>
        <p:nvSpPr>
          <p:cNvPr id="282" name="Google Shape;28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NMTOKEN (name token) is any mixture of Name characters. It cannot contain whitespace (although leading or trailing whitespace will be trimmed/ignored)</a:t>
            </a:r>
            <a:endParaRPr/>
          </a:p>
          <a:p>
            <a:pPr indent="0" lvl="0" marL="0" rtl="0" algn="l">
              <a:spcBef>
                <a:spcPts val="1200"/>
              </a:spcBef>
              <a:spcAft>
                <a:spcPts val="0"/>
              </a:spcAft>
              <a:buNone/>
            </a:pPr>
            <a:r>
              <a:rPr b="1" lang="en"/>
              <a:t>Syntax:</a:t>
            </a:r>
            <a:endParaRPr b="1"/>
          </a:p>
          <a:p>
            <a:pPr indent="0" lvl="0" marL="0" rtl="0" algn="l">
              <a:spcBef>
                <a:spcPts val="1200"/>
              </a:spcBef>
              <a:spcAft>
                <a:spcPts val="0"/>
              </a:spcAft>
              <a:buNone/>
            </a:pPr>
            <a:r>
              <a:rPr lang="en"/>
              <a:t>&lt;!ATTLIST element_name attribute_name NMTOKEN default_value&gt;</a:t>
            </a:r>
            <a:endParaRPr/>
          </a:p>
          <a:p>
            <a:pPr indent="0" lvl="0" marL="0" rtl="0" algn="l">
              <a:spcBef>
                <a:spcPts val="1200"/>
              </a:spcBef>
              <a:spcAft>
                <a:spcPts val="0"/>
              </a:spcAft>
              <a:buNone/>
            </a:pPr>
            <a:r>
              <a:rPr b="1" lang="en"/>
              <a:t>Example:</a:t>
            </a:r>
            <a:endParaRPr b="1"/>
          </a:p>
          <a:p>
            <a:pPr indent="0" lvl="0" marL="0" rtl="0" algn="l">
              <a:spcBef>
                <a:spcPts val="1200"/>
              </a:spcBef>
              <a:spcAft>
                <a:spcPts val="0"/>
              </a:spcAft>
              <a:buClr>
                <a:schemeClr val="dk1"/>
              </a:buClr>
              <a:buSzPts val="1100"/>
              <a:buFont typeface="Arial"/>
              <a:buNone/>
            </a:pPr>
            <a:r>
              <a:rPr lang="en"/>
              <a:t>&lt;!ATTLIST mountain country NMTOKEN #REQUIRED&gt;</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NMTOKEN</a:t>
            </a:r>
            <a:endParaRPr/>
          </a:p>
        </p:txBody>
      </p:sp>
      <p:sp>
        <p:nvSpPr>
          <p:cNvPr id="288" name="Google Shape;288;p5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VALID</a:t>
            </a:r>
            <a:endParaRPr b="1"/>
          </a:p>
          <a:p>
            <a:pPr indent="0" lvl="0" marL="0" rtl="0" algn="l">
              <a:spcBef>
                <a:spcPts val="1200"/>
              </a:spcBef>
              <a:spcAft>
                <a:spcPts val="0"/>
              </a:spcAft>
              <a:buNone/>
            </a:pPr>
            <a:r>
              <a:rPr lang="en"/>
              <a:t>&lt;mountains&gt;</a:t>
            </a:r>
            <a:endParaRPr/>
          </a:p>
          <a:p>
            <a:pPr indent="0" lvl="0" marL="0" rtl="0" algn="l">
              <a:spcBef>
                <a:spcPts val="1200"/>
              </a:spcBef>
              <a:spcAft>
                <a:spcPts val="0"/>
              </a:spcAft>
              <a:buNone/>
            </a:pPr>
            <a:r>
              <a:rPr lang="en"/>
              <a:t>  &lt;mountain country="NZ"&gt;</a:t>
            </a:r>
            <a:endParaRPr/>
          </a:p>
          <a:p>
            <a:pPr indent="0" lvl="0" marL="0" rtl="0" algn="l">
              <a:spcBef>
                <a:spcPts val="1200"/>
              </a:spcBef>
              <a:spcAft>
                <a:spcPts val="0"/>
              </a:spcAft>
              <a:buNone/>
            </a:pPr>
            <a:r>
              <a:rPr lang="en"/>
              <a:t>    &lt;name&gt;Mount Cook&lt;/name&gt;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0"/>
              </a:spcAft>
              <a:buNone/>
            </a:pPr>
            <a:r>
              <a:rPr lang="en"/>
              <a:t>  &lt;mountain country="AUS"&gt;</a:t>
            </a:r>
            <a:endParaRPr/>
          </a:p>
          <a:p>
            <a:pPr indent="0" lvl="0" marL="0" rtl="0" algn="l">
              <a:spcBef>
                <a:spcPts val="1200"/>
              </a:spcBef>
              <a:spcAft>
                <a:spcPts val="0"/>
              </a:spcAft>
              <a:buNone/>
            </a:pPr>
            <a:r>
              <a:rPr lang="en"/>
              <a:t>    &lt;name&gt;Cradle Mountain&lt;/name&gt;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1200"/>
              </a:spcAft>
              <a:buNone/>
            </a:pPr>
            <a:r>
              <a:rPr lang="en"/>
              <a:t>&lt;/mountains&gt;</a:t>
            </a:r>
            <a:endParaRPr/>
          </a:p>
        </p:txBody>
      </p:sp>
      <p:sp>
        <p:nvSpPr>
          <p:cNvPr id="289" name="Google Shape;289;p5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INVALID</a:t>
            </a:r>
            <a:endParaRPr b="1"/>
          </a:p>
          <a:p>
            <a:pPr indent="0" lvl="0" marL="0" rtl="0" algn="l">
              <a:spcBef>
                <a:spcPts val="1200"/>
              </a:spcBef>
              <a:spcAft>
                <a:spcPts val="0"/>
              </a:spcAft>
              <a:buNone/>
            </a:pPr>
            <a:r>
              <a:rPr lang="en"/>
              <a:t>&lt;mountains&gt;</a:t>
            </a:r>
            <a:endParaRPr/>
          </a:p>
          <a:p>
            <a:pPr indent="0" lvl="0" marL="0" rtl="0" algn="l">
              <a:spcBef>
                <a:spcPts val="1200"/>
              </a:spcBef>
              <a:spcAft>
                <a:spcPts val="0"/>
              </a:spcAft>
              <a:buNone/>
            </a:pPr>
            <a:r>
              <a:rPr lang="en"/>
              <a:t>  &lt;mountain country="New Zealand"&gt;</a:t>
            </a:r>
            <a:endParaRPr/>
          </a:p>
          <a:p>
            <a:pPr indent="0" lvl="0" marL="0" rtl="0" algn="l">
              <a:spcBef>
                <a:spcPts val="1200"/>
              </a:spcBef>
              <a:spcAft>
                <a:spcPts val="0"/>
              </a:spcAft>
              <a:buNone/>
            </a:pPr>
            <a:r>
              <a:rPr lang="en"/>
              <a:t>    &lt;name&gt;Mount Cook&lt;/name&gt;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0"/>
              </a:spcAft>
              <a:buNone/>
            </a:pPr>
            <a:r>
              <a:rPr lang="en"/>
              <a:t>  &lt;mountain country="Australia"&gt;</a:t>
            </a:r>
            <a:endParaRPr/>
          </a:p>
          <a:p>
            <a:pPr indent="0" lvl="0" marL="0" rtl="0" algn="l">
              <a:spcBef>
                <a:spcPts val="1200"/>
              </a:spcBef>
              <a:spcAft>
                <a:spcPts val="0"/>
              </a:spcAft>
              <a:buNone/>
            </a:pPr>
            <a:r>
              <a:rPr lang="en"/>
              <a:t>    &lt;name&gt;Cradle Mountain&lt;/name&gt;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1200"/>
              </a:spcAft>
              <a:buNone/>
            </a:pPr>
            <a:r>
              <a:rPr lang="en"/>
              <a:t>&lt;/mountains&gt;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internal DTD</a:t>
            </a:r>
            <a:endParaRPr/>
          </a:p>
        </p:txBody>
      </p:sp>
      <p:sp>
        <p:nvSpPr>
          <p:cNvPr id="73" name="Google Shape;73;p16"/>
          <p:cNvSpPr txBox="1"/>
          <p:nvPr>
            <p:ph idx="1" type="body"/>
          </p:nvPr>
        </p:nvSpPr>
        <p:spPr>
          <a:xfrm>
            <a:off x="311700" y="1152475"/>
            <a:ext cx="4663800" cy="3990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&lt;?xml version="1.0"?&gt;</a:t>
            </a:r>
            <a:endParaRPr/>
          </a:p>
          <a:p>
            <a:pPr indent="0" lvl="0" marL="0" marR="0" rtl="0" algn="l">
              <a:lnSpc>
                <a:spcPct val="100000"/>
              </a:lnSpc>
              <a:spcBef>
                <a:spcPts val="1200"/>
              </a:spcBef>
              <a:spcAft>
                <a:spcPts val="0"/>
              </a:spcAft>
              <a:buNone/>
            </a:pPr>
            <a:r>
              <a:rPr lang="en"/>
              <a:t>&lt;!DOCTYPE student [</a:t>
            </a:r>
            <a:endParaRPr/>
          </a:p>
          <a:p>
            <a:pPr indent="0" lvl="0" marL="0" marR="0" rtl="0" algn="l">
              <a:lnSpc>
                <a:spcPct val="100000"/>
              </a:lnSpc>
              <a:spcBef>
                <a:spcPts val="1200"/>
              </a:spcBef>
              <a:spcAft>
                <a:spcPts val="0"/>
              </a:spcAft>
              <a:buNone/>
            </a:pPr>
            <a:r>
              <a:rPr lang="en"/>
              <a:t>&lt;!ELEMENT student (name,address,phone,email)&gt;</a:t>
            </a:r>
            <a:endParaRPr/>
          </a:p>
          <a:p>
            <a:pPr indent="0" lvl="0" marL="0" marR="0" rtl="0" algn="l">
              <a:lnSpc>
                <a:spcPct val="100000"/>
              </a:lnSpc>
              <a:spcBef>
                <a:spcPts val="1200"/>
              </a:spcBef>
              <a:spcAft>
                <a:spcPts val="0"/>
              </a:spcAft>
              <a:buNone/>
            </a:pPr>
            <a:r>
              <a:rPr lang="en"/>
              <a:t>&lt;!ELEMENT name (#PCDATA)&gt;</a:t>
            </a:r>
            <a:endParaRPr/>
          </a:p>
          <a:p>
            <a:pPr indent="0" lvl="0" marL="0" marR="0" rtl="0" algn="l">
              <a:lnSpc>
                <a:spcPct val="100000"/>
              </a:lnSpc>
              <a:spcBef>
                <a:spcPts val="1200"/>
              </a:spcBef>
              <a:spcAft>
                <a:spcPts val="0"/>
              </a:spcAft>
              <a:buNone/>
            </a:pPr>
            <a:r>
              <a:rPr lang="en"/>
              <a:t>&lt;!ELEMENT address (#PCDATA)&gt;</a:t>
            </a:r>
            <a:endParaRPr/>
          </a:p>
          <a:p>
            <a:pPr indent="0" lvl="0" marL="0" marR="0" rtl="0" algn="l">
              <a:lnSpc>
                <a:spcPct val="100000"/>
              </a:lnSpc>
              <a:spcBef>
                <a:spcPts val="1200"/>
              </a:spcBef>
              <a:spcAft>
                <a:spcPts val="0"/>
              </a:spcAft>
              <a:buNone/>
            </a:pPr>
            <a:r>
              <a:rPr lang="en"/>
              <a:t>&lt;!ELEMENT phone (#PCDATA)&gt;</a:t>
            </a:r>
            <a:endParaRPr/>
          </a:p>
          <a:p>
            <a:pPr indent="0" lvl="0" marL="0" marR="0" rtl="0" algn="l">
              <a:lnSpc>
                <a:spcPct val="100000"/>
              </a:lnSpc>
              <a:spcBef>
                <a:spcPts val="1200"/>
              </a:spcBef>
              <a:spcAft>
                <a:spcPts val="0"/>
              </a:spcAft>
              <a:buNone/>
            </a:pPr>
            <a:r>
              <a:rPr lang="en"/>
              <a:t>&lt;!ELEMENT email (#PCDATA)&gt;</a:t>
            </a:r>
            <a:endParaRPr/>
          </a:p>
          <a:p>
            <a:pPr indent="0" lvl="0" marL="0" marR="0" rtl="0" algn="l">
              <a:lnSpc>
                <a:spcPct val="100000"/>
              </a:lnSpc>
              <a:spcBef>
                <a:spcPts val="1200"/>
              </a:spcBef>
              <a:spcAft>
                <a:spcPts val="1200"/>
              </a:spcAft>
              <a:buNone/>
            </a:pPr>
            <a:r>
              <a:rPr lang="en"/>
              <a:t>]&gt;</a:t>
            </a:r>
            <a:endParaRPr/>
          </a:p>
        </p:txBody>
      </p:sp>
      <p:sp>
        <p:nvSpPr>
          <p:cNvPr id="74" name="Google Shape;74;p16"/>
          <p:cNvSpPr txBox="1"/>
          <p:nvPr/>
        </p:nvSpPr>
        <p:spPr>
          <a:xfrm>
            <a:off x="4896975" y="1333500"/>
            <a:ext cx="4135200" cy="3848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Clr>
                <a:schemeClr val="dk1"/>
              </a:buClr>
              <a:buSzPts val="1100"/>
              <a:buFont typeface="Arial"/>
              <a:buNone/>
            </a:pPr>
            <a:r>
              <a:rPr lang="en" sz="1800">
                <a:solidFill>
                  <a:schemeClr val="dk2"/>
                </a:solidFill>
              </a:rPr>
              <a:t>&lt;student&gt;</a:t>
            </a:r>
            <a:endParaRPr sz="1800">
              <a:solidFill>
                <a:schemeClr val="dk2"/>
              </a:solidFill>
            </a:endParaRPr>
          </a:p>
          <a:p>
            <a:pPr indent="457200" lvl="0" marL="0" rtl="0" algn="l">
              <a:spcBef>
                <a:spcPts val="1200"/>
              </a:spcBef>
              <a:spcAft>
                <a:spcPts val="0"/>
              </a:spcAft>
              <a:buClr>
                <a:schemeClr val="dk1"/>
              </a:buClr>
              <a:buSzPts val="1100"/>
              <a:buFont typeface="Arial"/>
              <a:buNone/>
            </a:pPr>
            <a:r>
              <a:rPr lang="en" sz="1800">
                <a:solidFill>
                  <a:schemeClr val="dk2"/>
                </a:solidFill>
              </a:rPr>
              <a:t>&lt;name&gt;Ram Thapa&lt;/name&gt;</a:t>
            </a:r>
            <a:endParaRPr sz="1800">
              <a:solidFill>
                <a:schemeClr val="dk2"/>
              </a:solidFill>
            </a:endParaRPr>
          </a:p>
          <a:p>
            <a:pPr indent="457200" lvl="0" marL="0" rtl="0" algn="l">
              <a:spcBef>
                <a:spcPts val="1200"/>
              </a:spcBef>
              <a:spcAft>
                <a:spcPts val="0"/>
              </a:spcAft>
              <a:buClr>
                <a:schemeClr val="dk1"/>
              </a:buClr>
              <a:buSzPts val="1100"/>
              <a:buFont typeface="Arial"/>
              <a:buNone/>
            </a:pPr>
            <a:r>
              <a:rPr lang="en" sz="1800">
                <a:solidFill>
                  <a:schemeClr val="dk2"/>
                </a:solidFill>
              </a:rPr>
              <a:t>&lt;address&gt;Kathmandu&lt;/address&gt;</a:t>
            </a:r>
            <a:endParaRPr sz="1800">
              <a:solidFill>
                <a:schemeClr val="dk2"/>
              </a:solidFill>
            </a:endParaRPr>
          </a:p>
          <a:p>
            <a:pPr indent="457200" lvl="0" marL="0" rtl="0" algn="l">
              <a:spcBef>
                <a:spcPts val="1200"/>
              </a:spcBef>
              <a:spcAft>
                <a:spcPts val="0"/>
              </a:spcAft>
              <a:buClr>
                <a:schemeClr val="dk1"/>
              </a:buClr>
              <a:buSzPts val="1100"/>
              <a:buFont typeface="Arial"/>
              <a:buNone/>
            </a:pPr>
            <a:r>
              <a:rPr lang="en" sz="1800">
                <a:solidFill>
                  <a:schemeClr val="dk2"/>
                </a:solidFill>
              </a:rPr>
              <a:t>&lt;phone&gt;4240005&lt;/phone&gt;</a:t>
            </a:r>
            <a:endParaRPr sz="1800">
              <a:solidFill>
                <a:schemeClr val="dk2"/>
              </a:solidFill>
            </a:endParaRPr>
          </a:p>
          <a:p>
            <a:pPr indent="457200" lvl="0" marL="0" rtl="0" algn="l">
              <a:spcBef>
                <a:spcPts val="1200"/>
              </a:spcBef>
              <a:spcAft>
                <a:spcPts val="0"/>
              </a:spcAft>
              <a:buClr>
                <a:schemeClr val="dk1"/>
              </a:buClr>
              <a:buSzPts val="1100"/>
              <a:buFont typeface="Arial"/>
              <a:buNone/>
            </a:pPr>
            <a:r>
              <a:rPr lang="en" sz="1800">
                <a:solidFill>
                  <a:schemeClr val="dk2"/>
                </a:solidFill>
              </a:rPr>
              <a:t>&lt;email&gt;ram@gmail.com&lt;/email&gt;</a:t>
            </a:r>
            <a:endParaRPr sz="1800">
              <a:solidFill>
                <a:schemeClr val="dk2"/>
              </a:solidFill>
            </a:endParaRPr>
          </a:p>
          <a:p>
            <a:pPr indent="457200" lvl="0" marL="0" rtl="0" algn="l">
              <a:spcBef>
                <a:spcPts val="1200"/>
              </a:spcBef>
              <a:spcAft>
                <a:spcPts val="0"/>
              </a:spcAft>
              <a:buClr>
                <a:schemeClr val="dk1"/>
              </a:buClr>
              <a:buSzPts val="1100"/>
              <a:buFont typeface="Arial"/>
              <a:buNone/>
            </a:pPr>
            <a:r>
              <a:rPr lang="en" sz="1800">
                <a:solidFill>
                  <a:schemeClr val="dk2"/>
                </a:solidFill>
              </a:rPr>
              <a:t>&lt;/student&gt;</a:t>
            </a:r>
            <a:endParaRPr sz="1800">
              <a:solidFill>
                <a:schemeClr val="dk2"/>
              </a:solidFill>
            </a:endParaRPr>
          </a:p>
          <a:p>
            <a:pPr indent="457200" lvl="0" marL="0" rtl="0" algn="l">
              <a:spcBef>
                <a:spcPts val="1200"/>
              </a:spcBef>
              <a:spcAft>
                <a:spcPts val="0"/>
              </a:spcAft>
              <a:buClr>
                <a:schemeClr val="dk1"/>
              </a:buClr>
              <a:buSzPts val="1100"/>
              <a:buFont typeface="Arial"/>
              <a:buNone/>
            </a:pPr>
            <a:r>
              <a:t/>
            </a:r>
            <a:endParaRPr sz="1800">
              <a:solidFill>
                <a:schemeClr val="dk2"/>
              </a:solidFill>
            </a:endParaRPr>
          </a:p>
          <a:p>
            <a:pPr indent="457200" lvl="0" marL="0" rtl="0" algn="l">
              <a:spcBef>
                <a:spcPts val="1200"/>
              </a:spcBef>
              <a:spcAft>
                <a:spcPts val="0"/>
              </a:spcAft>
              <a:buClr>
                <a:schemeClr val="dk1"/>
              </a:buClr>
              <a:buSzPts val="1100"/>
              <a:buFont typeface="Arial"/>
              <a:buNone/>
            </a:pPr>
            <a:r>
              <a:rPr lang="en" sz="1800">
                <a:solidFill>
                  <a:schemeClr val="dk2"/>
                </a:solidFill>
              </a:rPr>
              <a:t>Note: file will have .xml extension.</a:t>
            </a:r>
            <a:endParaRPr sz="1800">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NMTOKENS</a:t>
            </a:r>
            <a:endParaRPr b="1"/>
          </a:p>
        </p:txBody>
      </p:sp>
      <p:sp>
        <p:nvSpPr>
          <p:cNvPr id="295" name="Google Shape;29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attribute type of NMTOKENS allows the attribute value to be made up of multiple NMTOKENSs, separated by a space.</a:t>
            </a:r>
            <a:endParaRPr/>
          </a:p>
          <a:p>
            <a:pPr indent="0" lvl="0" marL="0" rtl="0" algn="l">
              <a:spcBef>
                <a:spcPts val="1200"/>
              </a:spcBef>
              <a:spcAft>
                <a:spcPts val="0"/>
              </a:spcAft>
              <a:buNone/>
            </a:pPr>
            <a:r>
              <a:rPr b="1" lang="en"/>
              <a:t>Syntax:</a:t>
            </a:r>
            <a:endParaRPr b="1"/>
          </a:p>
          <a:p>
            <a:pPr indent="0" lvl="0" marL="0" rtl="0" algn="l">
              <a:spcBef>
                <a:spcPts val="1200"/>
              </a:spcBef>
              <a:spcAft>
                <a:spcPts val="0"/>
              </a:spcAft>
              <a:buNone/>
            </a:pPr>
            <a:r>
              <a:rPr lang="en"/>
              <a:t>&lt;!ATTLIST element_name attribute_name NMTOKENS default_value&gt;</a:t>
            </a:r>
            <a:endParaRPr/>
          </a:p>
          <a:p>
            <a:pPr indent="0" lvl="0" marL="0" rtl="0" algn="l">
              <a:spcBef>
                <a:spcPts val="1200"/>
              </a:spcBef>
              <a:spcAft>
                <a:spcPts val="0"/>
              </a:spcAft>
              <a:buNone/>
            </a:pPr>
            <a:r>
              <a:rPr b="1" lang="en"/>
              <a:t>Example:</a:t>
            </a:r>
            <a:endParaRPr b="1"/>
          </a:p>
          <a:p>
            <a:pPr indent="0" lvl="0" marL="0" rtl="0" algn="l">
              <a:spcBef>
                <a:spcPts val="1200"/>
              </a:spcBef>
              <a:spcAft>
                <a:spcPts val="0"/>
              </a:spcAft>
              <a:buNone/>
            </a:pPr>
            <a:r>
              <a:rPr lang="en"/>
              <a:t>&lt;!ATTLIST mountain country NMTOKENS #REQUIRED&gt;</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NMTOKENS</a:t>
            </a:r>
            <a:endParaRPr/>
          </a:p>
        </p:txBody>
      </p:sp>
      <p:sp>
        <p:nvSpPr>
          <p:cNvPr id="301" name="Google Shape;30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Example:</a:t>
            </a:r>
            <a:endParaRPr b="1"/>
          </a:p>
          <a:p>
            <a:pPr indent="0" lvl="0" marL="0" rtl="0" algn="l">
              <a:spcBef>
                <a:spcPts val="1200"/>
              </a:spcBef>
              <a:spcAft>
                <a:spcPts val="0"/>
              </a:spcAft>
              <a:buNone/>
            </a:pPr>
            <a:r>
              <a:rPr lang="en"/>
              <a:t>&lt;mountains country="NZ AU"&gt;</a:t>
            </a:r>
            <a:endParaRPr/>
          </a:p>
          <a:p>
            <a:pPr indent="0" lvl="0" marL="0" rtl="0" algn="l">
              <a:spcBef>
                <a:spcPts val="1200"/>
              </a:spcBef>
              <a:spcAft>
                <a:spcPts val="0"/>
              </a:spcAft>
              <a:buNone/>
            </a:pPr>
            <a:r>
              <a:rPr lang="en"/>
              <a:t>  &lt;mountain&gt;</a:t>
            </a:r>
            <a:endParaRPr/>
          </a:p>
          <a:p>
            <a:pPr indent="0" lvl="0" marL="0" rtl="0" algn="l">
              <a:spcBef>
                <a:spcPts val="1200"/>
              </a:spcBef>
              <a:spcAft>
                <a:spcPts val="0"/>
              </a:spcAft>
              <a:buNone/>
            </a:pPr>
            <a:r>
              <a:rPr lang="en"/>
              <a:t>    &lt;name&gt;Mount Cook&lt;/name&gt;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0"/>
              </a:spcAft>
              <a:buNone/>
            </a:pPr>
            <a:r>
              <a:rPr lang="en"/>
              <a:t>  &lt;mountain&gt;</a:t>
            </a:r>
            <a:endParaRPr/>
          </a:p>
          <a:p>
            <a:pPr indent="0" lvl="0" marL="0" rtl="0" algn="l">
              <a:spcBef>
                <a:spcPts val="1200"/>
              </a:spcBef>
              <a:spcAft>
                <a:spcPts val="0"/>
              </a:spcAft>
              <a:buNone/>
            </a:pPr>
            <a:r>
              <a:rPr lang="en"/>
              <a:t>    &lt;name&gt;Cradle Mountain&lt;/name&gt;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1200"/>
              </a:spcAft>
              <a:buNone/>
            </a:pPr>
            <a:r>
              <a:rPr lang="en"/>
              <a:t>&lt;/mountains&gt;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NOTATION</a:t>
            </a:r>
            <a:endParaRPr/>
          </a:p>
        </p:txBody>
      </p:sp>
      <p:sp>
        <p:nvSpPr>
          <p:cNvPr id="307" name="Google Shape;307;p54"/>
          <p:cNvSpPr txBox="1"/>
          <p:nvPr>
            <p:ph idx="1" type="body"/>
          </p:nvPr>
        </p:nvSpPr>
        <p:spPr>
          <a:xfrm>
            <a:off x="311700" y="1152475"/>
            <a:ext cx="8520600" cy="370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 notation is used to specify the format of non-XML data. A common use of notations is to describe MIME types such as image/gif, image/jpeg etc.</a:t>
            </a:r>
            <a:endParaRPr/>
          </a:p>
          <a:p>
            <a:pPr indent="0" lvl="0" marL="0" rtl="0" algn="l">
              <a:spcBef>
                <a:spcPts val="1200"/>
              </a:spcBef>
              <a:spcAft>
                <a:spcPts val="0"/>
              </a:spcAft>
              <a:buNone/>
            </a:pPr>
            <a:r>
              <a:rPr lang="en"/>
              <a:t>Syntax:</a:t>
            </a:r>
            <a:endParaRPr/>
          </a:p>
          <a:p>
            <a:pPr indent="0" lvl="0" marL="0" rtl="0" algn="l">
              <a:spcBef>
                <a:spcPts val="1200"/>
              </a:spcBef>
              <a:spcAft>
                <a:spcPts val="0"/>
              </a:spcAft>
              <a:buNone/>
            </a:pPr>
            <a:r>
              <a:rPr lang="en"/>
              <a:t>To declare a notation:</a:t>
            </a:r>
            <a:endParaRPr/>
          </a:p>
          <a:p>
            <a:pPr indent="0" lvl="0" marL="0" rtl="0" algn="l">
              <a:spcBef>
                <a:spcPts val="1200"/>
              </a:spcBef>
              <a:spcAft>
                <a:spcPts val="0"/>
              </a:spcAft>
              <a:buNone/>
            </a:pPr>
            <a:r>
              <a:rPr lang="en"/>
              <a:t>&lt;!NOTATION GIF SYSTEM "image/gif"&gt;</a:t>
            </a:r>
            <a:endParaRPr/>
          </a:p>
          <a:p>
            <a:pPr indent="0" lvl="0" marL="0" rtl="0" algn="l">
              <a:spcBef>
                <a:spcPts val="1200"/>
              </a:spcBef>
              <a:spcAft>
                <a:spcPts val="0"/>
              </a:spcAft>
              <a:buNone/>
            </a:pPr>
            <a:r>
              <a:rPr lang="en"/>
              <a:t>&lt;!NOTATION JPG SYSTEM "image/jpeg"&gt;</a:t>
            </a:r>
            <a:endParaRPr/>
          </a:p>
          <a:p>
            <a:pPr indent="0" lvl="0" marL="0" rtl="0" algn="l">
              <a:spcBef>
                <a:spcPts val="1200"/>
              </a:spcBef>
              <a:spcAft>
                <a:spcPts val="0"/>
              </a:spcAft>
              <a:buNone/>
            </a:pPr>
            <a:r>
              <a:rPr lang="en"/>
              <a:t>&lt;!NOTATION PNG SYSTEM "image/png"&gt;</a:t>
            </a:r>
            <a:endParaRPr/>
          </a:p>
          <a:p>
            <a:pPr indent="0" lvl="0" marL="0" rtl="0" algn="l">
              <a:spcBef>
                <a:spcPts val="1200"/>
              </a:spcBef>
              <a:spcAft>
                <a:spcPts val="0"/>
              </a:spcAft>
              <a:buNone/>
            </a:pPr>
            <a:r>
              <a:rPr lang="en"/>
              <a:t>&lt;!ATTLIST mountain photo ENTITY #IMPLIED </a:t>
            </a:r>
            <a:endParaRPr/>
          </a:p>
          <a:p>
            <a:pPr indent="0" lvl="0" marL="0" rtl="0" algn="l">
              <a:spcBef>
                <a:spcPts val="1200"/>
              </a:spcBef>
              <a:spcAft>
                <a:spcPts val="0"/>
              </a:spcAft>
              <a:buNone/>
            </a:pPr>
            <a:r>
              <a:rPr lang="en"/>
              <a:t>photo_type NOTATION (GIF | JPG | PNG) #IMPLIED&gt;</a:t>
            </a:r>
            <a:endParaRPr/>
          </a:p>
          <a:p>
            <a:pPr indent="0" lvl="0" marL="0" rtl="0" algn="l">
              <a:spcBef>
                <a:spcPts val="1200"/>
              </a:spcBef>
              <a:spcAft>
                <a:spcPts val="1200"/>
              </a:spcAft>
              <a:buNone/>
            </a:pPr>
            <a:r>
              <a:rPr lang="en"/>
              <a:t>&lt;!ENTITY mt_cook_1 SYSTEM "mt_cook1.jpg"&gt;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NOTATION EXAMPLE</a:t>
            </a:r>
            <a:endParaRPr/>
          </a:p>
        </p:txBody>
      </p:sp>
      <p:sp>
        <p:nvSpPr>
          <p:cNvPr id="313" name="Google Shape;31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&lt;mountains&gt;</a:t>
            </a:r>
            <a:endParaRPr/>
          </a:p>
          <a:p>
            <a:pPr indent="0" lvl="0" marL="0" rtl="0" algn="l">
              <a:spcBef>
                <a:spcPts val="1200"/>
              </a:spcBef>
              <a:spcAft>
                <a:spcPts val="0"/>
              </a:spcAft>
              <a:buNone/>
            </a:pPr>
            <a:r>
              <a:rPr lang="en"/>
              <a:t>  &lt;mountain photo="mt_cook_1" photo_type="JPG"&gt;</a:t>
            </a:r>
            <a:endParaRPr/>
          </a:p>
          <a:p>
            <a:pPr indent="0" lvl="0" marL="0" rtl="0" algn="l">
              <a:spcBef>
                <a:spcPts val="1200"/>
              </a:spcBef>
              <a:spcAft>
                <a:spcPts val="0"/>
              </a:spcAft>
              <a:buNone/>
            </a:pPr>
            <a:r>
              <a:rPr lang="en"/>
              <a:t>    &lt;name&gt;Mount Cook&lt;/name&gt;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0"/>
              </a:spcAft>
              <a:buNone/>
            </a:pPr>
            <a:r>
              <a:rPr lang="en"/>
              <a:t>  &lt;mountain&gt;</a:t>
            </a:r>
            <a:endParaRPr/>
          </a:p>
          <a:p>
            <a:pPr indent="0" lvl="0" marL="0" rtl="0" algn="l">
              <a:spcBef>
                <a:spcPts val="1200"/>
              </a:spcBef>
              <a:spcAft>
                <a:spcPts val="0"/>
              </a:spcAft>
              <a:buNone/>
            </a:pPr>
            <a:r>
              <a:rPr lang="en"/>
              <a:t>    &lt;name&gt;Cradle Mountain&lt;/name&gt;</a:t>
            </a:r>
            <a:endParaRPr/>
          </a:p>
          <a:p>
            <a:pPr indent="0" lvl="0" marL="0" rtl="0" algn="l">
              <a:spcBef>
                <a:spcPts val="1200"/>
              </a:spcBef>
              <a:spcAft>
                <a:spcPts val="0"/>
              </a:spcAft>
              <a:buNone/>
            </a:pPr>
            <a:r>
              <a:rPr lang="en"/>
              <a:t>  &lt;/mountain&gt;</a:t>
            </a:r>
            <a:endParaRPr/>
          </a:p>
          <a:p>
            <a:pPr indent="0" lvl="0" marL="0" rtl="0" algn="l">
              <a:spcBef>
                <a:spcPts val="1200"/>
              </a:spcBef>
              <a:spcAft>
                <a:spcPts val="1200"/>
              </a:spcAft>
              <a:buNone/>
            </a:pPr>
            <a:r>
              <a:rPr lang="en"/>
              <a:t>&lt;/mountains&gt;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Declaring Elements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Elements in DTD are declared using &lt;!ELEMENT&gt; declaration</a:t>
            </a:r>
            <a:endParaRPr/>
          </a:p>
          <a:p>
            <a:pPr indent="0" lvl="0" marL="0" rtl="0" algn="l">
              <a:spcBef>
                <a:spcPts val="1200"/>
              </a:spcBef>
              <a:spcAft>
                <a:spcPts val="0"/>
              </a:spcAft>
              <a:buNone/>
            </a:pPr>
            <a:r>
              <a:rPr b="1" lang="en"/>
              <a:t>Syntax:</a:t>
            </a:r>
            <a:endParaRPr b="1"/>
          </a:p>
          <a:p>
            <a:pPr indent="0" lvl="0" marL="0" rtl="0" algn="l">
              <a:spcBef>
                <a:spcPts val="1200"/>
              </a:spcBef>
              <a:spcAft>
                <a:spcPts val="1200"/>
              </a:spcAft>
              <a:buNone/>
            </a:pPr>
            <a:r>
              <a:rPr lang="en"/>
              <a:t>&lt;!ELEMENT element_name content_model&gt;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Plain text (PCDATA)</a:t>
            </a:r>
            <a:endParaRPr/>
          </a:p>
        </p:txBody>
      </p:sp>
      <p:sp>
        <p:nvSpPr>
          <p:cNvPr id="86" name="Google Shape;86;p18"/>
          <p:cNvSpPr txBox="1"/>
          <p:nvPr>
            <p:ph idx="1" type="body"/>
          </p:nvPr>
        </p:nvSpPr>
        <p:spPr>
          <a:xfrm>
            <a:off x="311700" y="1152475"/>
            <a:ext cx="8520600" cy="3771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PCDATA stands for parsed character data</a:t>
            </a:r>
            <a:endParaRPr/>
          </a:p>
          <a:p>
            <a:pPr indent="-342900" lvl="0" marL="457200" rtl="0" algn="l">
              <a:spcBef>
                <a:spcPts val="0"/>
              </a:spcBef>
              <a:spcAft>
                <a:spcPts val="0"/>
              </a:spcAft>
              <a:buSzPts val="1800"/>
              <a:buChar char="●"/>
            </a:pPr>
            <a:r>
              <a:rPr lang="en"/>
              <a:t>PCDATA is text that will be parsed by a parser. The text will be examined by the parser for entities and markup.</a:t>
            </a:r>
            <a:endParaRPr/>
          </a:p>
          <a:p>
            <a:pPr indent="0" lvl="0" marL="0" rtl="0" algn="l">
              <a:lnSpc>
                <a:spcPct val="100000"/>
              </a:lnSpc>
              <a:spcBef>
                <a:spcPts val="1200"/>
              </a:spcBef>
              <a:spcAft>
                <a:spcPts val="0"/>
              </a:spcAft>
              <a:buNone/>
            </a:pPr>
            <a:r>
              <a:rPr lang="en"/>
              <a:t>&lt;book&gt;</a:t>
            </a:r>
            <a:endParaRPr/>
          </a:p>
          <a:p>
            <a:pPr indent="0" lvl="0" marL="0" rtl="0" algn="l">
              <a:lnSpc>
                <a:spcPct val="100000"/>
              </a:lnSpc>
              <a:spcBef>
                <a:spcPts val="1200"/>
              </a:spcBef>
              <a:spcAft>
                <a:spcPts val="0"/>
              </a:spcAft>
              <a:buNone/>
            </a:pPr>
            <a:r>
              <a:rPr lang="en"/>
              <a:t> &lt;title&gt;XML&lt;/title&gt;</a:t>
            </a:r>
            <a:endParaRPr/>
          </a:p>
          <a:p>
            <a:pPr indent="0" lvl="0" marL="0" rtl="0" algn="l">
              <a:lnSpc>
                <a:spcPct val="100000"/>
              </a:lnSpc>
              <a:spcBef>
                <a:spcPts val="1200"/>
              </a:spcBef>
              <a:spcAft>
                <a:spcPts val="0"/>
              </a:spcAft>
              <a:buNone/>
            </a:pPr>
            <a:r>
              <a:rPr lang="en"/>
              <a:t>&lt;/book&gt;</a:t>
            </a:r>
            <a:endParaRPr/>
          </a:p>
          <a:p>
            <a:pPr indent="0" lvl="0" marL="0" rtl="0" algn="l">
              <a:spcBef>
                <a:spcPts val="1200"/>
              </a:spcBef>
              <a:spcAft>
                <a:spcPts val="0"/>
              </a:spcAft>
              <a:buNone/>
            </a:pPr>
            <a:r>
              <a:rPr lang="en"/>
              <a:t>If we need to declare &lt;title&gt; the we use the following syntax:</a:t>
            </a:r>
            <a:endParaRPr/>
          </a:p>
          <a:p>
            <a:pPr indent="0" lvl="0" marL="0" rtl="0" algn="l">
              <a:spcBef>
                <a:spcPts val="1200"/>
              </a:spcBef>
              <a:spcAft>
                <a:spcPts val="0"/>
              </a:spcAft>
              <a:buNone/>
            </a:pPr>
            <a:r>
              <a:rPr b="1" lang="en"/>
              <a:t>Syntax: </a:t>
            </a:r>
            <a:r>
              <a:rPr lang="en"/>
              <a:t>&lt;!ELEMENT element_name (#PCDATA)&gt;</a:t>
            </a:r>
            <a:endParaRPr/>
          </a:p>
          <a:p>
            <a:pPr indent="0" lvl="0" marL="0" rtl="0" algn="l">
              <a:spcBef>
                <a:spcPts val="1200"/>
              </a:spcBef>
              <a:spcAft>
                <a:spcPts val="1200"/>
              </a:spcAft>
              <a:buNone/>
            </a:pPr>
            <a:r>
              <a:rPr lang="en"/>
              <a:t>&lt;!ELEMENT title (#PCDATA)&gt;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ANY</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ANY keyword indicates that text (PCDATA) and/or any elements declared within the DTD can be used in any order any number of times. </a:t>
            </a:r>
            <a:endParaRPr/>
          </a:p>
          <a:p>
            <a:pPr indent="-342900" lvl="0" marL="457200" marR="0" rtl="0" algn="l">
              <a:lnSpc>
                <a:spcPct val="115000"/>
              </a:lnSpc>
              <a:spcBef>
                <a:spcPts val="0"/>
              </a:spcBef>
              <a:spcAft>
                <a:spcPts val="0"/>
              </a:spcAft>
              <a:buSzPts val="1800"/>
              <a:buChar char="●"/>
            </a:pPr>
            <a:r>
              <a:rPr lang="en"/>
              <a:t>However, the ANY keyword does not allow you to include elements that are not declared within the DTD.</a:t>
            </a:r>
            <a:endParaRPr/>
          </a:p>
          <a:p>
            <a:pPr indent="0" lvl="0" marL="457200" marR="0" rtl="0" algn="l">
              <a:lnSpc>
                <a:spcPct val="115000"/>
              </a:lnSpc>
              <a:spcBef>
                <a:spcPts val="1200"/>
              </a:spcBef>
              <a:spcAft>
                <a:spcPts val="0"/>
              </a:spcAft>
              <a:buNone/>
            </a:pPr>
            <a:r>
              <a:rPr lang="en"/>
              <a:t>Syntax:</a:t>
            </a:r>
            <a:endParaRPr/>
          </a:p>
          <a:p>
            <a:pPr indent="0" lvl="0" marL="457200" marR="0" rtl="0" algn="l">
              <a:lnSpc>
                <a:spcPct val="115000"/>
              </a:lnSpc>
              <a:spcBef>
                <a:spcPts val="1200"/>
              </a:spcBef>
              <a:spcAft>
                <a:spcPts val="1200"/>
              </a:spcAft>
              <a:buNone/>
            </a:pPr>
            <a:r>
              <a:rPr lang="en"/>
              <a:t>&lt;!ELEMENT element_name ANY&gt;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lang="en"/>
              <a:t>This element declaration does not contain any content. These are declared with the keyword EMPTY.</a:t>
            </a:r>
            <a:endParaRPr/>
          </a:p>
          <a:p>
            <a:pPr indent="0" lvl="0" marL="0" marR="0" rtl="0" algn="l">
              <a:lnSpc>
                <a:spcPct val="115000"/>
              </a:lnSpc>
              <a:spcBef>
                <a:spcPts val="1200"/>
              </a:spcBef>
              <a:spcAft>
                <a:spcPts val="0"/>
              </a:spcAft>
              <a:buNone/>
            </a:pPr>
            <a:r>
              <a:rPr b="1" lang="en"/>
              <a:t>Syntax:</a:t>
            </a:r>
            <a:endParaRPr b="1"/>
          </a:p>
          <a:p>
            <a:pPr indent="0" lvl="0" marL="0" marR="0" rtl="0" algn="l">
              <a:lnSpc>
                <a:spcPct val="115000"/>
              </a:lnSpc>
              <a:spcBef>
                <a:spcPts val="1200"/>
              </a:spcBef>
              <a:spcAft>
                <a:spcPts val="0"/>
              </a:spcAft>
              <a:buNone/>
            </a:pPr>
            <a:r>
              <a:rPr lang="en"/>
              <a:t>&lt;!ELEMENT element_name EMPTY&gt;</a:t>
            </a:r>
            <a:endParaRPr/>
          </a:p>
          <a:p>
            <a:pPr indent="0" lvl="0" marL="0" marR="0" rtl="0" algn="l">
              <a:lnSpc>
                <a:spcPct val="115000"/>
              </a:lnSpc>
              <a:spcBef>
                <a:spcPts val="1200"/>
              </a:spcBef>
              <a:spcAft>
                <a:spcPts val="0"/>
              </a:spcAft>
              <a:buNone/>
            </a:pPr>
            <a:r>
              <a:rPr lang="en"/>
              <a:t>&lt;?xml version = "1.0"?&gt;</a:t>
            </a:r>
            <a:endParaRPr/>
          </a:p>
          <a:p>
            <a:pPr indent="0" lvl="0" marL="0" marR="0" rtl="0" algn="l">
              <a:lnSpc>
                <a:spcPct val="115000"/>
              </a:lnSpc>
              <a:spcBef>
                <a:spcPts val="1200"/>
              </a:spcBef>
              <a:spcAft>
                <a:spcPts val="0"/>
              </a:spcAft>
              <a:buNone/>
            </a:pPr>
            <a:r>
              <a:rPr lang="en"/>
              <a:t>&lt;!DOCTYPE hr[</a:t>
            </a:r>
            <a:endParaRPr/>
          </a:p>
          <a:p>
            <a:pPr indent="0" lvl="0" marL="0" marR="0" rtl="0" algn="l">
              <a:lnSpc>
                <a:spcPct val="115000"/>
              </a:lnSpc>
              <a:spcBef>
                <a:spcPts val="1200"/>
              </a:spcBef>
              <a:spcAft>
                <a:spcPts val="0"/>
              </a:spcAft>
              <a:buNone/>
            </a:pPr>
            <a:r>
              <a:rPr lang="en"/>
              <a:t>   &lt;!ELEMENT address EMPTY&gt;    </a:t>
            </a:r>
            <a:endParaRPr/>
          </a:p>
          <a:p>
            <a:pPr indent="0" lvl="0" marL="0" marR="0" rtl="0" algn="l">
              <a:lnSpc>
                <a:spcPct val="115000"/>
              </a:lnSpc>
              <a:spcBef>
                <a:spcPts val="1200"/>
              </a:spcBef>
              <a:spcAft>
                <a:spcPts val="0"/>
              </a:spcAft>
              <a:buNone/>
            </a:pPr>
            <a:r>
              <a:rPr lang="en"/>
              <a:t>]&gt;</a:t>
            </a:r>
            <a:endParaRPr/>
          </a:p>
          <a:p>
            <a:pPr indent="0" lvl="0" marL="0" marR="0" rtl="0" algn="l">
              <a:lnSpc>
                <a:spcPct val="115000"/>
              </a:lnSpc>
              <a:spcBef>
                <a:spcPts val="1200"/>
              </a:spcBef>
              <a:spcAft>
                <a:spcPts val="1200"/>
              </a:spcAft>
              <a:buNone/>
            </a:pPr>
            <a:r>
              <a:rPr lang="en"/>
              <a:t>&lt;address /&gt;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Child Elements (Sequence)</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Child elements in a sequence is a comma separated list of elements which has to come in the same order while declaring it inside the parent element.</a:t>
            </a:r>
            <a:endParaRPr/>
          </a:p>
          <a:p>
            <a:pPr indent="0" lvl="0" marL="0" rtl="0" algn="l">
              <a:spcBef>
                <a:spcPts val="1200"/>
              </a:spcBef>
              <a:spcAft>
                <a:spcPts val="0"/>
              </a:spcAft>
              <a:buNone/>
            </a:pPr>
            <a:r>
              <a:rPr b="1" lang="en"/>
              <a:t>Syntax:</a:t>
            </a:r>
            <a:endParaRPr b="1"/>
          </a:p>
          <a:p>
            <a:pPr indent="0" lvl="0" marL="0" rtl="0" algn="l">
              <a:spcBef>
                <a:spcPts val="1200"/>
              </a:spcBef>
              <a:spcAft>
                <a:spcPts val="0"/>
              </a:spcAft>
              <a:buNone/>
            </a:pPr>
            <a:r>
              <a:rPr lang="en"/>
              <a:t>&lt;!ELEMENT element_name (child_element_1, child_element_2, …)</a:t>
            </a:r>
            <a:endParaRPr/>
          </a:p>
          <a:p>
            <a:pPr indent="0" lvl="0" marL="0" rtl="0" algn="l">
              <a:spcBef>
                <a:spcPts val="1200"/>
              </a:spcBef>
              <a:spcAft>
                <a:spcPts val="1200"/>
              </a:spcAft>
              <a:buNone/>
            </a:pPr>
            <a:r>
              <a:rPr lang="en"/>
              <a:t>&lt;!ELEMENT student (name,address,phone)&gt;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