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8331-3611-4405-8DC2-30205ECC4BDB}"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417BD-774C-434A-B469-AD37C31331C6}" type="slidenum">
              <a:rPr lang="en-US" smtClean="0"/>
              <a:t>‹#›</a:t>
            </a:fld>
            <a:endParaRPr lang="en-US"/>
          </a:p>
        </p:txBody>
      </p:sp>
    </p:spTree>
    <p:extLst>
      <p:ext uri="{BB962C8B-B14F-4D97-AF65-F5344CB8AC3E}">
        <p14:creationId xmlns:p14="http://schemas.microsoft.com/office/powerpoint/2010/main" val="423628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Or, in other words, the way the client and the server are connected is established by web application architecture.</a:t>
            </a:r>
            <a:endParaRPr lang="en-US" dirty="0"/>
          </a:p>
        </p:txBody>
      </p:sp>
      <p:sp>
        <p:nvSpPr>
          <p:cNvPr id="4" name="Slide Number Placeholder 3"/>
          <p:cNvSpPr>
            <a:spLocks noGrp="1"/>
          </p:cNvSpPr>
          <p:nvPr>
            <p:ph type="sldNum" sz="quarter" idx="5"/>
          </p:nvPr>
        </p:nvSpPr>
        <p:spPr/>
        <p:txBody>
          <a:bodyPr/>
          <a:lstStyle/>
          <a:p>
            <a:fld id="{197417BD-774C-434A-B469-AD37C31331C6}" type="slidenum">
              <a:rPr lang="en-US" smtClean="0"/>
              <a:t>3</a:t>
            </a:fld>
            <a:endParaRPr lang="en-US"/>
          </a:p>
        </p:txBody>
      </p:sp>
    </p:spTree>
    <p:extLst>
      <p:ext uri="{BB962C8B-B14F-4D97-AF65-F5344CB8AC3E}">
        <p14:creationId xmlns:p14="http://schemas.microsoft.com/office/powerpoint/2010/main" val="407382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For example, if your application is a hotel booking website, business logic will be responsible for the sequence of events a traveler will go through when booking a room.</a:t>
            </a:r>
            <a:endParaRPr lang="en-US" dirty="0"/>
          </a:p>
        </p:txBody>
      </p:sp>
      <p:sp>
        <p:nvSpPr>
          <p:cNvPr id="4" name="Slide Number Placeholder 3"/>
          <p:cNvSpPr>
            <a:spLocks noGrp="1"/>
          </p:cNvSpPr>
          <p:nvPr>
            <p:ph type="sldNum" sz="quarter" idx="5"/>
          </p:nvPr>
        </p:nvSpPr>
        <p:spPr/>
        <p:txBody>
          <a:bodyPr/>
          <a:lstStyle/>
          <a:p>
            <a:fld id="{197417BD-774C-434A-B469-AD37C31331C6}" type="slidenum">
              <a:rPr lang="en-US" smtClean="0"/>
              <a:t>8</a:t>
            </a:fld>
            <a:endParaRPr lang="en-US"/>
          </a:p>
        </p:txBody>
      </p:sp>
    </p:spTree>
    <p:extLst>
      <p:ext uri="{BB962C8B-B14F-4D97-AF65-F5344CB8AC3E}">
        <p14:creationId xmlns:p14="http://schemas.microsoft.com/office/powerpoint/2010/main" val="159203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Payment gateways, social logins </a:t>
            </a:r>
            <a:r>
              <a:rPr lang="en-US" b="0" i="0" dirty="0" err="1">
                <a:solidFill>
                  <a:srgbClr val="000000"/>
                </a:solidFill>
                <a:effectLst/>
                <a:latin typeface="Open Sans" panose="020B0606030504020204" pitchFamily="34" charset="0"/>
              </a:rPr>
              <a:t>etc</a:t>
            </a:r>
            <a:r>
              <a:rPr lang="en-US" b="0" i="0" dirty="0">
                <a:solidFill>
                  <a:srgbClr val="000000"/>
                </a:solidFill>
                <a:effectLst/>
                <a:latin typeface="Open Sans" panose="020B0606030504020204" pitchFamily="34" charset="0"/>
              </a:rPr>
              <a:t> are all integrations connected to the application’s back end via pieces of code called APIs. They allow your software to source data from other software and widen your functionality without coding it from scratch.</a:t>
            </a:r>
            <a:endParaRPr lang="en-US" dirty="0"/>
          </a:p>
        </p:txBody>
      </p:sp>
      <p:sp>
        <p:nvSpPr>
          <p:cNvPr id="4" name="Slide Number Placeholder 3"/>
          <p:cNvSpPr>
            <a:spLocks noGrp="1"/>
          </p:cNvSpPr>
          <p:nvPr>
            <p:ph type="sldNum" sz="quarter" idx="5"/>
          </p:nvPr>
        </p:nvSpPr>
        <p:spPr/>
        <p:txBody>
          <a:bodyPr/>
          <a:lstStyle/>
          <a:p>
            <a:fld id="{197417BD-774C-434A-B469-AD37C31331C6}" type="slidenum">
              <a:rPr lang="en-US" smtClean="0"/>
              <a:t>9</a:t>
            </a:fld>
            <a:endParaRPr lang="en-US"/>
          </a:p>
        </p:txBody>
      </p:sp>
    </p:spTree>
    <p:extLst>
      <p:ext uri="{BB962C8B-B14F-4D97-AF65-F5344CB8AC3E}">
        <p14:creationId xmlns:p14="http://schemas.microsoft.com/office/powerpoint/2010/main" val="224785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ForoSans-Light"/>
              </a:rPr>
              <a:t>“N” in the name n-tier architecture refers to any number from 1.</a:t>
            </a:r>
          </a:p>
          <a:p>
            <a:r>
              <a:rPr lang="en-US" b="0" i="0" dirty="0">
                <a:solidFill>
                  <a:srgbClr val="000000"/>
                </a:solidFill>
                <a:effectLst/>
                <a:latin typeface="ForoSans-Light"/>
              </a:rPr>
              <a:t>That means that these different functions are hosted on several machines or clusters, ensuring that services are provided without resources being shared and, as such, these services are delivered at top capacity.</a:t>
            </a:r>
            <a:endParaRPr lang="en-US" dirty="0"/>
          </a:p>
        </p:txBody>
      </p:sp>
      <p:sp>
        <p:nvSpPr>
          <p:cNvPr id="4" name="Slide Number Placeholder 3"/>
          <p:cNvSpPr>
            <a:spLocks noGrp="1"/>
          </p:cNvSpPr>
          <p:nvPr>
            <p:ph type="sldNum" sz="quarter" idx="5"/>
          </p:nvPr>
        </p:nvSpPr>
        <p:spPr/>
        <p:txBody>
          <a:bodyPr/>
          <a:lstStyle/>
          <a:p>
            <a:fld id="{197417BD-774C-434A-B469-AD37C31331C6}" type="slidenum">
              <a:rPr lang="en-US" smtClean="0"/>
              <a:t>13</a:t>
            </a:fld>
            <a:endParaRPr lang="en-US"/>
          </a:p>
        </p:txBody>
      </p:sp>
    </p:spTree>
    <p:extLst>
      <p:ext uri="{BB962C8B-B14F-4D97-AF65-F5344CB8AC3E}">
        <p14:creationId xmlns:p14="http://schemas.microsoft.com/office/powerpoint/2010/main" val="352603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50C8-F8A8-43BC-97DD-4BA3D391F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186D10-AAFD-4259-B9D6-220BB06E8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B7B5D-BAC1-4652-BF34-7A81BD825A40}"/>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EF3B7CE7-AC8E-4EEE-AB09-2284B14EA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1041-E0F5-474B-AD12-4A72827784C8}"/>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122273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05F1-4E78-441D-BA5C-6592F86DF8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C39FBE-5EDB-45CA-9431-0C3905C7D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43EC2-FF9B-427B-B3E1-7B76B54B353A}"/>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CAF6746E-C69B-4F5A-B067-F3358F2C4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1C469-792A-4E48-97A9-E5A0600652DC}"/>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235740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97A68-C49C-4061-B888-60D531A62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9131F-EA50-44AC-8216-DF41315A6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98B47-D05F-4C8A-A31A-256B9E479BD5}"/>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439321F2-B013-4866-B718-0B201F56E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B76E5-A515-4964-94C4-F30B3525DE4B}"/>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410223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26A6-B475-4577-B2FF-C07FDA656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0B660-9B7A-4A5F-BB39-10A11EB69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8C7D8-3DD7-4AD8-A10C-31B309A3D01E}"/>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5F0E8DF0-8C9C-4183-9F53-64E841119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3742A-6020-4634-A107-2378901CEF4F}"/>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20723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09B4-0F93-4F96-B2FD-A0D154E6D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F03B79-9C12-4CF6-906F-9DBCBA405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7C6046-1A4F-4FB2-861C-031C14EB5811}"/>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8B128F1F-4956-43F6-986B-5EADDA42D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B4DAC-A4D8-42B4-9301-3F1A9854BADA}"/>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196337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BE3F-3E37-4059-93D4-18C888B34F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B6904-9C0D-4781-87A7-2907AD8B0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F7DB1-93A8-48DC-AD3A-B57A75E47A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C7143-4A7F-40BF-8EFA-51EFDA6F4863}"/>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6" name="Footer Placeholder 5">
            <a:extLst>
              <a:ext uri="{FF2B5EF4-FFF2-40B4-BE49-F238E27FC236}">
                <a16:creationId xmlns:a16="http://schemas.microsoft.com/office/drawing/2014/main" id="{5A4D9968-38E7-4F7E-8B6F-8B3992645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16AF3-6219-4152-A970-903892925292}"/>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90576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13E5-0469-44E2-8C0A-705285A86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C97B50-B8BC-4F57-8902-C6EC8EACE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A4378B-B526-44E7-95B4-446E13660F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1C8BE7-B492-408B-B0CE-880F3CC1E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B25A6-CA96-4182-9EC8-1F75DD5BF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50E9AD-CC27-471C-A46A-5C36CF4FC397}"/>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8" name="Footer Placeholder 7">
            <a:extLst>
              <a:ext uri="{FF2B5EF4-FFF2-40B4-BE49-F238E27FC236}">
                <a16:creationId xmlns:a16="http://schemas.microsoft.com/office/drawing/2014/main" id="{DE50213E-0EA6-483D-B40C-7E39390E2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FCB578-9974-401B-AE39-466EC039ECA6}"/>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340097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431F-7EED-413E-9A74-CCF9A89B7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85B42A-2676-4464-904B-E634621BDCAB}"/>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4" name="Footer Placeholder 3">
            <a:extLst>
              <a:ext uri="{FF2B5EF4-FFF2-40B4-BE49-F238E27FC236}">
                <a16:creationId xmlns:a16="http://schemas.microsoft.com/office/drawing/2014/main" id="{42F177BD-77AD-4512-B726-6200383B4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5ECA-483B-40EF-B66F-612FDB7BABA8}"/>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28360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A3159-DB06-4B72-B00D-C10878076772}"/>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3" name="Footer Placeholder 2">
            <a:extLst>
              <a:ext uri="{FF2B5EF4-FFF2-40B4-BE49-F238E27FC236}">
                <a16:creationId xmlns:a16="http://schemas.microsoft.com/office/drawing/2014/main" id="{13B9BD22-1DEA-4FA3-953F-D2D0F9361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1D6F0-3FEA-4FEC-A1E2-5748A20272C0}"/>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372600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9848-484B-4575-A032-5C601D5AF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5C863C-5D26-41CD-81DB-74267A69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DE73E-A050-4C8F-AE1C-46DDC7BF5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29790-2797-48F5-8A6E-549D825C2DA0}"/>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6" name="Footer Placeholder 5">
            <a:extLst>
              <a:ext uri="{FF2B5EF4-FFF2-40B4-BE49-F238E27FC236}">
                <a16:creationId xmlns:a16="http://schemas.microsoft.com/office/drawing/2014/main" id="{F326D536-3C28-4DC6-869A-84C98444B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BCF10-B1B6-4DA4-BFB0-AD13FA91B1D6}"/>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111462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C9C6-BCC9-41D3-9311-9CB02B83A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5EB8E-A5C5-40FF-B611-61F362FBB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04306-80F2-4474-8DDC-5AEFC6775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A9104-5CF1-4953-B9ED-895FE0C24649}"/>
              </a:ext>
            </a:extLst>
          </p:cNvPr>
          <p:cNvSpPr>
            <a:spLocks noGrp="1"/>
          </p:cNvSpPr>
          <p:nvPr>
            <p:ph type="dt" sz="half" idx="10"/>
          </p:nvPr>
        </p:nvSpPr>
        <p:spPr/>
        <p:txBody>
          <a:bodyPr/>
          <a:lstStyle/>
          <a:p>
            <a:fld id="{B07EDE5C-670B-4AF1-B368-32489C830903}" type="datetimeFigureOut">
              <a:rPr lang="en-US" smtClean="0"/>
              <a:t>9/2/2021</a:t>
            </a:fld>
            <a:endParaRPr lang="en-US"/>
          </a:p>
        </p:txBody>
      </p:sp>
      <p:sp>
        <p:nvSpPr>
          <p:cNvPr id="6" name="Footer Placeholder 5">
            <a:extLst>
              <a:ext uri="{FF2B5EF4-FFF2-40B4-BE49-F238E27FC236}">
                <a16:creationId xmlns:a16="http://schemas.microsoft.com/office/drawing/2014/main" id="{C28B775F-FEE5-40C8-A160-740AC8884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D7980-7F0C-41B0-993C-F9722CB58E5A}"/>
              </a:ext>
            </a:extLst>
          </p:cNvPr>
          <p:cNvSpPr>
            <a:spLocks noGrp="1"/>
          </p:cNvSpPr>
          <p:nvPr>
            <p:ph type="sldNum" sz="quarter" idx="12"/>
          </p:nvPr>
        </p:nvSpPr>
        <p:spPr/>
        <p:txBody>
          <a:bodyPr/>
          <a:lstStyle/>
          <a:p>
            <a:fld id="{D4AAEE18-5717-45A4-A497-99E6F54D08FD}" type="slidenum">
              <a:rPr lang="en-US" smtClean="0"/>
              <a:t>‹#›</a:t>
            </a:fld>
            <a:endParaRPr lang="en-US"/>
          </a:p>
        </p:txBody>
      </p:sp>
    </p:spTree>
    <p:extLst>
      <p:ext uri="{BB962C8B-B14F-4D97-AF65-F5344CB8AC3E}">
        <p14:creationId xmlns:p14="http://schemas.microsoft.com/office/powerpoint/2010/main" val="372677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A7DEF-148F-43D9-BDB6-9A2A30D87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44B14-960B-419A-B35C-0BE136129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C55D4-4C75-475C-8663-A5DFF3F44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EDE5C-670B-4AF1-B368-32489C830903}" type="datetimeFigureOut">
              <a:rPr lang="en-US" smtClean="0"/>
              <a:t>9/2/2021</a:t>
            </a:fld>
            <a:endParaRPr lang="en-US"/>
          </a:p>
        </p:txBody>
      </p:sp>
      <p:sp>
        <p:nvSpPr>
          <p:cNvPr id="5" name="Footer Placeholder 4">
            <a:extLst>
              <a:ext uri="{FF2B5EF4-FFF2-40B4-BE49-F238E27FC236}">
                <a16:creationId xmlns:a16="http://schemas.microsoft.com/office/drawing/2014/main" id="{CD6203A0-862E-455D-8757-C346583A1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F7552D-4E9F-4652-8A44-F2DF1188F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AEE18-5717-45A4-A497-99E6F54D08FD}" type="slidenum">
              <a:rPr lang="en-US" smtClean="0"/>
              <a:t>‹#›</a:t>
            </a:fld>
            <a:endParaRPr lang="en-US"/>
          </a:p>
        </p:txBody>
      </p:sp>
    </p:spTree>
    <p:extLst>
      <p:ext uri="{BB962C8B-B14F-4D97-AF65-F5344CB8AC3E}">
        <p14:creationId xmlns:p14="http://schemas.microsoft.com/office/powerpoint/2010/main" val="336155439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AC07-AC73-4D39-9F40-79F7DCFB51C4}"/>
              </a:ext>
            </a:extLst>
          </p:cNvPr>
          <p:cNvSpPr>
            <a:spLocks noGrp="1"/>
          </p:cNvSpPr>
          <p:nvPr>
            <p:ph type="ctrTitle"/>
          </p:nvPr>
        </p:nvSpPr>
        <p:spPr/>
        <p:txBody>
          <a:bodyPr/>
          <a:lstStyle/>
          <a:p>
            <a:r>
              <a:rPr lang="en-US" dirty="0"/>
              <a:t>Issue of Web Technology</a:t>
            </a:r>
          </a:p>
        </p:txBody>
      </p:sp>
      <p:sp>
        <p:nvSpPr>
          <p:cNvPr id="3" name="Subtitle 2">
            <a:extLst>
              <a:ext uri="{FF2B5EF4-FFF2-40B4-BE49-F238E27FC236}">
                <a16:creationId xmlns:a16="http://schemas.microsoft.com/office/drawing/2014/main" id="{10F4D403-1597-49AD-BC8A-EE02388049F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5339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A architecture">
            <a:extLst>
              <a:ext uri="{FF2B5EF4-FFF2-40B4-BE49-F238E27FC236}">
                <a16:creationId xmlns:a16="http://schemas.microsoft.com/office/drawing/2014/main" id="{5809B31B-0C5C-4750-A54E-BFA010DEDA5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628" r="27919"/>
          <a:stretch/>
        </p:blipFill>
        <p:spPr bwMode="auto">
          <a:xfrm>
            <a:off x="3375379" y="1083733"/>
            <a:ext cx="4933243" cy="55803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BFB3192-DCE4-456F-ACED-5D330E025C2B}"/>
              </a:ext>
            </a:extLst>
          </p:cNvPr>
          <p:cNvSpPr>
            <a:spLocks noGrp="1"/>
          </p:cNvSpPr>
          <p:nvPr>
            <p:ph type="title"/>
          </p:nvPr>
        </p:nvSpPr>
        <p:spPr>
          <a:xfrm>
            <a:off x="838200" y="0"/>
            <a:ext cx="10515600" cy="1083733"/>
          </a:xfrm>
        </p:spPr>
        <p:txBody>
          <a:bodyPr/>
          <a:lstStyle/>
          <a:p>
            <a:r>
              <a:rPr lang="en-US" dirty="0"/>
              <a:t>Single page application architecture</a:t>
            </a:r>
          </a:p>
        </p:txBody>
      </p:sp>
    </p:spTree>
    <p:extLst>
      <p:ext uri="{BB962C8B-B14F-4D97-AF65-F5344CB8AC3E}">
        <p14:creationId xmlns:p14="http://schemas.microsoft.com/office/powerpoint/2010/main" val="164889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CA9-7D14-4B62-9EB0-9686C08C878F}"/>
              </a:ext>
            </a:extLst>
          </p:cNvPr>
          <p:cNvSpPr>
            <a:spLocks noGrp="1"/>
          </p:cNvSpPr>
          <p:nvPr>
            <p:ph type="title"/>
          </p:nvPr>
        </p:nvSpPr>
        <p:spPr/>
        <p:txBody>
          <a:bodyPr/>
          <a:lstStyle/>
          <a:p>
            <a:r>
              <a:rPr lang="en-US" dirty="0"/>
              <a:t>Single page application architecture</a:t>
            </a:r>
          </a:p>
        </p:txBody>
      </p:sp>
      <p:sp>
        <p:nvSpPr>
          <p:cNvPr id="3" name="Content Placeholder 2">
            <a:extLst>
              <a:ext uri="{FF2B5EF4-FFF2-40B4-BE49-F238E27FC236}">
                <a16:creationId xmlns:a16="http://schemas.microsoft.com/office/drawing/2014/main" id="{49DD3077-F63C-4D5D-B6DF-A0A8C2E51153}"/>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moved the application logic to the client-side and using server-side only as data storage</a:t>
            </a:r>
          </a:p>
          <a:p>
            <a:r>
              <a:rPr lang="en-US" dirty="0">
                <a:solidFill>
                  <a:srgbClr val="000000"/>
                </a:solidFill>
                <a:latin typeface="Open Sans" panose="020B0606030504020204" pitchFamily="34" charset="0"/>
              </a:rPr>
              <a:t>Website will run fast and ease the load of the server</a:t>
            </a:r>
          </a:p>
          <a:p>
            <a:r>
              <a:rPr lang="en-US" b="0" i="0" dirty="0">
                <a:solidFill>
                  <a:srgbClr val="000000"/>
                </a:solidFill>
                <a:effectLst/>
                <a:latin typeface="Open Sans" panose="020B0606030504020204" pitchFamily="34" charset="0"/>
              </a:rPr>
              <a:t>Dependencies between components are tight. This means that making changes to one of the UI elements necessitates rewriting the whole front end code.</a:t>
            </a:r>
          </a:p>
          <a:p>
            <a:r>
              <a:rPr lang="en-US" dirty="0">
                <a:solidFill>
                  <a:srgbClr val="000000"/>
                </a:solidFill>
                <a:latin typeface="Open Sans" panose="020B0606030504020204" pitchFamily="34" charset="0"/>
              </a:rPr>
              <a:t>Since application logic is moved to client side hence </a:t>
            </a:r>
            <a:r>
              <a:rPr lang="en-US" b="0" i="0" dirty="0">
                <a:solidFill>
                  <a:srgbClr val="000000"/>
                </a:solidFill>
                <a:effectLst/>
                <a:latin typeface="Open Sans" panose="020B0606030504020204" pitchFamily="34" charset="0"/>
              </a:rPr>
              <a:t>they have to be written using client-side scripting e.g. </a:t>
            </a:r>
            <a:r>
              <a:rPr lang="en-US" b="0" i="0" dirty="0" err="1">
                <a:solidFill>
                  <a:srgbClr val="000000"/>
                </a:solidFill>
                <a:effectLst/>
                <a:latin typeface="Open Sans" panose="020B0606030504020204" pitchFamily="34" charset="0"/>
              </a:rPr>
              <a:t>javascript</a:t>
            </a:r>
            <a:endParaRPr lang="en-US" dirty="0"/>
          </a:p>
        </p:txBody>
      </p:sp>
    </p:spTree>
    <p:extLst>
      <p:ext uri="{BB962C8B-B14F-4D97-AF65-F5344CB8AC3E}">
        <p14:creationId xmlns:p14="http://schemas.microsoft.com/office/powerpoint/2010/main" val="249742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ulti-page applications">
            <a:extLst>
              <a:ext uri="{FF2B5EF4-FFF2-40B4-BE49-F238E27FC236}">
                <a16:creationId xmlns:a16="http://schemas.microsoft.com/office/drawing/2014/main" id="{77FD3A4D-4EB5-4A01-96B3-A24535812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504825"/>
            <a:ext cx="763905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8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3ECBB2-B0B7-435D-BE20-EBE323C5E60C}"/>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N-Tier Architecture</a:t>
            </a:r>
            <a:endParaRPr lang="en-US" dirty="0"/>
          </a:p>
        </p:txBody>
      </p:sp>
      <p:sp>
        <p:nvSpPr>
          <p:cNvPr id="4" name="Content Placeholder 3">
            <a:extLst>
              <a:ext uri="{FF2B5EF4-FFF2-40B4-BE49-F238E27FC236}">
                <a16:creationId xmlns:a16="http://schemas.microsoft.com/office/drawing/2014/main" id="{DEF887FF-9058-49EF-AC17-3B16339467CF}"/>
              </a:ext>
            </a:extLst>
          </p:cNvPr>
          <p:cNvSpPr>
            <a:spLocks noGrp="1"/>
          </p:cNvSpPr>
          <p:nvPr>
            <p:ph idx="1"/>
          </p:nvPr>
        </p:nvSpPr>
        <p:spPr/>
        <p:txBody>
          <a:bodyPr/>
          <a:lstStyle/>
          <a:p>
            <a:r>
              <a:rPr lang="en-US" b="0" i="0" dirty="0">
                <a:solidFill>
                  <a:srgbClr val="000000"/>
                </a:solidFill>
                <a:effectLst/>
                <a:latin typeface="ForoSans-Light"/>
              </a:rPr>
              <a:t>also called multi-tier architecture</a:t>
            </a:r>
          </a:p>
          <a:p>
            <a:r>
              <a:rPr lang="en-US" b="0" i="0" dirty="0">
                <a:solidFill>
                  <a:srgbClr val="000000"/>
                </a:solidFill>
                <a:effectLst/>
                <a:latin typeface="ForoSans-Light"/>
              </a:rPr>
              <a:t>software is engineered to have the processing, data management, and presentation functions physically and logically separated</a:t>
            </a:r>
          </a:p>
          <a:p>
            <a:r>
              <a:rPr lang="en-US" b="0" i="0" dirty="0">
                <a:solidFill>
                  <a:srgbClr val="000000"/>
                </a:solidFill>
                <a:effectLst/>
                <a:latin typeface="ForoSans-Light"/>
              </a:rPr>
              <a:t>Easier to manage because when you work on one section, the changes you make will not affect the other functions. </a:t>
            </a:r>
            <a:endParaRPr lang="en-US" dirty="0"/>
          </a:p>
        </p:txBody>
      </p:sp>
    </p:spTree>
    <p:extLst>
      <p:ext uri="{BB962C8B-B14F-4D97-AF65-F5344CB8AC3E}">
        <p14:creationId xmlns:p14="http://schemas.microsoft.com/office/powerpoint/2010/main" val="244481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1BE7-BA5F-4950-AEB2-E0C271553C11}"/>
              </a:ext>
            </a:extLst>
          </p:cNvPr>
          <p:cNvSpPr>
            <a:spLocks noGrp="1"/>
          </p:cNvSpPr>
          <p:nvPr>
            <p:ph type="title"/>
          </p:nvPr>
        </p:nvSpPr>
        <p:spPr/>
        <p:txBody>
          <a:bodyPr/>
          <a:lstStyle/>
          <a:p>
            <a:r>
              <a:rPr lang="en-US" b="0" i="0" dirty="0">
                <a:solidFill>
                  <a:srgbClr val="000000"/>
                </a:solidFill>
                <a:effectLst/>
                <a:latin typeface="ForoSans-Light"/>
              </a:rPr>
              <a:t>N-tier architecture</a:t>
            </a:r>
            <a:endParaRPr lang="en-US" dirty="0"/>
          </a:p>
        </p:txBody>
      </p:sp>
      <p:sp>
        <p:nvSpPr>
          <p:cNvPr id="3" name="Content Placeholder 2">
            <a:extLst>
              <a:ext uri="{FF2B5EF4-FFF2-40B4-BE49-F238E27FC236}">
                <a16:creationId xmlns:a16="http://schemas.microsoft.com/office/drawing/2014/main" id="{61608340-76FB-45E5-A20F-7DB6CF3E353C}"/>
              </a:ext>
            </a:extLst>
          </p:cNvPr>
          <p:cNvSpPr>
            <a:spLocks noGrp="1"/>
          </p:cNvSpPr>
          <p:nvPr>
            <p:ph idx="1"/>
          </p:nvPr>
        </p:nvSpPr>
        <p:spPr/>
        <p:txBody>
          <a:bodyPr/>
          <a:lstStyle/>
          <a:p>
            <a:pPr algn="l"/>
            <a:r>
              <a:rPr lang="en-US" b="0" i="0" dirty="0">
                <a:solidFill>
                  <a:srgbClr val="000000"/>
                </a:solidFill>
                <a:effectLst/>
                <a:latin typeface="ForoSans-Light"/>
              </a:rPr>
              <a:t>N-tier architecture divides an application into </a:t>
            </a:r>
            <a:r>
              <a:rPr lang="en-US" b="0" i="0" u="none" strike="noStrike" dirty="0">
                <a:solidFill>
                  <a:srgbClr val="60C322"/>
                </a:solidFill>
                <a:effectLst/>
                <a:latin typeface="ForoSans-Light"/>
              </a:rPr>
              <a:t>three different tiers</a:t>
            </a:r>
            <a:r>
              <a:rPr lang="en-US" b="0" i="0" dirty="0">
                <a:solidFill>
                  <a:srgbClr val="000000"/>
                </a:solidFill>
                <a:effectLst/>
                <a:latin typeface="ForoSans-Light"/>
              </a:rPr>
              <a:t>.  These would be the</a:t>
            </a:r>
          </a:p>
          <a:p>
            <a:pPr lvl="1"/>
            <a:r>
              <a:rPr lang="en-US" b="0" i="0" dirty="0">
                <a:solidFill>
                  <a:srgbClr val="000000"/>
                </a:solidFill>
                <a:effectLst/>
                <a:latin typeface="ForoSans-Light"/>
              </a:rPr>
              <a:t>logic tier,</a:t>
            </a:r>
          </a:p>
          <a:p>
            <a:pPr lvl="1"/>
            <a:r>
              <a:rPr lang="en-US" b="0" i="0" dirty="0">
                <a:solidFill>
                  <a:srgbClr val="000000"/>
                </a:solidFill>
                <a:effectLst/>
                <a:latin typeface="ForoSans-Light"/>
              </a:rPr>
              <a:t>the presentation tier, and</a:t>
            </a:r>
          </a:p>
          <a:p>
            <a:pPr lvl="1"/>
            <a:r>
              <a:rPr lang="en-US" b="0" i="0" dirty="0">
                <a:solidFill>
                  <a:srgbClr val="000000"/>
                </a:solidFill>
                <a:effectLst/>
                <a:latin typeface="ForoSans-Light"/>
              </a:rPr>
              <a:t>the data tier.</a:t>
            </a:r>
          </a:p>
          <a:p>
            <a:endParaRPr lang="en-US" dirty="0"/>
          </a:p>
        </p:txBody>
      </p:sp>
    </p:spTree>
    <p:extLst>
      <p:ext uri="{BB962C8B-B14F-4D97-AF65-F5344CB8AC3E}">
        <p14:creationId xmlns:p14="http://schemas.microsoft.com/office/powerpoint/2010/main" val="332872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Tier Architecture">
            <a:extLst>
              <a:ext uri="{FF2B5EF4-FFF2-40B4-BE49-F238E27FC236}">
                <a16:creationId xmlns:a16="http://schemas.microsoft.com/office/drawing/2014/main" id="{B9CB95C9-19C8-4613-BADD-33B4D601F64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393244" y="177447"/>
            <a:ext cx="7066844" cy="631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53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8B2-614D-46CE-A68E-017E1BD93AE1}"/>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Benefits of N-Tier Architecture?</a:t>
            </a:r>
            <a:endParaRPr lang="en-US" dirty="0"/>
          </a:p>
        </p:txBody>
      </p:sp>
      <p:sp>
        <p:nvSpPr>
          <p:cNvPr id="3" name="Content Placeholder 2">
            <a:extLst>
              <a:ext uri="{FF2B5EF4-FFF2-40B4-BE49-F238E27FC236}">
                <a16:creationId xmlns:a16="http://schemas.microsoft.com/office/drawing/2014/main" id="{BA3D9BF6-C13D-44DD-95B3-44C63A2E5059}"/>
              </a:ext>
            </a:extLst>
          </p:cNvPr>
          <p:cNvSpPr>
            <a:spLocks noGrp="1"/>
          </p:cNvSpPr>
          <p:nvPr>
            <p:ph idx="1"/>
          </p:nvPr>
        </p:nvSpPr>
        <p:spPr/>
        <p:txBody>
          <a:bodyPr>
            <a:normAutofit fontScale="92500"/>
          </a:bodyPr>
          <a:lstStyle/>
          <a:p>
            <a:pPr marL="0" indent="0" algn="l">
              <a:buNone/>
            </a:pPr>
            <a:r>
              <a:rPr lang="en-US" b="0" i="0" dirty="0">
                <a:solidFill>
                  <a:srgbClr val="000000"/>
                </a:solidFill>
                <a:effectLst/>
                <a:latin typeface="ForoSans-Light"/>
              </a:rPr>
              <a:t>There are several benefits to using n-tier architecture for your software.  These are scalability, ease of management, flexibility, and security.</a:t>
            </a:r>
          </a:p>
          <a:p>
            <a:pPr algn="l">
              <a:buFont typeface="Arial" panose="020B0604020202020204" pitchFamily="34" charset="0"/>
              <a:buChar char="•"/>
            </a:pPr>
            <a:r>
              <a:rPr lang="en-US" b="1" i="0" dirty="0">
                <a:solidFill>
                  <a:srgbClr val="000000"/>
                </a:solidFill>
                <a:effectLst/>
                <a:latin typeface="ForoSans-Light"/>
              </a:rPr>
              <a:t>Secure:</a:t>
            </a:r>
            <a:r>
              <a:rPr lang="en-US" b="0" i="0" dirty="0">
                <a:solidFill>
                  <a:srgbClr val="000000"/>
                </a:solidFill>
                <a:effectLst/>
                <a:latin typeface="ForoSans-Light"/>
              </a:rPr>
              <a:t> You can secure each of the three tiers separately using different methods.</a:t>
            </a:r>
          </a:p>
          <a:p>
            <a:pPr algn="l">
              <a:buFont typeface="Arial" panose="020B0604020202020204" pitchFamily="34" charset="0"/>
              <a:buChar char="•"/>
            </a:pPr>
            <a:r>
              <a:rPr lang="en-US" b="1" i="0" dirty="0">
                <a:solidFill>
                  <a:srgbClr val="000000"/>
                </a:solidFill>
                <a:effectLst/>
                <a:latin typeface="ForoSans-Light"/>
              </a:rPr>
              <a:t>Easy to manage:</a:t>
            </a:r>
            <a:r>
              <a:rPr lang="en-US" b="0" i="0" dirty="0">
                <a:solidFill>
                  <a:srgbClr val="000000"/>
                </a:solidFill>
                <a:effectLst/>
                <a:latin typeface="ForoSans-Light"/>
              </a:rPr>
              <a:t> You can manage each tier separately, adding or modifying each tier without affecting the other tiers.</a:t>
            </a:r>
          </a:p>
          <a:p>
            <a:pPr algn="l">
              <a:buFont typeface="Arial" panose="020B0604020202020204" pitchFamily="34" charset="0"/>
              <a:buChar char="•"/>
            </a:pPr>
            <a:r>
              <a:rPr lang="en-US" b="1" i="0" dirty="0">
                <a:solidFill>
                  <a:srgbClr val="000000"/>
                </a:solidFill>
                <a:effectLst/>
                <a:latin typeface="ForoSans-Light"/>
              </a:rPr>
              <a:t>Scalable:</a:t>
            </a:r>
            <a:r>
              <a:rPr lang="en-US" b="0" i="0" dirty="0">
                <a:solidFill>
                  <a:srgbClr val="000000"/>
                </a:solidFill>
                <a:effectLst/>
                <a:latin typeface="ForoSans-Light"/>
              </a:rPr>
              <a:t> If you need to add more resources, you can do it per tier, without affecting the other tiers.</a:t>
            </a:r>
          </a:p>
          <a:p>
            <a:pPr algn="l">
              <a:buFont typeface="Arial" panose="020B0604020202020204" pitchFamily="34" charset="0"/>
              <a:buChar char="•"/>
            </a:pPr>
            <a:r>
              <a:rPr lang="en-US" b="1" i="0" dirty="0">
                <a:solidFill>
                  <a:srgbClr val="000000"/>
                </a:solidFill>
                <a:effectLst/>
                <a:latin typeface="ForoSans-Light"/>
              </a:rPr>
              <a:t>Flexible:</a:t>
            </a:r>
            <a:r>
              <a:rPr lang="en-US" b="0" i="0" dirty="0">
                <a:solidFill>
                  <a:srgbClr val="000000"/>
                </a:solidFill>
                <a:effectLst/>
                <a:latin typeface="ForoSans-Light"/>
              </a:rPr>
              <a:t> Apart from isolated scalability, you can also </a:t>
            </a:r>
            <a:r>
              <a:rPr lang="en-US" b="0" i="0" u="none" strike="noStrike" dirty="0">
                <a:solidFill>
                  <a:srgbClr val="60C322"/>
                </a:solidFill>
                <a:effectLst/>
                <a:latin typeface="ForoSans-Light"/>
              </a:rPr>
              <a:t>expand each tier</a:t>
            </a:r>
            <a:r>
              <a:rPr lang="en-US" b="0" i="0" dirty="0">
                <a:solidFill>
                  <a:srgbClr val="000000"/>
                </a:solidFill>
                <a:effectLst/>
                <a:latin typeface="ForoSans-Light"/>
              </a:rPr>
              <a:t> in any manner that your requirements dictate.</a:t>
            </a:r>
          </a:p>
          <a:p>
            <a:endParaRPr lang="en-US" dirty="0"/>
          </a:p>
        </p:txBody>
      </p:sp>
    </p:spTree>
    <p:extLst>
      <p:ext uri="{BB962C8B-B14F-4D97-AF65-F5344CB8AC3E}">
        <p14:creationId xmlns:p14="http://schemas.microsoft.com/office/powerpoint/2010/main" val="152146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8B2-614D-46CE-A68E-017E1BD93AE1}"/>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Benefits of N-Tier Architecture?</a:t>
            </a:r>
            <a:endParaRPr lang="en-US" dirty="0"/>
          </a:p>
        </p:txBody>
      </p:sp>
      <p:sp>
        <p:nvSpPr>
          <p:cNvPr id="3" name="Content Placeholder 2">
            <a:extLst>
              <a:ext uri="{FF2B5EF4-FFF2-40B4-BE49-F238E27FC236}">
                <a16:creationId xmlns:a16="http://schemas.microsoft.com/office/drawing/2014/main" id="{BA3D9BF6-C13D-44DD-95B3-44C63A2E5059}"/>
              </a:ext>
            </a:extLst>
          </p:cNvPr>
          <p:cNvSpPr>
            <a:spLocks noGrp="1"/>
          </p:cNvSpPr>
          <p:nvPr>
            <p:ph idx="1"/>
          </p:nvPr>
        </p:nvSpPr>
        <p:spPr/>
        <p:txBody>
          <a:bodyPr>
            <a:normAutofit fontScale="92500"/>
          </a:bodyPr>
          <a:lstStyle/>
          <a:p>
            <a:pPr marL="0" indent="0" algn="l">
              <a:buNone/>
            </a:pPr>
            <a:r>
              <a:rPr lang="en-US" b="0" i="0" dirty="0">
                <a:solidFill>
                  <a:srgbClr val="000000"/>
                </a:solidFill>
                <a:effectLst/>
                <a:latin typeface="ForoSans-Light"/>
              </a:rPr>
              <a:t>There are several benefits to using n-tier architecture for your software.  These are scalability, ease of management, flexibility, and security.</a:t>
            </a:r>
          </a:p>
          <a:p>
            <a:pPr algn="l">
              <a:buFont typeface="Arial" panose="020B0604020202020204" pitchFamily="34" charset="0"/>
              <a:buChar char="•"/>
            </a:pPr>
            <a:r>
              <a:rPr lang="en-US" b="1" i="0" dirty="0">
                <a:solidFill>
                  <a:srgbClr val="000000"/>
                </a:solidFill>
                <a:effectLst/>
                <a:latin typeface="ForoSans-Light"/>
              </a:rPr>
              <a:t>Secure:</a:t>
            </a:r>
            <a:r>
              <a:rPr lang="en-US" b="0" i="0" dirty="0">
                <a:solidFill>
                  <a:srgbClr val="000000"/>
                </a:solidFill>
                <a:effectLst/>
                <a:latin typeface="ForoSans-Light"/>
              </a:rPr>
              <a:t> You can secure each of the three tiers separately using different methods.</a:t>
            </a:r>
          </a:p>
          <a:p>
            <a:pPr algn="l">
              <a:buFont typeface="Arial" panose="020B0604020202020204" pitchFamily="34" charset="0"/>
              <a:buChar char="•"/>
            </a:pPr>
            <a:r>
              <a:rPr lang="en-US" b="1" i="0" dirty="0">
                <a:solidFill>
                  <a:srgbClr val="000000"/>
                </a:solidFill>
                <a:effectLst/>
                <a:latin typeface="ForoSans-Light"/>
              </a:rPr>
              <a:t>Easy to manage:</a:t>
            </a:r>
            <a:r>
              <a:rPr lang="en-US" b="0" i="0" dirty="0">
                <a:solidFill>
                  <a:srgbClr val="000000"/>
                </a:solidFill>
                <a:effectLst/>
                <a:latin typeface="ForoSans-Light"/>
              </a:rPr>
              <a:t> You can manage each tier separately, adding or modifying each tier without affecting the other tiers.</a:t>
            </a:r>
          </a:p>
          <a:p>
            <a:pPr algn="l">
              <a:buFont typeface="Arial" panose="020B0604020202020204" pitchFamily="34" charset="0"/>
              <a:buChar char="•"/>
            </a:pPr>
            <a:r>
              <a:rPr lang="en-US" b="1" i="0" dirty="0">
                <a:solidFill>
                  <a:srgbClr val="000000"/>
                </a:solidFill>
                <a:effectLst/>
                <a:latin typeface="ForoSans-Light"/>
              </a:rPr>
              <a:t>Scalable:</a:t>
            </a:r>
            <a:r>
              <a:rPr lang="en-US" b="0" i="0" dirty="0">
                <a:solidFill>
                  <a:srgbClr val="000000"/>
                </a:solidFill>
                <a:effectLst/>
                <a:latin typeface="ForoSans-Light"/>
              </a:rPr>
              <a:t> If you need to add more resources, you can do it per tier, without affecting the other tiers.</a:t>
            </a:r>
          </a:p>
          <a:p>
            <a:pPr algn="l">
              <a:buFont typeface="Arial" panose="020B0604020202020204" pitchFamily="34" charset="0"/>
              <a:buChar char="•"/>
            </a:pPr>
            <a:r>
              <a:rPr lang="en-US" b="1" i="0" dirty="0">
                <a:solidFill>
                  <a:srgbClr val="000000"/>
                </a:solidFill>
                <a:effectLst/>
                <a:latin typeface="ForoSans-Light"/>
              </a:rPr>
              <a:t>Flexible:</a:t>
            </a:r>
            <a:r>
              <a:rPr lang="en-US" b="0" i="0" dirty="0">
                <a:solidFill>
                  <a:srgbClr val="000000"/>
                </a:solidFill>
                <a:effectLst/>
                <a:latin typeface="ForoSans-Light"/>
              </a:rPr>
              <a:t> Apart from isolated scalability, you can also </a:t>
            </a:r>
            <a:r>
              <a:rPr lang="en-US" b="0" i="0" u="none" strike="noStrike" dirty="0">
                <a:solidFill>
                  <a:srgbClr val="60C322"/>
                </a:solidFill>
                <a:effectLst/>
                <a:latin typeface="ForoSans-Light"/>
              </a:rPr>
              <a:t>expand each tier</a:t>
            </a:r>
            <a:r>
              <a:rPr lang="en-US" b="0" i="0" dirty="0">
                <a:solidFill>
                  <a:srgbClr val="000000"/>
                </a:solidFill>
                <a:effectLst/>
                <a:latin typeface="ForoSans-Light"/>
              </a:rPr>
              <a:t> in any manner that your requirements dictate.</a:t>
            </a:r>
          </a:p>
          <a:p>
            <a:endParaRPr lang="en-US" dirty="0"/>
          </a:p>
        </p:txBody>
      </p:sp>
    </p:spTree>
    <p:extLst>
      <p:ext uri="{BB962C8B-B14F-4D97-AF65-F5344CB8AC3E}">
        <p14:creationId xmlns:p14="http://schemas.microsoft.com/office/powerpoint/2010/main" val="381780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FB0B-3233-4E75-A9FF-AA27FF84827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2141620D-66FE-47AB-968E-1267897CAAAA}"/>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A web application:</a:t>
            </a:r>
          </a:p>
          <a:p>
            <a:pPr lvl="1"/>
            <a:r>
              <a:rPr lang="en-US" b="0" i="0" dirty="0">
                <a:solidFill>
                  <a:srgbClr val="000000"/>
                </a:solidFill>
                <a:effectLst/>
                <a:latin typeface="Open Sans" panose="020B0606030504020204" pitchFamily="34" charset="0"/>
              </a:rPr>
              <a:t>addresses a particular problem, even if it’s simply finding some information</a:t>
            </a:r>
          </a:p>
          <a:p>
            <a:pPr lvl="1"/>
            <a:r>
              <a:rPr lang="en-US" b="0" i="0" dirty="0">
                <a:solidFill>
                  <a:srgbClr val="000000"/>
                </a:solidFill>
                <a:effectLst/>
                <a:latin typeface="Open Sans" panose="020B0606030504020204" pitchFamily="34" charset="0"/>
              </a:rPr>
              <a:t>is as interactive as a desktop application</a:t>
            </a:r>
          </a:p>
          <a:p>
            <a:pPr lvl="1"/>
            <a:r>
              <a:rPr lang="en-US" b="0" i="0" dirty="0">
                <a:solidFill>
                  <a:srgbClr val="000000"/>
                </a:solidFill>
                <a:effectLst/>
                <a:latin typeface="Open Sans" panose="020B0606030504020204" pitchFamily="34" charset="0"/>
              </a:rPr>
              <a:t>has a Content Management System</a:t>
            </a:r>
          </a:p>
          <a:p>
            <a:endParaRPr lang="en-US" dirty="0"/>
          </a:p>
        </p:txBody>
      </p:sp>
    </p:spTree>
    <p:extLst>
      <p:ext uri="{BB962C8B-B14F-4D97-AF65-F5344CB8AC3E}">
        <p14:creationId xmlns:p14="http://schemas.microsoft.com/office/powerpoint/2010/main" val="17668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F3F6-E3DC-4ECA-904A-DA56A8FB4E33}"/>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B9A1436-D291-4FA4-A475-ABC030A27E5D}"/>
              </a:ext>
            </a:extLst>
          </p:cNvPr>
          <p:cNvSpPr>
            <a:spLocks noGrp="1"/>
          </p:cNvSpPr>
          <p:nvPr>
            <p:ph idx="1"/>
          </p:nvPr>
        </p:nvSpPr>
        <p:spPr/>
        <p:txBody>
          <a:bodyPr/>
          <a:lstStyle/>
          <a:p>
            <a:r>
              <a:rPr lang="en-US" b="1" i="0" dirty="0">
                <a:solidFill>
                  <a:srgbClr val="000000"/>
                </a:solidFill>
                <a:effectLst/>
                <a:latin typeface="Open Sans" panose="020B0606030504020204" pitchFamily="34" charset="0"/>
              </a:rPr>
              <a:t>Web application architecture</a:t>
            </a:r>
            <a:r>
              <a:rPr lang="en-US" b="0" i="0" dirty="0">
                <a:solidFill>
                  <a:srgbClr val="000000"/>
                </a:solidFill>
                <a:effectLst/>
                <a:latin typeface="Open Sans" panose="020B0606030504020204" pitchFamily="34" charset="0"/>
              </a:rPr>
              <a:t> is a mechanism that determines how application components communicate with each other.</a:t>
            </a:r>
            <a:endParaRPr lang="en-US" dirty="0"/>
          </a:p>
        </p:txBody>
      </p:sp>
    </p:spTree>
    <p:extLst>
      <p:ext uri="{BB962C8B-B14F-4D97-AF65-F5344CB8AC3E}">
        <p14:creationId xmlns:p14="http://schemas.microsoft.com/office/powerpoint/2010/main" val="107335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34F0-B75E-4204-90B5-3C56584B0A18}"/>
              </a:ext>
            </a:extLst>
          </p:cNvPr>
          <p:cNvSpPr>
            <a:spLocks noGrp="1"/>
          </p:cNvSpPr>
          <p:nvPr>
            <p:ph type="title"/>
          </p:nvPr>
        </p:nvSpPr>
        <p:spPr/>
        <p:txBody>
          <a:bodyPr/>
          <a:lstStyle/>
          <a:p>
            <a:r>
              <a:rPr lang="en-US" dirty="0"/>
              <a:t>How the web request work</a:t>
            </a:r>
          </a:p>
        </p:txBody>
      </p:sp>
      <p:pic>
        <p:nvPicPr>
          <p:cNvPr id="1026" name="Picture 2" descr="web request-response cycle">
            <a:extLst>
              <a:ext uri="{FF2B5EF4-FFF2-40B4-BE49-F238E27FC236}">
                <a16:creationId xmlns:a16="http://schemas.microsoft.com/office/drawing/2014/main" id="{A7687B09-D997-45EA-97DD-9175801DC1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1572" y="1690688"/>
            <a:ext cx="6508856" cy="468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2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9431-70FE-4B83-AA5B-D3F2222B6835}"/>
              </a:ext>
            </a:extLst>
          </p:cNvPr>
          <p:cNvSpPr>
            <a:spLocks noGrp="1"/>
          </p:cNvSpPr>
          <p:nvPr>
            <p:ph type="title"/>
          </p:nvPr>
        </p:nvSpPr>
        <p:spPr>
          <a:xfrm>
            <a:off x="578556" y="373769"/>
            <a:ext cx="11207044" cy="1325563"/>
          </a:xfrm>
        </p:spPr>
        <p:txBody>
          <a:bodyPr/>
          <a:lstStyle/>
          <a:p>
            <a:r>
              <a:rPr lang="en-US" dirty="0"/>
              <a:t>Web application architecture (3 tier architecture)</a:t>
            </a:r>
          </a:p>
        </p:txBody>
      </p:sp>
      <p:pic>
        <p:nvPicPr>
          <p:cNvPr id="2050" name="Picture 2" descr="web application architecture">
            <a:extLst>
              <a:ext uri="{FF2B5EF4-FFF2-40B4-BE49-F238E27FC236}">
                <a16:creationId xmlns:a16="http://schemas.microsoft.com/office/drawing/2014/main" id="{AEF51CDE-5183-4124-A6EF-C2AD7A7FC05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6794"/>
          <a:stretch/>
        </p:blipFill>
        <p:spPr bwMode="auto">
          <a:xfrm>
            <a:off x="3444155" y="1690687"/>
            <a:ext cx="4345178" cy="496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68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2491-20B9-4506-9E1D-3E02944563DC}"/>
              </a:ext>
            </a:extLst>
          </p:cNvPr>
          <p:cNvSpPr>
            <a:spLocks noGrp="1"/>
          </p:cNvSpPr>
          <p:nvPr>
            <p:ph type="title"/>
          </p:nvPr>
        </p:nvSpPr>
        <p:spPr/>
        <p:txBody>
          <a:bodyPr/>
          <a:lstStyle/>
          <a:p>
            <a:r>
              <a:rPr lang="en-US" b="1" dirty="0"/>
              <a:t>3 tier architecture</a:t>
            </a:r>
          </a:p>
        </p:txBody>
      </p:sp>
      <p:sp>
        <p:nvSpPr>
          <p:cNvPr id="3" name="Content Placeholder 2">
            <a:extLst>
              <a:ext uri="{FF2B5EF4-FFF2-40B4-BE49-F238E27FC236}">
                <a16:creationId xmlns:a16="http://schemas.microsoft.com/office/drawing/2014/main" id="{5014B54A-C9DD-4E88-AD30-99A0242DC7C8}"/>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Most web applications are developed by separating its main functions into layers, or tiers. </a:t>
            </a:r>
          </a:p>
          <a:p>
            <a:r>
              <a:rPr lang="en-US" b="0" i="0" dirty="0">
                <a:solidFill>
                  <a:srgbClr val="000000"/>
                </a:solidFill>
                <a:effectLst/>
                <a:latin typeface="Open Sans" panose="020B0606030504020204" pitchFamily="34" charset="0"/>
              </a:rPr>
              <a:t>This allows you to easily replace and upgrade each layer independently. </a:t>
            </a:r>
          </a:p>
          <a:p>
            <a:r>
              <a:rPr lang="en-US" b="0" i="0" dirty="0">
                <a:solidFill>
                  <a:srgbClr val="000000"/>
                </a:solidFill>
                <a:effectLst/>
                <a:latin typeface="Open Sans" panose="020B0606030504020204" pitchFamily="34" charset="0"/>
              </a:rPr>
              <a:t>This architectural pattern is called Multi- or Three-Tier Architecture.</a:t>
            </a:r>
            <a:endParaRPr lang="en-US" dirty="0"/>
          </a:p>
        </p:txBody>
      </p:sp>
    </p:spTree>
    <p:extLst>
      <p:ext uri="{BB962C8B-B14F-4D97-AF65-F5344CB8AC3E}">
        <p14:creationId xmlns:p14="http://schemas.microsoft.com/office/powerpoint/2010/main" val="258089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F49C-6D76-4BEE-81E6-7CF7F8114861}"/>
              </a:ext>
            </a:extLst>
          </p:cNvPr>
          <p:cNvSpPr>
            <a:spLocks noGrp="1"/>
          </p:cNvSpPr>
          <p:nvPr>
            <p:ph type="title"/>
          </p:nvPr>
        </p:nvSpPr>
        <p:spPr/>
        <p:txBody>
          <a:bodyPr/>
          <a:lstStyle/>
          <a:p>
            <a:r>
              <a:rPr lang="en-US" b="1" dirty="0"/>
              <a:t>Presentation layer</a:t>
            </a:r>
          </a:p>
        </p:txBody>
      </p:sp>
      <p:sp>
        <p:nvSpPr>
          <p:cNvPr id="3" name="Content Placeholder 2">
            <a:extLst>
              <a:ext uri="{FF2B5EF4-FFF2-40B4-BE49-F238E27FC236}">
                <a16:creationId xmlns:a16="http://schemas.microsoft.com/office/drawing/2014/main" id="{E0EFA803-7B22-4545-87F0-D4658814648A}"/>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accessible to users via a browser and consists of user interface components that support interaction with the system</a:t>
            </a:r>
          </a:p>
          <a:p>
            <a:r>
              <a:rPr lang="en-US" dirty="0">
                <a:solidFill>
                  <a:srgbClr val="000000"/>
                </a:solidFill>
                <a:latin typeface="Open Sans" panose="020B0606030504020204" pitchFamily="34" charset="0"/>
              </a:rPr>
              <a:t>Developed using 3 technologies</a:t>
            </a:r>
          </a:p>
          <a:p>
            <a:pPr lvl="1"/>
            <a:r>
              <a:rPr lang="en-US" dirty="0">
                <a:solidFill>
                  <a:srgbClr val="000000"/>
                </a:solidFill>
                <a:latin typeface="Open Sans" panose="020B0606030504020204" pitchFamily="34" charset="0"/>
              </a:rPr>
              <a:t>HTML</a:t>
            </a:r>
          </a:p>
          <a:p>
            <a:pPr lvl="1"/>
            <a:r>
              <a:rPr lang="en-US" dirty="0">
                <a:solidFill>
                  <a:srgbClr val="000000"/>
                </a:solidFill>
                <a:latin typeface="Open Sans" panose="020B0606030504020204" pitchFamily="34" charset="0"/>
              </a:rPr>
              <a:t>CSS</a:t>
            </a:r>
          </a:p>
          <a:p>
            <a:pPr lvl="1"/>
            <a:r>
              <a:rPr lang="en-US" dirty="0">
                <a:solidFill>
                  <a:srgbClr val="000000"/>
                </a:solidFill>
                <a:latin typeface="Open Sans" panose="020B0606030504020204" pitchFamily="34" charset="0"/>
              </a:rPr>
              <a:t>JavaScript</a:t>
            </a:r>
            <a:endParaRPr lang="en-US" dirty="0"/>
          </a:p>
        </p:txBody>
      </p:sp>
    </p:spTree>
    <p:extLst>
      <p:ext uri="{BB962C8B-B14F-4D97-AF65-F5344CB8AC3E}">
        <p14:creationId xmlns:p14="http://schemas.microsoft.com/office/powerpoint/2010/main" val="71228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A069-C3A3-493B-8E92-3219264DFB80}"/>
              </a:ext>
            </a:extLst>
          </p:cNvPr>
          <p:cNvSpPr>
            <a:spLocks noGrp="1"/>
          </p:cNvSpPr>
          <p:nvPr>
            <p:ph type="title"/>
          </p:nvPr>
        </p:nvSpPr>
        <p:spPr/>
        <p:txBody>
          <a:bodyPr/>
          <a:lstStyle/>
          <a:p>
            <a:r>
              <a:rPr lang="en-US" b="1" dirty="0"/>
              <a:t>Business Layer/ Application layer</a:t>
            </a:r>
          </a:p>
        </p:txBody>
      </p:sp>
      <p:sp>
        <p:nvSpPr>
          <p:cNvPr id="3" name="Content Placeholder 2">
            <a:extLst>
              <a:ext uri="{FF2B5EF4-FFF2-40B4-BE49-F238E27FC236}">
                <a16:creationId xmlns:a16="http://schemas.microsoft.com/office/drawing/2014/main" id="{97A20C11-0930-410B-946E-3CB3594A8FF2}"/>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accepts user requests from the browser, processes them, and determines the routes through which the data will be accessed.</a:t>
            </a:r>
            <a:endParaRPr lang="en-US" dirty="0"/>
          </a:p>
        </p:txBody>
      </p:sp>
    </p:spTree>
    <p:extLst>
      <p:ext uri="{BB962C8B-B14F-4D97-AF65-F5344CB8AC3E}">
        <p14:creationId xmlns:p14="http://schemas.microsoft.com/office/powerpoint/2010/main" val="32272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3787-3448-41FF-82F6-F9D0C824E16E}"/>
              </a:ext>
            </a:extLst>
          </p:cNvPr>
          <p:cNvSpPr>
            <a:spLocks noGrp="1"/>
          </p:cNvSpPr>
          <p:nvPr>
            <p:ph type="title"/>
          </p:nvPr>
        </p:nvSpPr>
        <p:spPr/>
        <p:txBody>
          <a:bodyPr>
            <a:normAutofit/>
          </a:bodyPr>
          <a:lstStyle/>
          <a:p>
            <a:r>
              <a:rPr lang="en-US" b="0" dirty="0">
                <a:solidFill>
                  <a:srgbClr val="000000"/>
                </a:solidFill>
                <a:effectLst/>
                <a:latin typeface="Proxima Nova"/>
              </a:rPr>
              <a:t>Persistence layer/ Data Access Layer</a:t>
            </a:r>
            <a:endParaRPr lang="en-US" dirty="0"/>
          </a:p>
        </p:txBody>
      </p:sp>
      <p:sp>
        <p:nvSpPr>
          <p:cNvPr id="3" name="Content Placeholder 2">
            <a:extLst>
              <a:ext uri="{FF2B5EF4-FFF2-40B4-BE49-F238E27FC236}">
                <a16:creationId xmlns:a16="http://schemas.microsoft.com/office/drawing/2014/main" id="{609F93C6-6DE1-44A0-96D8-5913190CA731}"/>
              </a:ext>
            </a:extLst>
          </p:cNvPr>
          <p:cNvSpPr>
            <a:spLocks noGrp="1"/>
          </p:cNvSpPr>
          <p:nvPr>
            <p:ph idx="1"/>
          </p:nvPr>
        </p:nvSpPr>
        <p:spPr/>
        <p:txBody>
          <a:bodyPr>
            <a:normAutofit/>
          </a:bodyPr>
          <a:lstStyle/>
          <a:p>
            <a:r>
              <a:rPr lang="en-US" b="0" i="0" dirty="0">
                <a:solidFill>
                  <a:srgbClr val="000000"/>
                </a:solidFill>
                <a:effectLst/>
                <a:latin typeface="Open Sans" panose="020B0606030504020204" pitchFamily="34" charset="0"/>
              </a:rPr>
              <a:t>Also called the storage or data access layer</a:t>
            </a:r>
          </a:p>
          <a:p>
            <a:r>
              <a:rPr lang="en-US" dirty="0">
                <a:solidFill>
                  <a:srgbClr val="000000"/>
                </a:solidFill>
                <a:latin typeface="Open Sans" panose="020B0606030504020204" pitchFamily="34" charset="0"/>
              </a:rPr>
              <a:t>Centralized location that provides </a:t>
            </a:r>
            <a:r>
              <a:rPr lang="en-US" b="0" i="0" dirty="0">
                <a:solidFill>
                  <a:srgbClr val="000000"/>
                </a:solidFill>
                <a:effectLst/>
                <a:latin typeface="Open Sans" panose="020B0606030504020204" pitchFamily="34" charset="0"/>
              </a:rPr>
              <a:t>access to the persistent storage of an application.</a:t>
            </a:r>
          </a:p>
          <a:p>
            <a:r>
              <a:rPr lang="en-US" b="0" i="0" dirty="0">
                <a:solidFill>
                  <a:srgbClr val="000000"/>
                </a:solidFill>
                <a:effectLst/>
                <a:latin typeface="Open Sans" panose="020B0606030504020204" pitchFamily="34" charset="0"/>
              </a:rPr>
              <a:t>Closely connected to the business layer, so the logic knows which database to talk to and the data retrieving process is more optimized</a:t>
            </a:r>
          </a:p>
          <a:p>
            <a:endParaRPr lang="en-US" dirty="0">
              <a:solidFill>
                <a:srgbClr val="000000"/>
              </a:solidFill>
              <a:latin typeface="Open Sans" panose="020B0606030504020204" pitchFamily="34" charset="0"/>
            </a:endParaRPr>
          </a:p>
          <a:p>
            <a:r>
              <a:rPr lang="en-US" b="1" i="0" dirty="0">
                <a:solidFill>
                  <a:srgbClr val="000000"/>
                </a:solidFill>
                <a:effectLst/>
                <a:latin typeface="Open Sans" panose="020B0606030504020204" pitchFamily="34" charset="0"/>
              </a:rPr>
              <a:t>Third-party integrations</a:t>
            </a:r>
            <a:r>
              <a:rPr lang="en-US" b="0" i="0" dirty="0">
                <a:solidFill>
                  <a:srgbClr val="000000"/>
                </a:solidFill>
                <a:effectLst/>
                <a:latin typeface="Open Sans" panose="020B0606030504020204" pitchFamily="34" charset="0"/>
              </a:rPr>
              <a:t>. Payment gateways, social logins etc.</a:t>
            </a:r>
            <a:endParaRPr lang="en-US" dirty="0"/>
          </a:p>
        </p:txBody>
      </p:sp>
    </p:spTree>
    <p:extLst>
      <p:ext uri="{BB962C8B-B14F-4D97-AF65-F5344CB8AC3E}">
        <p14:creationId xmlns:p14="http://schemas.microsoft.com/office/powerpoint/2010/main" val="250877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TotalTime>
  <Words>749</Words>
  <Application>Microsoft Office PowerPoint</Application>
  <PresentationFormat>Widescreen</PresentationFormat>
  <Paragraphs>64</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ForoSans-Light</vt:lpstr>
      <vt:lpstr>Open Sans</vt:lpstr>
      <vt:lpstr>Proxima Nova</vt:lpstr>
      <vt:lpstr>Office Theme</vt:lpstr>
      <vt:lpstr>Issue of Web Technology</vt:lpstr>
      <vt:lpstr>Web Application</vt:lpstr>
      <vt:lpstr>Web application architecture</vt:lpstr>
      <vt:lpstr>How the web request work</vt:lpstr>
      <vt:lpstr>Web application architecture (3 tier architecture)</vt:lpstr>
      <vt:lpstr>3 tier architecture</vt:lpstr>
      <vt:lpstr>Presentation layer</vt:lpstr>
      <vt:lpstr>Business Layer/ Application layer</vt:lpstr>
      <vt:lpstr>Persistence layer/ Data Access Layer</vt:lpstr>
      <vt:lpstr>Single page application architecture</vt:lpstr>
      <vt:lpstr>Single page application architecture</vt:lpstr>
      <vt:lpstr>PowerPoint Presentation</vt:lpstr>
      <vt:lpstr>N-Tier Architecture</vt:lpstr>
      <vt:lpstr>N-tier architecture</vt:lpstr>
      <vt:lpstr>PowerPoint Presentation</vt:lpstr>
      <vt:lpstr>Benefits of N-Tier Architecture?</vt:lpstr>
      <vt:lpstr>Benefits of N-Tier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of Web Technology</dc:title>
  <dc:creator>Binita Puri</dc:creator>
  <cp:lastModifiedBy>Binita Puri</cp:lastModifiedBy>
  <cp:revision>6</cp:revision>
  <dcterms:created xsi:type="dcterms:W3CDTF">2021-09-02T00:24:12Z</dcterms:created>
  <dcterms:modified xsi:type="dcterms:W3CDTF">2021-09-02T16:02:17Z</dcterms:modified>
</cp:coreProperties>
</file>