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99" r:id="rId4"/>
    <p:sldId id="259" r:id="rId5"/>
    <p:sldId id="289" r:id="rId6"/>
    <p:sldId id="261" r:id="rId7"/>
    <p:sldId id="271" r:id="rId8"/>
    <p:sldId id="294" r:id="rId9"/>
    <p:sldId id="262" r:id="rId10"/>
    <p:sldId id="264" r:id="rId11"/>
    <p:sldId id="272" r:id="rId12"/>
    <p:sldId id="290" r:id="rId13"/>
    <p:sldId id="283" r:id="rId14"/>
    <p:sldId id="277" r:id="rId15"/>
    <p:sldId id="296" r:id="rId16"/>
    <p:sldId id="263" r:id="rId17"/>
    <p:sldId id="281" r:id="rId18"/>
    <p:sldId id="266" r:id="rId19"/>
    <p:sldId id="267" r:id="rId20"/>
    <p:sldId id="265" r:id="rId21"/>
    <p:sldId id="270" r:id="rId22"/>
    <p:sldId id="276" r:id="rId23"/>
    <p:sldId id="274" r:id="rId24"/>
    <p:sldId id="273" r:id="rId25"/>
    <p:sldId id="275" r:id="rId26"/>
    <p:sldId id="279" r:id="rId27"/>
    <p:sldId id="280" r:id="rId28"/>
    <p:sldId id="278" r:id="rId29"/>
    <p:sldId id="287" r:id="rId30"/>
    <p:sldId id="285" r:id="rId31"/>
    <p:sldId id="284" r:id="rId32"/>
    <p:sldId id="288" r:id="rId33"/>
    <p:sldId id="286" r:id="rId34"/>
    <p:sldId id="282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66117" autoAdjust="0"/>
  </p:normalViewPr>
  <p:slideViewPr>
    <p:cSldViewPr>
      <p:cViewPr varScale="1">
        <p:scale>
          <a:sx n="59" d="100"/>
          <a:sy n="59" d="100"/>
        </p:scale>
        <p:origin x="24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1F492DB-8EC2-4C2A-87B4-A49AC07CC8D6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90FE10-E8E3-4F2E-873C-269F9AB7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1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0D6AD9-700C-4755-8A26-631ACACE0D0C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2F12B5C-C1AC-49E7-91CE-74AFEDBE6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-some of you taking this course have already worked with HTML.</a:t>
            </a:r>
          </a:p>
          <a:p>
            <a:r>
              <a:rPr lang="en-US" baseline="0" dirty="0"/>
              <a:t>-HTML is helpful, it’s not essential.</a:t>
            </a:r>
          </a:p>
          <a:p>
            <a:r>
              <a:rPr lang="en-US" baseline="0" dirty="0"/>
              <a:t>-while HTML was great a displaying information, it was poor at organizing.</a:t>
            </a:r>
          </a:p>
          <a:p>
            <a:endParaRPr lang="en-US" baseline="0" dirty="0"/>
          </a:p>
          <a:p>
            <a:r>
              <a:rPr lang="en-US" baseline="0" dirty="0"/>
              <a:t>-XML was created to help store and manage information and data.</a:t>
            </a:r>
          </a:p>
          <a:p>
            <a:r>
              <a:rPr lang="en-US" dirty="0"/>
              <a:t>-over</a:t>
            </a:r>
            <a:r>
              <a:rPr lang="en-US" baseline="0" dirty="0"/>
              <a:t> the past 15 years or so, XML has become a powerful tool organize, manipulate, and display data</a:t>
            </a:r>
          </a:p>
          <a:p>
            <a:r>
              <a:rPr lang="en-US" baseline="0" dirty="0"/>
              <a:t>-together with its related technologies, XML is essential for anyone working with almost any kind of data</a:t>
            </a:r>
          </a:p>
          <a:p>
            <a:endParaRPr lang="en-US" baseline="0" dirty="0"/>
          </a:p>
          <a:p>
            <a:r>
              <a:rPr lang="en-US" baseline="0" dirty="0"/>
              <a:t>-in a nutshell:  XML was designed to describe data, whereas HTML was designed to display data.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1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4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0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58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-XML</a:t>
            </a:r>
            <a:r>
              <a:rPr lang="en-US" baseline="0" dirty="0"/>
              <a:t> allows us to type into it in the same manner we would when we create a Word document</a:t>
            </a:r>
          </a:p>
          <a:p>
            <a:r>
              <a:rPr lang="en-US" baseline="0" dirty="0"/>
              <a:t>-You can deal with it like an HTML document when it some day becomes a web page</a:t>
            </a:r>
          </a:p>
          <a:p>
            <a:r>
              <a:rPr lang="en-US" baseline="0" dirty="0"/>
              <a:t>-You can treat it like a database too, which is the most important. </a:t>
            </a:r>
          </a:p>
          <a:p>
            <a:r>
              <a:rPr lang="en-US" baseline="0" dirty="0"/>
              <a:t>	-You can’t treat a word or HTML file as a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0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-Here’s another diagram</a:t>
            </a:r>
            <a:r>
              <a:rPr lang="en-US" baseline="0" dirty="0"/>
              <a:t> that better shows what XML does: it </a:t>
            </a:r>
            <a:r>
              <a:rPr lang="en-US" dirty="0"/>
              <a:t>XML Separates Content, Structure </a:t>
            </a:r>
            <a:br>
              <a:rPr lang="en-US" dirty="0"/>
            </a:br>
            <a:r>
              <a:rPr lang="en-US" dirty="0"/>
              <a:t>&amp;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8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-XML also</a:t>
            </a:r>
            <a:r>
              <a:rPr lang="en-US" baseline="0" dirty="0"/>
              <a:t> allows us to do really import functions that we can do with a database. It allows us to SORT, QUERY, and UPDATE and DELETE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3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01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87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-verbose versus</a:t>
            </a:r>
            <a:r>
              <a:rPr lang="en-US" baseline="0" dirty="0"/>
              <a:t> terse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0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4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7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12B5C-C1AC-49E7-91CE-74AFEDBE64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2365-FB58-430E-A926-E1A561BD470A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11B9-87D0-408C-BAE6-AAB79FFEA0B1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A085-21BC-40C6-8276-D892C9196773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AC81-5030-43F7-A3D3-D6E4B3A62D3B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0A60-447D-4298-8D0C-7D54A4BA5F41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5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EE58-F41A-4397-A793-CB82CC0D0EB4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3EA8-C198-4AE9-9C02-B75F439C503C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E0F5-AF26-431F-97DA-5F55956A06FD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445-7A73-492F-B1DA-1C80A684216A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58-3F87-424B-89E7-3318C2FB68C6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1C9E-0E36-441D-91ED-D13BE71D7117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52C4-764A-4958-B781-CFD700E8BE54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005D-BCB6-4EAD-BEE5-A29B32F8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XML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Lacks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HTML tag mean?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&lt;td&gt;12208&lt;/td&gt;</a:t>
            </a:r>
          </a:p>
          <a:p>
            <a:pPr lvl="1"/>
            <a:r>
              <a:rPr lang="en-US" dirty="0"/>
              <a:t>Weight of an automobile?</a:t>
            </a:r>
          </a:p>
          <a:p>
            <a:pPr lvl="1"/>
            <a:r>
              <a:rPr lang="en-US" dirty="0"/>
              <a:t>Number of students enrolled at </a:t>
            </a:r>
            <a:r>
              <a:rPr lang="en-US" dirty="0" err="1"/>
              <a:t>UAlbany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zip code for an Albany address?</a:t>
            </a:r>
          </a:p>
          <a:p>
            <a:r>
              <a:rPr lang="en-US" i="1" dirty="0"/>
              <a:t>Appearance</a:t>
            </a:r>
            <a:r>
              <a:rPr lang="en-US" dirty="0"/>
              <a:t> is the primary goal of HTML</a:t>
            </a:r>
          </a:p>
          <a:p>
            <a:r>
              <a:rPr lang="en-US" dirty="0"/>
              <a:t>It cannot separate content from presentation!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Helped fix some of the problems found with HTML</a:t>
            </a:r>
          </a:p>
          <a:p>
            <a:r>
              <a:rPr lang="en-US" dirty="0"/>
              <a:t>More restrictive</a:t>
            </a:r>
          </a:p>
          <a:p>
            <a:pPr lvl="1"/>
            <a:r>
              <a:rPr lang="en-US" dirty="0"/>
              <a:t>Documents must be well formed </a:t>
            </a:r>
            <a:r>
              <a:rPr lang="en-US" dirty="0" err="1"/>
              <a:t>ie</a:t>
            </a:r>
            <a:r>
              <a:rPr lang="en-US" dirty="0"/>
              <a:t>, XHTML elements must be properly nested</a:t>
            </a:r>
          </a:p>
          <a:p>
            <a:pPr lvl="1"/>
            <a:r>
              <a:rPr lang="en-US" dirty="0"/>
              <a:t>No open elements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/>
              <a:t> with no closing tag</a:t>
            </a:r>
          </a:p>
          <a:p>
            <a:pPr lvl="1"/>
            <a:r>
              <a:rPr lang="en-US" dirty="0"/>
              <a:t>Uses standard XML parser, not as flexible as an HTML parser</a:t>
            </a:r>
          </a:p>
          <a:p>
            <a:pPr lvl="1"/>
            <a:r>
              <a:rPr lang="en-US" dirty="0"/>
              <a:t>elements must be in lowercase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XHTML is still merely for presentation, not data</a:t>
            </a:r>
          </a:p>
          <a:p>
            <a:r>
              <a:rPr lang="en-US" dirty="0"/>
              <a:t>XHTML is </a:t>
            </a:r>
            <a:r>
              <a:rPr lang="en-US" u="sng" dirty="0"/>
              <a:t>not</a:t>
            </a:r>
            <a:r>
              <a:rPr lang="en-US" dirty="0"/>
              <a:t> a replacement for 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Don’t We Use SGML?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web browser support because all of its development occurred before WWW</a:t>
            </a:r>
          </a:p>
          <a:p>
            <a:r>
              <a:rPr lang="en-US" dirty="0"/>
              <a:t>Too complicated to implement because there are too many options	</a:t>
            </a:r>
          </a:p>
          <a:p>
            <a:r>
              <a:rPr lang="en-US" dirty="0"/>
              <a:t>Little support for style sheets, and no agreed upon standard exists for presenting SGML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Advantages over SGML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simplified subset of SGML (ISO 8879)</a:t>
            </a:r>
          </a:p>
          <a:p>
            <a:pPr lvl="1"/>
            <a:r>
              <a:rPr lang="en-US" dirty="0"/>
              <a:t>Very powerful and easy to implement</a:t>
            </a:r>
          </a:p>
          <a:p>
            <a:pPr lvl="1"/>
            <a:r>
              <a:rPr lang="en-US" dirty="0"/>
              <a:t> Small enough for Web browsers</a:t>
            </a:r>
          </a:p>
          <a:p>
            <a:r>
              <a:rPr lang="en-US" dirty="0"/>
              <a:t>Internationalized from the beginning</a:t>
            </a:r>
          </a:p>
          <a:p>
            <a:pPr lvl="1"/>
            <a:r>
              <a:rPr lang="en-US" dirty="0"/>
              <a:t>Unicode for both content and markup</a:t>
            </a:r>
          </a:p>
          <a:p>
            <a:r>
              <a:rPr lang="en-US" dirty="0"/>
              <a:t>Not a language but a </a:t>
            </a:r>
            <a:r>
              <a:rPr lang="en-US" i="1" dirty="0"/>
              <a:t>meta-language</a:t>
            </a:r>
          </a:p>
          <a:p>
            <a:pPr lvl="1"/>
            <a:r>
              <a:rPr lang="en-US" dirty="0"/>
              <a:t> Designed to support the definition of an unlimited number languages for specific industries:  "Write once, parse anywhere"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international encoding standard for use with different languages and scripts, by which nearly every possible international character (letter, digit, or symbol) is assigned a </a:t>
            </a:r>
            <a:r>
              <a:rPr lang="en-US" i="1" dirty="0"/>
              <a:t>unique numeric value </a:t>
            </a:r>
            <a:r>
              <a:rPr lang="en-US" dirty="0"/>
              <a:t>that applies across different platforms and programs.</a:t>
            </a:r>
          </a:p>
          <a:p>
            <a:r>
              <a:rPr lang="en-US" dirty="0"/>
              <a:t>XML is written in Unicode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Self Describing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XML </a:t>
            </a:r>
            <a:r>
              <a:rPr lang="en-US" i="1" dirty="0"/>
              <a:t>tags </a:t>
            </a:r>
            <a:r>
              <a:rPr lang="en-US" dirty="0"/>
              <a:t> we can:</a:t>
            </a:r>
          </a:p>
          <a:p>
            <a:pPr marL="0" indent="0">
              <a:buNone/>
            </a:pPr>
            <a:endParaRPr lang="en-US" i="1" dirty="0"/>
          </a:p>
          <a:p>
            <a:pPr lvl="1"/>
            <a:r>
              <a:rPr lang="en-US" dirty="0"/>
              <a:t>make relationships between data explicit</a:t>
            </a:r>
          </a:p>
          <a:p>
            <a:pPr lvl="1"/>
            <a:r>
              <a:rPr lang="en-US" dirty="0"/>
              <a:t>Prevent data loss due to the inability to know what the data means</a:t>
            </a:r>
          </a:p>
          <a:p>
            <a:pPr lvl="1"/>
            <a:r>
              <a:rPr lang="en-US" dirty="0"/>
              <a:t>enable domain specific professions a way to mark up their information how </a:t>
            </a:r>
            <a:r>
              <a:rPr lang="en-US" i="1" dirty="0"/>
              <a:t>they want 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can be used by a wide variety of platforms</a:t>
            </a:r>
          </a:p>
          <a:p>
            <a:r>
              <a:rPr lang="en-US" dirty="0"/>
              <a:t>Most major programming languages provide support</a:t>
            </a:r>
          </a:p>
          <a:p>
            <a:r>
              <a:rPr lang="en-US" dirty="0"/>
              <a:t>XML is a reliable, well-documented, and open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 (MLs)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4100" dirty="0"/>
              <a:t>“</a:t>
            </a:r>
            <a:r>
              <a:rPr lang="en-US" sz="4100" i="1" dirty="0"/>
              <a:t>A </a:t>
            </a:r>
            <a:r>
              <a:rPr lang="en-US" sz="4100" i="1" u="sng" dirty="0"/>
              <a:t>markup language </a:t>
            </a:r>
            <a:r>
              <a:rPr lang="en-US" sz="4100" i="1" dirty="0"/>
              <a:t>is a modern system for annotating a document in a way that is syntactically distinguishable from the text.”*</a:t>
            </a:r>
          </a:p>
          <a:p>
            <a:r>
              <a:rPr lang="en-US" sz="4100" dirty="0"/>
              <a:t>Hundreds of MLs</a:t>
            </a:r>
          </a:p>
          <a:p>
            <a:r>
              <a:rPr lang="en-US" sz="4100" dirty="0"/>
              <a:t>Most developed in the past 20 years use XML</a:t>
            </a:r>
          </a:p>
          <a:p>
            <a:r>
              <a:rPr lang="en-US" sz="4100" dirty="0"/>
              <a:t>XML is a </a:t>
            </a:r>
            <a:r>
              <a:rPr lang="en-US" sz="4100" i="1" dirty="0"/>
              <a:t>general purpose</a:t>
            </a:r>
            <a:r>
              <a:rPr lang="en-US" sz="4100" dirty="0"/>
              <a:t> mark up language used to create domain-based MLs.</a:t>
            </a:r>
          </a:p>
          <a:p>
            <a:r>
              <a:rPr lang="en-US" sz="4100" dirty="0"/>
              <a:t>W3C writes standards for XML and leaves ML development to individuals and authorities within domains.</a:t>
            </a:r>
          </a:p>
          <a:p>
            <a:r>
              <a:rPr lang="en-US" sz="4100" dirty="0"/>
              <a:t>Can you think of a mark up language?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248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*http://en.wikipedia.org/wiki/Markup_language  (accessed 6/26/2012)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MAchine</a:t>
            </a:r>
            <a:r>
              <a:rPr lang="en-US" dirty="0"/>
              <a:t> Readable Cataloging(MARC) </a:t>
            </a:r>
            <a:r>
              <a:rPr lang="en-US" dirty="0">
                <a:solidFill>
                  <a:srgbClr val="FF0000"/>
                </a:solidFill>
              </a:rPr>
              <a:t>not XML </a:t>
            </a:r>
            <a:r>
              <a:rPr lang="en-US" dirty="0"/>
              <a:t>but MARC XML </a:t>
            </a:r>
            <a:r>
              <a:rPr lang="en-US" dirty="0">
                <a:solidFill>
                  <a:srgbClr val="00B050"/>
                </a:solidFill>
              </a:rPr>
              <a:t>is!</a:t>
            </a:r>
          </a:p>
          <a:p>
            <a:r>
              <a:rPr lang="en-US" dirty="0"/>
              <a:t>Sports Markup Language (</a:t>
            </a:r>
            <a:r>
              <a:rPr lang="en-US" dirty="0" err="1"/>
              <a:t>SportsML</a:t>
            </a:r>
            <a:r>
              <a:rPr lang="en-US" dirty="0"/>
              <a:t>).</a:t>
            </a:r>
          </a:p>
          <a:p>
            <a:r>
              <a:rPr lang="en-US" dirty="0"/>
              <a:t>Mathematical Markup Language (</a:t>
            </a:r>
            <a:r>
              <a:rPr lang="en-US" dirty="0" err="1"/>
              <a:t>MathML</a:t>
            </a:r>
            <a:r>
              <a:rPr lang="en-US" dirty="0"/>
              <a:t>)</a:t>
            </a:r>
          </a:p>
          <a:p>
            <a:r>
              <a:rPr lang="en-US" dirty="0"/>
              <a:t>Green Building XML (</a:t>
            </a:r>
            <a:r>
              <a:rPr lang="en-US" dirty="0" err="1"/>
              <a:t>gbXML</a:t>
            </a:r>
            <a:r>
              <a:rPr lang="en-US" dirty="0"/>
              <a:t>)</a:t>
            </a:r>
          </a:p>
          <a:p>
            <a:r>
              <a:rPr lang="en-US" dirty="0"/>
              <a:t>Text Encoding Initiative (TEI)</a:t>
            </a:r>
          </a:p>
          <a:p>
            <a:r>
              <a:rPr lang="en-US" dirty="0"/>
              <a:t>Encoded Archival Description (EAD)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an acronym for </a:t>
            </a:r>
            <a:r>
              <a:rPr lang="en-US" i="1" dirty="0" err="1"/>
              <a:t>eXtensible</a:t>
            </a:r>
            <a:r>
              <a:rPr lang="en-US" i="1" dirty="0"/>
              <a:t> Markup Language</a:t>
            </a:r>
          </a:p>
          <a:p>
            <a:r>
              <a:rPr lang="en-US" dirty="0"/>
              <a:t>Tag based syntax, very much like HTML</a:t>
            </a:r>
          </a:p>
          <a:p>
            <a:pPr lvl="1"/>
            <a:r>
              <a:rPr lang="en-US" dirty="0"/>
              <a:t>&lt;title&gt; &lt;/title&gt;</a:t>
            </a:r>
          </a:p>
          <a:p>
            <a:r>
              <a:rPr lang="en-US" dirty="0"/>
              <a:t>Allows us to make our own tags, hence </a:t>
            </a:r>
            <a:r>
              <a:rPr lang="en-US" i="1" dirty="0"/>
              <a:t>extensible</a:t>
            </a:r>
          </a:p>
          <a:p>
            <a:r>
              <a:rPr lang="en-US" dirty="0"/>
              <a:t>Extensibility is its major benefit</a:t>
            </a:r>
          </a:p>
          <a:p>
            <a:r>
              <a:rPr lang="en-US" dirty="0"/>
              <a:t>Foundation for Web 2.0 applications such as RSS, AJAX, XHTML, and many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39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powers Web 2.0+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backbone of the Semantic Web</a:t>
            </a:r>
          </a:p>
          <a:p>
            <a:r>
              <a:rPr lang="en-US" dirty="0"/>
              <a:t>Integral to Linked Data</a:t>
            </a:r>
          </a:p>
          <a:p>
            <a:r>
              <a:rPr lang="en-US" dirty="0"/>
              <a:t>Integral to Web 2.0 and 3.0</a:t>
            </a:r>
          </a:p>
          <a:p>
            <a:pPr lvl="1"/>
            <a:r>
              <a:rPr lang="en-US" dirty="0"/>
              <a:t>RSS feeds</a:t>
            </a:r>
          </a:p>
          <a:p>
            <a:pPr lvl="1"/>
            <a:r>
              <a:rPr lang="en-US" dirty="0"/>
              <a:t>AJAX functionality like “auto suggest”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95600" y="3352800"/>
            <a:ext cx="304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XML is like a  </a:t>
            </a:r>
            <a:r>
              <a:rPr lang="en-US" sz="3200" i="1" dirty="0"/>
              <a:t>mixture</a:t>
            </a:r>
            <a:r>
              <a:rPr lang="en-US" sz="3200" dirty="0"/>
              <a:t> of </a:t>
            </a:r>
          </a:p>
          <a:p>
            <a:pPr algn="ctr"/>
            <a:r>
              <a:rPr lang="en-US" sz="3200" dirty="0"/>
              <a:t>MS Word, DB, and HTML</a:t>
            </a:r>
          </a:p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we think of XML?</a:t>
            </a:r>
          </a:p>
        </p:txBody>
      </p:sp>
      <p:pic>
        <p:nvPicPr>
          <p:cNvPr id="1026" name="Picture 2" descr="http://ebiznet2u.com/wp-content/uploads/2009/06/microsoft-word-add-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43434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lobsangrampa.org/images/ht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67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2400300" y="2997200"/>
            <a:ext cx="5334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67400" y="2921000"/>
            <a:ext cx="60452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54864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www.azalea.com/imgs/logos/Microsoft-Acc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8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/>
              <a:t>XML Separates Content, Structure </a:t>
            </a:r>
            <a:br>
              <a:rPr lang="en-US" dirty="0"/>
            </a:br>
            <a:r>
              <a:rPr lang="en-US" dirty="0"/>
              <a:t>&amp; Presentation</a:t>
            </a:r>
          </a:p>
        </p:txBody>
      </p:sp>
      <p:pic>
        <p:nvPicPr>
          <p:cNvPr id="1026" name="Picture 2" descr="Content, structure, present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238375"/>
            <a:ext cx="4488685" cy="45434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like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also allows us to do things:</a:t>
            </a:r>
          </a:p>
          <a:p>
            <a:pPr lvl="1"/>
            <a:r>
              <a:rPr lang="en-US" dirty="0"/>
              <a:t>We can query it (SQL)</a:t>
            </a:r>
          </a:p>
          <a:p>
            <a:pPr lvl="1"/>
            <a:r>
              <a:rPr lang="en-US" dirty="0"/>
              <a:t>Sort it</a:t>
            </a:r>
          </a:p>
          <a:p>
            <a:pPr lvl="1"/>
            <a:r>
              <a:rPr lang="en-US" dirty="0"/>
              <a:t>Update, add, &amp; delete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structures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a database functionality, XML structures our information</a:t>
            </a:r>
          </a:p>
          <a:p>
            <a:r>
              <a:rPr lang="en-US" dirty="0"/>
              <a:t>Because it structures data, it can be treated like a database, but it’s more than that</a:t>
            </a:r>
          </a:p>
          <a:p>
            <a:r>
              <a:rPr lang="en-US" dirty="0"/>
              <a:t>XML also allows us to create </a:t>
            </a:r>
            <a:r>
              <a:rPr lang="en-US" i="1" u="sng" dirty="0"/>
              <a:t>narrative</a:t>
            </a:r>
            <a:r>
              <a:rPr lang="en-US" dirty="0"/>
              <a:t> information in a similar way that we do in Word processor</a:t>
            </a:r>
          </a:p>
          <a:p>
            <a:r>
              <a:rPr lang="en-US" dirty="0"/>
              <a:t>It’s a hybrid of being data and document centric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data &amp; document centric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can represent small pieces of information or data in highly structural manner</a:t>
            </a:r>
          </a:p>
          <a:p>
            <a:r>
              <a:rPr lang="en-US" dirty="0"/>
              <a:t>Provides ways to reuse content</a:t>
            </a:r>
          </a:p>
          <a:p>
            <a:r>
              <a:rPr lang="en-US" dirty="0"/>
              <a:t>It also can represent </a:t>
            </a:r>
            <a:r>
              <a:rPr lang="en-US" i="1" dirty="0"/>
              <a:t>documents</a:t>
            </a:r>
            <a:r>
              <a:rPr lang="en-US" dirty="0"/>
              <a:t> in a highly structured manner too.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 Representation</a:t>
            </a:r>
          </a:p>
        </p:txBody>
      </p:sp>
      <p:pic>
        <p:nvPicPr>
          <p:cNvPr id="33794" name="Picture 2" descr="dom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7574620" cy="3733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/>
              <a:t>Root, Parents, Children, and Siblings too!</a:t>
            </a:r>
          </a:p>
        </p:txBody>
      </p:sp>
      <p:sp>
        <p:nvSpPr>
          <p:cNvPr id="4" name="Oval 3"/>
          <p:cNvSpPr/>
          <p:nvPr/>
        </p:nvSpPr>
        <p:spPr>
          <a:xfrm>
            <a:off x="3937000" y="19812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94000" y="37592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07000" y="37592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05000" y="54102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6000" y="54102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26000" y="54102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69000" y="54102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6200" y="2133600"/>
            <a:ext cx="190500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3886200"/>
            <a:ext cx="190500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200" y="5613400"/>
            <a:ext cx="190500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5613400"/>
            <a:ext cx="190500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7600" y="55626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5574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9400" y="3886200"/>
            <a:ext cx="190500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826000" y="2743200"/>
            <a:ext cx="508000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56000" y="2870200"/>
            <a:ext cx="38100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413000" y="4521200"/>
            <a:ext cx="508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02000" y="4648200"/>
            <a:ext cx="38100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 flipH="1">
            <a:off x="5207000" y="45212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42000" y="45212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57600" y="4114800"/>
            <a:ext cx="12954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81600" y="2438400"/>
            <a:ext cx="1371600" cy="6858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2509" y="2145268"/>
            <a:ext cx="134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&amp; Node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29000" y="2819400"/>
            <a:ext cx="381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209800" y="2743200"/>
            <a:ext cx="1219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71600" y="20484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Books node is </a:t>
            </a:r>
            <a:r>
              <a:rPr lang="en-US" b="1" i="1" dirty="0"/>
              <a:t>child</a:t>
            </a:r>
            <a:r>
              <a:rPr lang="en-US" b="1" dirty="0"/>
              <a:t> </a:t>
            </a:r>
            <a:r>
              <a:rPr lang="en-US" dirty="0"/>
              <a:t>of Library node</a:t>
            </a:r>
            <a:endParaRPr lang="en-US" i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286000" y="4419600"/>
            <a:ext cx="457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9600" y="4114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Books node is </a:t>
            </a:r>
            <a:r>
              <a:rPr lang="en-US" b="1" i="1" dirty="0"/>
              <a:t>parent </a:t>
            </a:r>
            <a:r>
              <a:rPr lang="en-US" dirty="0"/>
              <a:t>of Title node</a:t>
            </a:r>
            <a:endParaRPr lang="en-US" i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771900" y="3962400"/>
            <a:ext cx="11811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771900" y="4343400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29200" y="167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is the </a:t>
            </a:r>
            <a:r>
              <a:rPr lang="en-US" b="1" i="1" dirty="0"/>
              <a:t>Root </a:t>
            </a:r>
            <a:r>
              <a:rPr lang="en-US" dirty="0"/>
              <a:t>node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724400" y="1981200"/>
            <a:ext cx="304800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248400" y="4114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48600" y="364867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Books is a </a:t>
            </a:r>
            <a:r>
              <a:rPr lang="en-US" b="1" i="1" dirty="0"/>
              <a:t>sibling </a:t>
            </a:r>
            <a:r>
              <a:rPr lang="en-US" dirty="0"/>
              <a:t>of Books</a:t>
            </a:r>
            <a:endParaRPr lang="en-US" b="1" i="1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943600" y="26670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Human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files can be read and inspected by a human and computer!</a:t>
            </a:r>
          </a:p>
          <a:p>
            <a:r>
              <a:rPr lang="en-US" dirty="0"/>
              <a:t>Database, Word processor, or Spreadsheet files (pretty much most applications) are binary files.</a:t>
            </a:r>
          </a:p>
          <a:p>
            <a:r>
              <a:rPr lang="en-US" dirty="0"/>
              <a:t>Binary files are only meaningful to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“XML documents should be human legible and reasonably clear.”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meaning of an XML document should be more or less apparent from the tags.</a:t>
            </a:r>
          </a:p>
          <a:p>
            <a:r>
              <a:rPr lang="en-US" dirty="0"/>
              <a:t>&lt;</a:t>
            </a:r>
            <a:r>
              <a:rPr lang="en-US" dirty="0" err="1"/>
              <a:t>dog_breed</a:t>
            </a:r>
            <a:r>
              <a:rPr lang="en-US" dirty="0"/>
              <a:t>&gt;Terrier&lt;/</a:t>
            </a:r>
            <a:r>
              <a:rPr lang="en-US" dirty="0" err="1"/>
              <a:t>dog_breed</a:t>
            </a:r>
            <a:r>
              <a:rPr lang="en-US" dirty="0"/>
              <a:t>&gt;  </a:t>
            </a:r>
            <a:r>
              <a:rPr lang="en-US" b="1" dirty="0">
                <a:solidFill>
                  <a:srgbClr val="00B050"/>
                </a:solidFill>
              </a:rPr>
              <a:t>GOOD</a:t>
            </a:r>
          </a:p>
          <a:p>
            <a:r>
              <a:rPr lang="en-US" dirty="0"/>
              <a:t>&lt;</a:t>
            </a:r>
            <a:r>
              <a:rPr lang="en-US" dirty="0" err="1"/>
              <a:t>db</a:t>
            </a:r>
            <a:r>
              <a:rPr lang="en-US" dirty="0"/>
              <a:t>&gt;Terrier&lt;/</a:t>
            </a:r>
            <a:r>
              <a:rPr lang="en-US" dirty="0" err="1"/>
              <a:t>db</a:t>
            </a:r>
            <a:r>
              <a:rPr lang="en-US" dirty="0"/>
              <a:t>&gt;			</a:t>
            </a:r>
            <a:r>
              <a:rPr lang="en-US" b="1" dirty="0">
                <a:solidFill>
                  <a:srgbClr val="FF0000"/>
                </a:solidFill>
              </a:rPr>
              <a:t>POOR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</a:t>
            </a:r>
            <a:r>
              <a:rPr lang="en-US"/>
              <a:t>describe data, </a:t>
            </a:r>
            <a:r>
              <a:rPr lang="en-US" dirty="0"/>
              <a:t>not display it</a:t>
            </a:r>
          </a:p>
          <a:p>
            <a:r>
              <a:rPr lang="en-US" dirty="0"/>
              <a:t>Tags are not predefined like HTML</a:t>
            </a:r>
          </a:p>
          <a:p>
            <a:r>
              <a:rPr lang="en-US" dirty="0"/>
              <a:t>W3C Standard</a:t>
            </a:r>
          </a:p>
          <a:p>
            <a:r>
              <a:rPr lang="en-US" dirty="0"/>
              <a:t>XML doesn’t do anything, not “programming” per se</a:t>
            </a:r>
          </a:p>
          <a:p>
            <a:r>
              <a:rPr lang="en-US" dirty="0"/>
              <a:t>HTML is all about “looks” where as XML is all about “brains”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not Written concisely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Since XML documents are plain text, they don’t take much memory.  So there’s no point using cryptic abbreviations.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Mark </a:t>
            </a:r>
            <a:r>
              <a:rPr lang="en-US" dirty="0">
                <a:latin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</a:rPr>
              <a:t>first_name</a:t>
            </a:r>
            <a:r>
              <a:rPr lang="en-US" dirty="0">
                <a:latin typeface="Courier New" pitchFamily="49" charset="0"/>
              </a:rPr>
              <a:t>&gt;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	instead of 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fn</a:t>
            </a:r>
            <a:r>
              <a:rPr lang="en-US" dirty="0">
                <a:latin typeface="Courier New" pitchFamily="49" charset="0"/>
              </a:rPr>
              <a:t>&gt;</a:t>
            </a:r>
            <a:r>
              <a:rPr lang="en-US" dirty="0"/>
              <a:t>Mark</a:t>
            </a:r>
            <a:r>
              <a:rPr lang="en-US" dirty="0">
                <a:latin typeface="Courier New" pitchFamily="49" charset="0"/>
              </a:rPr>
              <a:t>&lt;/fn&gt;.</a:t>
            </a:r>
            <a:endParaRPr lang="en-US" dirty="0"/>
          </a:p>
          <a:p>
            <a:r>
              <a:rPr lang="en-US" dirty="0"/>
              <a:t>XML is supposed to be </a:t>
            </a:r>
            <a:r>
              <a:rPr lang="en-US" i="1" dirty="0"/>
              <a:t>Verbose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“XML Documents shall be easy to create.”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specialized editors available, but you can write perfectly good XML with just a text editor.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XML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590800" y="1905000"/>
            <a:ext cx="3761362" cy="1066800"/>
            <a:chOff x="2256" y="1008"/>
            <a:chExt cx="1920" cy="67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56" y="1008"/>
              <a:ext cx="1920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306" y="1056"/>
              <a:ext cx="1711" cy="5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Verdana" pitchFamily="34" charset="0"/>
                </a:rPr>
                <a:t>Content                          (the XML document)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990600" y="4343400"/>
            <a:ext cx="3048000" cy="1447800"/>
            <a:chOff x="864" y="2448"/>
            <a:chExt cx="1536" cy="91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64" y="2448"/>
              <a:ext cx="1536" cy="91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960" y="2592"/>
              <a:ext cx="1324" cy="5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Verdana" pitchFamily="34" charset="0"/>
                </a:rPr>
                <a:t>Format               (the </a:t>
              </a:r>
              <a:r>
                <a:rPr lang="en-US" sz="2400" dirty="0" err="1">
                  <a:solidFill>
                    <a:schemeClr val="bg1"/>
                  </a:solidFill>
                  <a:latin typeface="Verdana" pitchFamily="34" charset="0"/>
                </a:rPr>
                <a:t>stylesheet</a:t>
              </a:r>
              <a:r>
                <a:rPr lang="en-US" sz="2400" dirty="0">
                  <a:solidFill>
                    <a:schemeClr val="bg1"/>
                  </a:solidFill>
                  <a:latin typeface="Verdana" pitchFamily="34" charset="0"/>
                </a:rPr>
                <a:t>)</a:t>
              </a:r>
              <a:endParaRPr lang="en-US" sz="2400" dirty="0"/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953000" y="4343400"/>
            <a:ext cx="2667000" cy="1371600"/>
            <a:chOff x="3360" y="2448"/>
            <a:chExt cx="1680" cy="864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360" y="2448"/>
              <a:ext cx="1680" cy="86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552" y="2592"/>
              <a:ext cx="1344" cy="5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Verdana" pitchFamily="34" charset="0"/>
                </a:rPr>
                <a:t>Definition   (the DTD)</a:t>
              </a:r>
            </a:p>
          </p:txBody>
        </p:sp>
      </p:grp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3048000" y="3124200"/>
            <a:ext cx="304800" cy="914400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5562600" y="3124200"/>
            <a:ext cx="304800" cy="914400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Served to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219200" y="3276600"/>
            <a:ext cx="1600200" cy="835025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XML Document</a:t>
            </a:r>
            <a:endParaRPr lang="en-US"/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6096000" y="1524000"/>
            <a:ext cx="1676400" cy="8223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Arial" charset="0"/>
              </a:rPr>
              <a:t>HTML Document</a:t>
            </a:r>
            <a:endParaRPr lang="en-US"/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3505200" y="2743200"/>
            <a:ext cx="1676400" cy="8350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XSL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stylesheet</a:t>
            </a:r>
            <a:endParaRPr lang="en-US" dirty="0"/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3505200" y="1447800"/>
            <a:ext cx="1676400" cy="8350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Arial" charset="0"/>
              </a:rPr>
              <a:t>XSL stylesheet</a:t>
            </a:r>
            <a:endParaRPr lang="en-US"/>
          </a:p>
        </p:txBody>
      </p:sp>
      <p:sp>
        <p:nvSpPr>
          <p:cNvPr id="9" name="Text Box 1037"/>
          <p:cNvSpPr txBox="1">
            <a:spLocks noChangeArrowheads="1"/>
          </p:cNvSpPr>
          <p:nvPr/>
        </p:nvSpPr>
        <p:spPr bwMode="auto">
          <a:xfrm>
            <a:off x="3505200" y="4114800"/>
            <a:ext cx="1676400" cy="8350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Arial" charset="0"/>
              </a:rPr>
              <a:t>XSL stylesheet</a:t>
            </a:r>
            <a:endParaRPr lang="en-US"/>
          </a:p>
        </p:txBody>
      </p:sp>
      <p:sp>
        <p:nvSpPr>
          <p:cNvPr id="10" name="Text Box 1038"/>
          <p:cNvSpPr txBox="1">
            <a:spLocks noChangeArrowheads="1"/>
          </p:cNvSpPr>
          <p:nvPr/>
        </p:nvSpPr>
        <p:spPr bwMode="auto">
          <a:xfrm>
            <a:off x="3505200" y="5410200"/>
            <a:ext cx="1676400" cy="83502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Arial" charset="0"/>
              </a:rPr>
              <a:t>XSL stylesheet</a:t>
            </a:r>
            <a:endParaRPr lang="en-US"/>
          </a:p>
        </p:txBody>
      </p:sp>
      <p:sp>
        <p:nvSpPr>
          <p:cNvPr id="11" name="Text Box 1039"/>
          <p:cNvSpPr txBox="1">
            <a:spLocks noChangeArrowheads="1"/>
          </p:cNvSpPr>
          <p:nvPr/>
        </p:nvSpPr>
        <p:spPr bwMode="auto">
          <a:xfrm>
            <a:off x="6096000" y="2819400"/>
            <a:ext cx="1676400" cy="8223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Arial" charset="0"/>
              </a:rPr>
              <a:t>HTML Document</a:t>
            </a:r>
            <a:endParaRPr lang="en-US"/>
          </a:p>
        </p:txBody>
      </p:sp>
      <p:sp>
        <p:nvSpPr>
          <p:cNvPr id="12" name="Text Box 1040"/>
          <p:cNvSpPr txBox="1">
            <a:spLocks noChangeArrowheads="1"/>
          </p:cNvSpPr>
          <p:nvPr/>
        </p:nvSpPr>
        <p:spPr bwMode="auto">
          <a:xfrm>
            <a:off x="6096000" y="4114800"/>
            <a:ext cx="1676400" cy="8223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Arial" charset="0"/>
              </a:rPr>
              <a:t>HTML Document</a:t>
            </a:r>
            <a:endParaRPr lang="en-US"/>
          </a:p>
        </p:txBody>
      </p:sp>
      <p:sp>
        <p:nvSpPr>
          <p:cNvPr id="13" name="Text Box 1041"/>
          <p:cNvSpPr txBox="1">
            <a:spLocks noChangeArrowheads="1"/>
          </p:cNvSpPr>
          <p:nvPr/>
        </p:nvSpPr>
        <p:spPr bwMode="auto">
          <a:xfrm>
            <a:off x="6096000" y="5410200"/>
            <a:ext cx="1676400" cy="822325"/>
          </a:xfrm>
          <a:prstGeom prst="rect">
            <a:avLst/>
          </a:prstGeom>
          <a:solidFill>
            <a:schemeClr val="tx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Arial" charset="0"/>
              </a:rPr>
              <a:t>HTML Document</a:t>
            </a:r>
            <a:endParaRPr lang="en-US"/>
          </a:p>
        </p:txBody>
      </p:sp>
      <p:sp>
        <p:nvSpPr>
          <p:cNvPr id="14" name="Line 1043"/>
          <p:cNvSpPr>
            <a:spLocks noChangeShapeType="1"/>
          </p:cNvSpPr>
          <p:nvPr/>
        </p:nvSpPr>
        <p:spPr bwMode="auto">
          <a:xfrm flipV="1">
            <a:off x="2133600" y="1905000"/>
            <a:ext cx="6096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44"/>
          <p:cNvSpPr>
            <a:spLocks noChangeShapeType="1"/>
          </p:cNvSpPr>
          <p:nvPr/>
        </p:nvSpPr>
        <p:spPr bwMode="auto">
          <a:xfrm>
            <a:off x="2133600" y="4114800"/>
            <a:ext cx="38100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45"/>
          <p:cNvSpPr>
            <a:spLocks noChangeShapeType="1"/>
          </p:cNvSpPr>
          <p:nvPr/>
        </p:nvSpPr>
        <p:spPr bwMode="auto">
          <a:xfrm>
            <a:off x="2743200" y="19050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46"/>
          <p:cNvSpPr>
            <a:spLocks noChangeShapeType="1"/>
          </p:cNvSpPr>
          <p:nvPr/>
        </p:nvSpPr>
        <p:spPr bwMode="auto">
          <a:xfrm flipV="1">
            <a:off x="2819400" y="3048000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47"/>
          <p:cNvSpPr>
            <a:spLocks noChangeShapeType="1"/>
          </p:cNvSpPr>
          <p:nvPr/>
        </p:nvSpPr>
        <p:spPr bwMode="auto">
          <a:xfrm>
            <a:off x="2819400" y="39624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48"/>
          <p:cNvSpPr>
            <a:spLocks noChangeShapeType="1"/>
          </p:cNvSpPr>
          <p:nvPr/>
        </p:nvSpPr>
        <p:spPr bwMode="auto">
          <a:xfrm>
            <a:off x="2514600" y="5791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049"/>
          <p:cNvSpPr>
            <a:spLocks noChangeShapeType="1"/>
          </p:cNvSpPr>
          <p:nvPr/>
        </p:nvSpPr>
        <p:spPr bwMode="auto">
          <a:xfrm>
            <a:off x="5181600" y="18288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50"/>
          <p:cNvSpPr>
            <a:spLocks noChangeShapeType="1"/>
          </p:cNvSpPr>
          <p:nvPr/>
        </p:nvSpPr>
        <p:spPr bwMode="auto">
          <a:xfrm>
            <a:off x="5181600" y="32004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051"/>
          <p:cNvSpPr>
            <a:spLocks noChangeShapeType="1"/>
          </p:cNvSpPr>
          <p:nvPr/>
        </p:nvSpPr>
        <p:spPr bwMode="auto">
          <a:xfrm>
            <a:off x="5181600" y="44958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052"/>
          <p:cNvSpPr>
            <a:spLocks noChangeShapeType="1"/>
          </p:cNvSpPr>
          <p:nvPr/>
        </p:nvSpPr>
        <p:spPr bwMode="auto">
          <a:xfrm>
            <a:off x="5181600" y="57912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Libraries, Archives, Banks, etc. rely on XML as a long-term standard to store their data</a:t>
            </a:r>
          </a:p>
          <a:p>
            <a:pPr lvl="1"/>
            <a:r>
              <a:rPr lang="en-US" dirty="0"/>
              <a:t>Human readable</a:t>
            </a:r>
          </a:p>
          <a:p>
            <a:pPr lvl="1"/>
            <a:r>
              <a:rPr lang="en-US" dirty="0"/>
              <a:t>Standards driven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Well supported</a:t>
            </a:r>
          </a:p>
          <a:p>
            <a:pPr lvl="1"/>
            <a:r>
              <a:rPr lang="en-US" dirty="0"/>
              <a:t>Open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"/>
            <a:ext cx="2819400" cy="30637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>
            <a:normAutofit/>
          </a:bodyPr>
          <a:lstStyle/>
          <a:p>
            <a:r>
              <a:rPr lang="en-US" dirty="0"/>
              <a:t>XML developed in 1998</a:t>
            </a:r>
          </a:p>
          <a:p>
            <a:r>
              <a:rPr lang="en-US" dirty="0"/>
              <a:t>Evolved out of SGML, or </a:t>
            </a:r>
            <a:r>
              <a:rPr lang="en-US" b="1" dirty="0"/>
              <a:t>S</a:t>
            </a:r>
            <a:r>
              <a:rPr lang="en-US" dirty="0"/>
              <a:t>tandard </a:t>
            </a:r>
          </a:p>
          <a:p>
            <a:pPr>
              <a:buNone/>
            </a:pPr>
            <a:r>
              <a:rPr lang="en-US" b="1" dirty="0"/>
              <a:t>	G</a:t>
            </a:r>
            <a:r>
              <a:rPr lang="en-US" dirty="0"/>
              <a:t>eneralized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SGML is a language that dates back to 1960s</a:t>
            </a:r>
          </a:p>
          <a:p>
            <a:r>
              <a:rPr lang="en-US" dirty="0"/>
              <a:t>SGML developed by the work of 3 people, most notably Charles Goldfarb </a:t>
            </a:r>
          </a:p>
          <a:p>
            <a:r>
              <a:rPr lang="en-US" dirty="0"/>
              <a:t>Harvard Law Grad that wanted a way to share docs and coined term “markup language”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History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developed by 11 members, +150 more consultants, and 3 years to develop</a:t>
            </a:r>
          </a:p>
          <a:p>
            <a:r>
              <a:rPr lang="en-US" dirty="0"/>
              <a:t>1998, the W3C released XML 1.0</a:t>
            </a:r>
          </a:p>
          <a:p>
            <a:r>
              <a:rPr lang="en-US" dirty="0"/>
              <a:t>Last release was 1.1 in 2006</a:t>
            </a:r>
          </a:p>
          <a:p>
            <a:r>
              <a:rPr lang="en-US" dirty="0"/>
              <a:t>There’s talk of XML 2.0, no serious plans yet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flatworldknowledge.com/lule/lule-fig11_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1" y="990601"/>
            <a:ext cx="1014309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XML there was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1"/>
            <a:ext cx="7901091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“Gore Bill” or High Performance Computing &amp; Communication Act of 1991</a:t>
            </a:r>
          </a:p>
          <a:p>
            <a:r>
              <a:rPr lang="en-US" dirty="0"/>
              <a:t>HTML or 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b="1" dirty="0" err="1"/>
              <a:t>M</a:t>
            </a:r>
            <a:r>
              <a:rPr lang="en-US" dirty="0" err="1"/>
              <a:t>arkup</a:t>
            </a:r>
            <a:r>
              <a:rPr lang="en-US" b="1" dirty="0" err="1"/>
              <a:t>L</a:t>
            </a:r>
            <a:r>
              <a:rPr lang="en-US" dirty="0" err="1"/>
              <a:t>anguage</a:t>
            </a:r>
            <a:r>
              <a:rPr lang="en-US" dirty="0"/>
              <a:t> developed 1991 by Tim Berners-Lee, inventor of the WWW</a:t>
            </a:r>
          </a:p>
          <a:p>
            <a:r>
              <a:rPr lang="en-US" dirty="0"/>
              <a:t>Not widely used until HTML 2.0 was released, 1995. HTML 4.0 1998, and HTML 5.0 in 2011</a:t>
            </a:r>
          </a:p>
          <a:p>
            <a:r>
              <a:rPr lang="en-US" dirty="0"/>
              <a:t>HTML simplified SGML so that non-experts could markup documents</a:t>
            </a:r>
          </a:p>
          <a:p>
            <a:r>
              <a:rPr lang="en-US" dirty="0"/>
              <a:t>HTML made the Internet revolution possible</a:t>
            </a:r>
          </a:p>
          <a:p>
            <a:r>
              <a:rPr lang="en-US" dirty="0"/>
              <a:t>HTML too successful!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 descr="http://www.nndb.com/people/573/000023504/le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971800"/>
            <a:ext cx="13335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2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of Markup Languages</a:t>
            </a:r>
          </a:p>
        </p:txBody>
      </p:sp>
      <p:pic>
        <p:nvPicPr>
          <p:cNvPr id="2050" name="Picture 2" descr="http://cscis12.dce.harvard.edu/lecture_notes/2009/20090623/images/sgml-xml-relationshi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447800"/>
            <a:ext cx="6074229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schema developed in 1991</a:t>
            </a:r>
          </a:p>
          <a:p>
            <a:r>
              <a:rPr lang="en-US" dirty="0"/>
              <a:t>Used to write books, especially technical information</a:t>
            </a:r>
          </a:p>
          <a:p>
            <a:r>
              <a:rPr lang="en-US" dirty="0"/>
              <a:t>Created and used before the advent of XML</a:t>
            </a:r>
          </a:p>
          <a:p>
            <a:r>
              <a:rPr lang="en-US" dirty="0"/>
              <a:t>Created and maintained in part by  O’Reilly</a:t>
            </a:r>
          </a:p>
          <a:p>
            <a:r>
              <a:rPr lang="en-US" dirty="0"/>
              <a:t>Uses SGML and XML</a:t>
            </a:r>
          </a:p>
          <a:p>
            <a:r>
              <a:rPr lang="en-US" dirty="0"/>
              <a:t>Has some compatibility issues with XML tools</a:t>
            </a:r>
          </a:p>
          <a:p>
            <a:r>
              <a:rPr lang="en-US" dirty="0" err="1"/>
              <a:t>DocBook</a:t>
            </a:r>
            <a:r>
              <a:rPr lang="en-US" dirty="0"/>
              <a:t> is on the decline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      vs.          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495800" cy="4525963"/>
          </a:xfrm>
        </p:spPr>
        <p:txBody>
          <a:bodyPr/>
          <a:lstStyle/>
          <a:p>
            <a:r>
              <a:rPr lang="en-US" dirty="0"/>
              <a:t>Optimized for WWW</a:t>
            </a:r>
          </a:p>
          <a:p>
            <a:r>
              <a:rPr lang="en-US" dirty="0"/>
              <a:t>Allows non-standard markup (i.e. sloppy syntax)</a:t>
            </a:r>
          </a:p>
          <a:p>
            <a:r>
              <a:rPr lang="en-US" dirty="0"/>
              <a:t>Content &amp; format not separated</a:t>
            </a:r>
          </a:p>
          <a:p>
            <a:r>
              <a:rPr lang="en-US" dirty="0"/>
              <a:t>Fixed set of tags, </a:t>
            </a:r>
            <a:r>
              <a:rPr lang="en-US" i="1" dirty="0"/>
              <a:t>not </a:t>
            </a:r>
            <a:r>
              <a:rPr lang="en-US" dirty="0"/>
              <a:t>extensible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Separates content from format</a:t>
            </a:r>
          </a:p>
          <a:p>
            <a:r>
              <a:rPr lang="en-US" dirty="0"/>
              <a:t>Enforces clean markup </a:t>
            </a:r>
          </a:p>
          <a:p>
            <a:r>
              <a:rPr lang="en-US" dirty="0"/>
              <a:t>Meaningful, self describing syntax</a:t>
            </a:r>
          </a:p>
          <a:p>
            <a:r>
              <a:rPr lang="en-US" dirty="0"/>
              <a:t>Tags can be user created since XML is </a:t>
            </a:r>
            <a:r>
              <a:rPr lang="en-US" i="1" dirty="0"/>
              <a:t>extensible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05D-BCB6-4EAD-BEE5-A29B32F843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2783</TotalTime>
  <Words>1644</Words>
  <Application>Microsoft Office PowerPoint</Application>
  <PresentationFormat>On-screen Show (4:3)</PresentationFormat>
  <Paragraphs>269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Verdana</vt:lpstr>
      <vt:lpstr>Office Theme</vt:lpstr>
      <vt:lpstr>Introduction to XML </vt:lpstr>
      <vt:lpstr>What is XML</vt:lpstr>
      <vt:lpstr>What is XML</vt:lpstr>
      <vt:lpstr>History of XML</vt:lpstr>
      <vt:lpstr>XML History cont.</vt:lpstr>
      <vt:lpstr>Before XML there was HTML</vt:lpstr>
      <vt:lpstr>Landscape of Markup Languages</vt:lpstr>
      <vt:lpstr>DocBook</vt:lpstr>
      <vt:lpstr>HTML       vs.           XML</vt:lpstr>
      <vt:lpstr>HTML Lacks Meaning</vt:lpstr>
      <vt:lpstr>XHTML</vt:lpstr>
      <vt:lpstr>XHTML cont.</vt:lpstr>
      <vt:lpstr>So Why Don’t We Use SGML?</vt:lpstr>
      <vt:lpstr>XML Advantages over SGML</vt:lpstr>
      <vt:lpstr>Unicode</vt:lpstr>
      <vt:lpstr>XML is Self Describing</vt:lpstr>
      <vt:lpstr>Interoperability</vt:lpstr>
      <vt:lpstr>Markup Languages (MLs)</vt:lpstr>
      <vt:lpstr>Markup Languages</vt:lpstr>
      <vt:lpstr>XML powers Web 2.0+</vt:lpstr>
      <vt:lpstr>How might we think of XML?</vt:lpstr>
      <vt:lpstr>XML Separates Content, Structure  &amp; Presentation</vt:lpstr>
      <vt:lpstr>XML is like a Database</vt:lpstr>
      <vt:lpstr>XML structures information</vt:lpstr>
      <vt:lpstr>XML is data &amp; document centric</vt:lpstr>
      <vt:lpstr>Hierarchical Data Representation</vt:lpstr>
      <vt:lpstr>Root, Parents, Children, and Siblings too!</vt:lpstr>
      <vt:lpstr>XML is Human Readable</vt:lpstr>
      <vt:lpstr>“XML documents should be human legible and reasonably clear.”</vt:lpstr>
      <vt:lpstr>XML is not Written concisely</vt:lpstr>
      <vt:lpstr>“XML Documents shall be easy to create.”</vt:lpstr>
      <vt:lpstr>A Typical XML Architecture</vt:lpstr>
      <vt:lpstr>How Data is Served to Web</vt:lpstr>
      <vt:lpstr>Sustainable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temp</dc:creator>
  <cp:lastModifiedBy>Binita Puri</cp:lastModifiedBy>
  <cp:revision>177</cp:revision>
  <cp:lastPrinted>2013-01-24T18:23:16Z</cp:lastPrinted>
  <dcterms:created xsi:type="dcterms:W3CDTF">2012-05-23T21:08:10Z</dcterms:created>
  <dcterms:modified xsi:type="dcterms:W3CDTF">2021-09-03T01:02:02Z</dcterms:modified>
</cp:coreProperties>
</file>