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g+ZYtxS8KlODEz2tqpzbqwewkJ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5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" type="body"/>
          </p:nvPr>
        </p:nvSpPr>
        <p:spPr>
          <a:xfrm>
            <a:off x="381000" y="1371600"/>
            <a:ext cx="421005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2" type="body"/>
          </p:nvPr>
        </p:nvSpPr>
        <p:spPr>
          <a:xfrm>
            <a:off x="4743450" y="1371600"/>
            <a:ext cx="421163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56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 rot="5400000">
            <a:off x="4683126" y="2357438"/>
            <a:ext cx="6400800" cy="2143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 rot="5400000">
            <a:off x="319882" y="289718"/>
            <a:ext cx="6400800" cy="627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 rot="5400000">
            <a:off x="2039143" y="-286543"/>
            <a:ext cx="52578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5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5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5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4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4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4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4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4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A2A2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4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4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4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/>
        </p:nvSpPr>
        <p:spPr>
          <a:xfrm>
            <a:off x="533400" y="260350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6"/>
          <p:cNvSpPr txBox="1"/>
          <p:nvPr/>
        </p:nvSpPr>
        <p:spPr>
          <a:xfrm>
            <a:off x="800100" y="260350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6"/>
          <p:cNvSpPr txBox="1"/>
          <p:nvPr/>
        </p:nvSpPr>
        <p:spPr>
          <a:xfrm>
            <a:off x="541337" y="682625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6"/>
          <p:cNvSpPr txBox="1"/>
          <p:nvPr/>
        </p:nvSpPr>
        <p:spPr>
          <a:xfrm>
            <a:off x="911225" y="682625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gradFill>
            <a:gsLst>
              <a:gs pos="0">
                <a:srgbClr val="A2A2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762000" y="152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46"/>
          <p:cNvSpPr txBox="1"/>
          <p:nvPr/>
        </p:nvSpPr>
        <p:spPr>
          <a:xfrm flipH="1" rot="10800000">
            <a:off x="460375" y="990600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46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4" name="Google Shape;84;p1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Schemas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0"/>
          <p:cNvSpPr txBox="1"/>
          <p:nvPr>
            <p:ph type="title"/>
          </p:nvPr>
        </p:nvSpPr>
        <p:spPr>
          <a:xfrm>
            <a:off x="1143000" y="381000"/>
            <a:ext cx="779303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elements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685800" y="1295400"/>
            <a:ext cx="7924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complex element is defined as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</a:t>
            </a:r>
            <a:r>
              <a:rPr b="0" i="1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&lt;xs:complexType&gt;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b="0" i="1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... information about the complex type...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&lt;/xs:complexType&gt;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&lt;/xs:element&gt;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name="person"&gt;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&lt;xs:complexType&gt;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&lt;xs:sequence&gt;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&lt;xs:element  name="firstName"  type="xs:string" /&gt;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&lt;xs:element  name="lastName"  type="xs:string" /&gt;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&lt;/xs:sequence&gt;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&lt;/xs:complexType&gt;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&lt;/xs:element&gt;</a:t>
            </a:r>
            <a:endParaRPr b="0" i="0" sz="1800" u="none">
              <a:solidFill>
                <a:srgbClr val="FFF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&lt;xs:sequence&gt;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says that elements must occur in this order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that attributes are always simple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book.xml Document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version=“1.0”?&gt;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&lt;book xmlns:xsi=“http://www.w3.org/2001/XMLSchema-instance” xsi:noNamespaceSchemaLocation=“book.xsd”&gt;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&lt;title&gt;Introduction to HTML&lt;/title&gt;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&lt;author&gt;Tim Berners Lee&lt;/author&gt;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&lt;publication&gt;Pearson&lt;/publication&gt;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&lt;edition&gt;First&lt;/edition&gt;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&lt;/book&gt;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for book.xml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569912" y="1354137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version=“1.0”?&gt;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&lt;xs:schema xmlns:xs=“http://www.w3.org/2001/XMLSchema” elementFormDefault=“qualified”&gt;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&lt;xs:element name=“book”&gt;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&lt;xs:element name=“title” type=“xs:string”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&lt;xs:element name=“author” type=“xs:string”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 &lt;xs:element name=“publication” type=“xs:string”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 &lt;xs:element name=“edition” type=“xs:string”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&lt;/xs:sequence&gt;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&lt;/xs:element&gt;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&lt;/xs:schema&gt;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Restrictions, or “facets”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6858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form for putting a restriction on a text value is: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name="</a:t>
            </a:r>
            <a:r>
              <a:rPr b="0" i="1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"&gt; </a:t>
            </a: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xs:attribute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&lt;xs:restriction base="</a:t>
            </a:r>
            <a:r>
              <a:rPr b="0" i="1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b="0" i="1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... the restrictions ...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&lt;/xs:restriction&gt;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name="age"&gt;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&lt;xs:simpleType&gt;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&lt;xs:restriction base="xs:integer"&gt;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&lt;xs:minInclusive value="0” /&gt;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&lt;xs:maxInclusive value="140” /&gt;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&lt;/xs:restriction&gt;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&lt;/xs:simpleType&gt;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book.xml document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&lt;book xmlns:xsi="http://www.w3.org/2001/XMLSchema-instance" xsi:noNamespaceSchemaLocation="book.xsd"&gt;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&lt;title&gt;Introduction to HTML&lt;/title&gt;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&lt;author&gt;Tim Berners Lee&lt;/author&gt;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&lt;publication&gt;Pearson&lt;/publication&gt;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&lt;edition&gt;First&lt;/edition&gt;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&lt;price&gt;501&lt;/price&gt;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&lt;!– price should be between 100 and 500--&gt;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&lt;/book&gt;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book.xsd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17512" y="1211262"/>
            <a:ext cx="8574087" cy="549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&lt;xs:schema xmlns:xs="http://www.w3.org/2001/XMLSchema" elementFormDefault="qualified"&gt;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&lt;xs:element name="book"&gt;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&lt;xs:element name="title" type="xs:string"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&lt;xs:element name="author" type="xs:string"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 &lt;xs:element name="publication" type="xs:string"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 &lt;xs:element name="edition" type="xs:string"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	 &lt;xs:element name="price"&gt;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&lt;xs:simpleType&gt;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	           &lt;xs:restriction base="xs:integer"&gt;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	     	&lt;xs:minInclusive value="100" /&gt;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	       	&lt;xs:maxInclusive value="500" /&gt;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	           &lt;/xs:restriction&gt;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 &lt;/xs:simpleType&gt;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	&lt;/xs:element&gt;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&lt;/xs:sequence&gt;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&lt;/xs:element&gt;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&lt;/xs:schema&gt;</a:t>
            </a:r>
            <a:endParaRPr/>
          </a:p>
          <a:p>
            <a:pPr indent="-28956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 on numbers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minInclusive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number must be ≥ the given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1" lang="en-US" sz="2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minExclusive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number must be &gt; the given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1" lang="en-US" sz="2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maxInclusive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number must be ≤ the given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1" lang="en-US" sz="2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maxExclusive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number must be &lt; the given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1" lang="en-US" sz="2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17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enumeration restricts the value to be one of a fixed set of values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name="season"&gt;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&lt;xs:simpleType&gt;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&lt;xs:restriction  base="xs:string"&gt;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&lt;xs:enumeration value="Spring"/&gt;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&lt;xs:enumeration value="Summer"/&gt;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&lt;xs:enumeration value="Autumn"/&gt;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&lt;xs:enumeration value="Fall"/&gt;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&lt;xs:enumeration value="Winter"/&gt;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&lt;/xs:restriction&gt;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&lt;/xs:simpleType&gt;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 on a series of values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limit the content of an XML element to define a series of numbers or letters that can be used, we would use the pattern constraint.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 name="letter"&gt;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&lt;xs:simpleType&gt;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&lt;xs:restriction base="xs:string"&gt;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&lt;xs:pattern value="[a-z]"/&gt;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&lt;/xs:restriction&gt;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&lt;/xs:simpleType&gt;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only acceptable value is ONE of the LOWERCASE letters from a to z: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 on a series of values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 name="initials"&gt;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&lt;xs:simpleType&gt;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&lt;xs:restriction base="xs:string"&gt;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&lt;xs:pattern value="[a-zA-Z][a-zA-Z][a-zA-Z]"/&gt;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&lt;/xs:restriction&gt;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&lt;/xs:simpleType&gt;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example also defines an element called "initials" with a restriction. The only acceptable value is THREE of the LOWERCASE OR UPPERCASE letters from a to z.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Schemas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“Schemas” is a general term--DTDs are a form of XML schemas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dictionary, a schema is “a structured framework or plan”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say “XML Schemas,” we usually mean the W3C XML Schema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also known as “XML Schema Definition” language, or XSD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I’ll use “XSD” frequently, because it’s short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DTDs, XML Schemas, and RELAX NG are all XML schema languages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 on a series of values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 name="prodid"&gt;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&lt;xs:simpleType&gt;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&lt;xs:restriction base="xs:integer"&gt;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&lt;xs:pattern value="[0-9][0-9][0-9][0-9][0-9]"/&gt;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&lt;/xs:restriction&gt;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 &lt;/xs:simpleType&gt;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only acceptable value is FIVE digits in a sequence, and each digit must be in a range from 0 to 9: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21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an attribute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themselves are always declared as simple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attribute is defined as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&lt;xs:attribute   name="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   type="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 /&gt;</a:t>
            </a:r>
            <a:br>
              <a:rPr b="0" i="0" lang="en-US" sz="2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same as for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xs:element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attributes a simple element may have: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default="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b="0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other value is specified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fixed="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other value may be specified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use="optional"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the attribute is not required (default)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use="required"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the attribute must be present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example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&lt;Shape Colour="Black"&gt; </a:t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&lt;Point x="0" y="0" /&gt; </a:t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&lt;Point x="100" y="0" /&gt; </a:t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&lt;Point x="50" y="50"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&lt;/Shape&gt;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attribute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152400" y="1371600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name="Shape"&gt;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&lt;xs:element name="Point" minOccurs="1" maxOccurs="unbounded"&gt; </a:t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&lt;xs:attribute name="x" type="xs:int" /&gt; 				</a:t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&lt;xs:attribute name="y" type="xs:int" /&gt; 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&lt;/xs:complexType&gt;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&lt;/xs:element&gt;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&lt;/xs:sequence&gt;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&lt;xs:attribute name="Colour" type="xs:string" /&gt; </a:t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Empty Elements 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90525" y="1219200"/>
            <a:ext cx="85740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empty XML element: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&lt;product prodid="1345" /&gt;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name="product"&gt;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&lt;xs:complexType&gt; 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&lt;xs:complexContent&gt; </a:t>
            </a:r>
            <a:endParaRPr/>
          </a:p>
          <a:p>
            <a:pPr indent="0" lvl="4" marL="1714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&lt;xs:restriction base="xs:integer"&gt;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&lt;xs:attribute name="prodid" type="xs:positiveInteger"/&gt; </a:t>
            </a:r>
            <a:endParaRPr/>
          </a:p>
          <a:p>
            <a:pPr indent="0" lvl="4" marL="1714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&lt;/xs:restriction&gt; 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&lt;/xs:complexContent&gt;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 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an attribute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250825" y="1371600"/>
            <a:ext cx="88931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&lt;product prodid="1345"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name="product"&gt;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&lt;xs:attribute name="prodid” type="xs:positiveInteger"/&gt;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</a:t>
            </a:r>
            <a:endParaRPr b="0" i="0" sz="24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and local definitions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declared at the “top level” of a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&lt;schema&gt;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available for use throughout the schema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declared within a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xs:complexType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local to that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in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name="person"&gt;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&lt;xs:sequence&gt;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&lt;xs:element  name="firstName"  type="xs:string" /&gt;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&lt;xs:element  name="lastName"  type="xs:string" /&gt;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&lt;/xs:sequence&gt;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&lt;/xs:complexType&gt;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&lt;/xs:element&gt;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firstName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lastName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only locally declared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order of declarations at the “top level” of a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&lt;schema&gt;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specify the order in the XML data document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College.xml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version=”1.0”?&gt;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&lt;college&gt;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&lt;student&gt;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&lt;firstname&gt;Ram&lt;/firstname&gt;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&lt;lastname&gt;Thapa&lt;/lastname&gt;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&lt;/student&gt;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&lt;teacher&gt;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&lt;firstname&gt;Suman&lt;/firstname&gt;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&lt;lastname&gt;Karki&lt;/lastname&gt;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&lt;/teacher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&lt;/college&gt;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1136650" y="333375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College.xsd (Global type)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version=“1.0”?&gt;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&lt;xs:schema xmlns:xs=“http://www.w3.org/2001/XMLSchema” elementFormDefault=“qualified”&gt;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&lt;xs:element name=“college”&gt;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&lt;xs:element name=“student” type=“personType”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&lt;xs:element name=“teacher” type=“personType” /&gt;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&lt;/xs:element&gt;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&lt;xs:complexType name=“personType”&gt;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&lt;xs:element name=”firstname” type=“xs:string”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&lt;xs:element name=”lastname” type=“xs:string” /&gt;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&lt;/xs:sequence&gt;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&lt;/xs:schema&gt;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1219200" y="228600"/>
            <a:ext cx="77168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xs:sequence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We’ve already seen an example of a complex type whose elements must occur in a specific order: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name="person"&gt;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&lt;xs:complexType&gt;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0" i="0" lang="en-US" sz="24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&lt;xs:sequence&gt;</a:t>
            </a:r>
            <a:br>
              <a:rPr b="0" i="0" lang="en-US" sz="24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&lt;xs:element  name="firstName"  type="xs:string" 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&lt;xs:element  name="lastName"  type="xs:string" /&gt;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US" sz="24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&lt;/xs:sequence&gt;</a:t>
            </a:r>
            <a:br>
              <a:rPr b="0" i="0" lang="en-US" sz="24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&lt;/xs:complexType&gt;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&lt;/xs:element&gt;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XML Schemas?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DTDs provide a very weak specification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put any restrictions on text content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very little control over mixed content (text plus elements)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little control over ordering of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DTDs are written in a strange (non-XML) format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separate parsers for DTDs and XML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XML Schema Definition language solves these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XSD gives you much more control over structure and content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XSD is written in XML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xs:all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xs:all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elements to appear in any order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name="person"&gt;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&lt;xs:all&gt;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&lt;xs:element  name="firstName"  type="xs:string" /&gt;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&lt;xs:element  name="lastName"  type="xs:string" /&gt;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  &lt;/xs:all&gt;</a:t>
            </a:r>
            <a:b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&lt;/xs:element&gt;</a:t>
            </a:r>
            <a:endParaRPr b="0" i="0" sz="2000" u="none">
              <a:solidFill>
                <a:srgbClr val="FFF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the name, the members of an 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xs:all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 can occur once or not at all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</a:t>
            </a: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minOccurs="0"</a:t>
            </a: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specify that an element is optional (default value is 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context,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maxOccurs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always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Referencing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381000" y="1371600"/>
            <a:ext cx="85740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you have defined an element or attribute (with </a:t>
            </a:r>
            <a:r>
              <a:rPr b="0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name="..."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you can refer to it with </a:t>
            </a:r>
            <a:r>
              <a:rPr b="0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ref="..."</a:t>
            </a:r>
            <a:endParaRPr b="0" i="0" sz="3200" u="none">
              <a:solidFill>
                <a:srgbClr val="FFF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name="person"&gt;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  &lt;xs:all&gt;</a:t>
            </a:r>
            <a:b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name="firstName"  type="xs:string" /&gt;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&lt;xs:element  name="lastName"  type="xs:string" /&gt;</a:t>
            </a:r>
            <a:b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&lt;/xs:all&gt;</a:t>
            </a:r>
            <a:br>
              <a:rPr b="0" i="0" lang="en-US" sz="2000" u="none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&lt;/xs:element&gt;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name="student"  ref="person"&gt;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just: 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ref="person"&gt;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32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element with attributes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text element has attributes, it is no longer a simple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name="population"&gt;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&lt;xs:simpleContent&gt;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&lt;xs:extension  base="xs:integer"&gt;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&lt;xs:attribute  name="year” type="xs:integer"&gt;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&lt;/xs:extension&gt;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&lt;/xs:simpleContent&gt;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&lt;/xs:complexType&gt;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&lt;population year=“2021”&gt;1000000&lt;/population&gt;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Extension/restriction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extension/restriction element to expand or to limit the base simple type for the element.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an example of an XML element, "shoesize", that contains text-only: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&lt;shoesize country="france"&gt;35&lt;/shoesize&gt;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example declares a complexType, "shoesize". The content is defined as an integer value, and the "shoesize" element also contains an attribute named "country":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name="shoesize"&gt;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&lt;xs:simpleContent&gt;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&lt;xs:extension base="xs:integer"&gt;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&lt;xs:attribute name="country" type="xs:string" /&gt;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&lt;/xs:extension&gt;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&lt;/xs:simpleContent&gt;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 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 complex type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77800" y="1249362"/>
            <a:ext cx="468153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 name="AddressType"&gt;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name="Line1" type="xs:string"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name="Line2" type="xs:string"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 </a:t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 name="UKAddressType"&gt;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&lt;xs:complexContent&gt;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&lt;xs:extension base="AddressType"&gt;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name="County" type="xs:string"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name="Postcode" type="xs:string"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&lt;/xs:extension&gt;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&lt;/xs:complexContent&gt;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 </a:t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4572000" y="1268412"/>
            <a:ext cx="45720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 name="USAddressType"&gt; &lt;xs:complexContent&gt;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&lt;xs:extension base="AddressType"&gt; &lt;xs:sequence&gt;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name="State" type="xs:string"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name="Zipcode" type="xs:string"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&lt;/xs:extension&gt; &lt;/xs:complexContent&gt; 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name="UKAddress" type="UKAddressType"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name="USAddress" type="USAddressType"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document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&lt;UKAddress&gt;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&lt;Line1&gt;34 thingy street&lt;/Line1&gt;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&lt;Line2&gt;someplace&lt;/Line2&gt;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&lt;County&gt;somerset/County&gt;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&lt;Postcode&gt;w1w8uu&lt;/Postcode&gt;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&lt;/UKAddress&gt;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&lt;USAddress&gt;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&lt;Line1&gt;234 Lancaster Av&lt;/Line1&gt;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&lt;Line2&gt;Smallville&lt;/Line2&gt;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&lt;State&gt;Florida&lt;/State&gt;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&lt;Zipcode&gt;34543&lt;/Zipcode&gt;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&lt;/USAddress&gt;</a:t>
            </a: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XSD Complex Types with Mixed Content 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mixed complex type element can contain attributes, elements, and text.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Types with Mixed Content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XML element, "letter", that contains both text and other elements: </a:t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&lt;letter&gt;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Dear Mr.&lt;name&gt;John Smith&lt;/name&gt;.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Your order &lt;orderid&gt;1032&lt;/orderid&gt;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will be shipped on &lt;shipdate&gt;2001-07-13&lt;/shipdate&gt;.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&lt;/letter&gt; 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schema declares the "letter" element: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name="letter"&gt;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&lt;xs:complexType mixed="true"&gt;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&lt;xs:sequence&gt;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name="name" type="xs:string"/&gt; 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name="orderid" type="xs:positiveInteger"/&gt; &lt;xs:element name="shipdate" type="xs:date"/&gt;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&lt;/xs:sequence&gt;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&lt;/xs:complexType&gt; </a:t>
            </a:r>
            <a:endParaRPr b="0" i="0" sz="24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 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Occurance indicator</a:t>
            </a:r>
            <a:endParaRPr/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Occurrence indicators are used to define how often an element can occur.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default value for maxOccurs and minOccurs is 1. 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maxOccurs Indicator </a:t>
            </a:r>
            <a:endParaRPr/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&lt;maxOccurs&gt; indicator specifies the maximum number of times an element can occur: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name="person"&gt;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&lt;xs:complexType&gt;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&lt;xs:sequence&gt;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&lt;xs:element name="full_name" type="xs:string"/&gt;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&lt;xs:element name="child_name" type="xs:string" maxOccurs="10"/&gt;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&lt;/xs:sequence&gt;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&lt;/xs:complexType&gt;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 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4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not XML schemas?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DTDs have been around longer than XSD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they are more widely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more tools support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XSD is very verbose, even by XML standards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advanced XML Schema instructions can be non-intuitive and confusing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Nevertheless, XSD is not likely to go away quickly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minOccurs Indicator 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&lt;minOccurs&gt; indicator specifies the minimum number of times an element can occur: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name="person"&gt;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&lt;xs:complexType&gt;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&lt;xs:sequence&gt;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&lt;xs:element name="full_name" type="xs:string"/&gt;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&lt;xs:element name="child_name" type="xs:string" maxOccurs="10” minOccurs=“0”/&gt;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&lt;/xs:sequence&gt;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&lt;/xs:complexType&gt;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 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Myfamily.xml </a:t>
            </a:r>
            <a:endParaRPr/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284162" y="1219200"/>
            <a:ext cx="8575675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None/>
            </a:pP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 encoding="ISO-8859-1"?&gt;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&lt;persons xmlns:xsi="http://www.w3.org/2001/XMLSchema-instance" xsi:noNamespaceSchemaLocation="family.xsd"&gt;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&lt;person&gt;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&lt;full_name&gt;Ram Karki&lt;/full_name&gt;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None/>
            </a:pP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&lt;child_name&gt;Laxman Karki&lt;/child_name&gt;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&lt;/person&gt;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&lt;person&gt;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&lt;full_name&gt;Rupa Thapa&lt;/full_name&gt; </a:t>
            </a:r>
            <a:endParaRPr b="0" i="0" sz="19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None/>
            </a:pP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&lt;child_name&gt;Tina&lt;/child_name&gt;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&lt;child_name&gt;Mohan&lt;/child_name&gt;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&lt;child_name&gt;Rupak&lt;/child_name&gt;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&lt;child_name&gt;Sunita&lt;/child_name&gt;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&lt;/person&gt;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None/>
            </a:pP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&lt;person&gt;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&lt;full_name&gt;Sunita Shrestha&lt;/full_name&gt;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None/>
            </a:pP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&lt;/person&gt;</a:t>
            </a:r>
            <a:b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&lt;/persons&gt; </a:t>
            </a:r>
            <a:endParaRPr/>
          </a:p>
        </p:txBody>
      </p:sp>
      <p:sp>
        <p:nvSpPr>
          <p:cNvPr id="366" name="Google Shape;366;p4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family.xsd </a:t>
            </a:r>
            <a:endParaRPr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 encoding="ISO-8859-1"?&gt;</a:t>
            </a:r>
            <a:b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&lt;xs:schema xmlns:xs="http://www.w3.org/2001/XMLSchema" elementFormDefault="qualified"&gt;</a:t>
            </a:r>
            <a:b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name="persons"&gt;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&lt;xs:element name="person" maxOccurs="unbounded"&gt; </a:t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 &lt;xs:sequence&gt;</a:t>
            </a:r>
            <a:b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&lt;xs:element name="full_name" type="xs:string"/&gt;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	&lt;xs:element name="child_name" type="xs:string" minOccurs="0" maxOccurs="5"/&gt;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  &lt;/xs:sequence&gt;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   &lt;/xs:complexType&gt;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	 &lt;/xs:element&gt; </a:t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&lt;/xs:sequence&gt;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&lt;/xs:complexType&gt;</a:t>
            </a:r>
            <a:b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&lt;/xs:element&gt;</a:t>
            </a:r>
            <a:b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&lt;/xs:schema&gt;</a:t>
            </a:r>
            <a:br>
              <a:rPr b="0" i="0" lang="en-US" sz="16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28194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43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Referring to a schema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5334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refer to a DTD in an XML document, the reference goes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root element: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version="1.0"?&gt;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&lt;!DOCTYPE rootElement SYSTEM "</a:t>
            </a:r>
            <a:r>
              <a:rPr b="1" i="1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&lt;rootElement&gt; ... &lt;/rootElement&gt;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refer to an XML Schema in an XML document, the reference goes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root element: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version="1.0"?&gt;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&lt;rootElement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xmlns:xsi="http://www.w3.org/2001/XMLSchema-instance"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nstance reference is required)</a:t>
            </a:r>
            <a:br>
              <a:rPr b="0" i="0" lang="en-US" sz="1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xsi:noNamespaceSchemaLocation="</a:t>
            </a:r>
            <a:r>
              <a:rPr b="1" i="1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.xsd"&gt;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(This is where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XML Schema definition can be found)</a:t>
            </a:r>
            <a:br>
              <a:rPr b="0" i="0" lang="en-US" sz="1800" u="none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...</a:t>
            </a:r>
            <a:b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&lt;/rootElement&gt;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XSD document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685800" y="1447800"/>
            <a:ext cx="8305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XSD is written in XML, it can get confusing which we are talking about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 for the additions to the root element of our XML data document, the rest of this lecture is about the XSD schema document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extension is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.xsd</a:t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element is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&lt;schema&gt;</a:t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XSD starts like this: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version="1.0"?&gt;</a:t>
            </a:r>
            <a:b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&lt;xs:schema xmlns:xs="http://www.w3.org/2001/XMLSchema"&gt;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7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&lt;schema&gt;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&lt;schema&gt;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may have attributes: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xmlns:xs="http://www.w3.org/2001/XMLSchema"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necessary to specify where all our XSD tags are defined</a:t>
            </a:r>
            <a:endParaRPr b="0" i="0" sz="2000" u="none">
              <a:solidFill>
                <a:srgbClr val="FFF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elementFormDefault="qualified"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all XML elements must be qualified (use a namespace)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highly desirable to qualify all elements, or problems will arise when another schema is added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8"/>
          <p:cNvSpPr txBox="1"/>
          <p:nvPr>
            <p:ph type="title"/>
          </p:nvPr>
        </p:nvSpPr>
        <p:spPr>
          <a:xfrm>
            <a:off x="1219200" y="3048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“Simple” and “complex” elements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“simple” element is one that contains text and nothing else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element cannot have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element cannot contain other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element cannot be empty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text can be of many different types, and may have various restrictions applied to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element isn’t simple, it’s “complex”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complex element may have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complex element may be empty, or it may contain text, other elements, or both text and other elements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9"/>
          <p:cNvSpPr txBox="1"/>
          <p:nvPr>
            <p:ph type="title"/>
          </p:nvPr>
        </p:nvSpPr>
        <p:spPr>
          <a:xfrm>
            <a:off x="11430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simple element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685800" y="14478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element is defined as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&lt;xs:element   name="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   type="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 /&gt;</a:t>
            </a:r>
            <a:br>
              <a:rPr b="0" i="0" lang="en-US" sz="28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name of the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values for 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xs:boolean		xs:integer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xs:date		xs:string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xs:decimal		xs:time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attributes a simple element may have: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default="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value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other value is specified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fixed="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other value may be specified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ke4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7F3F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723800"/>
      </a:accent6>
      <a:hlink>
        <a:srgbClr val="CC00FF"/>
      </a:hlink>
      <a:folHlink>
        <a:srgbClr val="33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uke4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7F3F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723800"/>
      </a:accent6>
      <a:hlink>
        <a:srgbClr val="CC00FF"/>
      </a:hlink>
      <a:folHlink>
        <a:srgbClr val="33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2002-10-29T21:01:40Z</dcterms:created>
  <dc:creator>David Matuszek</dc:creator>
</cp:coreProperties>
</file>