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1" r:id="rId8"/>
    <p:sldId id="262" r:id="rId9"/>
    <p:sldId id="265" r:id="rId10"/>
    <p:sldId id="266" r:id="rId11"/>
    <p:sldId id="268" r:id="rId12"/>
    <p:sldId id="260" r:id="rId13"/>
    <p:sldId id="270" r:id="rId14"/>
    <p:sldId id="269" r:id="rId15"/>
    <p:sldId id="267" r:id="rId16"/>
    <p:sldId id="271" r:id="rId17"/>
    <p:sldId id="279" r:id="rId18"/>
    <p:sldId id="273" r:id="rId19"/>
    <p:sldId id="276" r:id="rId20"/>
    <p:sldId id="280" r:id="rId21"/>
    <p:sldId id="274" r:id="rId22"/>
    <p:sldId id="275" r:id="rId23"/>
    <p:sldId id="277" r:id="rId24"/>
    <p:sldId id="278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60-D54D-4C2C-B7A4-57E45ABE30F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66F-8767-488C-B24B-D575907B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60-D54D-4C2C-B7A4-57E45ABE30F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66F-8767-488C-B24B-D575907B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8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60-D54D-4C2C-B7A4-57E45ABE30F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66F-8767-488C-B24B-D575907B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60-D54D-4C2C-B7A4-57E45ABE30F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66F-8767-488C-B24B-D575907B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60-D54D-4C2C-B7A4-57E45ABE30F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66F-8767-488C-B24B-D575907B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6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60-D54D-4C2C-B7A4-57E45ABE30F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66F-8767-488C-B24B-D575907B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0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60-D54D-4C2C-B7A4-57E45ABE30F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66F-8767-488C-B24B-D575907B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60-D54D-4C2C-B7A4-57E45ABE30F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66F-8767-488C-B24B-D575907B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60-D54D-4C2C-B7A4-57E45ABE30F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66F-8767-488C-B24B-D575907B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60-D54D-4C2C-B7A4-57E45ABE30F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66F-8767-488C-B24B-D575907B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7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60-D54D-4C2C-B7A4-57E45ABE30F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66F-8767-488C-B24B-D575907B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D160-D54D-4C2C-B7A4-57E45ABE30F9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B66F-8767-488C-B24B-D575907B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XSLT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1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all processors are the same. </a:t>
            </a:r>
          </a:p>
          <a:p>
            <a:r>
              <a:rPr lang="en-US" dirty="0"/>
              <a:t>They all serve the same function, but interpret XSLT commands different ways</a:t>
            </a:r>
          </a:p>
          <a:p>
            <a:r>
              <a:rPr lang="en-US" dirty="0"/>
              <a:t>Example, MSXML optimizes processes to work with Microsoft technologies.</a:t>
            </a:r>
          </a:p>
          <a:p>
            <a:r>
              <a:rPr lang="en-US" dirty="0"/>
              <a:t>Relying on processing in client browsers is convenient, but can be risky</a:t>
            </a:r>
          </a:p>
          <a:p>
            <a:r>
              <a:rPr lang="en-US" dirty="0"/>
              <a:t>Using server-side processing is more difficult to implement, but less risky and preferred</a:t>
            </a:r>
          </a:p>
        </p:txBody>
      </p:sp>
    </p:spTree>
    <p:extLst>
      <p:ext uri="{BB962C8B-B14F-4D97-AF65-F5344CB8AC3E}">
        <p14:creationId xmlns:p14="http://schemas.microsoft.com/office/powerpoint/2010/main" val="288449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XSLT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r>
              <a:rPr lang="en-US" dirty="0"/>
              <a:t>XSLT is XML, so it needs an XML declaration like this: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ourier" pitchFamily="49" charset="0"/>
              </a:rPr>
              <a:t>&lt;?xml version="1.0"?&gt;</a:t>
            </a:r>
          </a:p>
          <a:p>
            <a:r>
              <a:rPr lang="en-US" dirty="0"/>
              <a:t>This XML implements the XSLT namespace: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ourier" pitchFamily="49" charset="0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Courier" pitchFamily="49" charset="0"/>
              </a:rPr>
              <a:t>xsl:stylesheet</a:t>
            </a:r>
            <a:r>
              <a:rPr lang="en-US" dirty="0">
                <a:solidFill>
                  <a:srgbClr val="C00000"/>
                </a:solidFill>
                <a:latin typeface="Courier" pitchFamily="49" charset="0"/>
              </a:rPr>
              <a:t> 	</a:t>
            </a:r>
            <a:r>
              <a:rPr lang="en-US" dirty="0" err="1">
                <a:solidFill>
                  <a:srgbClr val="C00000"/>
                </a:solidFill>
                <a:latin typeface="Courier" pitchFamily="49" charset="0"/>
              </a:rPr>
              <a:t>xmlns:xsl</a:t>
            </a:r>
            <a:r>
              <a:rPr lang="en-US" dirty="0">
                <a:solidFill>
                  <a:srgbClr val="C00000"/>
                </a:solidFill>
                <a:latin typeface="Courier" pitchFamily="49" charset="0"/>
              </a:rPr>
              <a:t>="http://www.w3.org/19	99/XSL/Transform" 	version="1.0"&gt;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1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XSLT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XML text document is read in and stored as a </a:t>
            </a:r>
            <a:r>
              <a:rPr lang="en-US" i="1" dirty="0"/>
              <a:t>tree</a:t>
            </a:r>
            <a:r>
              <a:rPr lang="en-US" dirty="0"/>
              <a:t> of nodes</a:t>
            </a:r>
          </a:p>
          <a:p>
            <a:r>
              <a:rPr lang="en-US" dirty="0"/>
              <a:t>In the first step of this transformation, the XSLT processor analyzes the XML document and converts it into a </a:t>
            </a:r>
            <a:r>
              <a:rPr lang="en-US" i="1" dirty="0"/>
              <a:t>node tree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Root Template is written as such: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xsl:template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 match="/"&gt;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selects the entire tree of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6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Node Tree</a:t>
            </a:r>
          </a:p>
        </p:txBody>
      </p:sp>
      <p:pic>
        <p:nvPicPr>
          <p:cNvPr id="3074" name="Picture 2" descr="http://www.sqlservercentral.com/articles/Basics/xmlsimplified/1898/do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08631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2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XSLT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rules within the template are applied to the matching nodes, thus changing the structure of the XML tree</a:t>
            </a:r>
          </a:p>
          <a:p>
            <a:pPr>
              <a:lnSpc>
                <a:spcPct val="90000"/>
              </a:lnSpc>
            </a:pPr>
            <a:r>
              <a:rPr lang="en-US" dirty="0"/>
              <a:t>Unmatched parts of the XML tree are not changed</a:t>
            </a:r>
          </a:p>
          <a:p>
            <a:pPr>
              <a:lnSpc>
                <a:spcPct val="90000"/>
              </a:lnSpc>
            </a:pPr>
            <a:r>
              <a:rPr lang="en-US" dirty="0"/>
              <a:t>After the template is applied, the tree is written out again as a text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XSLT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305342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&lt;?xml version="1.0"?&gt;</a:t>
            </a:r>
          </a:p>
          <a:p>
            <a:r>
              <a:rPr lang="en-US" dirty="0"/>
              <a:t>&lt;</a:t>
            </a:r>
            <a:r>
              <a:rPr lang="en-US" dirty="0" err="1"/>
              <a:t>xsl:stylesheet</a:t>
            </a:r>
            <a:r>
              <a:rPr lang="en-US" dirty="0"/>
              <a:t> </a:t>
            </a:r>
            <a:r>
              <a:rPr lang="en-US" dirty="0" err="1"/>
              <a:t>xmlns:xsl</a:t>
            </a:r>
            <a:r>
              <a:rPr lang="en-US" dirty="0"/>
              <a:t>="http://www.w3.org/1999/XSL/Transform" version="1.0"&gt;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xsl:output</a:t>
            </a:r>
            <a:r>
              <a:rPr lang="en-US" dirty="0"/>
              <a:t> method="html"/&gt;	</a:t>
            </a:r>
          </a:p>
          <a:p>
            <a:r>
              <a:rPr lang="en-US" dirty="0"/>
              <a:t>&lt;</a:t>
            </a:r>
            <a:r>
              <a:rPr lang="en-US" dirty="0" err="1"/>
              <a:t>xsl:template</a:t>
            </a:r>
            <a:r>
              <a:rPr lang="en-US" dirty="0"/>
              <a:t> match="/"&gt;		</a:t>
            </a:r>
          </a:p>
          <a:p>
            <a:endParaRPr lang="en-US" dirty="0"/>
          </a:p>
          <a:p>
            <a:r>
              <a:rPr lang="en-US" dirty="0"/>
              <a:t>&lt;html&gt;			</a:t>
            </a:r>
          </a:p>
          <a:p>
            <a:r>
              <a:rPr lang="en-US" dirty="0"/>
              <a:t>    &lt;body&gt;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00B050"/>
                </a:solidFill>
              </a:rPr>
              <a:t>&lt;!--You can include a mix of XSLT commands and HTML here--&gt;</a:t>
            </a:r>
          </a:p>
          <a:p>
            <a:endParaRPr lang="en-US" dirty="0"/>
          </a:p>
          <a:p>
            <a:r>
              <a:rPr lang="en-US" dirty="0"/>
              <a:t>     &lt;/body&gt;		</a:t>
            </a:r>
          </a:p>
          <a:p>
            <a:r>
              <a:rPr lang="en-US" dirty="0"/>
              <a:t>&lt;/html&gt;	</a:t>
            </a:r>
          </a:p>
          <a:p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xsl:template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xsl:stylesheet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578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Besides XSLT commands, you can use HTML to your output using </a:t>
            </a:r>
            <a:r>
              <a:rPr lang="en-US" b="1" i="1" dirty="0"/>
              <a:t>literal elements</a:t>
            </a:r>
            <a:r>
              <a:rPr lang="en-US" dirty="0"/>
              <a:t>.</a:t>
            </a:r>
          </a:p>
          <a:p>
            <a:r>
              <a:rPr lang="en-US" dirty="0"/>
              <a:t>XSLT is a </a:t>
            </a:r>
            <a:r>
              <a:rPr lang="en-US" i="1" dirty="0"/>
              <a:t>mix</a:t>
            </a:r>
            <a:r>
              <a:rPr lang="en-US" dirty="0"/>
              <a:t> of HTML and XSLT</a:t>
            </a:r>
          </a:p>
          <a:p>
            <a:r>
              <a:rPr lang="en-US" dirty="0"/>
              <a:t>Allows to format the XSLT output visually.</a:t>
            </a:r>
          </a:p>
          <a:p>
            <a:r>
              <a:rPr lang="en-US" dirty="0"/>
              <a:t>You can add additional content to the content you are selecting in your XML document.</a:t>
            </a:r>
          </a:p>
          <a:p>
            <a:r>
              <a:rPr lang="en-US" dirty="0"/>
              <a:t>You must create well-formed HTML in your XSLT files</a:t>
            </a:r>
          </a:p>
        </p:txBody>
      </p:sp>
    </p:spTree>
    <p:extLst>
      <p:ext uri="{BB962C8B-B14F-4D97-AF65-F5344CB8AC3E}">
        <p14:creationId xmlns:p14="http://schemas.microsoft.com/office/powerpoint/2010/main" val="108489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File </a:t>
            </a:r>
            <a:r>
              <a:rPr lang="en-US" sz="2400" dirty="0">
                <a:latin typeface="Trebuchet MS" pitchFamily="34" charset="0"/>
              </a:rPr>
              <a:t>data.xml</a:t>
            </a:r>
            <a:r>
              <a:rPr lang="en-US" sz="2400" dirty="0"/>
              <a:t>:</a:t>
            </a:r>
            <a:endParaRPr lang="en-US" sz="2000" dirty="0">
              <a:latin typeface="Trebuchet MS" pitchFamily="34" charset="0"/>
            </a:endParaRP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sz="2000" dirty="0">
                <a:latin typeface="Courier" pitchFamily="49" charset="0"/>
              </a:rPr>
              <a:t>&lt;?xml version="1.0"?&gt;</a:t>
            </a:r>
            <a:br>
              <a:rPr lang="en-US" sz="2000" dirty="0">
                <a:latin typeface="Courier" pitchFamily="49" charset="0"/>
              </a:rPr>
            </a:br>
            <a:r>
              <a:rPr lang="en-US" sz="2000" dirty="0">
                <a:latin typeface="Courier" pitchFamily="49" charset="0"/>
              </a:rPr>
              <a:t>&lt;?xml-</a:t>
            </a:r>
            <a:r>
              <a:rPr lang="en-US" sz="2000" dirty="0" err="1">
                <a:latin typeface="Courier" pitchFamily="49" charset="0"/>
              </a:rPr>
              <a:t>stylesheet</a:t>
            </a:r>
            <a:r>
              <a:rPr lang="en-US" sz="2000" dirty="0">
                <a:latin typeface="Courier" pitchFamily="49" charset="0"/>
              </a:rPr>
              <a:t> type="text/</a:t>
            </a:r>
            <a:r>
              <a:rPr lang="en-US" sz="2000" dirty="0" err="1">
                <a:latin typeface="Courier" pitchFamily="49" charset="0"/>
              </a:rPr>
              <a:t>xsl</a:t>
            </a:r>
            <a:r>
              <a:rPr lang="en-US" sz="2000" dirty="0">
                <a:latin typeface="Courier" pitchFamily="49" charset="0"/>
              </a:rPr>
              <a:t>" </a:t>
            </a:r>
            <a:r>
              <a:rPr lang="en-US" sz="2000" dirty="0" err="1">
                <a:latin typeface="Courier" pitchFamily="49" charset="0"/>
              </a:rPr>
              <a:t>href</a:t>
            </a:r>
            <a:r>
              <a:rPr lang="en-US" sz="2000" dirty="0">
                <a:latin typeface="Courier" pitchFamily="49" charset="0"/>
              </a:rPr>
              <a:t>="render.xsl"?&gt;</a:t>
            </a:r>
            <a:br>
              <a:rPr lang="en-US" sz="2000" dirty="0">
                <a:latin typeface="Courier" pitchFamily="49" charset="0"/>
              </a:rPr>
            </a:br>
            <a:r>
              <a:rPr lang="en-US" sz="2000" dirty="0">
                <a:latin typeface="Courier" pitchFamily="49" charset="0"/>
              </a:rPr>
              <a:t>&lt;message&gt;Hello World&lt;/message&gt;</a:t>
            </a:r>
            <a:br>
              <a:rPr lang="en-US" sz="2000" dirty="0">
                <a:latin typeface="Trebuchet MS" pitchFamily="34" charset="0"/>
              </a:rPr>
            </a:br>
            <a:endParaRPr lang="en-US" sz="2000" dirty="0">
              <a:latin typeface="Trebuchet MS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File </a:t>
            </a:r>
            <a:r>
              <a:rPr lang="en-US" sz="2400" dirty="0">
                <a:latin typeface="Trebuchet MS" pitchFamily="34" charset="0"/>
              </a:rPr>
              <a:t>render.xsl</a:t>
            </a:r>
            <a:r>
              <a:rPr lang="en-US" sz="2400" dirty="0"/>
              <a:t>:</a:t>
            </a:r>
            <a:endParaRPr lang="en-US" sz="2000" dirty="0"/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sz="2000" dirty="0">
                <a:latin typeface="Courier" pitchFamily="49" charset="0"/>
              </a:rPr>
              <a:t>&lt;?xml version="1.0"?&gt;</a:t>
            </a:r>
            <a:br>
              <a:rPr lang="en-US" sz="2000" dirty="0">
                <a:latin typeface="Courier" pitchFamily="49" charset="0"/>
              </a:rPr>
            </a:br>
            <a:r>
              <a:rPr lang="en-US" sz="2000" dirty="0">
                <a:latin typeface="Courier" pitchFamily="49" charset="0"/>
              </a:rPr>
              <a:t>&lt;</a:t>
            </a:r>
            <a:r>
              <a:rPr lang="en-US" sz="2000" dirty="0" err="1">
                <a:latin typeface="Courier" pitchFamily="49" charset="0"/>
              </a:rPr>
              <a:t>xsl:stylesheet</a:t>
            </a:r>
            <a:r>
              <a:rPr lang="en-US" sz="2000" dirty="0">
                <a:latin typeface="Courier" pitchFamily="49" charset="0"/>
              </a:rPr>
              <a:t> version="1.0”</a:t>
            </a:r>
            <a:br>
              <a:rPr lang="en-US" sz="2000" dirty="0">
                <a:latin typeface="Courier" pitchFamily="49" charset="0"/>
              </a:rPr>
            </a:br>
            <a:r>
              <a:rPr lang="en-US" sz="2000" dirty="0">
                <a:latin typeface="Courier" pitchFamily="49" charset="0"/>
              </a:rPr>
              <a:t>         </a:t>
            </a:r>
            <a:r>
              <a:rPr lang="en-US" sz="2000" dirty="0" err="1">
                <a:latin typeface="Courier" pitchFamily="49" charset="0"/>
              </a:rPr>
              <a:t>xmlns:xsl</a:t>
            </a:r>
            <a:r>
              <a:rPr lang="en-US" sz="2000" dirty="0">
                <a:latin typeface="Courier" pitchFamily="49" charset="0"/>
              </a:rPr>
              <a:t>="http://www.w3.org/1999/XSL/Transform"&gt;</a:t>
            </a:r>
            <a:br>
              <a:rPr lang="en-US" sz="2000" dirty="0">
                <a:latin typeface="Courier" pitchFamily="49" charset="0"/>
              </a:rPr>
            </a:br>
            <a:r>
              <a:rPr lang="en-US" sz="2000" dirty="0">
                <a:latin typeface="Courier" pitchFamily="49" charset="0"/>
              </a:rPr>
              <a:t>   &lt;!-- one rule, to transform the input root (/) --&gt;</a:t>
            </a:r>
            <a:br>
              <a:rPr lang="en-US" sz="2000" dirty="0">
                <a:latin typeface="Courier" pitchFamily="49" charset="0"/>
              </a:rPr>
            </a:br>
            <a:r>
              <a:rPr lang="en-US" sz="2000" dirty="0">
                <a:latin typeface="Courier" pitchFamily="49" charset="0"/>
              </a:rPr>
              <a:t>   &lt;</a:t>
            </a:r>
            <a:r>
              <a:rPr lang="en-US" sz="2000" dirty="0" err="1">
                <a:latin typeface="Courier" pitchFamily="49" charset="0"/>
              </a:rPr>
              <a:t>xsl:template</a:t>
            </a:r>
            <a:r>
              <a:rPr lang="en-US" sz="2000" dirty="0">
                <a:latin typeface="Courier" pitchFamily="49" charset="0"/>
              </a:rPr>
              <a:t> match="/"&gt;</a:t>
            </a:r>
            <a:br>
              <a:rPr lang="en-US" sz="2000" dirty="0">
                <a:latin typeface="Courier" pitchFamily="49" charset="0"/>
              </a:rPr>
            </a:br>
            <a:r>
              <a:rPr lang="en-US" sz="2000" dirty="0">
                <a:latin typeface="Courier" pitchFamily="49" charset="0"/>
              </a:rPr>
              <a:t>	    &lt;html&gt;&lt;body&gt;</a:t>
            </a:r>
            <a:br>
              <a:rPr lang="en-US" sz="2000" dirty="0">
                <a:latin typeface="Courier" pitchFamily="49" charset="0"/>
              </a:rPr>
            </a:br>
            <a:r>
              <a:rPr lang="en-US" sz="2000" dirty="0">
                <a:latin typeface="Courier" pitchFamily="49" charset="0"/>
              </a:rPr>
              <a:t>         &lt;h1&gt;&lt;</a:t>
            </a:r>
            <a:r>
              <a:rPr lang="en-US" sz="2000" dirty="0" err="1">
                <a:latin typeface="Courier" pitchFamily="49" charset="0"/>
              </a:rPr>
              <a:t>xsl:value-of</a:t>
            </a:r>
            <a:r>
              <a:rPr lang="en-US" sz="2000" dirty="0">
                <a:latin typeface="Courier" pitchFamily="49" charset="0"/>
              </a:rPr>
              <a:t> select="message"/&gt;&lt;/h1&gt;</a:t>
            </a:r>
            <a:br>
              <a:rPr lang="en-US" sz="2000" dirty="0">
                <a:latin typeface="Courier" pitchFamily="49" charset="0"/>
              </a:rPr>
            </a:br>
            <a:r>
              <a:rPr lang="en-US" sz="2000" dirty="0">
                <a:latin typeface="Courier" pitchFamily="49" charset="0"/>
              </a:rPr>
              <a:t>	    &lt;/body&gt;&lt;/html&gt;</a:t>
            </a:r>
            <a:br>
              <a:rPr lang="en-US" sz="2000" dirty="0">
                <a:latin typeface="Courier" pitchFamily="49" charset="0"/>
              </a:rPr>
            </a:br>
            <a:r>
              <a:rPr lang="en-US" sz="2000" dirty="0">
                <a:latin typeface="Courier" pitchFamily="49" charset="0"/>
              </a:rPr>
              <a:t>   &lt;/</a:t>
            </a:r>
            <a:r>
              <a:rPr lang="en-US" sz="2000" dirty="0" err="1">
                <a:latin typeface="Courier" pitchFamily="49" charset="0"/>
              </a:rPr>
              <a:t>xsl:template</a:t>
            </a:r>
            <a:r>
              <a:rPr lang="en-US" sz="2000" dirty="0">
                <a:latin typeface="Courier" pitchFamily="49" charset="0"/>
              </a:rPr>
              <a:t>&gt;</a:t>
            </a:r>
            <a:br>
              <a:rPr lang="en-US" sz="2000" dirty="0">
                <a:latin typeface="Courier" pitchFamily="49" charset="0"/>
              </a:rPr>
            </a:br>
            <a:r>
              <a:rPr lang="en-US" sz="2000" dirty="0">
                <a:latin typeface="Courier" pitchFamily="49" charset="0"/>
              </a:rPr>
              <a:t>&lt;/</a:t>
            </a:r>
            <a:r>
              <a:rPr lang="en-US" sz="2000" dirty="0" err="1">
                <a:latin typeface="Courier" pitchFamily="49" charset="0"/>
              </a:rPr>
              <a:t>xsl:stylesheet</a:t>
            </a:r>
            <a:r>
              <a:rPr lang="en-US" sz="2000" dirty="0">
                <a:latin typeface="Courier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5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" pitchFamily="49" charset="0"/>
              </a:rPr>
              <a:t>xsl:value-of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&lt;</a:t>
            </a:r>
            <a:r>
              <a:rPr lang="en-US" dirty="0" err="1">
                <a:latin typeface="Courier" pitchFamily="49" charset="0"/>
              </a:rPr>
              <a:t>xsl:value-of</a:t>
            </a:r>
            <a:r>
              <a:rPr lang="en-US" dirty="0">
                <a:latin typeface="Courier" pitchFamily="49" charset="0"/>
              </a:rPr>
              <a:t> select="</a:t>
            </a:r>
            <a:r>
              <a:rPr lang="en-US" dirty="0" err="1">
                <a:latin typeface="Courier" pitchFamily="49" charset="0"/>
              </a:rPr>
              <a:t>XPath</a:t>
            </a:r>
            <a:r>
              <a:rPr lang="en-US" dirty="0">
                <a:latin typeface="Courier" pitchFamily="49" charset="0"/>
              </a:rPr>
              <a:t> expression"/&gt; </a:t>
            </a:r>
          </a:p>
          <a:p>
            <a:r>
              <a:rPr lang="en-US" dirty="0"/>
              <a:t>selects the contents of an element and adds it to the output stream</a:t>
            </a:r>
          </a:p>
          <a:p>
            <a:r>
              <a:rPr lang="en-US" dirty="0"/>
              <a:t>The select attribute is required</a:t>
            </a:r>
          </a:p>
          <a:p>
            <a:r>
              <a:rPr lang="en-US" dirty="0"/>
              <a:t>Used repeatedly in XSLT documents</a:t>
            </a:r>
          </a:p>
          <a:p>
            <a:r>
              <a:rPr lang="en-US" dirty="0"/>
              <a:t>Notice that </a:t>
            </a:r>
            <a:r>
              <a:rPr lang="en-US" dirty="0" err="1">
                <a:latin typeface="Courier" pitchFamily="49" charset="0"/>
              </a:rPr>
              <a:t>xsl:value-of</a:t>
            </a:r>
            <a:r>
              <a:rPr lang="en-US" dirty="0"/>
              <a:t> is not a container, hence it needs to end with a slash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&lt;h1&gt; &lt;</a:t>
            </a:r>
            <a:r>
              <a:rPr lang="en-US" dirty="0" err="1">
                <a:latin typeface="Courier" pitchFamily="49" charset="0"/>
              </a:rPr>
              <a:t>xsl:value-of</a:t>
            </a:r>
            <a:r>
              <a:rPr lang="en-US" dirty="0">
                <a:latin typeface="Courier" pitchFamily="49" charset="0"/>
              </a:rPr>
              <a:t> select="message"/&gt; &lt;/h1&gt;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" pitchFamily="49" charset="0"/>
              </a:rPr>
              <a:t>xsl:for-each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rebuchet MS" pitchFamily="34" charset="0"/>
              </a:rPr>
              <a:t>xsl:for-each</a:t>
            </a:r>
            <a:r>
              <a:rPr lang="en-US" dirty="0"/>
              <a:t> is a kind of loop statement</a:t>
            </a:r>
          </a:p>
          <a:p>
            <a:r>
              <a:rPr lang="en-US" dirty="0"/>
              <a:t>The syntax is</a:t>
            </a:r>
            <a:br>
              <a:rPr lang="en-US" dirty="0"/>
            </a:br>
            <a:r>
              <a:rPr lang="en-US" dirty="0">
                <a:latin typeface="Trebuchet MS" pitchFamily="34" charset="0"/>
              </a:rPr>
              <a:t> &lt;</a:t>
            </a:r>
            <a:r>
              <a:rPr lang="en-US" dirty="0" err="1">
                <a:latin typeface="Trebuchet MS" pitchFamily="34" charset="0"/>
              </a:rPr>
              <a:t>xsl:for-each</a:t>
            </a:r>
            <a:r>
              <a:rPr lang="en-US" dirty="0">
                <a:latin typeface="Trebuchet MS" pitchFamily="34" charset="0"/>
              </a:rPr>
              <a:t>   select="</a:t>
            </a:r>
            <a:r>
              <a:rPr lang="en-US" i="1" dirty="0" err="1"/>
              <a:t>XPath</a:t>
            </a:r>
            <a:r>
              <a:rPr lang="en-US" i="1" dirty="0"/>
              <a:t> expression</a:t>
            </a:r>
            <a:r>
              <a:rPr lang="en-US" dirty="0">
                <a:latin typeface="Trebuchet MS" pitchFamily="34" charset="0"/>
              </a:rPr>
              <a:t>"&gt;</a:t>
            </a:r>
            <a:br>
              <a:rPr lang="en-US" dirty="0"/>
            </a:br>
            <a:r>
              <a:rPr lang="en-US" dirty="0"/>
              <a:t>      </a:t>
            </a:r>
            <a:r>
              <a:rPr lang="en-US" i="1" dirty="0"/>
              <a:t>Text to insert and rules to apply</a:t>
            </a:r>
            <a:br>
              <a:rPr lang="en-US" dirty="0"/>
            </a:br>
            <a:r>
              <a:rPr lang="en-US" dirty="0">
                <a:latin typeface="Trebuchet MS" pitchFamily="34" charset="0"/>
              </a:rPr>
              <a:t> &lt;/</a:t>
            </a:r>
            <a:r>
              <a:rPr lang="en-US" dirty="0" err="1">
                <a:latin typeface="Trebuchet MS" pitchFamily="34" charset="0"/>
              </a:rPr>
              <a:t>xsl:for-each</a:t>
            </a:r>
            <a:r>
              <a:rPr lang="en-US" dirty="0">
                <a:latin typeface="Trebuchet MS" pitchFamily="34" charset="0"/>
              </a:rPr>
              <a:t>&gt;</a:t>
            </a:r>
          </a:p>
          <a:p>
            <a:r>
              <a:rPr lang="en-US" dirty="0"/>
              <a:t> Example: to select every book (</a:t>
            </a:r>
            <a:r>
              <a:rPr lang="en-US" dirty="0">
                <a:latin typeface="Courier" pitchFamily="49" charset="0"/>
              </a:rPr>
              <a:t>books/book</a:t>
            </a:r>
            <a:r>
              <a:rPr lang="en-US" dirty="0"/>
              <a:t>) and make an unordered list (</a:t>
            </a:r>
            <a:r>
              <a:rPr lang="en-US" dirty="0">
                <a:latin typeface="Trebuchet MS" pitchFamily="34" charset="0"/>
              </a:rPr>
              <a:t>&lt;</a:t>
            </a:r>
            <a:r>
              <a:rPr lang="en-US" dirty="0" err="1">
                <a:latin typeface="Trebuchet MS" pitchFamily="34" charset="0"/>
              </a:rPr>
              <a:t>ul</a:t>
            </a:r>
            <a:r>
              <a:rPr lang="en-US" dirty="0">
                <a:latin typeface="Trebuchet MS" pitchFamily="34" charset="0"/>
              </a:rPr>
              <a:t>&gt;</a:t>
            </a:r>
            <a:r>
              <a:rPr lang="en-US" dirty="0"/>
              <a:t>) of their titles (</a:t>
            </a:r>
            <a:r>
              <a:rPr lang="en-US" dirty="0">
                <a:latin typeface="Trebuchet MS" pitchFamily="34" charset="0"/>
              </a:rPr>
              <a:t>title</a:t>
            </a:r>
            <a:r>
              <a:rPr lang="en-US" dirty="0"/>
              <a:t>), use:</a:t>
            </a:r>
            <a:br>
              <a:rPr lang="en-US" dirty="0"/>
            </a:br>
            <a:r>
              <a:rPr lang="en-US" dirty="0">
                <a:latin typeface="Trebuchet MS" pitchFamily="34" charset="0"/>
              </a:rPr>
              <a:t>   &lt;</a:t>
            </a:r>
            <a:r>
              <a:rPr lang="en-US" dirty="0" err="1">
                <a:latin typeface="Trebuchet MS" pitchFamily="34" charset="0"/>
              </a:rPr>
              <a:t>ul</a:t>
            </a:r>
            <a:r>
              <a:rPr lang="en-US" dirty="0">
                <a:latin typeface="Trebuchet MS" pitchFamily="34" charset="0"/>
              </a:rPr>
              <a:t>&gt;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&lt;</a:t>
            </a:r>
            <a:r>
              <a:rPr lang="en-US" dirty="0" err="1">
                <a:latin typeface="Trebuchet MS" pitchFamily="34" charset="0"/>
              </a:rPr>
              <a:t>xsl:for-each</a:t>
            </a:r>
            <a:r>
              <a:rPr lang="en-US" dirty="0">
                <a:latin typeface="Trebuchet MS" pitchFamily="34" charset="0"/>
              </a:rPr>
              <a:t> select="</a:t>
            </a:r>
            <a:r>
              <a:rPr lang="en-US" dirty="0">
                <a:latin typeface="Courier" pitchFamily="49" charset="0"/>
              </a:rPr>
              <a:t> books/book</a:t>
            </a:r>
            <a:r>
              <a:rPr lang="en-US" dirty="0">
                <a:latin typeface="Trebuchet MS" pitchFamily="34" charset="0"/>
              </a:rPr>
              <a:t>"&gt;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  &lt;li&gt;   &lt;</a:t>
            </a:r>
            <a:r>
              <a:rPr lang="en-US" dirty="0" err="1">
                <a:latin typeface="Trebuchet MS" pitchFamily="34" charset="0"/>
              </a:rPr>
              <a:t>xsl:value-of</a:t>
            </a:r>
            <a:r>
              <a:rPr lang="en-US" dirty="0">
                <a:latin typeface="Trebuchet MS" pitchFamily="34" charset="0"/>
              </a:rPr>
              <a:t> select="title"/&gt;   &lt;/li&gt;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  &lt;/</a:t>
            </a:r>
            <a:r>
              <a:rPr lang="en-US" dirty="0" err="1">
                <a:latin typeface="Trebuchet MS" pitchFamily="34" charset="0"/>
              </a:rPr>
              <a:t>xsl:for-each</a:t>
            </a:r>
            <a:r>
              <a:rPr lang="en-US" dirty="0">
                <a:latin typeface="Trebuchet MS" pitchFamily="34" charset="0"/>
              </a:rPr>
              <a:t>&gt;</a:t>
            </a:r>
            <a:br>
              <a:rPr lang="en-US" dirty="0">
                <a:latin typeface="Trebuchet MS" pitchFamily="34" charset="0"/>
              </a:rPr>
            </a:br>
            <a:r>
              <a:rPr lang="en-US" dirty="0">
                <a:latin typeface="Trebuchet MS" pitchFamily="34" charset="0"/>
              </a:rPr>
              <a:t>    &lt;/</a:t>
            </a:r>
            <a:r>
              <a:rPr lang="en-US" dirty="0" err="1">
                <a:latin typeface="Trebuchet MS" pitchFamily="34" charset="0"/>
              </a:rPr>
              <a:t>ul</a:t>
            </a:r>
            <a:r>
              <a:rPr lang="en-US" dirty="0">
                <a:latin typeface="Trebuchet MS" pitchFamily="34" charset="0"/>
              </a:rPr>
              <a:t>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4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XSLT </a:t>
            </a:r>
            <a:r>
              <a:rPr lang="en-US" dirty="0"/>
              <a:t>stands for </a:t>
            </a:r>
            <a:r>
              <a:rPr lang="en-US" u="sng" dirty="0">
                <a:solidFill>
                  <a:srgbClr val="C00000"/>
                </a:solidFill>
              </a:rPr>
              <a:t>E</a:t>
            </a:r>
            <a:r>
              <a:rPr lang="en-US" dirty="0">
                <a:solidFill>
                  <a:srgbClr val="C00000"/>
                </a:solidFill>
              </a:rPr>
              <a:t>xtensible </a:t>
            </a:r>
            <a:r>
              <a:rPr lang="en-US" u="sng" dirty="0" err="1">
                <a:solidFill>
                  <a:srgbClr val="C00000"/>
                </a:solidFill>
              </a:rPr>
              <a:t>S</a:t>
            </a:r>
            <a:r>
              <a:rPr lang="en-US" dirty="0" err="1">
                <a:solidFill>
                  <a:srgbClr val="C00000"/>
                </a:solidFill>
              </a:rPr>
              <a:t>tylesheet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u="sng" dirty="0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anguage </a:t>
            </a:r>
            <a:r>
              <a:rPr lang="en-US" u="sng" dirty="0">
                <a:solidFill>
                  <a:srgbClr val="C00000"/>
                </a:solidFill>
              </a:rPr>
              <a:t>T</a:t>
            </a:r>
            <a:r>
              <a:rPr lang="en-US" dirty="0">
                <a:solidFill>
                  <a:srgbClr val="C00000"/>
                </a:solidFill>
              </a:rPr>
              <a:t>ransformations</a:t>
            </a:r>
          </a:p>
          <a:p>
            <a:r>
              <a:rPr lang="en-US" dirty="0"/>
              <a:t>XSLT is used to transform XML documents into other kinds of documents. </a:t>
            </a:r>
          </a:p>
          <a:p>
            <a:r>
              <a:rPr lang="en-US" dirty="0"/>
              <a:t>XSLT can produce XML, HTML, and TXT documents</a:t>
            </a:r>
          </a:p>
          <a:p>
            <a:r>
              <a:rPr lang="en-US" dirty="0"/>
              <a:t>We will focus on HTML</a:t>
            </a:r>
          </a:p>
          <a:p>
            <a:r>
              <a:rPr lang="en-US" dirty="0"/>
              <a:t>XSLT a W3C standard developed largely by Michael Kay</a:t>
            </a:r>
          </a:p>
        </p:txBody>
      </p:sp>
    </p:spTree>
    <p:extLst>
      <p:ext uri="{BB962C8B-B14F-4D97-AF65-F5344CB8AC3E}">
        <p14:creationId xmlns:p14="http://schemas.microsoft.com/office/powerpoint/2010/main" val="38396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Node Tree</a:t>
            </a:r>
          </a:p>
        </p:txBody>
      </p:sp>
      <p:pic>
        <p:nvPicPr>
          <p:cNvPr id="3074" name="Picture 2" descr="http://www.sqlservercentral.com/articles/Basics/xmlsimplified/1898/do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08631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9436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&lt;</a:t>
            </a:r>
            <a:r>
              <a:rPr lang="en-US" dirty="0" err="1">
                <a:latin typeface="Courier" pitchFamily="49" charset="0"/>
              </a:rPr>
              <a:t>xsl:value-of</a:t>
            </a:r>
            <a:r>
              <a:rPr lang="en-US" dirty="0">
                <a:latin typeface="Courier" pitchFamily="49" charset="0"/>
              </a:rPr>
              <a:t> select=“/FNAME"/&gt;</a:t>
            </a:r>
          </a:p>
          <a:p>
            <a:r>
              <a:rPr lang="en-US" dirty="0">
                <a:latin typeface="Courier" pitchFamily="49" charset="0"/>
              </a:rPr>
              <a:t>&lt;</a:t>
            </a:r>
            <a:r>
              <a:rPr lang="en-US" dirty="0" err="1">
                <a:latin typeface="Courier" pitchFamily="49" charset="0"/>
              </a:rPr>
              <a:t>xsl:value-of</a:t>
            </a:r>
            <a:r>
              <a:rPr lang="en-US" dirty="0">
                <a:latin typeface="Courier" pitchFamily="49" charset="0"/>
              </a:rPr>
              <a:t> select=“/LNAME"/&gt;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2954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&lt;</a:t>
            </a:r>
            <a:r>
              <a:rPr lang="en-US" dirty="0" err="1">
                <a:latin typeface="Courier" pitchFamily="49" charset="0"/>
              </a:rPr>
              <a:t>xsl:template</a:t>
            </a:r>
            <a:r>
              <a:rPr lang="en-US" dirty="0">
                <a:latin typeface="Courier" pitchFamily="49" charset="0"/>
              </a:rPr>
              <a:t> match="/"&gt;</a:t>
            </a:r>
          </a:p>
          <a:p>
            <a:r>
              <a:rPr lang="en-US" dirty="0">
                <a:latin typeface="Courier" pitchFamily="49" charset="0"/>
              </a:rPr>
              <a:t>&lt;</a:t>
            </a:r>
            <a:r>
              <a:rPr lang="en-US" dirty="0" err="1">
                <a:latin typeface="Courier" pitchFamily="49" charset="0"/>
              </a:rPr>
              <a:t>xsl:for-each</a:t>
            </a:r>
            <a:r>
              <a:rPr lang="en-US" dirty="0">
                <a:latin typeface="Courier" pitchFamily="49" charset="0"/>
              </a:rPr>
              <a:t>  select=“ARTICLE/AUTHOR"&gt;</a:t>
            </a:r>
          </a:p>
        </p:txBody>
      </p:sp>
    </p:spTree>
    <p:extLst>
      <p:ext uri="{BB962C8B-B14F-4D97-AF65-F5344CB8AC3E}">
        <p14:creationId xmlns:p14="http://schemas.microsoft.com/office/powerpoint/2010/main" val="251799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" pitchFamily="49" charset="0"/>
              </a:rPr>
              <a:t>xsl:if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Allows you to test nodes conditionally</a:t>
            </a:r>
          </a:p>
          <a:p>
            <a:r>
              <a:rPr lang="en-US" dirty="0"/>
              <a:t>Is this the node I want? Does it meet my prescribed conditions? If so, get it, if not, skip it.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" pitchFamily="49" charset="0"/>
              </a:rPr>
              <a:t>   &lt;</a:t>
            </a:r>
            <a:r>
              <a:rPr lang="en-US" dirty="0" err="1">
                <a:latin typeface="Courier" pitchFamily="49" charset="0"/>
              </a:rPr>
              <a:t>xsl:for-each</a:t>
            </a:r>
            <a:r>
              <a:rPr lang="en-US" dirty="0">
                <a:latin typeface="Courier" pitchFamily="49" charset="0"/>
              </a:rPr>
              <a:t>  select=“books/book"&gt;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  &lt;</a:t>
            </a:r>
            <a:r>
              <a:rPr lang="en-US" dirty="0" err="1">
                <a:latin typeface="Courier" pitchFamily="49" charset="0"/>
              </a:rPr>
              <a:t>xsl:if</a:t>
            </a:r>
            <a:r>
              <a:rPr lang="en-US" dirty="0">
                <a:latin typeface="Courier" pitchFamily="49" charset="0"/>
              </a:rPr>
              <a:t>  test="author='Terry 				</a:t>
            </a:r>
            <a:r>
              <a:rPr lang="en-US" dirty="0" err="1">
                <a:latin typeface="Courier" pitchFamily="49" charset="0"/>
              </a:rPr>
              <a:t>Pratchett</a:t>
            </a:r>
            <a:r>
              <a:rPr lang="en-US" dirty="0">
                <a:latin typeface="Courier" pitchFamily="49" charset="0"/>
              </a:rPr>
              <a:t>'"&gt;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    &lt;li&gt;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      &lt;</a:t>
            </a:r>
            <a:r>
              <a:rPr lang="en-US" dirty="0" err="1">
                <a:latin typeface="Courier" pitchFamily="49" charset="0"/>
              </a:rPr>
              <a:t>xsl:value-of</a:t>
            </a:r>
            <a:r>
              <a:rPr lang="en-US" dirty="0">
                <a:latin typeface="Courier" pitchFamily="49" charset="0"/>
              </a:rPr>
              <a:t>  select="title"/&gt;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    &lt;/li&gt;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  &lt;/</a:t>
            </a:r>
            <a:r>
              <a:rPr lang="en-US" dirty="0" err="1">
                <a:latin typeface="Courier" pitchFamily="49" charset="0"/>
              </a:rPr>
              <a:t>xsl:if</a:t>
            </a:r>
            <a:r>
              <a:rPr lang="en-US" dirty="0">
                <a:latin typeface="Courier" pitchFamily="49" charset="0"/>
              </a:rPr>
              <a:t>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&lt;/</a:t>
            </a:r>
            <a:r>
              <a:rPr lang="en-US" dirty="0" err="1">
                <a:latin typeface="Courier" pitchFamily="49" charset="0"/>
              </a:rPr>
              <a:t>xsl:for-each</a:t>
            </a:r>
            <a:r>
              <a:rPr lang="en-US" dirty="0">
                <a:latin typeface="Courier" pitchFamily="49" charset="0"/>
              </a:rPr>
              <a:t>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" pitchFamily="49" charset="0"/>
              </a:rPr>
              <a:t>xsl:choose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Like </a:t>
            </a:r>
            <a:r>
              <a:rPr lang="en-US" dirty="0" err="1">
                <a:latin typeface="Courier" pitchFamily="49" charset="0"/>
              </a:rPr>
              <a:t>xsl:if</a:t>
            </a:r>
            <a:r>
              <a:rPr lang="en-US" dirty="0"/>
              <a:t>, but it also allows you to specify what happens if the a condition fails.</a:t>
            </a:r>
          </a:p>
          <a:p>
            <a:pPr>
              <a:lnSpc>
                <a:spcPct val="90000"/>
              </a:lnSpc>
            </a:pPr>
            <a:r>
              <a:rPr lang="en-US" dirty="0"/>
              <a:t>The syntax is: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latin typeface="Courier" pitchFamily="49" charset="0"/>
              </a:rPr>
              <a:t>&lt;</a:t>
            </a:r>
            <a:r>
              <a:rPr lang="en-US" dirty="0" err="1">
                <a:latin typeface="Courier" pitchFamily="49" charset="0"/>
              </a:rPr>
              <a:t>xsl:choose</a:t>
            </a:r>
            <a:r>
              <a:rPr lang="en-US" dirty="0">
                <a:latin typeface="Courier" pitchFamily="49" charset="0"/>
              </a:rPr>
              <a:t>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 &lt;</a:t>
            </a:r>
            <a:r>
              <a:rPr lang="en-US" dirty="0" err="1">
                <a:latin typeface="Courier" pitchFamily="49" charset="0"/>
              </a:rPr>
              <a:t>xsl:when</a:t>
            </a:r>
            <a:r>
              <a:rPr lang="en-US" dirty="0">
                <a:latin typeface="Courier" pitchFamily="49" charset="0"/>
              </a:rPr>
              <a:t> test="</a:t>
            </a:r>
            <a:r>
              <a:rPr lang="en-US" i="1" dirty="0">
                <a:latin typeface="Courier" pitchFamily="49" charset="0"/>
              </a:rPr>
              <a:t>some condition</a:t>
            </a:r>
            <a:r>
              <a:rPr lang="en-US" dirty="0">
                <a:latin typeface="Courier" pitchFamily="49" charset="0"/>
              </a:rPr>
              <a:t>"&gt;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       </a:t>
            </a:r>
            <a:r>
              <a:rPr lang="en-US" i="1" dirty="0">
                <a:latin typeface="Courier" pitchFamily="49" charset="0"/>
              </a:rPr>
              <a:t>...some HTML output...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 &lt;/</a:t>
            </a:r>
            <a:r>
              <a:rPr lang="en-US" dirty="0" err="1">
                <a:latin typeface="Courier" pitchFamily="49" charset="0"/>
              </a:rPr>
              <a:t>xsl:when</a:t>
            </a:r>
            <a:r>
              <a:rPr lang="en-US" dirty="0">
                <a:latin typeface="Courier" pitchFamily="49" charset="0"/>
              </a:rPr>
              <a:t>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 &lt;</a:t>
            </a:r>
            <a:r>
              <a:rPr lang="en-US" dirty="0" err="1">
                <a:latin typeface="Courier" pitchFamily="49" charset="0"/>
              </a:rPr>
              <a:t>xsl:otherwise</a:t>
            </a:r>
            <a:r>
              <a:rPr lang="en-US" dirty="0">
                <a:latin typeface="Courier" pitchFamily="49" charset="0"/>
              </a:rPr>
              <a:t>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       </a:t>
            </a:r>
            <a:r>
              <a:rPr lang="en-US" i="1" dirty="0">
                <a:latin typeface="Courier" pitchFamily="49" charset="0"/>
              </a:rPr>
              <a:t>...some HTML output...</a:t>
            </a:r>
            <a:r>
              <a:rPr lang="en-US" dirty="0">
                <a:latin typeface="Courier" pitchFamily="49" charset="0"/>
              </a:rPr>
              <a:t> 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 &lt;/</a:t>
            </a:r>
            <a:r>
              <a:rPr lang="en-US" dirty="0" err="1">
                <a:latin typeface="Courier" pitchFamily="49" charset="0"/>
              </a:rPr>
              <a:t>xsl:otherwise</a:t>
            </a:r>
            <a:r>
              <a:rPr lang="en-US" dirty="0">
                <a:latin typeface="Courier" pitchFamily="49" charset="0"/>
              </a:rPr>
              <a:t>&gt;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&lt;/</a:t>
            </a:r>
            <a:r>
              <a:rPr lang="en-US" dirty="0" err="1">
                <a:latin typeface="Courier" pitchFamily="49" charset="0"/>
              </a:rPr>
              <a:t>xsl:choose</a:t>
            </a:r>
            <a:r>
              <a:rPr lang="en-US" dirty="0">
                <a:latin typeface="Courier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2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" pitchFamily="49" charset="0"/>
              </a:rPr>
              <a:t>xsl:sort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can place an </a:t>
            </a:r>
            <a:r>
              <a:rPr lang="en-US" dirty="0" err="1">
                <a:latin typeface="Courier" pitchFamily="49" charset="0"/>
              </a:rPr>
              <a:t>xsl:sort</a:t>
            </a:r>
            <a:r>
              <a:rPr lang="en-US" dirty="0"/>
              <a:t> inside an </a:t>
            </a:r>
            <a:r>
              <a:rPr lang="en-US" dirty="0" err="1">
                <a:latin typeface="Courier" pitchFamily="49" charset="0"/>
              </a:rPr>
              <a:t>xsl:for-each</a:t>
            </a:r>
            <a:endParaRPr lang="en-US" dirty="0">
              <a:latin typeface="Courier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The attribute of the sort tells what field to sort on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2400" dirty="0">
                <a:latin typeface="Courier" pitchFamily="49" charset="0"/>
              </a:rPr>
              <a:t> &lt;</a:t>
            </a:r>
            <a:r>
              <a:rPr lang="en-US" sz="2400" dirty="0" err="1">
                <a:latin typeface="Courier" pitchFamily="49" charset="0"/>
              </a:rPr>
              <a:t>ul</a:t>
            </a:r>
            <a:r>
              <a:rPr lang="en-US" sz="2400" dirty="0">
                <a:latin typeface="Courier" pitchFamily="49" charset="0"/>
              </a:rPr>
              <a:t>&gt;</a:t>
            </a:r>
            <a:br>
              <a:rPr lang="en-US" sz="2400" dirty="0">
                <a:latin typeface="Courier" pitchFamily="49" charset="0"/>
              </a:rPr>
            </a:br>
            <a:r>
              <a:rPr lang="en-US" sz="2400" dirty="0">
                <a:latin typeface="Courier" pitchFamily="49" charset="0"/>
              </a:rPr>
              <a:t>      &lt;</a:t>
            </a:r>
            <a:r>
              <a:rPr lang="en-US" sz="2400" dirty="0" err="1">
                <a:latin typeface="Courier" pitchFamily="49" charset="0"/>
              </a:rPr>
              <a:t>xsl:for-each</a:t>
            </a:r>
            <a:r>
              <a:rPr lang="en-US" sz="2400" dirty="0">
                <a:latin typeface="Courier" pitchFamily="49" charset="0"/>
              </a:rPr>
              <a:t> select=“books/book"&gt;</a:t>
            </a:r>
            <a:br>
              <a:rPr lang="en-US" sz="2400" dirty="0">
                <a:latin typeface="Courier" pitchFamily="49" charset="0"/>
              </a:rPr>
            </a:br>
            <a:r>
              <a:rPr lang="en-US" sz="2400" dirty="0">
                <a:latin typeface="Courier" pitchFamily="49" charset="0"/>
              </a:rPr>
              <a:t>        &lt;</a:t>
            </a:r>
            <a:r>
              <a:rPr lang="en-US" sz="2400" dirty="0" err="1">
                <a:latin typeface="Courier" pitchFamily="49" charset="0"/>
              </a:rPr>
              <a:t>xsl:sort</a:t>
            </a:r>
            <a:r>
              <a:rPr lang="en-US" sz="2400" dirty="0">
                <a:latin typeface="Courier" pitchFamily="49" charset="0"/>
              </a:rPr>
              <a:t> select="author“ order=“descending”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 pitchFamily="49" charset="0"/>
              </a:rPr>
              <a:t>		data-type=“text”/&gt;</a:t>
            </a:r>
            <a:br>
              <a:rPr lang="en-US" sz="2400" dirty="0">
                <a:latin typeface="Courier" pitchFamily="49" charset="0"/>
              </a:rPr>
            </a:br>
            <a:r>
              <a:rPr lang="en-US" sz="2400" dirty="0">
                <a:latin typeface="Courier" pitchFamily="49" charset="0"/>
              </a:rPr>
              <a:t>        &lt;li&gt;   &lt;</a:t>
            </a:r>
            <a:r>
              <a:rPr lang="en-US" sz="2400" dirty="0" err="1">
                <a:latin typeface="Courier" pitchFamily="49" charset="0"/>
              </a:rPr>
              <a:t>xsl:value-of</a:t>
            </a:r>
            <a:r>
              <a:rPr lang="en-US" sz="2400" dirty="0">
                <a:latin typeface="Courier" pitchFamily="49" charset="0"/>
              </a:rPr>
              <a:t> select="title"/&gt; 		by</a:t>
            </a:r>
            <a:br>
              <a:rPr lang="en-US" sz="2400" dirty="0">
                <a:latin typeface="Courier" pitchFamily="49" charset="0"/>
              </a:rPr>
            </a:br>
            <a:r>
              <a:rPr lang="en-US" sz="2400" dirty="0">
                <a:latin typeface="Courier" pitchFamily="49" charset="0"/>
              </a:rPr>
              <a:t>                &lt;</a:t>
            </a:r>
            <a:r>
              <a:rPr lang="en-US" sz="2400" dirty="0" err="1">
                <a:latin typeface="Courier" pitchFamily="49" charset="0"/>
              </a:rPr>
              <a:t>xsl:value-of</a:t>
            </a:r>
            <a:r>
              <a:rPr lang="en-US" sz="2400" dirty="0">
                <a:latin typeface="Courier" pitchFamily="49" charset="0"/>
              </a:rPr>
              <a:t> select="author"&gt;  	   &lt;/li&gt;</a:t>
            </a:r>
            <a:br>
              <a:rPr lang="en-US" sz="2400" dirty="0">
                <a:latin typeface="Courier" pitchFamily="49" charset="0"/>
              </a:rPr>
            </a:br>
            <a:r>
              <a:rPr lang="en-US" sz="2400" dirty="0">
                <a:latin typeface="Courier" pitchFamily="49" charset="0"/>
              </a:rPr>
              <a:t>      &lt;/</a:t>
            </a:r>
            <a:r>
              <a:rPr lang="en-US" sz="2400" dirty="0" err="1">
                <a:latin typeface="Courier" pitchFamily="49" charset="0"/>
              </a:rPr>
              <a:t>xsl:for-each</a:t>
            </a:r>
            <a:r>
              <a:rPr lang="en-US" sz="2400" dirty="0">
                <a:latin typeface="Courier" pitchFamily="49" charset="0"/>
              </a:rPr>
              <a:t>&gt;</a:t>
            </a:r>
            <a:br>
              <a:rPr lang="en-US" sz="2400" dirty="0">
                <a:latin typeface="Courier" pitchFamily="49" charset="0"/>
              </a:rPr>
            </a:br>
            <a:r>
              <a:rPr lang="en-US" sz="2400" dirty="0">
                <a:latin typeface="Courier" pitchFamily="49" charset="0"/>
              </a:rPr>
              <a:t>    &lt;/</a:t>
            </a:r>
            <a:r>
              <a:rPr lang="en-US" sz="2400" dirty="0" err="1">
                <a:latin typeface="Courier" pitchFamily="49" charset="0"/>
              </a:rPr>
              <a:t>ul</a:t>
            </a:r>
            <a:r>
              <a:rPr lang="en-US" sz="2400" dirty="0">
                <a:latin typeface="Courier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example creates a list of titles </a:t>
            </a:r>
            <a:r>
              <a:rPr lang="en-US" i="1" dirty="0"/>
              <a:t>and</a:t>
            </a:r>
            <a:r>
              <a:rPr lang="en-US" dirty="0"/>
              <a:t> authors, sorted by author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5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XSLT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XSL is a </a:t>
            </a:r>
            <a:r>
              <a:rPr lang="en-US" i="1" dirty="0"/>
              <a:t>programming language</a:t>
            </a:r>
            <a:r>
              <a:rPr lang="en-US" dirty="0"/>
              <a:t>, though much different than a general purpose language</a:t>
            </a:r>
          </a:p>
          <a:p>
            <a:r>
              <a:rPr lang="en-US" dirty="0"/>
              <a:t>Easier to learn, but harder to write because debugging error messages not useful</a:t>
            </a:r>
          </a:p>
          <a:p>
            <a:r>
              <a:rPr lang="en-US" dirty="0"/>
              <a:t>Perfect for working with XML, but its use is specific to XML only</a:t>
            </a:r>
          </a:p>
          <a:p>
            <a:r>
              <a:rPr lang="en-US" dirty="0"/>
              <a:t>Notepad++ will not help you with debugging your XSLT much, but will ensure you have legal XML</a:t>
            </a:r>
          </a:p>
          <a:p>
            <a:r>
              <a:rPr lang="en-US" dirty="0"/>
              <a:t>Write your XSLT incrementally. Get one part working, and then work on another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5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XSL is divided up into XSL</a:t>
            </a:r>
            <a:r>
              <a:rPr lang="en-US" b="1" u="sng" dirty="0"/>
              <a:t>T</a:t>
            </a:r>
            <a:r>
              <a:rPr lang="en-US" dirty="0"/>
              <a:t> and XSL-</a:t>
            </a:r>
            <a:r>
              <a:rPr lang="en-US" b="1" u="sng" dirty="0"/>
              <a:t>FO</a:t>
            </a:r>
          </a:p>
          <a:p>
            <a:r>
              <a:rPr lang="en-US" dirty="0"/>
              <a:t>XSL-FO is for </a:t>
            </a:r>
            <a:r>
              <a:rPr lang="en-US" i="1" dirty="0"/>
              <a:t>formatting objects</a:t>
            </a:r>
            <a:r>
              <a:rPr lang="en-US" dirty="0"/>
              <a:t>, mainly for creating PDFs, and other “printer friendly” output files.</a:t>
            </a:r>
          </a:p>
          <a:p>
            <a:r>
              <a:rPr lang="en-US" dirty="0"/>
              <a:t>XSL-FO has not been as widely implemented as originally though</a:t>
            </a:r>
          </a:p>
          <a:p>
            <a:r>
              <a:rPr lang="en-US" dirty="0"/>
              <a:t>XSLT is widely used. XSL and XSLT are often used interchangeably</a:t>
            </a:r>
          </a:p>
        </p:txBody>
      </p:sp>
    </p:spTree>
    <p:extLst>
      <p:ext uri="{BB962C8B-B14F-4D97-AF65-F5344CB8AC3E}">
        <p14:creationId xmlns:p14="http://schemas.microsoft.com/office/powerpoint/2010/main" val="335163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XSLT </a:t>
            </a:r>
            <a:r>
              <a:rPr lang="en-US" i="1" dirty="0"/>
              <a:t>can</a:t>
            </a:r>
            <a:r>
              <a:rPr lang="en-US" dirty="0"/>
              <a:t> do that CSS can’t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XSLT can:</a:t>
            </a:r>
          </a:p>
          <a:p>
            <a:pPr lvl="1"/>
            <a:r>
              <a:rPr lang="en-US" dirty="0"/>
              <a:t>do calculations</a:t>
            </a:r>
          </a:p>
          <a:p>
            <a:pPr lvl="1"/>
            <a:r>
              <a:rPr lang="en-US" dirty="0"/>
              <a:t>combine multiple documents</a:t>
            </a:r>
          </a:p>
          <a:p>
            <a:pPr lvl="1"/>
            <a:r>
              <a:rPr lang="en-US" dirty="0"/>
              <a:t>change the order of document elements</a:t>
            </a:r>
          </a:p>
          <a:p>
            <a:pPr lvl="1"/>
            <a:r>
              <a:rPr lang="en-US" dirty="0"/>
              <a:t>do calculations that are specifically designed to be used on XML documents</a:t>
            </a:r>
          </a:p>
          <a:p>
            <a:r>
              <a:rPr lang="en-US" dirty="0"/>
              <a:t>Cascading </a:t>
            </a:r>
            <a:r>
              <a:rPr lang="en-US" dirty="0" err="1"/>
              <a:t>StyleSheets</a:t>
            </a:r>
            <a:r>
              <a:rPr lang="en-US" dirty="0"/>
              <a:t>, while powerful, are primarily used to style HTML not XML </a:t>
            </a:r>
          </a:p>
        </p:txBody>
      </p:sp>
    </p:spTree>
    <p:extLst>
      <p:ext uri="{BB962C8B-B14F-4D97-AF65-F5344CB8AC3E}">
        <p14:creationId xmlns:p14="http://schemas.microsoft.com/office/powerpoint/2010/main" val="105270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XSLT uses </a:t>
            </a:r>
            <a:r>
              <a:rPr lang="en-US" i="1" dirty="0"/>
              <a:t>two</a:t>
            </a:r>
            <a:r>
              <a:rPr lang="en-US" dirty="0"/>
              <a:t> input files:</a:t>
            </a:r>
          </a:p>
          <a:p>
            <a:pPr lvl="1"/>
            <a:r>
              <a:rPr lang="en-US" dirty="0"/>
              <a:t>The XML document containing the actual data</a:t>
            </a:r>
          </a:p>
          <a:p>
            <a:pPr lvl="1"/>
            <a:r>
              <a:rPr lang="en-US" dirty="0"/>
              <a:t>The XSL document containing both the “framework” in which to insert the data, </a:t>
            </a:r>
            <a:r>
              <a:rPr lang="en-US" i="1" dirty="0"/>
              <a:t>and</a:t>
            </a:r>
            <a:r>
              <a:rPr lang="en-US" dirty="0"/>
              <a:t> XSLT commands to do so</a:t>
            </a:r>
          </a:p>
          <a:p>
            <a:r>
              <a:rPr lang="en-US" dirty="0"/>
              <a:t>Includes over 100 built-in functions to specifically to transform XML</a:t>
            </a:r>
          </a:p>
          <a:p>
            <a:r>
              <a:rPr lang="en-US" dirty="0"/>
              <a:t>Based on </a:t>
            </a:r>
            <a:r>
              <a:rPr lang="en-US" i="1" dirty="0"/>
              <a:t>pattern matching </a:t>
            </a:r>
            <a:r>
              <a:rPr lang="en-US" dirty="0"/>
              <a:t>using </a:t>
            </a:r>
            <a:r>
              <a:rPr lang="en-US" dirty="0" err="1"/>
              <a:t>XPath</a:t>
            </a:r>
            <a:r>
              <a:rPr lang="en-US" i="1" dirty="0"/>
              <a:t> </a:t>
            </a:r>
            <a:r>
              <a:rPr lang="en-US" dirty="0"/>
              <a:t>i.e. “when you see a pattern that looks like that, do this…”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2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takes in the XML and XSLT documents and produces a result document, such as HTML</a:t>
            </a:r>
          </a:p>
          <a:p>
            <a:r>
              <a:rPr lang="en-US" dirty="0"/>
              <a:t>Client and Server side processors</a:t>
            </a:r>
          </a:p>
          <a:p>
            <a:r>
              <a:rPr lang="en-US" dirty="0"/>
              <a:t>Server side processors only option until 2008</a:t>
            </a:r>
          </a:p>
          <a:p>
            <a:r>
              <a:rPr lang="en-US" dirty="0"/>
              <a:t>Processors handle XSLT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9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6210300" y="1295400"/>
            <a:ext cx="2667000" cy="5257800"/>
          </a:xfrm>
          <a:prstGeom prst="roundRect">
            <a:avLst/>
          </a:prstGeom>
          <a:solidFill>
            <a:srgbClr val="C00000">
              <a:alpha val="1058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200400" y="1295400"/>
            <a:ext cx="2667000" cy="5257800"/>
          </a:xfrm>
          <a:prstGeom prst="roundRect">
            <a:avLst/>
          </a:prstGeom>
          <a:solidFill>
            <a:srgbClr val="00000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XML &amp; XSLT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3886200" y="1752600"/>
            <a:ext cx="1447800" cy="15240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XSLT Document</a:t>
            </a:r>
          </a:p>
          <a:p>
            <a:pPr algn="ctr"/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457200" y="4648200"/>
            <a:ext cx="1447800" cy="15240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Document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5257800"/>
            <a:ext cx="9906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3657600" y="4572000"/>
            <a:ext cx="1752600" cy="1447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XSLT </a:t>
            </a:r>
          </a:p>
          <a:p>
            <a:pPr algn="ctr"/>
            <a:r>
              <a:rPr lang="en-US" dirty="0"/>
              <a:t>Processor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38800" y="5257800"/>
            <a:ext cx="11430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5" name="Folded Corner 14"/>
          <p:cNvSpPr/>
          <p:nvPr/>
        </p:nvSpPr>
        <p:spPr>
          <a:xfrm>
            <a:off x="6934200" y="4572000"/>
            <a:ext cx="1447800" cy="15240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Document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6934200" y="1828800"/>
            <a:ext cx="1447800" cy="15240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</a:t>
            </a:r>
            <a:r>
              <a:rPr lang="en-US" dirty="0" err="1"/>
              <a:t>Stylesheet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58100" y="3581400"/>
            <a:ext cx="0" cy="8382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3505200"/>
            <a:ext cx="0" cy="9144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1910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Support in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Firefox supports XML, XSLT, and </a:t>
            </a:r>
            <a:r>
              <a:rPr lang="en-US" dirty="0" err="1"/>
              <a:t>XPath</a:t>
            </a:r>
            <a:r>
              <a:rPr lang="en-US" dirty="0"/>
              <a:t> from version 3 (2008)</a:t>
            </a:r>
          </a:p>
          <a:p>
            <a:r>
              <a:rPr lang="en-US" dirty="0"/>
              <a:t>Internet Explorer supports XML, XSLT, and </a:t>
            </a:r>
            <a:r>
              <a:rPr lang="en-US" dirty="0" err="1"/>
              <a:t>XPath</a:t>
            </a:r>
            <a:r>
              <a:rPr lang="en-US" dirty="0"/>
              <a:t> from version 6 (2008)</a:t>
            </a:r>
          </a:p>
          <a:p>
            <a:r>
              <a:rPr lang="en-US" dirty="0"/>
              <a:t>Chrome supports XML, XSLT, and </a:t>
            </a:r>
            <a:r>
              <a:rPr lang="en-US" dirty="0" err="1"/>
              <a:t>XPath</a:t>
            </a:r>
            <a:r>
              <a:rPr lang="en-US" dirty="0"/>
              <a:t> from version 1 (2008)</a:t>
            </a:r>
          </a:p>
          <a:p>
            <a:r>
              <a:rPr lang="en-US" dirty="0"/>
              <a:t>Safari supports XML and XSLT from version 3 (2007)</a:t>
            </a:r>
          </a:p>
        </p:txBody>
      </p:sp>
    </p:spTree>
    <p:extLst>
      <p:ext uri="{BB962C8B-B14F-4D97-AF65-F5344CB8AC3E}">
        <p14:creationId xmlns:p14="http://schemas.microsoft.com/office/powerpoint/2010/main" val="345048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Server-side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Xalan</a:t>
            </a:r>
            <a:endParaRPr lang="en-US" dirty="0"/>
          </a:p>
          <a:p>
            <a:r>
              <a:rPr lang="en-US" dirty="0" err="1"/>
              <a:t>Xerces</a:t>
            </a:r>
            <a:endParaRPr lang="en-US" dirty="0"/>
          </a:p>
          <a:p>
            <a:endParaRPr lang="en-US" b="1" spc="300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spc="3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SAXON</a:t>
            </a:r>
            <a:r>
              <a:rPr lang="en-US" b="1" dirty="0">
                <a:solidFill>
                  <a:srgbClr val="FF3399"/>
                </a:solidFill>
              </a:rPr>
              <a:t> 		</a:t>
            </a:r>
            <a:r>
              <a:rPr lang="en-US" dirty="0"/>
              <a:t>developed by Michael Kay</a:t>
            </a:r>
          </a:p>
          <a:p>
            <a:endParaRPr lang="en-US" dirty="0"/>
          </a:p>
          <a:p>
            <a:r>
              <a:rPr lang="en-US" dirty="0"/>
              <a:t>MSXML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t1.gstatic.com/images?q=tbn:ANd9GcRhtBC2uncuaXVxtEmwZ6RDeKscLCHJDrm_tZVxVh5cCH5Ngs35KK8fbRoH7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0"/>
            <a:ext cx="2232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log.smartbear.com/Portals/175832/images/447px-MicrosoftWindows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60" y="4156506"/>
            <a:ext cx="1301740" cy="148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6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1472</Words>
  <Application>Microsoft Macintosh PowerPoint</Application>
  <PresentationFormat>On-screen Show (4:3)</PresentationFormat>
  <Paragraphs>134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</vt:lpstr>
      <vt:lpstr>Trebuchet MS</vt:lpstr>
      <vt:lpstr>Office Theme</vt:lpstr>
      <vt:lpstr>XSLT</vt:lpstr>
      <vt:lpstr>XSLT</vt:lpstr>
      <vt:lpstr>XSL</vt:lpstr>
      <vt:lpstr>What XSLT can do that CSS can’t</vt:lpstr>
      <vt:lpstr>XSL Transformations</vt:lpstr>
      <vt:lpstr>XSLT Processor</vt:lpstr>
      <vt:lpstr>Processing XML &amp; XSLT</vt:lpstr>
      <vt:lpstr>XSLT Support in Browsers</vt:lpstr>
      <vt:lpstr>XSLT Server-side Processors</vt:lpstr>
      <vt:lpstr>XSLT processors</vt:lpstr>
      <vt:lpstr>Parts of XSLT File </vt:lpstr>
      <vt:lpstr>Parts of XSLT File </vt:lpstr>
      <vt:lpstr>XML Node Tree</vt:lpstr>
      <vt:lpstr>Parts of XSLT File </vt:lpstr>
      <vt:lpstr>Parts of XSLT File</vt:lpstr>
      <vt:lpstr>Literals</vt:lpstr>
      <vt:lpstr>Basic Example</vt:lpstr>
      <vt:lpstr>xsl:value-of</vt:lpstr>
      <vt:lpstr>xsl:for-each</vt:lpstr>
      <vt:lpstr>XML Node Tree</vt:lpstr>
      <vt:lpstr>xsl:if</vt:lpstr>
      <vt:lpstr>xsl:choose</vt:lpstr>
      <vt:lpstr>xsl:sort</vt:lpstr>
      <vt:lpstr>Thoughts on XSLT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XSLT</dc:title>
  <dc:creator>temp</dc:creator>
  <cp:lastModifiedBy>Binita Puri</cp:lastModifiedBy>
  <cp:revision>55</cp:revision>
  <cp:lastPrinted>2012-11-14T20:58:49Z</cp:lastPrinted>
  <dcterms:created xsi:type="dcterms:W3CDTF">2012-11-09T17:15:07Z</dcterms:created>
  <dcterms:modified xsi:type="dcterms:W3CDTF">2021-11-21T04:00:35Z</dcterms:modified>
</cp:coreProperties>
</file>