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79" r:id="rId2"/>
    <p:sldId id="277" r:id="rId3"/>
    <p:sldId id="278" r:id="rId4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0395" autoAdjust="0"/>
  </p:normalViewPr>
  <p:slideViewPr>
    <p:cSldViewPr snapToGrid="0">
      <p:cViewPr varScale="1">
        <p:scale>
          <a:sx n="86" d="100"/>
          <a:sy n="86" d="100"/>
        </p:scale>
        <p:origin x="980" y="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4D42A5-A48A-41B7-B42B-1202C2CE8E64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EE53E74-C8A7-4A6C-A6CB-48AAEB288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991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676FD-A9E3-91BF-800B-68C409067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EA688F-3127-4D04-C08A-5683B4C04A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325AE7-C570-8D22-4398-58B9E003B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DC018-FD04-6D21-1A84-E63EF66A30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E53E74-C8A7-4A6C-A6CB-48AAEB288E9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895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4065B-3A37-02B3-5939-4B66E872D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E12280-0609-D626-595C-8C8FD255D4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D767C2-7DF7-6106-3B12-CC7817583D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5429C-6F3D-ED56-A3AA-659F857B5D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E53E74-C8A7-4A6C-A6CB-48AAEB288E9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848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BB6F-B1EF-49A0-92B8-76A67AAAC2C0}" type="datetime1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0C9A-2151-4CEA-BDC3-A51BC59E6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610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47874-81B5-4F66-80D9-2317BAD1416B}" type="datetime1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0C9A-2151-4CEA-BDC3-A51BC59E6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72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4F74D-6DE0-47E9-B64D-2D887EAECAAD}" type="datetime1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0C9A-2151-4CEA-BDC3-A51BC59E6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24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1729-C082-49EE-9722-2C682B16F86A}" type="datetime1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0C9A-2151-4CEA-BDC3-A51BC59E6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52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8B7C-F1FC-4BE7-AC09-6CF2829CD359}" type="datetime1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0C9A-2151-4CEA-BDC3-A51BC59E6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39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FFB0-82A9-4197-AFD9-CAF224A0A221}" type="datetime1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0C9A-2151-4CEA-BDC3-A51BC59E6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56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4544-3786-428B-9339-717262A0B5DE}" type="datetime1">
              <a:rPr lang="en-IN" smtClean="0"/>
              <a:t>20-03-2025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0C9A-2151-4CEA-BDC3-A51BC59E6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65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F2A3F-E121-46DC-BC20-F7BB3EC0F87B}" type="datetime1">
              <a:rPr lang="en-IN" smtClean="0"/>
              <a:t>20-03-2025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0C9A-2151-4CEA-BDC3-A51BC59E6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55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C1E8-D7AE-437A-AE1E-0ADB094CCA38}" type="datetime1">
              <a:rPr lang="en-IN" smtClean="0"/>
              <a:t>20-03-2025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0C9A-2151-4CEA-BDC3-A51BC59E6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24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C3A3-4F18-451F-81FD-CFD742CC4D1A}" type="datetime1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0C9A-2151-4CEA-BDC3-A51BC59E6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461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6B20-9838-43E3-868F-7F78C7D22E94}" type="datetime1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0C9A-2151-4CEA-BDC3-A51BC59E6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94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4CB757-F28E-4B35-A7FD-19FCDDC23B72}" type="datetime1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1E0C9A-2151-4CEA-BDC3-A51BC59E6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444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7956E-F82B-86DA-90A1-1EF7A541D7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006AE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Hotel Data Case Study</a:t>
            </a:r>
            <a:endParaRPr lang="en-IN" sz="6000" u="sng" dirty="0">
              <a:solidFill>
                <a:srgbClr val="006AE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467EE-0995-9D38-8D38-0B8D13A888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rgbClr val="006AE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Appendix Slides</a:t>
            </a:r>
            <a:endParaRPr lang="en-IN" sz="2400" u="sng" dirty="0">
              <a:solidFill>
                <a:srgbClr val="006AE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E7C06-01A3-4A37-E886-044B8DA2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0C9A-2151-4CEA-BDC3-A51BC59E66B2}" type="slidenum">
              <a:rPr lang="en-IN" smtClean="0"/>
              <a:t>1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91C00F-169D-7D57-BB39-0700CE663987}"/>
              </a:ext>
            </a:extLst>
          </p:cNvPr>
          <p:cNvSpPr txBox="1"/>
          <p:nvPr/>
        </p:nvSpPr>
        <p:spPr>
          <a:xfrm>
            <a:off x="8251902" y="5268466"/>
            <a:ext cx="382858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dirty="0"/>
              <a:t>Presented by: Dhaval Prajapati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Mobile: +91 9221301420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dirty="0"/>
              <a:t>Email: dpdhaval7@yahoo.com</a:t>
            </a:r>
          </a:p>
        </p:txBody>
      </p:sp>
    </p:spTree>
    <p:extLst>
      <p:ext uri="{BB962C8B-B14F-4D97-AF65-F5344CB8AC3E}">
        <p14:creationId xmlns:p14="http://schemas.microsoft.com/office/powerpoint/2010/main" val="539854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03D5E-F240-D060-5AB4-C5132528D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3EE19-E847-4ECC-C279-F828B4FB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0C9A-2151-4CEA-BDC3-A51BC59E66B2}" type="slidenum">
              <a:rPr lang="en-IN" smtClean="0"/>
              <a:t>2</a:t>
            </a:fld>
            <a:endParaRPr lang="en-IN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37E457DC-4B99-8608-5A34-8918336AB980}"/>
              </a:ext>
            </a:extLst>
          </p:cNvPr>
          <p:cNvGraphicFramePr>
            <a:graphicFrameLocks/>
          </p:cNvGraphicFramePr>
          <p:nvPr/>
        </p:nvGraphicFramePr>
        <p:xfrm>
          <a:off x="459410" y="2817638"/>
          <a:ext cx="5400000" cy="2781503"/>
        </p:xfrm>
        <a:graphic>
          <a:graphicData uri="http://schemas.openxmlformats.org/drawingml/2006/table">
            <a:tbl>
              <a:tblPr/>
              <a:tblGrid>
                <a:gridCol w="1536139">
                  <a:extLst>
                    <a:ext uri="{9D8B030D-6E8A-4147-A177-3AD203B41FA5}">
                      <a16:colId xmlns:a16="http://schemas.microsoft.com/office/drawing/2014/main" val="1590528516"/>
                    </a:ext>
                  </a:extLst>
                </a:gridCol>
                <a:gridCol w="3863861">
                  <a:extLst>
                    <a:ext uri="{9D8B030D-6E8A-4147-A177-3AD203B41FA5}">
                      <a16:colId xmlns:a16="http://schemas.microsoft.com/office/drawing/2014/main" val="1792804144"/>
                    </a:ext>
                  </a:extLst>
                </a:gridCol>
              </a:tblGrid>
              <a:tr h="29258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Column name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Treatment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47135"/>
                  </a:ext>
                </a:extLst>
              </a:tr>
              <a:tr h="292586">
                <a:tc>
                  <a:txBody>
                    <a:bodyPr/>
                    <a:lstStyle/>
                    <a:p>
                      <a:pPr algn="l" fontAlgn="b">
                        <a:buClr>
                          <a:srgbClr val="000000"/>
                        </a:buClr>
                        <a:buSzPts val="1100"/>
                        <a:buFont typeface="Aptos Narrow" panose="020B0004020202020204" pitchFamily="34" charset="0"/>
                        <a:buChar char="P"/>
                      </a:pP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Not done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7652364"/>
                  </a:ext>
                </a:extLst>
              </a:tr>
              <a:tr h="29258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Planner Sub Region'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Not done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572755"/>
                  </a:ext>
                </a:extLst>
              </a:tr>
              <a:tr h="190374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Response Date'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Blank records originally contained ‘01-01-1900’ as placeholder values, which have been replaced with blanks. Since awarded RFPs must have a response date, blank response dates were assigned values based on the following logic: If the RFP sent date is greater than or equal to the event start date, the RFP sent date is used; otherwise, the RFP viewed date is considered, assuming the RFP was responded to on the same day it was viewed.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12964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65D80AE-6FF4-7BD3-1A41-AD20D2E8D81A}"/>
              </a:ext>
            </a:extLst>
          </p:cNvPr>
          <p:cNvGraphicFramePr>
            <a:graphicFrameLocks noGrp="1"/>
          </p:cNvGraphicFramePr>
          <p:nvPr/>
        </p:nvGraphicFramePr>
        <p:xfrm>
          <a:off x="6332590" y="2827119"/>
          <a:ext cx="5400000" cy="2781502"/>
        </p:xfrm>
        <a:graphic>
          <a:graphicData uri="http://schemas.openxmlformats.org/drawingml/2006/table">
            <a:tbl>
              <a:tblPr/>
              <a:tblGrid>
                <a:gridCol w="1536140">
                  <a:extLst>
                    <a:ext uri="{9D8B030D-6E8A-4147-A177-3AD203B41FA5}">
                      <a16:colId xmlns:a16="http://schemas.microsoft.com/office/drawing/2014/main" val="2149693688"/>
                    </a:ext>
                  </a:extLst>
                </a:gridCol>
                <a:gridCol w="3863860">
                  <a:extLst>
                    <a:ext uri="{9D8B030D-6E8A-4147-A177-3AD203B41FA5}">
                      <a16:colId xmlns:a16="http://schemas.microsoft.com/office/drawing/2014/main" val="2429220706"/>
                    </a:ext>
                  </a:extLst>
                </a:gridCol>
              </a:tblGrid>
              <a:tr h="39398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Column(s)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Validation Details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515818"/>
                  </a:ext>
                </a:extLst>
              </a:tr>
              <a:tr h="73091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RFP Viewed Date'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Identified three instances where the response view date was later than the response date; for such cases, it was marked as zero days.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554487"/>
                  </a:ext>
                </a:extLst>
              </a:tr>
              <a:tr h="681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Proposal Status' and 'Proposal Award Date'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All records under the 'Awarded' category in the 'Proposal Status' column must have an associated Awarded Date.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561149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Response' and 'Proposal Status'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Cross-validated the 'Response' column against the 'Proposal' column. Only 'Cancelled,' 'Declined,' 'Turned Down,' and 'Withdrawn' categories had values in the response column; all other categories were blank.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836642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3D3EC738-09F1-4F47-DB0A-64D875678566}"/>
              </a:ext>
            </a:extLst>
          </p:cNvPr>
          <p:cNvSpPr txBox="1">
            <a:spLocks/>
          </p:cNvSpPr>
          <p:nvPr/>
        </p:nvSpPr>
        <p:spPr>
          <a:xfrm>
            <a:off x="838200" y="122036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u="sng" dirty="0">
                <a:solidFill>
                  <a:srgbClr val="006AE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Preprocessing</a:t>
            </a:r>
            <a:endParaRPr lang="en-IN" sz="4000" u="sng" dirty="0">
              <a:solidFill>
                <a:srgbClr val="006AE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Google Shape;498;p20">
            <a:extLst>
              <a:ext uri="{FF2B5EF4-FFF2-40B4-BE49-F238E27FC236}">
                <a16:creationId xmlns:a16="http://schemas.microsoft.com/office/drawing/2014/main" id="{E6676763-A5A7-B445-0558-115D222D8C1B}"/>
              </a:ext>
            </a:extLst>
          </p:cNvPr>
          <p:cNvSpPr/>
          <p:nvPr/>
        </p:nvSpPr>
        <p:spPr>
          <a:xfrm>
            <a:off x="459410" y="1029661"/>
            <a:ext cx="11273180" cy="9102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342900" lvl="0" indent="-342900">
              <a:lnSpc>
                <a:spcPct val="115000"/>
              </a:lnSpc>
              <a:spcAft>
                <a:spcPts val="3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400" b="1" kern="1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Total records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: 3,465</a:t>
            </a:r>
          </a:p>
          <a:p>
            <a:pPr marL="342900" lvl="0" indent="-342900">
              <a:lnSpc>
                <a:spcPct val="115000"/>
              </a:lnSpc>
              <a:spcAft>
                <a:spcPts val="3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400" b="1" kern="1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Primary Key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: ‘RFP Name’ (All unique entries, no duplicates found)</a:t>
            </a:r>
          </a:p>
          <a:p>
            <a:pPr marL="342900" lvl="0" indent="-342900">
              <a:lnSpc>
                <a:spcPct val="115000"/>
              </a:lnSpc>
              <a:spcAft>
                <a:spcPts val="3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400" b="1" kern="1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Tool used for analysis and visualization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: MS Power BI</a:t>
            </a:r>
          </a:p>
        </p:txBody>
      </p:sp>
      <p:sp>
        <p:nvSpPr>
          <p:cNvPr id="6" name="Google Shape;498;p20">
            <a:extLst>
              <a:ext uri="{FF2B5EF4-FFF2-40B4-BE49-F238E27FC236}">
                <a16:creationId xmlns:a16="http://schemas.microsoft.com/office/drawing/2014/main" id="{B3CEEDBD-86E4-E7D5-01B8-C5E232D796D8}"/>
              </a:ext>
            </a:extLst>
          </p:cNvPr>
          <p:cNvSpPr/>
          <p:nvPr/>
        </p:nvSpPr>
        <p:spPr>
          <a:xfrm>
            <a:off x="459410" y="2444125"/>
            <a:ext cx="5400000" cy="365851"/>
          </a:xfrm>
          <a:prstGeom prst="rect">
            <a:avLst/>
          </a:prstGeom>
          <a:solidFill>
            <a:srgbClr val="006AE1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1400" b="1" kern="100" dirty="0">
                <a:solidFill>
                  <a:schemeClr val="bg1"/>
                </a:solidFill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Missing value treatments</a:t>
            </a:r>
          </a:p>
        </p:txBody>
      </p:sp>
      <p:sp>
        <p:nvSpPr>
          <p:cNvPr id="8" name="Google Shape;498;p20">
            <a:extLst>
              <a:ext uri="{FF2B5EF4-FFF2-40B4-BE49-F238E27FC236}">
                <a16:creationId xmlns:a16="http://schemas.microsoft.com/office/drawing/2014/main" id="{1E2BF287-1D83-BDD8-CF6A-2DC934580885}"/>
              </a:ext>
            </a:extLst>
          </p:cNvPr>
          <p:cNvSpPr/>
          <p:nvPr/>
        </p:nvSpPr>
        <p:spPr>
          <a:xfrm>
            <a:off x="6332590" y="2456053"/>
            <a:ext cx="5400000" cy="365851"/>
          </a:xfrm>
          <a:prstGeom prst="rect">
            <a:avLst/>
          </a:prstGeom>
          <a:solidFill>
            <a:srgbClr val="006AE1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1400" b="1" kern="100" dirty="0">
                <a:solidFill>
                  <a:schemeClr val="bg1"/>
                </a:solidFill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Data validations</a:t>
            </a:r>
          </a:p>
        </p:txBody>
      </p:sp>
    </p:spTree>
    <p:extLst>
      <p:ext uri="{BB962C8B-B14F-4D97-AF65-F5344CB8AC3E}">
        <p14:creationId xmlns:p14="http://schemas.microsoft.com/office/powerpoint/2010/main" val="3718548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5B178-FE8F-38BB-AA79-A5862518F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FB2FC-2633-45EF-39E4-BAB4338CE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0C9A-2151-4CEA-BDC3-A51BC59E66B2}" type="slidenum">
              <a:rPr lang="en-IN" smtClean="0"/>
              <a:t>3</a:t>
            </a:fld>
            <a:endParaRPr lang="en-I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0D397C4-A88B-247C-8318-383C26330B95}"/>
              </a:ext>
            </a:extLst>
          </p:cNvPr>
          <p:cNvSpPr txBox="1">
            <a:spLocks/>
          </p:cNvSpPr>
          <p:nvPr/>
        </p:nvSpPr>
        <p:spPr>
          <a:xfrm>
            <a:off x="838200" y="122036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u="sng" dirty="0">
                <a:solidFill>
                  <a:srgbClr val="006AE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Feature Engineering</a:t>
            </a:r>
            <a:endParaRPr lang="en-IN" sz="4000" u="sng" dirty="0">
              <a:solidFill>
                <a:srgbClr val="006AE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Google Shape;498;p20">
            <a:extLst>
              <a:ext uri="{FF2B5EF4-FFF2-40B4-BE49-F238E27FC236}">
                <a16:creationId xmlns:a16="http://schemas.microsoft.com/office/drawing/2014/main" id="{EFD49405-247E-65E4-E158-D1A4749A131F}"/>
              </a:ext>
            </a:extLst>
          </p:cNvPr>
          <p:cNvSpPr/>
          <p:nvPr/>
        </p:nvSpPr>
        <p:spPr>
          <a:xfrm>
            <a:off x="159732" y="922601"/>
            <a:ext cx="4219527" cy="365851"/>
          </a:xfrm>
          <a:prstGeom prst="rect">
            <a:avLst/>
          </a:prstGeom>
          <a:solidFill>
            <a:srgbClr val="006AE1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1400" b="1" kern="100" dirty="0">
                <a:solidFill>
                  <a:schemeClr val="bg1"/>
                </a:solidFill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Calculated Columns</a:t>
            </a:r>
          </a:p>
        </p:txBody>
      </p:sp>
      <p:sp>
        <p:nvSpPr>
          <p:cNvPr id="8" name="Google Shape;498;p20">
            <a:extLst>
              <a:ext uri="{FF2B5EF4-FFF2-40B4-BE49-F238E27FC236}">
                <a16:creationId xmlns:a16="http://schemas.microsoft.com/office/drawing/2014/main" id="{8BD8D45C-49E9-34D0-18DC-DF7A31389600}"/>
              </a:ext>
            </a:extLst>
          </p:cNvPr>
          <p:cNvSpPr/>
          <p:nvPr/>
        </p:nvSpPr>
        <p:spPr>
          <a:xfrm>
            <a:off x="4579684" y="922602"/>
            <a:ext cx="7364351" cy="365851"/>
          </a:xfrm>
          <a:prstGeom prst="rect">
            <a:avLst/>
          </a:prstGeom>
          <a:solidFill>
            <a:srgbClr val="006AE1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1400" b="1" kern="100" dirty="0">
                <a:solidFill>
                  <a:schemeClr val="bg1"/>
                </a:solidFill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Calculated Measures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22143A9-0333-156E-59D5-1D50D61526B2}"/>
              </a:ext>
            </a:extLst>
          </p:cNvPr>
          <p:cNvGraphicFramePr>
            <a:graphicFrameLocks noGrp="1"/>
          </p:cNvGraphicFramePr>
          <p:nvPr/>
        </p:nvGraphicFramePr>
        <p:xfrm>
          <a:off x="159732" y="1288452"/>
          <a:ext cx="4212483" cy="2731302"/>
        </p:xfrm>
        <a:graphic>
          <a:graphicData uri="http://schemas.openxmlformats.org/drawingml/2006/table">
            <a:tbl>
              <a:tblPr/>
              <a:tblGrid>
                <a:gridCol w="982913">
                  <a:extLst>
                    <a:ext uri="{9D8B030D-6E8A-4147-A177-3AD203B41FA5}">
                      <a16:colId xmlns:a16="http://schemas.microsoft.com/office/drawing/2014/main" val="39195007"/>
                    </a:ext>
                  </a:extLst>
                </a:gridCol>
                <a:gridCol w="1991500">
                  <a:extLst>
                    <a:ext uri="{9D8B030D-6E8A-4147-A177-3AD203B41FA5}">
                      <a16:colId xmlns:a16="http://schemas.microsoft.com/office/drawing/2014/main" val="2960967862"/>
                    </a:ext>
                  </a:extLst>
                </a:gridCol>
                <a:gridCol w="1238070">
                  <a:extLst>
                    <a:ext uri="{9D8B030D-6E8A-4147-A177-3AD203B41FA5}">
                      <a16:colId xmlns:a16="http://schemas.microsoft.com/office/drawing/2014/main" val="3160934659"/>
                    </a:ext>
                  </a:extLst>
                </a:gridCol>
              </a:tblGrid>
              <a:tr h="98938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Column(s)</a:t>
                      </a:r>
                    </a:p>
                  </a:txBody>
                  <a:tcPr marL="6259" marR="6259" marT="6259" marB="0" anchor="b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Calculation</a:t>
                      </a:r>
                    </a:p>
                  </a:txBody>
                  <a:tcPr marL="6259" marR="6259" marT="6259" marB="0" anchor="b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Output value (Whole number)</a:t>
                      </a:r>
                    </a:p>
                  </a:txBody>
                  <a:tcPr marL="6259" marR="6259" marT="6259" marB="0" anchor="b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420192"/>
                  </a:ext>
                </a:extLst>
              </a:tr>
              <a:tr h="49889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Response Time'</a:t>
                      </a:r>
                    </a:p>
                  </a:txBody>
                  <a:tcPr marL="6259" marR="6259" marT="6259" marB="0" anchor="b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Viewed Date - Response Date </a:t>
                      </a:r>
                    </a:p>
                  </a:txBody>
                  <a:tcPr marL="6259" marR="6259" marT="6259" marB="0" anchor="b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In number of days</a:t>
                      </a:r>
                    </a:p>
                  </a:txBody>
                  <a:tcPr marL="6259" marR="6259" marT="6259" marB="0" anchor="b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1187727"/>
                  </a:ext>
                </a:extLst>
              </a:tr>
              <a:tr h="49889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RFP View Time'</a:t>
                      </a:r>
                    </a:p>
                  </a:txBody>
                  <a:tcPr marL="6259" marR="6259" marT="6259" marB="0" anchor="b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RFP Viewed Date - RFP Sent Date</a:t>
                      </a:r>
                    </a:p>
                  </a:txBody>
                  <a:tcPr marL="6259" marR="6259" marT="6259" marB="0" anchor="b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In number of days</a:t>
                      </a:r>
                    </a:p>
                  </a:txBody>
                  <a:tcPr marL="6259" marR="6259" marT="6259" marB="0" anchor="b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635656"/>
                  </a:ext>
                </a:extLst>
              </a:tr>
              <a:tr h="74413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Total Turnaround Time (TTAT)</a:t>
                      </a:r>
                    </a:p>
                  </a:txBody>
                  <a:tcPr marL="6259" marR="6259" marT="6259" marB="0" anchor="b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Response Date - RFP Sent Date</a:t>
                      </a:r>
                    </a:p>
                  </a:txBody>
                  <a:tcPr marL="6259" marR="6259" marT="6259" marB="0" anchor="b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In number of days</a:t>
                      </a:r>
                    </a:p>
                  </a:txBody>
                  <a:tcPr marL="6259" marR="6259" marT="6259" marB="0" anchor="b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49806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2716346-486B-4DFC-1F91-5AA4E8CC0AA2}"/>
              </a:ext>
            </a:extLst>
          </p:cNvPr>
          <p:cNvGraphicFramePr>
            <a:graphicFrameLocks noGrp="1"/>
          </p:cNvGraphicFramePr>
          <p:nvPr/>
        </p:nvGraphicFramePr>
        <p:xfrm>
          <a:off x="4579685" y="1288453"/>
          <a:ext cx="7364352" cy="5218893"/>
        </p:xfrm>
        <a:graphic>
          <a:graphicData uri="http://schemas.openxmlformats.org/drawingml/2006/table">
            <a:tbl>
              <a:tblPr/>
              <a:tblGrid>
                <a:gridCol w="1718349">
                  <a:extLst>
                    <a:ext uri="{9D8B030D-6E8A-4147-A177-3AD203B41FA5}">
                      <a16:colId xmlns:a16="http://schemas.microsoft.com/office/drawing/2014/main" val="3832870695"/>
                    </a:ext>
                  </a:extLst>
                </a:gridCol>
                <a:gridCol w="4322173">
                  <a:extLst>
                    <a:ext uri="{9D8B030D-6E8A-4147-A177-3AD203B41FA5}">
                      <a16:colId xmlns:a16="http://schemas.microsoft.com/office/drawing/2014/main" val="3762973758"/>
                    </a:ext>
                  </a:extLst>
                </a:gridCol>
                <a:gridCol w="1323830">
                  <a:extLst>
                    <a:ext uri="{9D8B030D-6E8A-4147-A177-3AD203B41FA5}">
                      <a16:colId xmlns:a16="http://schemas.microsoft.com/office/drawing/2014/main" val="3744851103"/>
                    </a:ext>
                  </a:extLst>
                </a:gridCol>
              </a:tblGrid>
              <a:tr h="18706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Measure(s)</a:t>
                      </a:r>
                    </a:p>
                  </a:txBody>
                  <a:tcPr marL="6259" marR="6259" marT="6259" marB="0" anchor="b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Calculation</a:t>
                      </a:r>
                    </a:p>
                  </a:txBody>
                  <a:tcPr marL="6259" marR="6259" marT="6259" marB="0" anchor="b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Output value</a:t>
                      </a:r>
                    </a:p>
                  </a:txBody>
                  <a:tcPr marL="6259" marR="6259" marT="6259" marB="0" anchor="b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092864"/>
                  </a:ext>
                </a:extLst>
              </a:tr>
              <a:tr h="36794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Awarded Event dur Avg.'</a:t>
                      </a:r>
                    </a:p>
                  </a:txBody>
                  <a:tcPr marL="6259" marR="6259" marT="6259" marB="0" anchor="b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Average of 'Event Duration' for only 'Awarded' cases in 'Proposal Status' column</a:t>
                      </a:r>
                    </a:p>
                  </a:txBody>
                  <a:tcPr marL="6259" marR="6259" marT="6259" marB="0" anchor="b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Whole number</a:t>
                      </a:r>
                    </a:p>
                  </a:txBody>
                  <a:tcPr marL="6259" marR="6259" marT="6259" marB="0" anchor="b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454453"/>
                  </a:ext>
                </a:extLst>
              </a:tr>
              <a:tr h="18706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awarded RFP value2'</a:t>
                      </a:r>
                    </a:p>
                  </a:txBody>
                  <a:tcPr marL="6259" marR="6259" marT="6259" marB="0" anchor="b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Sum of 'Awarded RFP Value' column</a:t>
                      </a:r>
                    </a:p>
                  </a:txBody>
                  <a:tcPr marL="6259" marR="6259" marT="6259" marB="0" anchor="b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Whole number</a:t>
                      </a:r>
                    </a:p>
                  </a:txBody>
                  <a:tcPr marL="6259" marR="6259" marT="6259" marB="0" anchor="b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593286"/>
                  </a:ext>
                </a:extLst>
              </a:tr>
              <a:tr h="36794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Awarded RN'</a:t>
                      </a:r>
                    </a:p>
                  </a:txBody>
                  <a:tcPr marL="6259" marR="6259" marT="6259" marB="0" anchor="b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Sum of 'Total Room Nights' for only 'Awarded' cases in 'Proposal Status' column</a:t>
                      </a:r>
                    </a:p>
                  </a:txBody>
                  <a:tcPr marL="6259" marR="6259" marT="6259" marB="0" anchor="b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Whole number</a:t>
                      </a:r>
                    </a:p>
                  </a:txBody>
                  <a:tcPr marL="6259" marR="6259" marT="6259" marB="0" anchor="b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495423"/>
                  </a:ext>
                </a:extLst>
              </a:tr>
              <a:tr h="36794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awarded to total attendees ratio' </a:t>
                      </a:r>
                    </a:p>
                  </a:txBody>
                  <a:tcPr marL="6259" marR="6259" marT="6259" marB="0" anchor="b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Total Awarded Attendees' divided  by Total Attendees</a:t>
                      </a:r>
                    </a:p>
                  </a:txBody>
                  <a:tcPr marL="6259" marR="6259" marT="62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Percentage</a:t>
                      </a:r>
                    </a:p>
                  </a:txBody>
                  <a:tcPr marL="6259" marR="6259" marT="6259" marB="0" anchor="b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622051"/>
                  </a:ext>
                </a:extLst>
              </a:tr>
              <a:tr h="36794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Awarded to total RFP ratio'</a:t>
                      </a:r>
                    </a:p>
                  </a:txBody>
                  <a:tcPr marL="6259" marR="6259" marT="6259" marB="0" anchor="b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awarded RFP value2' divided by 'Total RFP Eco. Value'</a:t>
                      </a:r>
                    </a:p>
                  </a:txBody>
                  <a:tcPr marL="6259" marR="6259" marT="62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Percentage</a:t>
                      </a:r>
                    </a:p>
                  </a:txBody>
                  <a:tcPr marL="6259" marR="6259" marT="6259" marB="0" anchor="b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3616504"/>
                  </a:ext>
                </a:extLst>
              </a:tr>
              <a:tr h="36794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awarded to total room nights ratio'</a:t>
                      </a:r>
                    </a:p>
                  </a:txBody>
                  <a:tcPr marL="6259" marR="6259" marT="6259" marB="0" anchor="b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Awarded RN' divided by 'Total Room nights2'</a:t>
                      </a:r>
                    </a:p>
                  </a:txBody>
                  <a:tcPr marL="6259" marR="6259" marT="62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Percentage</a:t>
                      </a:r>
                    </a:p>
                  </a:txBody>
                  <a:tcPr marL="6259" marR="6259" marT="6259" marB="0" anchor="b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5563992"/>
                  </a:ext>
                </a:extLst>
              </a:tr>
              <a:tr h="36794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Conversion%'</a:t>
                      </a:r>
                    </a:p>
                  </a:txBody>
                  <a:tcPr marL="6259" marR="6259" marT="6259" marB="0" anchor="b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Count of 'Proposal Award Date' divided by count of 'RFP Sent Date'</a:t>
                      </a:r>
                    </a:p>
                  </a:txBody>
                  <a:tcPr marL="6259" marR="6259" marT="62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Percentage</a:t>
                      </a:r>
                    </a:p>
                  </a:txBody>
                  <a:tcPr marL="6259" marR="6259" marT="6259" marB="0" anchor="b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158683"/>
                  </a:ext>
                </a:extLst>
              </a:tr>
              <a:tr h="36794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Non_Awardee_RFPs'</a:t>
                      </a:r>
                    </a:p>
                  </a:txBody>
                  <a:tcPr marL="6259" marR="6259" marT="6259" marB="0" anchor="b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Count of rows that are NOT tagged as "Awarded" in ''Proposal Status'' column</a:t>
                      </a:r>
                    </a:p>
                  </a:txBody>
                  <a:tcPr marL="6259" marR="6259" marT="62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Whole number</a:t>
                      </a:r>
                    </a:p>
                  </a:txBody>
                  <a:tcPr marL="6259" marR="6259" marT="6259" marB="0" anchor="b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3342927"/>
                  </a:ext>
                </a:extLst>
              </a:tr>
              <a:tr h="36794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RFP Awarded '</a:t>
                      </a:r>
                    </a:p>
                  </a:txBody>
                  <a:tcPr marL="6259" marR="6259" marT="6259" marB="0" anchor="b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Count of rows that are tagged as "Awarded" in ''Proposal Status'' column</a:t>
                      </a:r>
                    </a:p>
                  </a:txBody>
                  <a:tcPr marL="6259" marR="6259" marT="62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Whole number</a:t>
                      </a:r>
                    </a:p>
                  </a:txBody>
                  <a:tcPr marL="6259" marR="6259" marT="6259" marB="0" anchor="b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813153"/>
                  </a:ext>
                </a:extLst>
              </a:tr>
              <a:tr h="36794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RFP Responded(#)'</a:t>
                      </a:r>
                    </a:p>
                  </a:txBody>
                  <a:tcPr marL="6259" marR="6259" marT="6259" marB="0" anchor="b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Count of non blank values in 'Response Date2' column</a:t>
                      </a:r>
                    </a:p>
                  </a:txBody>
                  <a:tcPr marL="6259" marR="6259" marT="62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Whole number</a:t>
                      </a:r>
                    </a:p>
                  </a:txBody>
                  <a:tcPr marL="6259" marR="6259" marT="6259" marB="0" anchor="b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981439"/>
                  </a:ext>
                </a:extLst>
              </a:tr>
              <a:tr h="18706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RFP Viewed(#)'</a:t>
                      </a:r>
                    </a:p>
                  </a:txBody>
                  <a:tcPr marL="6259" marR="6259" marT="6259" marB="0" anchor="b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Count of 'RFP Viewed Date' column</a:t>
                      </a:r>
                    </a:p>
                  </a:txBody>
                  <a:tcPr marL="6259" marR="6259" marT="62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Whole number</a:t>
                      </a:r>
                    </a:p>
                  </a:txBody>
                  <a:tcPr marL="6259" marR="6259" marT="6259" marB="0" anchor="b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870952"/>
                  </a:ext>
                </a:extLst>
              </a:tr>
              <a:tr h="18706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RFPs Recieved(#)'</a:t>
                      </a:r>
                    </a:p>
                  </a:txBody>
                  <a:tcPr marL="6259" marR="6259" marT="6259" marB="0" anchor="b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Count of rows entire table</a:t>
                      </a:r>
                    </a:p>
                  </a:txBody>
                  <a:tcPr marL="6259" marR="6259" marT="62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Whole number</a:t>
                      </a:r>
                    </a:p>
                  </a:txBody>
                  <a:tcPr marL="6259" marR="6259" marT="6259" marB="0" anchor="b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054830"/>
                  </a:ext>
                </a:extLst>
              </a:tr>
              <a:tr h="18706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Total Attendees'</a:t>
                      </a:r>
                    </a:p>
                  </a:txBody>
                  <a:tcPr marL="6259" marR="6259" marT="6259" marB="0" anchor="b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Sum of 'Attendees' column</a:t>
                      </a:r>
                    </a:p>
                  </a:txBody>
                  <a:tcPr marL="6259" marR="6259" marT="62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Whole number</a:t>
                      </a:r>
                    </a:p>
                  </a:txBody>
                  <a:tcPr marL="6259" marR="6259" marT="6259" marB="0" anchor="b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343833"/>
                  </a:ext>
                </a:extLst>
              </a:tr>
              <a:tr h="36794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Total Awarded Attendees'</a:t>
                      </a:r>
                    </a:p>
                  </a:txBody>
                  <a:tcPr marL="6259" marR="6259" marT="6259" marB="0" anchor="b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Sum of 'Awarded Attendees' column</a:t>
                      </a:r>
                    </a:p>
                  </a:txBody>
                  <a:tcPr marL="6259" marR="6259" marT="62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Whole number</a:t>
                      </a:r>
                    </a:p>
                  </a:txBody>
                  <a:tcPr marL="6259" marR="6259" marT="6259" marB="0" anchor="b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794467"/>
                  </a:ext>
                </a:extLst>
              </a:tr>
              <a:tr h="36794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Total RFP Eco. Value'</a:t>
                      </a:r>
                    </a:p>
                  </a:txBody>
                  <a:tcPr marL="6259" marR="6259" marT="6259" marB="0" anchor="b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Sum of 'RFP Economic Value' column</a:t>
                      </a:r>
                    </a:p>
                  </a:txBody>
                  <a:tcPr marL="6259" marR="6259" marT="62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Decimal number</a:t>
                      </a:r>
                    </a:p>
                  </a:txBody>
                  <a:tcPr marL="6259" marR="6259" marT="6259" marB="0" anchor="b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459532"/>
                  </a:ext>
                </a:extLst>
              </a:tr>
              <a:tr h="18706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Total Room nights2'</a:t>
                      </a:r>
                    </a:p>
                  </a:txBody>
                  <a:tcPr marL="6259" marR="6259" marT="6259" marB="0" anchor="b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Sum of 'Total Room Nights' column</a:t>
                      </a:r>
                    </a:p>
                  </a:txBody>
                  <a:tcPr marL="6259" marR="6259" marT="62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Whole number</a:t>
                      </a:r>
                    </a:p>
                  </a:txBody>
                  <a:tcPr marL="6259" marR="6259" marT="6259" marB="0" anchor="b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3350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473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3605</TotalTime>
  <Words>594</Words>
  <Application>Microsoft Office PowerPoint</Application>
  <PresentationFormat>Widescreen</PresentationFormat>
  <Paragraphs>97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Aptos</vt:lpstr>
      <vt:lpstr>Aptos Display</vt:lpstr>
      <vt:lpstr>Aptos Narrow</vt:lpstr>
      <vt:lpstr>Arial</vt:lpstr>
      <vt:lpstr>Poppins</vt:lpstr>
      <vt:lpstr>Wingdings</vt:lpstr>
      <vt:lpstr>Office Theme</vt:lpstr>
      <vt:lpstr>Hotel Data Case Study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creator>"Dhaval Prajapati" &lt;dpdhaval7@hotmail.com&gt;</dc:creator>
  <cp:lastModifiedBy>Official Vastu 6</cp:lastModifiedBy>
  <cp:revision>129</cp:revision>
  <cp:lastPrinted>2024-03-11T01:30:39Z</cp:lastPrinted>
  <dcterms:created xsi:type="dcterms:W3CDTF">2024-03-08T14:30:23Z</dcterms:created>
  <dcterms:modified xsi:type="dcterms:W3CDTF">2025-03-20T13:45:09Z</dcterms:modified>
</cp:coreProperties>
</file>