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72" r:id="rId2"/>
    <p:sldId id="271" r:id="rId3"/>
    <p:sldId id="284" r:id="rId4"/>
    <p:sldId id="2147481619" r:id="rId5"/>
    <p:sldId id="2147481620" r:id="rId6"/>
    <p:sldId id="2147481625" r:id="rId7"/>
    <p:sldId id="2147481626" r:id="rId8"/>
    <p:sldId id="2147481627" r:id="rId9"/>
    <p:sldId id="2147481628" r:id="rId10"/>
    <p:sldId id="2147481630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0395" autoAdjust="0"/>
  </p:normalViewPr>
  <p:slideViewPr>
    <p:cSldViewPr snapToGrid="0">
      <p:cViewPr varScale="1">
        <p:scale>
          <a:sx n="86" d="100"/>
          <a:sy n="86" d="100"/>
        </p:scale>
        <p:origin x="98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686FE3-2CBE-454F-8659-EA124AA2D195}" type="doc">
      <dgm:prSet loTypeId="urn:microsoft.com/office/officeart/2005/8/layout/vList4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C330E9D8-6F2A-4AC2-87FC-1841712C53CD}">
      <dgm:prSet phldrT="[Text]"/>
      <dgm:spPr/>
      <dgm:t>
        <a:bodyPr/>
        <a:lstStyle/>
        <a:p>
          <a:r>
            <a:rPr lang="en-IN" dirty="0"/>
            <a:t>Event Planners</a:t>
          </a:r>
        </a:p>
      </dgm:t>
    </dgm:pt>
    <dgm:pt modelId="{2C70EEC0-682E-4198-8ADF-990E9149416F}" type="parTrans" cxnId="{27654056-CBF9-402B-91FF-FDB79C9C6A0C}">
      <dgm:prSet/>
      <dgm:spPr/>
      <dgm:t>
        <a:bodyPr/>
        <a:lstStyle/>
        <a:p>
          <a:endParaRPr lang="en-IN"/>
        </a:p>
      </dgm:t>
    </dgm:pt>
    <dgm:pt modelId="{C4B3CC72-2ABF-483F-9A6D-590D599C73C3}" type="sibTrans" cxnId="{27654056-CBF9-402B-91FF-FDB79C9C6A0C}">
      <dgm:prSet/>
      <dgm:spPr/>
      <dgm:t>
        <a:bodyPr/>
        <a:lstStyle/>
        <a:p>
          <a:endParaRPr lang="en-IN"/>
        </a:p>
      </dgm:t>
    </dgm:pt>
    <dgm:pt modelId="{B6F86A4A-DB33-48C8-B139-FC86BE3AF87D}">
      <dgm:prSet phldrT="[Text]"/>
      <dgm:spPr/>
      <dgm:t>
        <a:bodyPr/>
        <a:lstStyle/>
        <a:p>
          <a:r>
            <a:rPr lang="en-IN" dirty="0"/>
            <a:t>Venues where events will be held.</a:t>
          </a:r>
        </a:p>
      </dgm:t>
    </dgm:pt>
    <dgm:pt modelId="{EC9DE25C-D4D2-4AD9-A1A2-39C8491A56C2}" type="parTrans" cxnId="{83C281FA-0FF4-4554-B7A8-790127535878}">
      <dgm:prSet/>
      <dgm:spPr/>
      <dgm:t>
        <a:bodyPr/>
        <a:lstStyle/>
        <a:p>
          <a:endParaRPr lang="en-IN"/>
        </a:p>
      </dgm:t>
    </dgm:pt>
    <dgm:pt modelId="{9B8F5EFA-6E6C-42B2-8D3D-C6D82F733969}" type="sibTrans" cxnId="{83C281FA-0FF4-4554-B7A8-790127535878}">
      <dgm:prSet/>
      <dgm:spPr/>
      <dgm:t>
        <a:bodyPr/>
        <a:lstStyle/>
        <a:p>
          <a:endParaRPr lang="en-IN"/>
        </a:p>
      </dgm:t>
    </dgm:pt>
    <dgm:pt modelId="{11549788-03B8-4F76-B870-ED9A6D9384AF}">
      <dgm:prSet phldrT="[Text]"/>
      <dgm:spPr/>
      <dgm:t>
        <a:bodyPr/>
        <a:lstStyle/>
        <a:p>
          <a:r>
            <a:rPr lang="en-US" dirty="0"/>
            <a:t>Connects event planners with venues</a:t>
          </a:r>
          <a:endParaRPr lang="en-IN" dirty="0"/>
        </a:p>
      </dgm:t>
    </dgm:pt>
    <dgm:pt modelId="{74D2E031-E3B6-48A4-B347-5B71BF9DD52A}" type="parTrans" cxnId="{416EF6AF-11AE-4EC7-90B1-EE8E05DACEDF}">
      <dgm:prSet/>
      <dgm:spPr/>
      <dgm:t>
        <a:bodyPr/>
        <a:lstStyle/>
        <a:p>
          <a:endParaRPr lang="en-IN"/>
        </a:p>
      </dgm:t>
    </dgm:pt>
    <dgm:pt modelId="{FF1873B3-0543-48CB-BF06-23F374531563}" type="sibTrans" cxnId="{416EF6AF-11AE-4EC7-90B1-EE8E05DACEDF}">
      <dgm:prSet/>
      <dgm:spPr/>
      <dgm:t>
        <a:bodyPr/>
        <a:lstStyle/>
        <a:p>
          <a:endParaRPr lang="en-IN"/>
        </a:p>
      </dgm:t>
    </dgm:pt>
    <dgm:pt modelId="{787D20D7-9FCB-42AF-988D-F5C87CFD6673}" type="pres">
      <dgm:prSet presAssocID="{00686FE3-2CBE-454F-8659-EA124AA2D195}" presName="linear" presStyleCnt="0">
        <dgm:presLayoutVars>
          <dgm:dir/>
          <dgm:resizeHandles val="exact"/>
        </dgm:presLayoutVars>
      </dgm:prSet>
      <dgm:spPr/>
    </dgm:pt>
    <dgm:pt modelId="{78DBBE03-CF31-42B5-A0AD-40EA8F307489}" type="pres">
      <dgm:prSet presAssocID="{C330E9D8-6F2A-4AC2-87FC-1841712C53CD}" presName="comp" presStyleCnt="0"/>
      <dgm:spPr/>
    </dgm:pt>
    <dgm:pt modelId="{8DE1503D-131A-40FE-9EC6-A349D72451B9}" type="pres">
      <dgm:prSet presAssocID="{C330E9D8-6F2A-4AC2-87FC-1841712C53CD}" presName="box" presStyleLbl="node1" presStyleIdx="0" presStyleCnt="3"/>
      <dgm:spPr/>
    </dgm:pt>
    <dgm:pt modelId="{22C15E77-DAAC-48D2-90B6-61107C263931}" type="pres">
      <dgm:prSet presAssocID="{C330E9D8-6F2A-4AC2-87FC-1841712C53CD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11000" b="-11000"/>
          </a:stretch>
        </a:blipFill>
      </dgm:spPr>
    </dgm:pt>
    <dgm:pt modelId="{2F070586-860D-4584-B6E7-B7DEE990030B}" type="pres">
      <dgm:prSet presAssocID="{C330E9D8-6F2A-4AC2-87FC-1841712C53CD}" presName="text" presStyleLbl="node1" presStyleIdx="0" presStyleCnt="3">
        <dgm:presLayoutVars>
          <dgm:bulletEnabled val="1"/>
        </dgm:presLayoutVars>
      </dgm:prSet>
      <dgm:spPr/>
    </dgm:pt>
    <dgm:pt modelId="{46B73A2B-A95E-444A-89B9-919176C695EE}" type="pres">
      <dgm:prSet presAssocID="{C4B3CC72-2ABF-483F-9A6D-590D599C73C3}" presName="spacer" presStyleCnt="0"/>
      <dgm:spPr/>
    </dgm:pt>
    <dgm:pt modelId="{519F1C3F-6AA3-4ED5-8CD4-6BE6C01E1D48}" type="pres">
      <dgm:prSet presAssocID="{B6F86A4A-DB33-48C8-B139-FC86BE3AF87D}" presName="comp" presStyleCnt="0"/>
      <dgm:spPr/>
    </dgm:pt>
    <dgm:pt modelId="{6FA088AA-BA7F-4542-A9E1-7078AA93F7C9}" type="pres">
      <dgm:prSet presAssocID="{B6F86A4A-DB33-48C8-B139-FC86BE3AF87D}" presName="box" presStyleLbl="node1" presStyleIdx="1" presStyleCnt="3"/>
      <dgm:spPr/>
    </dgm:pt>
    <dgm:pt modelId="{84605297-B6EE-4A77-8318-23C6313B5632}" type="pres">
      <dgm:prSet presAssocID="{B6F86A4A-DB33-48C8-B139-FC86BE3AF87D}" presName="img" presStyleLbl="f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17000" b="-17000"/>
          </a:stretch>
        </a:blipFill>
      </dgm:spPr>
    </dgm:pt>
    <dgm:pt modelId="{D9FFE12F-1623-4FA3-8223-E306FEE37E7D}" type="pres">
      <dgm:prSet presAssocID="{B6F86A4A-DB33-48C8-B139-FC86BE3AF87D}" presName="text" presStyleLbl="node1" presStyleIdx="1" presStyleCnt="3">
        <dgm:presLayoutVars>
          <dgm:bulletEnabled val="1"/>
        </dgm:presLayoutVars>
      </dgm:prSet>
      <dgm:spPr/>
    </dgm:pt>
    <dgm:pt modelId="{36E18869-7363-484B-862C-D46766DF21A3}" type="pres">
      <dgm:prSet presAssocID="{9B8F5EFA-6E6C-42B2-8D3D-C6D82F733969}" presName="spacer" presStyleCnt="0"/>
      <dgm:spPr/>
    </dgm:pt>
    <dgm:pt modelId="{42FED5DA-26E8-4E26-BD09-849620349DA7}" type="pres">
      <dgm:prSet presAssocID="{11549788-03B8-4F76-B870-ED9A6D9384AF}" presName="comp" presStyleCnt="0"/>
      <dgm:spPr/>
    </dgm:pt>
    <dgm:pt modelId="{889D082D-2F00-4F50-A614-CFC42AD50522}" type="pres">
      <dgm:prSet presAssocID="{11549788-03B8-4F76-B870-ED9A6D9384AF}" presName="box" presStyleLbl="node1" presStyleIdx="2" presStyleCnt="3"/>
      <dgm:spPr/>
    </dgm:pt>
    <dgm:pt modelId="{248A6D27-0CA7-4ABA-8C22-661789821013}" type="pres">
      <dgm:prSet presAssocID="{11549788-03B8-4F76-B870-ED9A6D9384AF}" presName="img" presStyleLbl="fgImgPlace1" presStyleIdx="2" presStyleCnt="3"/>
      <dgm:spPr>
        <a:blipFill rotWithShape="1">
          <a:blip xmlns:r="http://schemas.openxmlformats.org/officeDocument/2006/relationships" r:embed="rId3"/>
          <a:srcRect/>
          <a:stretch>
            <a:fillRect l="-19000" r="-19000"/>
          </a:stretch>
        </a:blipFill>
      </dgm:spPr>
    </dgm:pt>
    <dgm:pt modelId="{60E3365A-2407-4165-BB88-AFF70AB0C67F}" type="pres">
      <dgm:prSet presAssocID="{11549788-03B8-4F76-B870-ED9A6D9384AF}" presName="text" presStyleLbl="node1" presStyleIdx="2" presStyleCnt="3">
        <dgm:presLayoutVars>
          <dgm:bulletEnabled val="1"/>
        </dgm:presLayoutVars>
      </dgm:prSet>
      <dgm:spPr/>
    </dgm:pt>
  </dgm:ptLst>
  <dgm:cxnLst>
    <dgm:cxn modelId="{21DFDD0E-C364-4CFE-8E85-6FBD0B10AA9F}" type="presOf" srcId="{B6F86A4A-DB33-48C8-B139-FC86BE3AF87D}" destId="{D9FFE12F-1623-4FA3-8223-E306FEE37E7D}" srcOrd="1" destOrd="0" presId="urn:microsoft.com/office/officeart/2005/8/layout/vList4"/>
    <dgm:cxn modelId="{94429526-C714-49DF-A0E5-88871F89E983}" type="presOf" srcId="{B6F86A4A-DB33-48C8-B139-FC86BE3AF87D}" destId="{6FA088AA-BA7F-4542-A9E1-7078AA93F7C9}" srcOrd="0" destOrd="0" presId="urn:microsoft.com/office/officeart/2005/8/layout/vList4"/>
    <dgm:cxn modelId="{5027134B-8073-4B7A-B419-2DDC3E1C33FA}" type="presOf" srcId="{C330E9D8-6F2A-4AC2-87FC-1841712C53CD}" destId="{8DE1503D-131A-40FE-9EC6-A349D72451B9}" srcOrd="0" destOrd="0" presId="urn:microsoft.com/office/officeart/2005/8/layout/vList4"/>
    <dgm:cxn modelId="{27654056-CBF9-402B-91FF-FDB79C9C6A0C}" srcId="{00686FE3-2CBE-454F-8659-EA124AA2D195}" destId="{C330E9D8-6F2A-4AC2-87FC-1841712C53CD}" srcOrd="0" destOrd="0" parTransId="{2C70EEC0-682E-4198-8ADF-990E9149416F}" sibTransId="{C4B3CC72-2ABF-483F-9A6D-590D599C73C3}"/>
    <dgm:cxn modelId="{0EE9AB9A-87D4-44AB-9E65-879C8F6EE22E}" type="presOf" srcId="{C330E9D8-6F2A-4AC2-87FC-1841712C53CD}" destId="{2F070586-860D-4584-B6E7-B7DEE990030B}" srcOrd="1" destOrd="0" presId="urn:microsoft.com/office/officeart/2005/8/layout/vList4"/>
    <dgm:cxn modelId="{0BCC6EAD-E11B-442B-A9BC-45237C64B6EC}" type="presOf" srcId="{11549788-03B8-4F76-B870-ED9A6D9384AF}" destId="{889D082D-2F00-4F50-A614-CFC42AD50522}" srcOrd="0" destOrd="0" presId="urn:microsoft.com/office/officeart/2005/8/layout/vList4"/>
    <dgm:cxn modelId="{416EF6AF-11AE-4EC7-90B1-EE8E05DACEDF}" srcId="{00686FE3-2CBE-454F-8659-EA124AA2D195}" destId="{11549788-03B8-4F76-B870-ED9A6D9384AF}" srcOrd="2" destOrd="0" parTransId="{74D2E031-E3B6-48A4-B347-5B71BF9DD52A}" sibTransId="{FF1873B3-0543-48CB-BF06-23F374531563}"/>
    <dgm:cxn modelId="{5A6F63B1-FB5A-4519-9C9E-37FE58C3526C}" type="presOf" srcId="{11549788-03B8-4F76-B870-ED9A6D9384AF}" destId="{60E3365A-2407-4165-BB88-AFF70AB0C67F}" srcOrd="1" destOrd="0" presId="urn:microsoft.com/office/officeart/2005/8/layout/vList4"/>
    <dgm:cxn modelId="{5794FFB6-B51F-4A6F-A241-C8F42E12D89C}" type="presOf" srcId="{00686FE3-2CBE-454F-8659-EA124AA2D195}" destId="{787D20D7-9FCB-42AF-988D-F5C87CFD6673}" srcOrd="0" destOrd="0" presId="urn:microsoft.com/office/officeart/2005/8/layout/vList4"/>
    <dgm:cxn modelId="{83C281FA-0FF4-4554-B7A8-790127535878}" srcId="{00686FE3-2CBE-454F-8659-EA124AA2D195}" destId="{B6F86A4A-DB33-48C8-B139-FC86BE3AF87D}" srcOrd="1" destOrd="0" parTransId="{EC9DE25C-D4D2-4AD9-A1A2-39C8491A56C2}" sibTransId="{9B8F5EFA-6E6C-42B2-8D3D-C6D82F733969}"/>
    <dgm:cxn modelId="{6000A2CF-981A-42D5-892E-AD4E515FA559}" type="presParOf" srcId="{787D20D7-9FCB-42AF-988D-F5C87CFD6673}" destId="{78DBBE03-CF31-42B5-A0AD-40EA8F307489}" srcOrd="0" destOrd="0" presId="urn:microsoft.com/office/officeart/2005/8/layout/vList4"/>
    <dgm:cxn modelId="{9678840F-14AB-4A1D-9A9B-2EBCE3C1EC7C}" type="presParOf" srcId="{78DBBE03-CF31-42B5-A0AD-40EA8F307489}" destId="{8DE1503D-131A-40FE-9EC6-A349D72451B9}" srcOrd="0" destOrd="0" presId="urn:microsoft.com/office/officeart/2005/8/layout/vList4"/>
    <dgm:cxn modelId="{80A9C6E4-9857-4208-8688-CA942B785FAE}" type="presParOf" srcId="{78DBBE03-CF31-42B5-A0AD-40EA8F307489}" destId="{22C15E77-DAAC-48D2-90B6-61107C263931}" srcOrd="1" destOrd="0" presId="urn:microsoft.com/office/officeart/2005/8/layout/vList4"/>
    <dgm:cxn modelId="{331F7F5F-0F93-4D87-AD39-C0312E1B35B4}" type="presParOf" srcId="{78DBBE03-CF31-42B5-A0AD-40EA8F307489}" destId="{2F070586-860D-4584-B6E7-B7DEE990030B}" srcOrd="2" destOrd="0" presId="urn:microsoft.com/office/officeart/2005/8/layout/vList4"/>
    <dgm:cxn modelId="{CBAE54CE-CFBB-4718-88A2-5BA9B79EC700}" type="presParOf" srcId="{787D20D7-9FCB-42AF-988D-F5C87CFD6673}" destId="{46B73A2B-A95E-444A-89B9-919176C695EE}" srcOrd="1" destOrd="0" presId="urn:microsoft.com/office/officeart/2005/8/layout/vList4"/>
    <dgm:cxn modelId="{9CFF4325-9518-43D0-85E5-48FD180BB13C}" type="presParOf" srcId="{787D20D7-9FCB-42AF-988D-F5C87CFD6673}" destId="{519F1C3F-6AA3-4ED5-8CD4-6BE6C01E1D48}" srcOrd="2" destOrd="0" presId="urn:microsoft.com/office/officeart/2005/8/layout/vList4"/>
    <dgm:cxn modelId="{619E754C-10D6-4D43-B521-C544DE2A8EC9}" type="presParOf" srcId="{519F1C3F-6AA3-4ED5-8CD4-6BE6C01E1D48}" destId="{6FA088AA-BA7F-4542-A9E1-7078AA93F7C9}" srcOrd="0" destOrd="0" presId="urn:microsoft.com/office/officeart/2005/8/layout/vList4"/>
    <dgm:cxn modelId="{FE66003F-298F-4E25-9CAA-308858B5C385}" type="presParOf" srcId="{519F1C3F-6AA3-4ED5-8CD4-6BE6C01E1D48}" destId="{84605297-B6EE-4A77-8318-23C6313B5632}" srcOrd="1" destOrd="0" presId="urn:microsoft.com/office/officeart/2005/8/layout/vList4"/>
    <dgm:cxn modelId="{5178D006-F3DF-4193-96C1-0B8AB8706AD2}" type="presParOf" srcId="{519F1C3F-6AA3-4ED5-8CD4-6BE6C01E1D48}" destId="{D9FFE12F-1623-4FA3-8223-E306FEE37E7D}" srcOrd="2" destOrd="0" presId="urn:microsoft.com/office/officeart/2005/8/layout/vList4"/>
    <dgm:cxn modelId="{BAE4DA50-ED2E-48E8-BA2D-30E3ACD408AF}" type="presParOf" srcId="{787D20D7-9FCB-42AF-988D-F5C87CFD6673}" destId="{36E18869-7363-484B-862C-D46766DF21A3}" srcOrd="3" destOrd="0" presId="urn:microsoft.com/office/officeart/2005/8/layout/vList4"/>
    <dgm:cxn modelId="{BDD6F4F4-8A7C-4147-81E7-DDA12ACD8FA8}" type="presParOf" srcId="{787D20D7-9FCB-42AF-988D-F5C87CFD6673}" destId="{42FED5DA-26E8-4E26-BD09-849620349DA7}" srcOrd="4" destOrd="0" presId="urn:microsoft.com/office/officeart/2005/8/layout/vList4"/>
    <dgm:cxn modelId="{240B31A4-CF19-41C4-8FBC-419F9080661F}" type="presParOf" srcId="{42FED5DA-26E8-4E26-BD09-849620349DA7}" destId="{889D082D-2F00-4F50-A614-CFC42AD50522}" srcOrd="0" destOrd="0" presId="urn:microsoft.com/office/officeart/2005/8/layout/vList4"/>
    <dgm:cxn modelId="{D9FB578D-D188-4A59-9E93-BAFD65D014E0}" type="presParOf" srcId="{42FED5DA-26E8-4E26-BD09-849620349DA7}" destId="{248A6D27-0CA7-4ABA-8C22-661789821013}" srcOrd="1" destOrd="0" presId="urn:microsoft.com/office/officeart/2005/8/layout/vList4"/>
    <dgm:cxn modelId="{90961031-A82A-4942-AFDE-2D777789713B}" type="presParOf" srcId="{42FED5DA-26E8-4E26-BD09-849620349DA7}" destId="{60E3365A-2407-4165-BB88-AFF70AB0C67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C6296E-05D0-42B9-8818-6FB3544573F5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63149582-A481-4981-9BFC-22CF7BE7AD23}">
      <dgm:prSet phldrT="[Text]"/>
      <dgm:spPr>
        <a:solidFill>
          <a:srgbClr val="006AE1"/>
        </a:solidFill>
      </dgm:spPr>
      <dgm:t>
        <a:bodyPr/>
        <a:lstStyle/>
        <a:p>
          <a:r>
            <a:rPr lang="en-IN" dirty="0"/>
            <a:t>Enhance Response Efficiency</a:t>
          </a:r>
        </a:p>
      </dgm:t>
    </dgm:pt>
    <dgm:pt modelId="{70B0C094-2855-4D80-B5D2-9C4BB2892C06}" type="parTrans" cxnId="{D820EF07-BE92-4898-9715-EE45A7DED326}">
      <dgm:prSet/>
      <dgm:spPr/>
      <dgm:t>
        <a:bodyPr/>
        <a:lstStyle/>
        <a:p>
          <a:endParaRPr lang="en-IN"/>
        </a:p>
      </dgm:t>
    </dgm:pt>
    <dgm:pt modelId="{D683A1D3-5FA7-42BD-910D-264A6C377074}" type="sibTrans" cxnId="{D820EF07-BE92-4898-9715-EE45A7DED326}">
      <dgm:prSet/>
      <dgm:spPr/>
      <dgm:t>
        <a:bodyPr/>
        <a:lstStyle/>
        <a:p>
          <a:endParaRPr lang="en-IN"/>
        </a:p>
      </dgm:t>
    </dgm:pt>
    <dgm:pt modelId="{C2D17FBF-C79E-4A1D-B56F-29945083F44B}">
      <dgm:prSet phldrT="[Text]"/>
      <dgm:spPr/>
      <dgm:t>
        <a:bodyPr/>
        <a:lstStyle/>
        <a:p>
          <a:r>
            <a:rPr lang="en-US" dirty="0"/>
            <a:t> Reduce response time as faster responses correlate with higher conversion.
 Address declining conversion trend (Jan-May 2024) with proactive response measures.
 Prioritize ‘Education’ events, which have the highest conversion rate and improve on other event types.</a:t>
          </a:r>
          <a:endParaRPr lang="en-IN" dirty="0"/>
        </a:p>
      </dgm:t>
    </dgm:pt>
    <dgm:pt modelId="{A53F3F9A-8354-4017-9D99-4BB686DDEDB3}" type="parTrans" cxnId="{ABFF1C4F-3E55-4BE7-B192-4DE0CCBD4E74}">
      <dgm:prSet/>
      <dgm:spPr/>
      <dgm:t>
        <a:bodyPr/>
        <a:lstStyle/>
        <a:p>
          <a:endParaRPr lang="en-IN"/>
        </a:p>
      </dgm:t>
    </dgm:pt>
    <dgm:pt modelId="{DDC3EBAE-A142-49E9-99E9-2F2C1C5E9FCB}" type="sibTrans" cxnId="{ABFF1C4F-3E55-4BE7-B192-4DE0CCBD4E74}">
      <dgm:prSet/>
      <dgm:spPr/>
      <dgm:t>
        <a:bodyPr/>
        <a:lstStyle/>
        <a:p>
          <a:endParaRPr lang="en-IN"/>
        </a:p>
      </dgm:t>
    </dgm:pt>
    <dgm:pt modelId="{89B31AEA-8532-4912-B3E6-6825DC771369}">
      <dgm:prSet phldrT="[Text]"/>
      <dgm:spPr>
        <a:solidFill>
          <a:srgbClr val="006AE1"/>
        </a:solidFill>
      </dgm:spPr>
      <dgm:t>
        <a:bodyPr/>
        <a:lstStyle/>
        <a:p>
          <a:r>
            <a:rPr lang="en-IN" dirty="0"/>
            <a:t>Optimize Pricing &amp; Flexibility</a:t>
          </a:r>
        </a:p>
      </dgm:t>
    </dgm:pt>
    <dgm:pt modelId="{F01DE7FA-A7D2-41B4-B085-321EF4B3209F}" type="parTrans" cxnId="{E794177C-C651-422E-A956-C49FA5EF5934}">
      <dgm:prSet/>
      <dgm:spPr/>
      <dgm:t>
        <a:bodyPr/>
        <a:lstStyle/>
        <a:p>
          <a:endParaRPr lang="en-IN"/>
        </a:p>
      </dgm:t>
    </dgm:pt>
    <dgm:pt modelId="{99D278CA-074B-4C83-9986-7F8CB09E892E}" type="sibTrans" cxnId="{E794177C-C651-422E-A956-C49FA5EF5934}">
      <dgm:prSet/>
      <dgm:spPr/>
      <dgm:t>
        <a:bodyPr/>
        <a:lstStyle/>
        <a:p>
          <a:endParaRPr lang="en-IN"/>
        </a:p>
      </dgm:t>
    </dgm:pt>
    <dgm:pt modelId="{F93C2772-6EE7-40BA-B701-50C8F530E75F}">
      <dgm:prSet phldrT="[Text]"/>
      <dgm:spPr/>
      <dgm:t>
        <a:bodyPr/>
        <a:lstStyle/>
        <a:p>
          <a:r>
            <a:rPr lang="en-US" dirty="0"/>
            <a:t> Win back 35% of Cancelled &amp; Declined RFPs by offering flexible rates &amp; terms.
 Optimize flat pricing between 2028-2029 to capture seasonal demand better.</a:t>
          </a:r>
          <a:endParaRPr lang="en-IN" dirty="0"/>
        </a:p>
      </dgm:t>
    </dgm:pt>
    <dgm:pt modelId="{BA583203-7B8F-442C-9289-1D5689189012}" type="parTrans" cxnId="{7CEC2A04-A0F1-478B-9BCE-0196862F4C59}">
      <dgm:prSet/>
      <dgm:spPr/>
      <dgm:t>
        <a:bodyPr/>
        <a:lstStyle/>
        <a:p>
          <a:endParaRPr lang="en-IN"/>
        </a:p>
      </dgm:t>
    </dgm:pt>
    <dgm:pt modelId="{D8C1D578-5962-4D67-9611-10EF32E487FB}" type="sibTrans" cxnId="{7CEC2A04-A0F1-478B-9BCE-0196862F4C59}">
      <dgm:prSet/>
      <dgm:spPr/>
      <dgm:t>
        <a:bodyPr/>
        <a:lstStyle/>
        <a:p>
          <a:endParaRPr lang="en-IN"/>
        </a:p>
      </dgm:t>
    </dgm:pt>
    <dgm:pt modelId="{CEF8290E-3333-4945-B46D-2351E1A215EB}">
      <dgm:prSet phldrT="[Text]"/>
      <dgm:spPr>
        <a:solidFill>
          <a:srgbClr val="006AE1"/>
        </a:solidFill>
      </dgm:spPr>
      <dgm:t>
        <a:bodyPr/>
        <a:lstStyle/>
        <a:p>
          <a:r>
            <a:rPr lang="en-IN" dirty="0"/>
            <a:t>Improve Competitive Positioning</a:t>
          </a:r>
        </a:p>
      </dgm:t>
    </dgm:pt>
    <dgm:pt modelId="{36E1AB03-2411-4F4D-9BE5-4C78DA9485F7}" type="parTrans" cxnId="{ACB93E5A-5C71-4CA9-889B-D826DAD16993}">
      <dgm:prSet/>
      <dgm:spPr/>
      <dgm:t>
        <a:bodyPr/>
        <a:lstStyle/>
        <a:p>
          <a:endParaRPr lang="en-IN"/>
        </a:p>
      </dgm:t>
    </dgm:pt>
    <dgm:pt modelId="{5033BB81-C06B-460F-9259-7CBE7C44BF0D}" type="sibTrans" cxnId="{ACB93E5A-5C71-4CA9-889B-D826DAD16993}">
      <dgm:prSet/>
      <dgm:spPr/>
      <dgm:t>
        <a:bodyPr/>
        <a:lstStyle/>
        <a:p>
          <a:endParaRPr lang="en-IN"/>
        </a:p>
      </dgm:t>
    </dgm:pt>
    <dgm:pt modelId="{937B3817-FCF6-4105-A2BB-562DFC37AFFC}">
      <dgm:prSet phldrT="[Text]"/>
      <dgm:spPr/>
      <dgm:t>
        <a:bodyPr/>
        <a:lstStyle/>
        <a:p>
          <a:r>
            <a:rPr lang="en-US" dirty="0"/>
            <a:t>50% of non-awarded RFPs has ‘Meeting space unavailable’ &amp; ‘Selected other hotel’ as reasons. Improve availability &amp; competitive pricing.</a:t>
          </a:r>
          <a:endParaRPr lang="en-IN" dirty="0"/>
        </a:p>
      </dgm:t>
    </dgm:pt>
    <dgm:pt modelId="{BB2A6BA2-B75A-45C5-AA26-31854E006729}" type="parTrans" cxnId="{563CEFB3-F75B-4F3B-91A4-C3C5CC5CB1E2}">
      <dgm:prSet/>
      <dgm:spPr/>
      <dgm:t>
        <a:bodyPr/>
        <a:lstStyle/>
        <a:p>
          <a:endParaRPr lang="en-IN"/>
        </a:p>
      </dgm:t>
    </dgm:pt>
    <dgm:pt modelId="{F11F1E53-20AB-42E9-9273-4AED729C8196}" type="sibTrans" cxnId="{563CEFB3-F75B-4F3B-91A4-C3C5CC5CB1E2}">
      <dgm:prSet/>
      <dgm:spPr/>
      <dgm:t>
        <a:bodyPr/>
        <a:lstStyle/>
        <a:p>
          <a:endParaRPr lang="en-IN"/>
        </a:p>
      </dgm:t>
    </dgm:pt>
    <dgm:pt modelId="{4263FE61-A0AC-4215-B489-C66FEA5843B6}">
      <dgm:prSet phldrT="[Text]"/>
      <dgm:spPr/>
      <dgm:t>
        <a:bodyPr/>
        <a:lstStyle/>
        <a:p>
          <a:r>
            <a:rPr lang="en-US" dirty="0"/>
            <a:t> Apply successful strategies to improve conversion of weaker regions</a:t>
          </a:r>
          <a:endParaRPr lang="en-IN" dirty="0"/>
        </a:p>
      </dgm:t>
    </dgm:pt>
    <dgm:pt modelId="{89D25276-12AD-4EC2-A086-6237B5B2E87D}" type="parTrans" cxnId="{8BF37EDD-CF83-4AD9-AEDF-D8AB187780B8}">
      <dgm:prSet/>
      <dgm:spPr/>
      <dgm:t>
        <a:bodyPr/>
        <a:lstStyle/>
        <a:p>
          <a:endParaRPr lang="en-IN"/>
        </a:p>
      </dgm:t>
    </dgm:pt>
    <dgm:pt modelId="{1AD30FD6-FDA7-42E3-A8D6-388FA1EA8E68}" type="sibTrans" cxnId="{8BF37EDD-CF83-4AD9-AEDF-D8AB187780B8}">
      <dgm:prSet/>
      <dgm:spPr/>
      <dgm:t>
        <a:bodyPr/>
        <a:lstStyle/>
        <a:p>
          <a:endParaRPr lang="en-IN"/>
        </a:p>
      </dgm:t>
    </dgm:pt>
    <dgm:pt modelId="{6269E311-E61B-470B-99A2-5FFA4285FADA}">
      <dgm:prSet phldrT="[Text]"/>
      <dgm:spPr>
        <a:solidFill>
          <a:srgbClr val="006AE1"/>
        </a:solidFill>
      </dgm:spPr>
      <dgm:t>
        <a:bodyPr/>
        <a:lstStyle/>
        <a:p>
          <a:r>
            <a:rPr lang="en-IN" dirty="0"/>
            <a:t>Address Missed Business Opportunities</a:t>
          </a:r>
        </a:p>
      </dgm:t>
    </dgm:pt>
    <dgm:pt modelId="{762F5584-5769-48A9-826C-31B072321CE0}" type="parTrans" cxnId="{9D2CEA32-F983-48A3-B341-C51F7EAD62F5}">
      <dgm:prSet/>
      <dgm:spPr/>
      <dgm:t>
        <a:bodyPr/>
        <a:lstStyle/>
        <a:p>
          <a:endParaRPr lang="en-IN"/>
        </a:p>
      </dgm:t>
    </dgm:pt>
    <dgm:pt modelId="{F507FBDE-17B3-49C1-BA42-85DA2CFBE043}" type="sibTrans" cxnId="{9D2CEA32-F983-48A3-B341-C51F7EAD62F5}">
      <dgm:prSet/>
      <dgm:spPr/>
      <dgm:t>
        <a:bodyPr/>
        <a:lstStyle/>
        <a:p>
          <a:endParaRPr lang="en-IN"/>
        </a:p>
      </dgm:t>
    </dgm:pt>
    <dgm:pt modelId="{FFB44813-CA97-477D-9AFD-E950187B4415}">
      <dgm:prSet phldrT="[Text]"/>
      <dgm:spPr/>
      <dgm:t>
        <a:bodyPr/>
        <a:lstStyle/>
        <a:p>
          <a:r>
            <a:rPr lang="en-US" dirty="0"/>
            <a:t> $352M RFP value and $1M in room nights were turned down – to develop retention strategies.
 Missed RFP value peaked (2023-2025) &amp; spiked (Dec 2025-Feb 2026) – to identify and mitigate causes.</a:t>
          </a:r>
          <a:endParaRPr lang="en-IN" dirty="0"/>
        </a:p>
      </dgm:t>
    </dgm:pt>
    <dgm:pt modelId="{4F27314B-70C2-4C7D-B743-7DB5D7893BBE}" type="parTrans" cxnId="{89D0AC7A-0883-4CFB-B365-AAC3D73C9CB9}">
      <dgm:prSet/>
      <dgm:spPr/>
      <dgm:t>
        <a:bodyPr/>
        <a:lstStyle/>
        <a:p>
          <a:endParaRPr lang="en-IN"/>
        </a:p>
      </dgm:t>
    </dgm:pt>
    <dgm:pt modelId="{7C9C835F-4657-48B6-BB64-89CEB01134BE}" type="sibTrans" cxnId="{89D0AC7A-0883-4CFB-B365-AAC3D73C9CB9}">
      <dgm:prSet/>
      <dgm:spPr/>
      <dgm:t>
        <a:bodyPr/>
        <a:lstStyle/>
        <a:p>
          <a:endParaRPr lang="en-IN"/>
        </a:p>
      </dgm:t>
    </dgm:pt>
    <dgm:pt modelId="{5B42D3AF-35B0-486A-81E7-899C18CC9221}" type="pres">
      <dgm:prSet presAssocID="{86C6296E-05D0-42B9-8818-6FB3544573F5}" presName="linear" presStyleCnt="0">
        <dgm:presLayoutVars>
          <dgm:animLvl val="lvl"/>
          <dgm:resizeHandles val="exact"/>
        </dgm:presLayoutVars>
      </dgm:prSet>
      <dgm:spPr/>
    </dgm:pt>
    <dgm:pt modelId="{CB92BB47-39DC-4879-B759-E451538B5C2D}" type="pres">
      <dgm:prSet presAssocID="{63149582-A481-4981-9BFC-22CF7BE7AD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0C7250C-735D-40AC-A642-0CEC39D3C3A6}" type="pres">
      <dgm:prSet presAssocID="{63149582-A481-4981-9BFC-22CF7BE7AD23}" presName="childText" presStyleLbl="revTx" presStyleIdx="0" presStyleCnt="4">
        <dgm:presLayoutVars>
          <dgm:bulletEnabled val="1"/>
        </dgm:presLayoutVars>
      </dgm:prSet>
      <dgm:spPr/>
    </dgm:pt>
    <dgm:pt modelId="{31EB8CEA-7A91-4B14-8487-B28FFC2DABB5}" type="pres">
      <dgm:prSet presAssocID="{89B31AEA-8532-4912-B3E6-6825DC7713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6D9C11F-1834-47DE-804A-E85D8BA490D2}" type="pres">
      <dgm:prSet presAssocID="{89B31AEA-8532-4912-B3E6-6825DC771369}" presName="childText" presStyleLbl="revTx" presStyleIdx="1" presStyleCnt="4">
        <dgm:presLayoutVars>
          <dgm:bulletEnabled val="1"/>
        </dgm:presLayoutVars>
      </dgm:prSet>
      <dgm:spPr/>
    </dgm:pt>
    <dgm:pt modelId="{A69B1755-0FB6-4CA6-8032-827BE30E88E6}" type="pres">
      <dgm:prSet presAssocID="{CEF8290E-3333-4945-B46D-2351E1A215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8B2011-BBEE-4012-90D1-F153C6D2E68E}" type="pres">
      <dgm:prSet presAssocID="{CEF8290E-3333-4945-B46D-2351E1A215EB}" presName="childText" presStyleLbl="revTx" presStyleIdx="2" presStyleCnt="4">
        <dgm:presLayoutVars>
          <dgm:bulletEnabled val="1"/>
        </dgm:presLayoutVars>
      </dgm:prSet>
      <dgm:spPr/>
    </dgm:pt>
    <dgm:pt modelId="{E108068E-3FFC-44AD-AFCD-142EEE05CEF3}" type="pres">
      <dgm:prSet presAssocID="{6269E311-E61B-470B-99A2-5FFA4285FA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BA47CA7-C879-4402-9A7B-3B568384B281}" type="pres">
      <dgm:prSet presAssocID="{6269E311-E61B-470B-99A2-5FFA4285FAD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D809DA02-2290-48C1-8645-7E2268060CD7}" type="presOf" srcId="{4263FE61-A0AC-4215-B489-C66FEA5843B6}" destId="{DB8B2011-BBEE-4012-90D1-F153C6D2E68E}" srcOrd="0" destOrd="1" presId="urn:microsoft.com/office/officeart/2005/8/layout/vList2"/>
    <dgm:cxn modelId="{7CEC2A04-A0F1-478B-9BCE-0196862F4C59}" srcId="{89B31AEA-8532-4912-B3E6-6825DC771369}" destId="{F93C2772-6EE7-40BA-B701-50C8F530E75F}" srcOrd="0" destOrd="0" parTransId="{BA583203-7B8F-442C-9289-1D5689189012}" sibTransId="{D8C1D578-5962-4D67-9611-10EF32E487FB}"/>
    <dgm:cxn modelId="{D820EF07-BE92-4898-9715-EE45A7DED326}" srcId="{86C6296E-05D0-42B9-8818-6FB3544573F5}" destId="{63149582-A481-4981-9BFC-22CF7BE7AD23}" srcOrd="0" destOrd="0" parTransId="{70B0C094-2855-4D80-B5D2-9C4BB2892C06}" sibTransId="{D683A1D3-5FA7-42BD-910D-264A6C377074}"/>
    <dgm:cxn modelId="{9D2CEA32-F983-48A3-B341-C51F7EAD62F5}" srcId="{86C6296E-05D0-42B9-8818-6FB3544573F5}" destId="{6269E311-E61B-470B-99A2-5FFA4285FADA}" srcOrd="3" destOrd="0" parTransId="{762F5584-5769-48A9-826C-31B072321CE0}" sibTransId="{F507FBDE-17B3-49C1-BA42-85DA2CFBE043}"/>
    <dgm:cxn modelId="{9FB9BE33-CA1A-4E92-946A-A3F9414E8B07}" type="presOf" srcId="{86C6296E-05D0-42B9-8818-6FB3544573F5}" destId="{5B42D3AF-35B0-486A-81E7-899C18CC9221}" srcOrd="0" destOrd="0" presId="urn:microsoft.com/office/officeart/2005/8/layout/vList2"/>
    <dgm:cxn modelId="{00772865-573A-4BC8-8A2B-F4D3A662BE3C}" type="presOf" srcId="{CEF8290E-3333-4945-B46D-2351E1A215EB}" destId="{A69B1755-0FB6-4CA6-8032-827BE30E88E6}" srcOrd="0" destOrd="0" presId="urn:microsoft.com/office/officeart/2005/8/layout/vList2"/>
    <dgm:cxn modelId="{ABFF1C4F-3E55-4BE7-B192-4DE0CCBD4E74}" srcId="{63149582-A481-4981-9BFC-22CF7BE7AD23}" destId="{C2D17FBF-C79E-4A1D-B56F-29945083F44B}" srcOrd="0" destOrd="0" parTransId="{A53F3F9A-8354-4017-9D99-4BB686DDEDB3}" sibTransId="{DDC3EBAE-A142-49E9-99E9-2F2C1C5E9FCB}"/>
    <dgm:cxn modelId="{1132C570-F7ED-41AE-AA24-A3AF12DB890F}" type="presOf" srcId="{6269E311-E61B-470B-99A2-5FFA4285FADA}" destId="{E108068E-3FFC-44AD-AFCD-142EEE05CEF3}" srcOrd="0" destOrd="0" presId="urn:microsoft.com/office/officeart/2005/8/layout/vList2"/>
    <dgm:cxn modelId="{ACB93E5A-5C71-4CA9-889B-D826DAD16993}" srcId="{86C6296E-05D0-42B9-8818-6FB3544573F5}" destId="{CEF8290E-3333-4945-B46D-2351E1A215EB}" srcOrd="2" destOrd="0" parTransId="{36E1AB03-2411-4F4D-9BE5-4C78DA9485F7}" sibTransId="{5033BB81-C06B-460F-9259-7CBE7C44BF0D}"/>
    <dgm:cxn modelId="{89D0AC7A-0883-4CFB-B365-AAC3D73C9CB9}" srcId="{6269E311-E61B-470B-99A2-5FFA4285FADA}" destId="{FFB44813-CA97-477D-9AFD-E950187B4415}" srcOrd="0" destOrd="0" parTransId="{4F27314B-70C2-4C7D-B743-7DB5D7893BBE}" sibTransId="{7C9C835F-4657-48B6-BB64-89CEB01134BE}"/>
    <dgm:cxn modelId="{E794177C-C651-422E-A956-C49FA5EF5934}" srcId="{86C6296E-05D0-42B9-8818-6FB3544573F5}" destId="{89B31AEA-8532-4912-B3E6-6825DC771369}" srcOrd="1" destOrd="0" parTransId="{F01DE7FA-A7D2-41B4-B085-321EF4B3209F}" sibTransId="{99D278CA-074B-4C83-9986-7F8CB09E892E}"/>
    <dgm:cxn modelId="{970D708C-E318-4EF7-AC3B-649133175A2C}" type="presOf" srcId="{F93C2772-6EE7-40BA-B701-50C8F530E75F}" destId="{B6D9C11F-1834-47DE-804A-E85D8BA490D2}" srcOrd="0" destOrd="0" presId="urn:microsoft.com/office/officeart/2005/8/layout/vList2"/>
    <dgm:cxn modelId="{BE38E5AE-B628-441C-B625-6D9D7A7019CE}" type="presOf" srcId="{937B3817-FCF6-4105-A2BB-562DFC37AFFC}" destId="{DB8B2011-BBEE-4012-90D1-F153C6D2E68E}" srcOrd="0" destOrd="0" presId="urn:microsoft.com/office/officeart/2005/8/layout/vList2"/>
    <dgm:cxn modelId="{563CEFB3-F75B-4F3B-91A4-C3C5CC5CB1E2}" srcId="{CEF8290E-3333-4945-B46D-2351E1A215EB}" destId="{937B3817-FCF6-4105-A2BB-562DFC37AFFC}" srcOrd="0" destOrd="0" parTransId="{BB2A6BA2-B75A-45C5-AA26-31854E006729}" sibTransId="{F11F1E53-20AB-42E9-9273-4AED729C8196}"/>
    <dgm:cxn modelId="{919741C5-FBF1-4A3A-B676-1442463A8C17}" type="presOf" srcId="{63149582-A481-4981-9BFC-22CF7BE7AD23}" destId="{CB92BB47-39DC-4879-B759-E451538B5C2D}" srcOrd="0" destOrd="0" presId="urn:microsoft.com/office/officeart/2005/8/layout/vList2"/>
    <dgm:cxn modelId="{D4BD3DCC-248F-48B7-859B-1E714AAF021C}" type="presOf" srcId="{89B31AEA-8532-4912-B3E6-6825DC771369}" destId="{31EB8CEA-7A91-4B14-8487-B28FFC2DABB5}" srcOrd="0" destOrd="0" presId="urn:microsoft.com/office/officeart/2005/8/layout/vList2"/>
    <dgm:cxn modelId="{8BF37EDD-CF83-4AD9-AEDF-D8AB187780B8}" srcId="{CEF8290E-3333-4945-B46D-2351E1A215EB}" destId="{4263FE61-A0AC-4215-B489-C66FEA5843B6}" srcOrd="1" destOrd="0" parTransId="{89D25276-12AD-4EC2-A086-6237B5B2E87D}" sibTransId="{1AD30FD6-FDA7-42E3-A8D6-388FA1EA8E68}"/>
    <dgm:cxn modelId="{5814DAE8-54DE-4CA1-B1E7-9D88D3A76376}" type="presOf" srcId="{FFB44813-CA97-477D-9AFD-E950187B4415}" destId="{1BA47CA7-C879-4402-9A7B-3B568384B281}" srcOrd="0" destOrd="0" presId="urn:microsoft.com/office/officeart/2005/8/layout/vList2"/>
    <dgm:cxn modelId="{BE3BB3F5-69D9-4CCB-AEB3-938246DAA52C}" type="presOf" srcId="{C2D17FBF-C79E-4A1D-B56F-29945083F44B}" destId="{30C7250C-735D-40AC-A642-0CEC39D3C3A6}" srcOrd="0" destOrd="0" presId="urn:microsoft.com/office/officeart/2005/8/layout/vList2"/>
    <dgm:cxn modelId="{C768C837-74B5-4F04-8D7F-D90ACEB60972}" type="presParOf" srcId="{5B42D3AF-35B0-486A-81E7-899C18CC9221}" destId="{CB92BB47-39DC-4879-B759-E451538B5C2D}" srcOrd="0" destOrd="0" presId="urn:microsoft.com/office/officeart/2005/8/layout/vList2"/>
    <dgm:cxn modelId="{47072B62-F1DA-4595-913F-6B739D589670}" type="presParOf" srcId="{5B42D3AF-35B0-486A-81E7-899C18CC9221}" destId="{30C7250C-735D-40AC-A642-0CEC39D3C3A6}" srcOrd="1" destOrd="0" presId="urn:microsoft.com/office/officeart/2005/8/layout/vList2"/>
    <dgm:cxn modelId="{C5C01B95-7A0C-4898-9C4E-841DA0C06616}" type="presParOf" srcId="{5B42D3AF-35B0-486A-81E7-899C18CC9221}" destId="{31EB8CEA-7A91-4B14-8487-B28FFC2DABB5}" srcOrd="2" destOrd="0" presId="urn:microsoft.com/office/officeart/2005/8/layout/vList2"/>
    <dgm:cxn modelId="{06178478-8EF8-4E8C-B2CB-C2C6A7658235}" type="presParOf" srcId="{5B42D3AF-35B0-486A-81E7-899C18CC9221}" destId="{B6D9C11F-1834-47DE-804A-E85D8BA490D2}" srcOrd="3" destOrd="0" presId="urn:microsoft.com/office/officeart/2005/8/layout/vList2"/>
    <dgm:cxn modelId="{D40BFF5A-B928-4A25-900C-17BBA01BF37A}" type="presParOf" srcId="{5B42D3AF-35B0-486A-81E7-899C18CC9221}" destId="{A69B1755-0FB6-4CA6-8032-827BE30E88E6}" srcOrd="4" destOrd="0" presId="urn:microsoft.com/office/officeart/2005/8/layout/vList2"/>
    <dgm:cxn modelId="{CF55CC8D-4397-4773-9974-49F1F0E2FE7B}" type="presParOf" srcId="{5B42D3AF-35B0-486A-81E7-899C18CC9221}" destId="{DB8B2011-BBEE-4012-90D1-F153C6D2E68E}" srcOrd="5" destOrd="0" presId="urn:microsoft.com/office/officeart/2005/8/layout/vList2"/>
    <dgm:cxn modelId="{447D9BD9-C427-4840-9B9C-7916398FB932}" type="presParOf" srcId="{5B42D3AF-35B0-486A-81E7-899C18CC9221}" destId="{E108068E-3FFC-44AD-AFCD-142EEE05CEF3}" srcOrd="6" destOrd="0" presId="urn:microsoft.com/office/officeart/2005/8/layout/vList2"/>
    <dgm:cxn modelId="{806FD242-66C0-408E-9BE2-795A8B6F3C65}" type="presParOf" srcId="{5B42D3AF-35B0-486A-81E7-899C18CC9221}" destId="{1BA47CA7-C879-4402-9A7B-3B568384B281}" srcOrd="7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1503D-131A-40FE-9EC6-A349D72451B9}">
      <dsp:nvSpPr>
        <dsp:cNvPr id="0" name=""/>
        <dsp:cNvSpPr/>
      </dsp:nvSpPr>
      <dsp:spPr>
        <a:xfrm>
          <a:off x="0" y="0"/>
          <a:ext cx="3370831" cy="559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Event Planners</a:t>
          </a:r>
        </a:p>
      </dsp:txBody>
      <dsp:txXfrm>
        <a:off x="730066" y="0"/>
        <a:ext cx="2640764" cy="559006"/>
      </dsp:txXfrm>
    </dsp:sp>
    <dsp:sp modelId="{22C15E77-DAAC-48D2-90B6-61107C263931}">
      <dsp:nvSpPr>
        <dsp:cNvPr id="0" name=""/>
        <dsp:cNvSpPr/>
      </dsp:nvSpPr>
      <dsp:spPr>
        <a:xfrm>
          <a:off x="55900" y="55900"/>
          <a:ext cx="674166" cy="4472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t="-11000" b="-11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088AA-BA7F-4542-A9E1-7078AA93F7C9}">
      <dsp:nvSpPr>
        <dsp:cNvPr id="0" name=""/>
        <dsp:cNvSpPr/>
      </dsp:nvSpPr>
      <dsp:spPr>
        <a:xfrm>
          <a:off x="0" y="614907"/>
          <a:ext cx="3370831" cy="559006"/>
        </a:xfrm>
        <a:prstGeom prst="roundRect">
          <a:avLst>
            <a:gd name="adj" fmla="val 10000"/>
          </a:avLst>
        </a:prstGeom>
        <a:solidFill>
          <a:schemeClr val="accent3">
            <a:hueOff val="-61458"/>
            <a:satOff val="7326"/>
            <a:lumOff val="7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Venues where events will be held.</a:t>
          </a:r>
        </a:p>
      </dsp:txBody>
      <dsp:txXfrm>
        <a:off x="730066" y="614907"/>
        <a:ext cx="2640764" cy="559006"/>
      </dsp:txXfrm>
    </dsp:sp>
    <dsp:sp modelId="{84605297-B6EE-4A77-8318-23C6313B5632}">
      <dsp:nvSpPr>
        <dsp:cNvPr id="0" name=""/>
        <dsp:cNvSpPr/>
      </dsp:nvSpPr>
      <dsp:spPr>
        <a:xfrm>
          <a:off x="55900" y="670808"/>
          <a:ext cx="674166" cy="4472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t="-17000" b="-17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9D082D-2F00-4F50-A614-CFC42AD50522}">
      <dsp:nvSpPr>
        <dsp:cNvPr id="0" name=""/>
        <dsp:cNvSpPr/>
      </dsp:nvSpPr>
      <dsp:spPr>
        <a:xfrm>
          <a:off x="0" y="1229815"/>
          <a:ext cx="3370831" cy="559006"/>
        </a:xfrm>
        <a:prstGeom prst="roundRect">
          <a:avLst>
            <a:gd name="adj" fmla="val 10000"/>
          </a:avLst>
        </a:prstGeom>
        <a:solidFill>
          <a:schemeClr val="accent3">
            <a:hueOff val="-122915"/>
            <a:satOff val="14653"/>
            <a:lumOff val="1509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Connects event planners with venues</a:t>
          </a:r>
          <a:endParaRPr lang="en-IN" sz="1500" kern="1200" dirty="0"/>
        </a:p>
      </dsp:txBody>
      <dsp:txXfrm>
        <a:off x="730066" y="1229815"/>
        <a:ext cx="2640764" cy="559006"/>
      </dsp:txXfrm>
    </dsp:sp>
    <dsp:sp modelId="{248A6D27-0CA7-4ABA-8C22-661789821013}">
      <dsp:nvSpPr>
        <dsp:cNvPr id="0" name=""/>
        <dsp:cNvSpPr/>
      </dsp:nvSpPr>
      <dsp:spPr>
        <a:xfrm>
          <a:off x="55900" y="1285715"/>
          <a:ext cx="674166" cy="447205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rcRect/>
          <a:stretch>
            <a:fillRect l="-19000" r="-19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2BB47-39DC-4879-B759-E451538B5C2D}">
      <dsp:nvSpPr>
        <dsp:cNvPr id="0" name=""/>
        <dsp:cNvSpPr/>
      </dsp:nvSpPr>
      <dsp:spPr>
        <a:xfrm>
          <a:off x="0" y="38262"/>
          <a:ext cx="10396869" cy="540540"/>
        </a:xfrm>
        <a:prstGeom prst="roundRect">
          <a:avLst/>
        </a:prstGeom>
        <a:solidFill>
          <a:srgbClr val="006AE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Enhance Response Efficiency</a:t>
          </a:r>
        </a:p>
      </dsp:txBody>
      <dsp:txXfrm>
        <a:off x="26387" y="64649"/>
        <a:ext cx="10344095" cy="487766"/>
      </dsp:txXfrm>
    </dsp:sp>
    <dsp:sp modelId="{30C7250C-735D-40AC-A642-0CEC39D3C3A6}">
      <dsp:nvSpPr>
        <dsp:cNvPr id="0" name=""/>
        <dsp:cNvSpPr/>
      </dsp:nvSpPr>
      <dsp:spPr>
        <a:xfrm>
          <a:off x="0" y="578802"/>
          <a:ext cx="10396869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0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Reduce response time as faster responses correlate with higher conversion.
 Address declining conversion trend (Jan-May 2024) with proactive response measures.
 Prioritize ‘Education’ events, which have the highest conversion rate and improve on other event types.</a:t>
          </a:r>
          <a:endParaRPr lang="en-IN" sz="1700" kern="1200" dirty="0"/>
        </a:p>
      </dsp:txBody>
      <dsp:txXfrm>
        <a:off x="0" y="578802"/>
        <a:ext cx="10396869" cy="888030"/>
      </dsp:txXfrm>
    </dsp:sp>
    <dsp:sp modelId="{31EB8CEA-7A91-4B14-8487-B28FFC2DABB5}">
      <dsp:nvSpPr>
        <dsp:cNvPr id="0" name=""/>
        <dsp:cNvSpPr/>
      </dsp:nvSpPr>
      <dsp:spPr>
        <a:xfrm>
          <a:off x="0" y="1466833"/>
          <a:ext cx="10396869" cy="540540"/>
        </a:xfrm>
        <a:prstGeom prst="roundRect">
          <a:avLst/>
        </a:prstGeom>
        <a:solidFill>
          <a:srgbClr val="006AE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Optimize Pricing &amp; Flexibility</a:t>
          </a:r>
        </a:p>
      </dsp:txBody>
      <dsp:txXfrm>
        <a:off x="26387" y="1493220"/>
        <a:ext cx="10344095" cy="487766"/>
      </dsp:txXfrm>
    </dsp:sp>
    <dsp:sp modelId="{B6D9C11F-1834-47DE-804A-E85D8BA490D2}">
      <dsp:nvSpPr>
        <dsp:cNvPr id="0" name=""/>
        <dsp:cNvSpPr/>
      </dsp:nvSpPr>
      <dsp:spPr>
        <a:xfrm>
          <a:off x="0" y="2007373"/>
          <a:ext cx="10396869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0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Win back 35% of Cancelled &amp; Declined RFPs by offering flexible rates &amp; terms.
 Optimize flat pricing between 2028-2029 to capture seasonal demand better.</a:t>
          </a:r>
          <a:endParaRPr lang="en-IN" sz="1700" kern="1200" dirty="0"/>
        </a:p>
      </dsp:txBody>
      <dsp:txXfrm>
        <a:off x="0" y="2007373"/>
        <a:ext cx="10396869" cy="592020"/>
      </dsp:txXfrm>
    </dsp:sp>
    <dsp:sp modelId="{A69B1755-0FB6-4CA6-8032-827BE30E88E6}">
      <dsp:nvSpPr>
        <dsp:cNvPr id="0" name=""/>
        <dsp:cNvSpPr/>
      </dsp:nvSpPr>
      <dsp:spPr>
        <a:xfrm>
          <a:off x="0" y="2599393"/>
          <a:ext cx="10396869" cy="540540"/>
        </a:xfrm>
        <a:prstGeom prst="roundRect">
          <a:avLst/>
        </a:prstGeom>
        <a:solidFill>
          <a:srgbClr val="006AE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Improve Competitive Positioning</a:t>
          </a:r>
        </a:p>
      </dsp:txBody>
      <dsp:txXfrm>
        <a:off x="26387" y="2625780"/>
        <a:ext cx="10344095" cy="487766"/>
      </dsp:txXfrm>
    </dsp:sp>
    <dsp:sp modelId="{DB8B2011-BBEE-4012-90D1-F153C6D2E68E}">
      <dsp:nvSpPr>
        <dsp:cNvPr id="0" name=""/>
        <dsp:cNvSpPr/>
      </dsp:nvSpPr>
      <dsp:spPr>
        <a:xfrm>
          <a:off x="0" y="3139933"/>
          <a:ext cx="10396869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0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50% of non-awarded RFPs has ‘Meeting space unavailable’ &amp; ‘Selected other hotel’ as reasons. Improve availability &amp; competitive pricing.</a:t>
          </a:r>
          <a:endParaRPr lang="en-IN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Apply successful strategies to improve conversion of weaker regions</a:t>
          </a:r>
          <a:endParaRPr lang="en-IN" sz="1700" kern="1200" dirty="0"/>
        </a:p>
      </dsp:txBody>
      <dsp:txXfrm>
        <a:off x="0" y="3139933"/>
        <a:ext cx="10396869" cy="842490"/>
      </dsp:txXfrm>
    </dsp:sp>
    <dsp:sp modelId="{E108068E-3FFC-44AD-AFCD-142EEE05CEF3}">
      <dsp:nvSpPr>
        <dsp:cNvPr id="0" name=""/>
        <dsp:cNvSpPr/>
      </dsp:nvSpPr>
      <dsp:spPr>
        <a:xfrm>
          <a:off x="0" y="3982423"/>
          <a:ext cx="10396869" cy="540540"/>
        </a:xfrm>
        <a:prstGeom prst="roundRect">
          <a:avLst/>
        </a:prstGeom>
        <a:solidFill>
          <a:srgbClr val="006AE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Address Missed Business Opportunities</a:t>
          </a:r>
        </a:p>
      </dsp:txBody>
      <dsp:txXfrm>
        <a:off x="26387" y="4008810"/>
        <a:ext cx="10344095" cy="487766"/>
      </dsp:txXfrm>
    </dsp:sp>
    <dsp:sp modelId="{1BA47CA7-C879-4402-9A7B-3B568384B281}">
      <dsp:nvSpPr>
        <dsp:cNvPr id="0" name=""/>
        <dsp:cNvSpPr/>
      </dsp:nvSpPr>
      <dsp:spPr>
        <a:xfrm>
          <a:off x="0" y="4522963"/>
          <a:ext cx="10396869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10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 dirty="0"/>
            <a:t> $352M RFP value and $1M in room nights were turned down – to develop retention strategies.
 Missed RFP value peaked (2023-2025) &amp; spiked (Dec 2025-Feb 2026) – to identify and mitigate causes.</a:t>
          </a:r>
          <a:endParaRPr lang="en-IN" sz="1700" kern="1200" dirty="0"/>
        </a:p>
      </dsp:txBody>
      <dsp:txXfrm>
        <a:off x="0" y="4522963"/>
        <a:ext cx="10396869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E4D42A5-A48A-41B7-B42B-1202C2CE8E6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EE53E74-C8A7-4A6C-A6CB-48AAEB288E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9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04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1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18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45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2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CED0A-5284-B5B4-F74D-95D7FD8BA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424A1-58A5-65DA-B200-95D27A8BF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8EFCC-816A-A299-F4C0-BD9702FE1B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6BB7B-C3AF-79E7-C8B8-9885A7CF0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77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5E7F2-0459-4A47-4379-D4AAC3F1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2F666-4DC5-57DC-D6A2-331F6A5C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23B94-E789-4284-DB87-12A857E6E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0DE5E-C746-9DDE-9102-DF5F75866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81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AA00F-6EEA-B2C1-85B3-2353CA96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480BAD-202C-B88A-1255-9CF304E69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741FF-16C7-A0A6-4B1E-660A5597C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AF5C9-5CC4-76D8-E658-A234E440F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53E74-C8A7-4A6C-A6CB-48AAEB288E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39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DBB6F-B1EF-49A0-92B8-76A67AAAC2C0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1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7874-81B5-4F66-80D9-2317BAD1416B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2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4F74D-6DE0-47E9-B64D-2D887EAECAAD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45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1729-C082-49EE-9722-2C682B16F86A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526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8B7C-F1FC-4BE7-AC09-6CF2829CD359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39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9FFB0-82A9-4197-AFD9-CAF224A0A221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5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E4544-3786-428B-9339-717262A0B5DE}" type="datetime1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5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2A3F-E121-46DC-BC20-F7BB3EC0F87B}" type="datetime1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55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FC1E8-D7AE-437A-AE1E-0ADB094CCA38}" type="datetime1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C3A3-4F18-451F-81FD-CFD742CC4D1A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461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26B20-9838-43E3-868F-7F78C7D22E94}" type="datetime1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94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CB757-F28E-4B35-A7FD-19FCDDC23B72}" type="datetime1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E0C9A-2151-4CEA-BDC3-A51BC59E6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44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10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059EC7-8EA0-51C5-D3BB-DD9A79A53EF7}"/>
              </a:ext>
            </a:extLst>
          </p:cNvPr>
          <p:cNvSpPr txBox="1"/>
          <p:nvPr/>
        </p:nvSpPr>
        <p:spPr>
          <a:xfrm>
            <a:off x="5188687" y="625475"/>
            <a:ext cx="6844509" cy="5606276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IN" sz="3600" dirty="0">
                <a:solidFill>
                  <a:srgbClr val="006AE1"/>
                </a:solidFill>
              </a:rPr>
              <a:t>Table of content	              </a:t>
            </a:r>
            <a:r>
              <a:rPr lang="en-IN" sz="3600" dirty="0"/>
              <a:t>			</a:t>
            </a:r>
            <a:r>
              <a:rPr lang="en-IN" sz="3600" dirty="0">
                <a:solidFill>
                  <a:srgbClr val="006AE1"/>
                </a:solidFill>
              </a:rPr>
              <a:t>Slide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>
              <a:hlinkClick r:id="rId3" action="ppaction://hlinksldjump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3" action="ppaction://hlinksldjump"/>
              </a:rPr>
              <a:t>Introduction</a:t>
            </a:r>
            <a:r>
              <a:rPr lang="en-IN" sz="2400" dirty="0"/>
              <a:t>										2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4" action="ppaction://hlinksldjump"/>
              </a:rPr>
              <a:t>Hotel Performance</a:t>
            </a:r>
            <a:r>
              <a:rPr lang="en-IN" sz="2400" dirty="0"/>
              <a:t>								3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5" action="ppaction://hlinksldjump"/>
              </a:rPr>
              <a:t>Response Behavior and insights</a:t>
            </a:r>
            <a:r>
              <a:rPr lang="en-IN" sz="2400" dirty="0"/>
              <a:t>					4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6" action="ppaction://hlinksldjump"/>
              </a:rPr>
              <a:t>Planner Behavior and insights</a:t>
            </a:r>
            <a:r>
              <a:rPr lang="en-IN" sz="2400" dirty="0">
                <a:hlinkClick r:id="rId5" action="ppaction://hlinksldjump"/>
              </a:rPr>
              <a:t> </a:t>
            </a:r>
            <a:r>
              <a:rPr lang="en-IN" sz="2400" dirty="0"/>
              <a:t>					5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7" action="ppaction://hlinksldjump"/>
              </a:rPr>
              <a:t>Group Room Rate Trends</a:t>
            </a:r>
            <a:r>
              <a:rPr lang="en-IN" sz="2400" dirty="0"/>
              <a:t>							6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8" action="ppaction://hlinksldjump"/>
              </a:rPr>
              <a:t>Missed Opportunities</a:t>
            </a:r>
            <a:r>
              <a:rPr lang="en-IN" sz="2400" dirty="0"/>
              <a:t>								7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9" action="ppaction://hlinksldjump"/>
              </a:rPr>
              <a:t>Conversion Rate</a:t>
            </a:r>
            <a:r>
              <a:rPr lang="en-IN" sz="2400" dirty="0"/>
              <a:t>									8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hlinkClick r:id="rId10" action="ppaction://hlinksldjump"/>
              </a:rPr>
              <a:t>Winning Strategies</a:t>
            </a:r>
            <a:r>
              <a:rPr lang="en-IN" sz="2400" dirty="0"/>
              <a:t>								9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spcAft>
                <a:spcPts val="600"/>
              </a:spcAft>
            </a:pPr>
            <a:endParaRPr lang="en-IN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334A0-AB44-D1C7-AB5D-F404170E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03" y="3837468"/>
            <a:ext cx="3848986" cy="126172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IN" sz="4000" dirty="0">
                <a:solidFill>
                  <a:srgbClr val="006AE1"/>
                </a:solidFill>
              </a:rPr>
              <a:t>Case study – </a:t>
            </a:r>
            <a:r>
              <a:rPr lang="en-IN" sz="4000" dirty="0" err="1">
                <a:solidFill>
                  <a:srgbClr val="006AE1"/>
                </a:solidFill>
              </a:rPr>
              <a:t>Eventbright</a:t>
            </a:r>
            <a:r>
              <a:rPr lang="en-IN" sz="4000" dirty="0">
                <a:solidFill>
                  <a:srgbClr val="006AE1"/>
                </a:solidFill>
              </a:rPr>
              <a:t> Hotel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F11D6-7604-F03F-18DD-43E4A9B28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03" y="5099197"/>
            <a:ext cx="4774704" cy="1450459"/>
          </a:xfrm>
        </p:spPr>
        <p:txBody>
          <a:bodyPr>
            <a:noAutofit/>
          </a:bodyPr>
          <a:lstStyle/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Presented by: Dhaval Prajapati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Tool used: MS Power BI and MS Excel</a:t>
            </a:r>
          </a:p>
          <a:p>
            <a:pPr marL="1714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Other supporting files for reference:</a:t>
            </a:r>
          </a:p>
          <a:p>
            <a:pPr marL="628650" lvl="1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‘</a:t>
            </a:r>
            <a:r>
              <a:rPr lang="en-US" sz="1400" dirty="0"/>
              <a:t>Hotel Data Case Study_Appendix_Slides.pdf</a:t>
            </a:r>
            <a:r>
              <a:rPr lang="en-IN" sz="1400" dirty="0"/>
              <a:t>’</a:t>
            </a:r>
          </a:p>
          <a:p>
            <a:pPr marL="628650" lvl="1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400" dirty="0"/>
              <a:t>‘Hotel Data Case </a:t>
            </a:r>
            <a:r>
              <a:rPr lang="en-IN" sz="1400" dirty="0" err="1"/>
              <a:t>Study.pbix</a:t>
            </a:r>
            <a:r>
              <a:rPr lang="en-IN" sz="1400" dirty="0"/>
              <a:t>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E2982-A00F-8E62-73A3-B1608CAF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1</a:t>
            </a:fld>
            <a:endParaRPr lang="en-IN"/>
          </a:p>
        </p:txBody>
      </p:sp>
      <p:cxnSp>
        <p:nvCxnSpPr>
          <p:cNvPr id="5" name="Google Shape;489;p20">
            <a:extLst>
              <a:ext uri="{FF2B5EF4-FFF2-40B4-BE49-F238E27FC236}">
                <a16:creationId xmlns:a16="http://schemas.microsoft.com/office/drawing/2014/main" id="{12480D57-B217-3DEA-64DC-65C2D6BDA4D3}"/>
              </a:ext>
            </a:extLst>
          </p:cNvPr>
          <p:cNvCxnSpPr>
            <a:cxnSpLocks/>
          </p:cNvCxnSpPr>
          <p:nvPr/>
        </p:nvCxnSpPr>
        <p:spPr>
          <a:xfrm flipH="1" flipV="1">
            <a:off x="5061094" y="419693"/>
            <a:ext cx="2" cy="5936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490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94EB-2CAB-E386-FFD3-7517D9F62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6AE1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Thank You!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11AFD-920B-D8C2-2889-CFCFA959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25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BB8D6-F93D-748F-45B2-C165BD95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2</a:t>
            </a:fld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5D207B-D1E4-14E6-780E-7EF0CD039D85}"/>
              </a:ext>
            </a:extLst>
          </p:cNvPr>
          <p:cNvGrpSpPr/>
          <p:nvPr/>
        </p:nvGrpSpPr>
        <p:grpSpPr>
          <a:xfrm>
            <a:off x="470494" y="1075565"/>
            <a:ext cx="2843994" cy="3218311"/>
            <a:chOff x="665" y="941877"/>
            <a:chExt cx="2843994" cy="321831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0F7A64F-5120-5F02-E99E-8A45322D7A2C}"/>
                </a:ext>
              </a:extLst>
            </p:cNvPr>
            <p:cNvSpPr/>
            <p:nvPr/>
          </p:nvSpPr>
          <p:spPr>
            <a:xfrm>
              <a:off x="665" y="941877"/>
              <a:ext cx="2843994" cy="321831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A344F0A5-E28D-862D-F714-2151F96064CB}"/>
                </a:ext>
              </a:extLst>
            </p:cNvPr>
            <p:cNvSpPr txBox="1"/>
            <p:nvPr/>
          </p:nvSpPr>
          <p:spPr>
            <a:xfrm>
              <a:off x="417158" y="1413188"/>
              <a:ext cx="2011008" cy="22756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Objective:</a:t>
              </a:r>
              <a:endParaRPr lang="en-IN" sz="1600" b="1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Leverage available data to derive insights and for strategic actions. </a:t>
              </a:r>
              <a:endParaRPr lang="en-IN" sz="1200" kern="12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B78B01E-7E5E-CE4D-955A-DEAF55D6C0F8}"/>
              </a:ext>
            </a:extLst>
          </p:cNvPr>
          <p:cNvGrpSpPr/>
          <p:nvPr/>
        </p:nvGrpSpPr>
        <p:grpSpPr>
          <a:xfrm>
            <a:off x="3460084" y="2164736"/>
            <a:ext cx="1039969" cy="1039969"/>
            <a:chOff x="2990255" y="2031048"/>
            <a:chExt cx="1039969" cy="1039969"/>
          </a:xfrm>
        </p:grpSpPr>
        <p:sp>
          <p:nvSpPr>
            <p:cNvPr id="16" name="Plus Sign 15">
              <a:extLst>
                <a:ext uri="{FF2B5EF4-FFF2-40B4-BE49-F238E27FC236}">
                  <a16:creationId xmlns:a16="http://schemas.microsoft.com/office/drawing/2014/main" id="{E60E2917-1475-CEEC-50E8-293B7784177B}"/>
                </a:ext>
              </a:extLst>
            </p:cNvPr>
            <p:cNvSpPr/>
            <p:nvPr/>
          </p:nvSpPr>
          <p:spPr>
            <a:xfrm>
              <a:off x="2990255" y="2031048"/>
              <a:ext cx="1039969" cy="1039969"/>
            </a:xfrm>
            <a:prstGeom prst="mathPlus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Plus Sign 6">
              <a:extLst>
                <a:ext uri="{FF2B5EF4-FFF2-40B4-BE49-F238E27FC236}">
                  <a16:creationId xmlns:a16="http://schemas.microsoft.com/office/drawing/2014/main" id="{BA2CC96A-330B-F0ED-05C5-A08E1E9FD4D5}"/>
                </a:ext>
              </a:extLst>
            </p:cNvPr>
            <p:cNvSpPr txBox="1"/>
            <p:nvPr/>
          </p:nvSpPr>
          <p:spPr>
            <a:xfrm>
              <a:off x="3128103" y="2428732"/>
              <a:ext cx="764273" cy="2446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24D29F-AB31-386B-C3FC-4701ADE1F803}"/>
              </a:ext>
            </a:extLst>
          </p:cNvPr>
          <p:cNvGrpSpPr/>
          <p:nvPr/>
        </p:nvGrpSpPr>
        <p:grpSpPr>
          <a:xfrm>
            <a:off x="4645650" y="1075565"/>
            <a:ext cx="2843994" cy="3218311"/>
            <a:chOff x="4175821" y="941877"/>
            <a:chExt cx="2843994" cy="321831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575C659-C5AD-C29F-3874-5AACA94598BB}"/>
                </a:ext>
              </a:extLst>
            </p:cNvPr>
            <p:cNvSpPr/>
            <p:nvPr/>
          </p:nvSpPr>
          <p:spPr>
            <a:xfrm>
              <a:off x="4175821" y="941877"/>
              <a:ext cx="2843994" cy="321831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61458"/>
                <a:satOff val="7326"/>
                <a:lumOff val="7550"/>
                <a:alphaOff val="0"/>
              </a:schemeClr>
            </a:fillRef>
            <a:effectRef idx="0">
              <a:schemeClr val="accent3">
                <a:hueOff val="-61458"/>
                <a:satOff val="7326"/>
                <a:lumOff val="755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E46AEB8E-D9DA-2029-E3D7-4C64BDD5A01B}"/>
                </a:ext>
              </a:extLst>
            </p:cNvPr>
            <p:cNvSpPr txBox="1"/>
            <p:nvPr/>
          </p:nvSpPr>
          <p:spPr>
            <a:xfrm>
              <a:off x="4592314" y="1413188"/>
              <a:ext cx="2011008" cy="22756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320" tIns="20320" rIns="20320" bIns="2032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Requirements:</a:t>
              </a:r>
              <a:endParaRPr lang="en-IN" sz="1600" b="1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Speed up responses to win more RFPs.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Identify reasons for missed opportunities.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Optimize pricing, guest room and meeting room inventory.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Align with planner booking preferences.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Strengthen competitive positioning.</a:t>
              </a:r>
              <a:endParaRPr lang="en-IN" sz="1200" kern="12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1ECB49-82E7-00CE-CFBC-6DE5CDF457D8}"/>
              </a:ext>
            </a:extLst>
          </p:cNvPr>
          <p:cNvGrpSpPr/>
          <p:nvPr/>
        </p:nvGrpSpPr>
        <p:grpSpPr>
          <a:xfrm>
            <a:off x="7635240" y="2164736"/>
            <a:ext cx="1039969" cy="1039969"/>
            <a:chOff x="7165411" y="2031048"/>
            <a:chExt cx="1039969" cy="1039969"/>
          </a:xfrm>
        </p:grpSpPr>
        <p:sp>
          <p:nvSpPr>
            <p:cNvPr id="12" name="Equals 11">
              <a:extLst>
                <a:ext uri="{FF2B5EF4-FFF2-40B4-BE49-F238E27FC236}">
                  <a16:creationId xmlns:a16="http://schemas.microsoft.com/office/drawing/2014/main" id="{80E67248-3AB9-7403-F963-9B7BC9B9FC1A}"/>
                </a:ext>
              </a:extLst>
            </p:cNvPr>
            <p:cNvSpPr/>
            <p:nvPr/>
          </p:nvSpPr>
          <p:spPr>
            <a:xfrm>
              <a:off x="7165411" y="2031048"/>
              <a:ext cx="1039969" cy="1039969"/>
            </a:xfrm>
            <a:prstGeom prst="mathEqual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2915"/>
                <a:satOff val="14653"/>
                <a:lumOff val="15099"/>
                <a:alphaOff val="0"/>
              </a:schemeClr>
            </a:fillRef>
            <a:effectRef idx="0">
              <a:schemeClr val="accent3">
                <a:hueOff val="-122915"/>
                <a:satOff val="14653"/>
                <a:lumOff val="1509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Equals 10">
              <a:extLst>
                <a:ext uri="{FF2B5EF4-FFF2-40B4-BE49-F238E27FC236}">
                  <a16:creationId xmlns:a16="http://schemas.microsoft.com/office/drawing/2014/main" id="{C7B4E3FB-DE39-BDB2-3BB7-16CACD9246B1}"/>
                </a:ext>
              </a:extLst>
            </p:cNvPr>
            <p:cNvSpPr txBox="1"/>
            <p:nvPr/>
          </p:nvSpPr>
          <p:spPr>
            <a:xfrm>
              <a:off x="7303259" y="2245282"/>
              <a:ext cx="764273" cy="6115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43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2FDCBD9-2A31-4762-046B-702198AD1FB5}"/>
              </a:ext>
            </a:extLst>
          </p:cNvPr>
          <p:cNvGrpSpPr/>
          <p:nvPr/>
        </p:nvGrpSpPr>
        <p:grpSpPr>
          <a:xfrm>
            <a:off x="8820805" y="1075565"/>
            <a:ext cx="2843994" cy="3218311"/>
            <a:chOff x="8350976" y="941877"/>
            <a:chExt cx="2843994" cy="321831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2D2238-E90F-A404-121F-147237BB70A9}"/>
                </a:ext>
              </a:extLst>
            </p:cNvPr>
            <p:cNvSpPr/>
            <p:nvPr/>
          </p:nvSpPr>
          <p:spPr>
            <a:xfrm>
              <a:off x="8350976" y="941877"/>
              <a:ext cx="2843994" cy="321831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-122915"/>
                <a:satOff val="14653"/>
                <a:lumOff val="15099"/>
                <a:alphaOff val="0"/>
              </a:schemeClr>
            </a:fillRef>
            <a:effectRef idx="0">
              <a:schemeClr val="accent3">
                <a:hueOff val="-122915"/>
                <a:satOff val="14653"/>
                <a:lumOff val="1509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2">
              <a:extLst>
                <a:ext uri="{FF2B5EF4-FFF2-40B4-BE49-F238E27FC236}">
                  <a16:creationId xmlns:a16="http://schemas.microsoft.com/office/drawing/2014/main" id="{E43A4C18-D518-6147-22CB-5DDC63D1D537}"/>
                </a:ext>
              </a:extLst>
            </p:cNvPr>
            <p:cNvSpPr txBox="1"/>
            <p:nvPr/>
          </p:nvSpPr>
          <p:spPr>
            <a:xfrm>
              <a:off x="8767469" y="1413188"/>
              <a:ext cx="2011008" cy="22756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7780" tIns="17780" rIns="17780" bIns="1778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Business Goal:</a:t>
              </a:r>
              <a:endParaRPr lang="en-IN" sz="1400" b="1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200" kern="1200" dirty="0"/>
                <a:t>To enhance the conversion rate of RFPs by optimizing response efficiency, pricing strategies, and planner engagement, ultimately maximizing revenue and market share.</a:t>
              </a:r>
              <a:endParaRPr lang="en-IN" sz="1200" kern="1200" dirty="0"/>
            </a:p>
          </p:txBody>
        </p:sp>
      </p:grpSp>
      <p:sp>
        <p:nvSpPr>
          <p:cNvPr id="26" name="Title 1">
            <a:extLst>
              <a:ext uri="{FF2B5EF4-FFF2-40B4-BE49-F238E27FC236}">
                <a16:creationId xmlns:a16="http://schemas.microsoft.com/office/drawing/2014/main" id="{C384381F-73FB-90F6-F252-94158843425A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Case Study Introduction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0C7A7043-B75B-F355-99FA-1602B7ADE3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015273"/>
              </p:ext>
            </p:extLst>
          </p:nvPr>
        </p:nvGraphicFramePr>
        <p:xfrm>
          <a:off x="4556205" y="4784798"/>
          <a:ext cx="3370831" cy="1788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Left Brace 27">
            <a:extLst>
              <a:ext uri="{FF2B5EF4-FFF2-40B4-BE49-F238E27FC236}">
                <a16:creationId xmlns:a16="http://schemas.microsoft.com/office/drawing/2014/main" id="{E032487F-E37E-DE4E-800F-FCA68CA0A18A}"/>
              </a:ext>
            </a:extLst>
          </p:cNvPr>
          <p:cNvSpPr/>
          <p:nvPr/>
        </p:nvSpPr>
        <p:spPr>
          <a:xfrm>
            <a:off x="4328859" y="5144523"/>
            <a:ext cx="216023" cy="1091133"/>
          </a:xfrm>
          <a:prstGeom prst="leftBrace">
            <a:avLst/>
          </a:prstGeom>
          <a:solidFill>
            <a:schemeClr val="bg1"/>
          </a:solidFill>
          <a:ln w="2540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hlinkClick r:id="rId8" action="ppaction://hlinksldjump" tooltip="Please see the appendix slides for additional information on POV."/>
            <a:extLst>
              <a:ext uri="{FF2B5EF4-FFF2-40B4-BE49-F238E27FC236}">
                <a16:creationId xmlns:a16="http://schemas.microsoft.com/office/drawing/2014/main" id="{C8F40E69-2703-3AF3-3BA5-92A33813DCEE}"/>
              </a:ext>
            </a:extLst>
          </p:cNvPr>
          <p:cNvSpPr txBox="1"/>
          <p:nvPr/>
        </p:nvSpPr>
        <p:spPr>
          <a:xfrm>
            <a:off x="1857153" y="5566978"/>
            <a:ext cx="25552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rgbClr val="006AE1"/>
                </a:solidFill>
              </a:rPr>
              <a:t>Stake holders/Point of View (POV)</a:t>
            </a:r>
          </a:p>
        </p:txBody>
      </p:sp>
    </p:spTree>
    <p:extLst>
      <p:ext uri="{BB962C8B-B14F-4D97-AF65-F5344CB8AC3E}">
        <p14:creationId xmlns:p14="http://schemas.microsoft.com/office/powerpoint/2010/main" val="411323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7" grpId="0">
        <p:bldAsOne/>
      </p:bldGraphic>
      <p:bldP spid="28" grpId="0" animBg="1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89;p20">
            <a:extLst>
              <a:ext uri="{FF2B5EF4-FFF2-40B4-BE49-F238E27FC236}">
                <a16:creationId xmlns:a16="http://schemas.microsoft.com/office/drawing/2014/main" id="{FA46C508-FAA5-36B4-CC8E-A254CA9C6A9F}"/>
              </a:ext>
            </a:extLst>
          </p:cNvPr>
          <p:cNvCxnSpPr>
            <a:cxnSpLocks/>
          </p:cNvCxnSpPr>
          <p:nvPr/>
        </p:nvCxnSpPr>
        <p:spPr>
          <a:xfrm flipH="1" flipV="1">
            <a:off x="7524572" y="784818"/>
            <a:ext cx="2" cy="5936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" name="Google Shape;498;p20">
            <a:extLst>
              <a:ext uri="{FF2B5EF4-FFF2-40B4-BE49-F238E27FC236}">
                <a16:creationId xmlns:a16="http://schemas.microsoft.com/office/drawing/2014/main" id="{750DE37F-57D6-4122-AAC3-A742F717589C}"/>
              </a:ext>
            </a:extLst>
          </p:cNvPr>
          <p:cNvSpPr/>
          <p:nvPr/>
        </p:nvSpPr>
        <p:spPr>
          <a:xfrm>
            <a:off x="7679515" y="1226538"/>
            <a:ext cx="4266127" cy="200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Total RFP Value: </a:t>
            </a:r>
            <a:r>
              <a:rPr lang="en-US" sz="12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~$740 M </a:t>
            </a:r>
            <a:r>
              <a:rPr lang="en-US" sz="12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received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RFP value per Attendee:</a:t>
            </a:r>
          </a:p>
          <a:p>
            <a:pPr marL="800100" lvl="1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Total: 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~$339</a:t>
            </a:r>
          </a:p>
          <a:p>
            <a:pPr marL="800100" lvl="1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Awarded: 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~$373</a:t>
            </a:r>
            <a:endParaRPr lang="en-US" sz="1200" kern="100" dirty="0"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Room nights (RN) per Attendee:</a:t>
            </a:r>
          </a:p>
          <a:p>
            <a:pPr marL="800100" lvl="1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Total: </a:t>
            </a:r>
            <a:r>
              <a:rPr lang="en-US" sz="12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~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2 RN</a:t>
            </a:r>
          </a:p>
          <a:p>
            <a:pPr marL="800100" lvl="1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Awarded: </a:t>
            </a:r>
            <a:r>
              <a:rPr lang="en-US" sz="12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~1 RN</a:t>
            </a:r>
          </a:p>
        </p:txBody>
      </p:sp>
      <p:sp>
        <p:nvSpPr>
          <p:cNvPr id="17" name="Google Shape;498;p20">
            <a:extLst>
              <a:ext uri="{FF2B5EF4-FFF2-40B4-BE49-F238E27FC236}">
                <a16:creationId xmlns:a16="http://schemas.microsoft.com/office/drawing/2014/main" id="{357F0492-22BE-8052-4EEA-C02CECBC3D85}"/>
              </a:ext>
            </a:extLst>
          </p:cNvPr>
          <p:cNvSpPr/>
          <p:nvPr/>
        </p:nvSpPr>
        <p:spPr>
          <a:xfrm>
            <a:off x="7679513" y="864237"/>
            <a:ext cx="4266127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Performance highlights</a:t>
            </a:r>
          </a:p>
        </p:txBody>
      </p:sp>
      <p:sp>
        <p:nvSpPr>
          <p:cNvPr id="18" name="Google Shape;498;p20">
            <a:extLst>
              <a:ext uri="{FF2B5EF4-FFF2-40B4-BE49-F238E27FC236}">
                <a16:creationId xmlns:a16="http://schemas.microsoft.com/office/drawing/2014/main" id="{E82457C4-B1D2-C993-C484-55ECECAD408E}"/>
              </a:ext>
            </a:extLst>
          </p:cNvPr>
          <p:cNvSpPr/>
          <p:nvPr/>
        </p:nvSpPr>
        <p:spPr>
          <a:xfrm>
            <a:off x="7715250" y="3960451"/>
            <a:ext cx="4230391" cy="239589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RFP Funnel: While 100% of RFPs are viewed, 5% remain un-responded.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The gap 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between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RFPs awarded and responded 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is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significant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Country Insights: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USA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leads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in RFP value, while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Ireland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has the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highest conversion rate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Booking Trends: Majority of business is secured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12+ months in advance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Day-wise Pattern: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Most RFPs are for weekdays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, presenting an opportunity to </a:t>
            </a:r>
            <a:r>
              <a:rPr lang="en-US" sz="12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optimize weekend bookings</a:t>
            </a:r>
            <a:r>
              <a:rPr lang="en-US" sz="12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.</a:t>
            </a:r>
          </a:p>
        </p:txBody>
      </p:sp>
      <p:sp>
        <p:nvSpPr>
          <p:cNvPr id="19" name="Google Shape;498;p20">
            <a:extLst>
              <a:ext uri="{FF2B5EF4-FFF2-40B4-BE49-F238E27FC236}">
                <a16:creationId xmlns:a16="http://schemas.microsoft.com/office/drawing/2014/main" id="{E6DE6B28-75AF-2432-95F8-18B50B5E99E6}"/>
              </a:ext>
            </a:extLst>
          </p:cNvPr>
          <p:cNvSpPr/>
          <p:nvPr/>
        </p:nvSpPr>
        <p:spPr>
          <a:xfrm>
            <a:off x="7715248" y="3594599"/>
            <a:ext cx="4230393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Points of consideration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A8982F7-5DCF-CC3B-48FD-3144647F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5" y="909716"/>
            <a:ext cx="3028633" cy="17896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9E97E7-B8AD-9BE3-5D8A-0A4444421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965" y="888184"/>
            <a:ext cx="3028634" cy="18406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D2AAE3C-7C01-E65A-3636-3F57F82A3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24" y="2858289"/>
            <a:ext cx="2340000" cy="6645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78FE328-98C2-6630-3DDD-A39307E46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981" y="2858289"/>
            <a:ext cx="2340000" cy="66048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54E7038-6A81-273B-3B9F-33577FE27A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9638" y="2858289"/>
            <a:ext cx="2340000" cy="6531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AA0AD11-164F-F536-D86C-BCD6655D9B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65" y="3623283"/>
            <a:ext cx="2868016" cy="179058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E3D0C11-E0B2-BC4A-6A0F-FD12F7D1BC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508" y="3596534"/>
            <a:ext cx="2821091" cy="16701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D53ABD9-B10C-0F31-4FAB-B8485EC259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65" y="5413869"/>
            <a:ext cx="2814440" cy="139449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D209A9D-16A9-B777-A45F-8AFC498E5B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6110" y="5301700"/>
            <a:ext cx="2365886" cy="1434264"/>
          </a:xfrm>
          <a:prstGeom prst="rect">
            <a:avLst/>
          </a:prstGeom>
        </p:spPr>
      </p:pic>
      <p:cxnSp>
        <p:nvCxnSpPr>
          <p:cNvPr id="50" name="Google Shape;489;p20">
            <a:extLst>
              <a:ext uri="{FF2B5EF4-FFF2-40B4-BE49-F238E27FC236}">
                <a16:creationId xmlns:a16="http://schemas.microsoft.com/office/drawing/2014/main" id="{0EAE44CB-7DA1-2DB4-2415-F4C49C1991BB}"/>
              </a:ext>
            </a:extLst>
          </p:cNvPr>
          <p:cNvCxnSpPr>
            <a:cxnSpLocks/>
          </p:cNvCxnSpPr>
          <p:nvPr/>
        </p:nvCxnSpPr>
        <p:spPr>
          <a:xfrm>
            <a:off x="114324" y="3534855"/>
            <a:ext cx="7410248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28A8F28-2444-E38A-50EE-F33F2FD22D02}"/>
              </a:ext>
            </a:extLst>
          </p:cNvPr>
          <p:cNvSpPr txBox="1"/>
          <p:nvPr/>
        </p:nvSpPr>
        <p:spPr>
          <a:xfrm>
            <a:off x="7715246" y="6356352"/>
            <a:ext cx="40848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b="1" i="1" u="sng" dirty="0"/>
              <a:t>Notes</a:t>
            </a:r>
            <a:r>
              <a:rPr lang="en-IN" sz="1000" b="1" i="1" dirty="0"/>
              <a:t>: ($) refers to values in US dollars and (#) refers to count/sum.</a:t>
            </a:r>
            <a:r>
              <a:rPr lang="en-IN" sz="1000" i="1" dirty="0"/>
              <a:t> 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0564CD0D-1D9E-A21B-F288-62EBBFD77E13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 Hotel Performance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388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2847-2BB4-38B7-1537-E794D4842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B2FF-B634-1A2F-5E9C-6F7D00CF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4</a:t>
            </a:fld>
            <a:endParaRPr lang="en-IN"/>
          </a:p>
        </p:txBody>
      </p:sp>
      <p:cxnSp>
        <p:nvCxnSpPr>
          <p:cNvPr id="15" name="Google Shape;489;p20">
            <a:extLst>
              <a:ext uri="{FF2B5EF4-FFF2-40B4-BE49-F238E27FC236}">
                <a16:creationId xmlns:a16="http://schemas.microsoft.com/office/drawing/2014/main" id="{D3754168-80D8-F029-4E4E-3B0F8184B275}"/>
              </a:ext>
            </a:extLst>
          </p:cNvPr>
          <p:cNvCxnSpPr>
            <a:cxnSpLocks/>
          </p:cNvCxnSpPr>
          <p:nvPr/>
        </p:nvCxnSpPr>
        <p:spPr>
          <a:xfrm flipH="1" flipV="1">
            <a:off x="7524572" y="784818"/>
            <a:ext cx="2" cy="5936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" name="Google Shape;498;p20">
            <a:extLst>
              <a:ext uri="{FF2B5EF4-FFF2-40B4-BE49-F238E27FC236}">
                <a16:creationId xmlns:a16="http://schemas.microsoft.com/office/drawing/2014/main" id="{C47AE64D-62AA-79B1-260F-9B13D49CB61B}"/>
              </a:ext>
            </a:extLst>
          </p:cNvPr>
          <p:cNvSpPr/>
          <p:nvPr/>
        </p:nvSpPr>
        <p:spPr>
          <a:xfrm>
            <a:off x="276895" y="5805377"/>
            <a:ext cx="6964425" cy="9414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Average Total TAT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(number of days between RFP received date and response date) is significantly influenced by association event types, along with other variables.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Average Response Time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has been increasing over time, which could be a concern and a potential reason for missed business.</a:t>
            </a:r>
            <a:endParaRPr lang="en-US" sz="1100" b="1" kern="100" dirty="0">
              <a:solidFill>
                <a:schemeClr val="tx1"/>
              </a:solidFill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Google Shape;498;p20">
            <a:extLst>
              <a:ext uri="{FF2B5EF4-FFF2-40B4-BE49-F238E27FC236}">
                <a16:creationId xmlns:a16="http://schemas.microsoft.com/office/drawing/2014/main" id="{A5CCD018-EB4D-DF22-BE9C-5490051C0247}"/>
              </a:ext>
            </a:extLst>
          </p:cNvPr>
          <p:cNvSpPr/>
          <p:nvPr/>
        </p:nvSpPr>
        <p:spPr>
          <a:xfrm>
            <a:off x="276898" y="5424735"/>
            <a:ext cx="6964422" cy="36963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Highlights</a:t>
            </a:r>
          </a:p>
        </p:txBody>
      </p:sp>
      <p:sp>
        <p:nvSpPr>
          <p:cNvPr id="18" name="Google Shape;498;p20">
            <a:extLst>
              <a:ext uri="{FF2B5EF4-FFF2-40B4-BE49-F238E27FC236}">
                <a16:creationId xmlns:a16="http://schemas.microsoft.com/office/drawing/2014/main" id="{0EF0AF33-A674-281F-5611-64F2B5007473}"/>
              </a:ext>
            </a:extLst>
          </p:cNvPr>
          <p:cNvSpPr/>
          <p:nvPr/>
        </p:nvSpPr>
        <p:spPr>
          <a:xfrm>
            <a:off x="7750472" y="4834270"/>
            <a:ext cx="4230391" cy="19125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1.85%</a:t>
            </a: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of total RFPs are still awaiting proposals.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~45%</a:t>
            </a: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of turned-down RFPs were flexible, yet the business was lost.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Cancelled and Declined RFPs account for </a:t>
            </a:r>
            <a:r>
              <a:rPr lang="en-US" sz="11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~35%</a:t>
            </a: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of total RFPs. These can potentially be won back by offering more flexibility in rates and conditions.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TATs for ‘Awarded’ RFPs are comparatively lower</a:t>
            </a: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than non-awarded RFPs. RFPs with a faster response time tend to have a higher chance of being awarded.</a:t>
            </a:r>
          </a:p>
        </p:txBody>
      </p:sp>
      <p:sp>
        <p:nvSpPr>
          <p:cNvPr id="19" name="Google Shape;498;p20">
            <a:extLst>
              <a:ext uri="{FF2B5EF4-FFF2-40B4-BE49-F238E27FC236}">
                <a16:creationId xmlns:a16="http://schemas.microsoft.com/office/drawing/2014/main" id="{90F0694A-5758-076A-F82E-66E4EFD7E3B8}"/>
              </a:ext>
            </a:extLst>
          </p:cNvPr>
          <p:cNvSpPr/>
          <p:nvPr/>
        </p:nvSpPr>
        <p:spPr>
          <a:xfrm>
            <a:off x="7750470" y="4533589"/>
            <a:ext cx="4230393" cy="30068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Points of consideration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A8E6A8AD-C3AD-1202-7E16-11EEB1C48539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Response Behavior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6FEE49-1D8C-9169-4840-A3A068C0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3" y="779789"/>
            <a:ext cx="6480000" cy="22953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7F5BE9-AD85-D25E-D16B-B9B774CA7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3" y="3112079"/>
            <a:ext cx="6480000" cy="20463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8D2AB0-9B12-226B-87EB-D9ABE3A3B4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2518" y="779789"/>
            <a:ext cx="3276000" cy="17684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82985E-0671-83F1-90FA-6D95E1B599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518" y="2577390"/>
            <a:ext cx="3276000" cy="18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2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90BF3-CAE7-A216-0AF6-1B67CB2E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E3E99-C6C9-BFFC-C8AB-FB59ECAB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5</a:t>
            </a:fld>
            <a:endParaRPr lang="en-IN"/>
          </a:p>
        </p:txBody>
      </p:sp>
      <p:cxnSp>
        <p:nvCxnSpPr>
          <p:cNvPr id="15" name="Google Shape;489;p20">
            <a:extLst>
              <a:ext uri="{FF2B5EF4-FFF2-40B4-BE49-F238E27FC236}">
                <a16:creationId xmlns:a16="http://schemas.microsoft.com/office/drawing/2014/main" id="{26D5F012-1CC4-68D8-7560-8AE5A29F660F}"/>
              </a:ext>
            </a:extLst>
          </p:cNvPr>
          <p:cNvCxnSpPr>
            <a:cxnSpLocks/>
          </p:cNvCxnSpPr>
          <p:nvPr/>
        </p:nvCxnSpPr>
        <p:spPr>
          <a:xfrm flipH="1" flipV="1">
            <a:off x="4276943" y="862790"/>
            <a:ext cx="2" cy="5936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" name="Google Shape;498;p20">
            <a:extLst>
              <a:ext uri="{FF2B5EF4-FFF2-40B4-BE49-F238E27FC236}">
                <a16:creationId xmlns:a16="http://schemas.microsoft.com/office/drawing/2014/main" id="{58AF7B00-B099-0D7F-8950-D4BA65BBC108}"/>
              </a:ext>
            </a:extLst>
          </p:cNvPr>
          <p:cNvSpPr/>
          <p:nvPr/>
        </p:nvSpPr>
        <p:spPr>
          <a:xfrm>
            <a:off x="310243" y="5812465"/>
            <a:ext cx="3631563" cy="77263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The USA is the largest contributor in terms of both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total RFP value 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and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awarded RFP value.</a:t>
            </a:r>
            <a:endParaRPr lang="en-US" sz="1100" b="1" kern="100" dirty="0">
              <a:solidFill>
                <a:schemeClr val="tx1"/>
              </a:solidFill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Google Shape;498;p20">
            <a:extLst>
              <a:ext uri="{FF2B5EF4-FFF2-40B4-BE49-F238E27FC236}">
                <a16:creationId xmlns:a16="http://schemas.microsoft.com/office/drawing/2014/main" id="{DF3F9359-BC07-C2FE-E7C9-500EA153B61F}"/>
              </a:ext>
            </a:extLst>
          </p:cNvPr>
          <p:cNvSpPr/>
          <p:nvPr/>
        </p:nvSpPr>
        <p:spPr>
          <a:xfrm>
            <a:off x="310243" y="5454302"/>
            <a:ext cx="3631565" cy="358163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</a:t>
            </a: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ighlights</a:t>
            </a:r>
          </a:p>
        </p:txBody>
      </p:sp>
      <p:sp>
        <p:nvSpPr>
          <p:cNvPr id="18" name="Google Shape;498;p20">
            <a:extLst>
              <a:ext uri="{FF2B5EF4-FFF2-40B4-BE49-F238E27FC236}">
                <a16:creationId xmlns:a16="http://schemas.microsoft.com/office/drawing/2014/main" id="{54187D1A-7840-B85B-6316-E2A901C8E649}"/>
              </a:ext>
            </a:extLst>
          </p:cNvPr>
          <p:cNvSpPr/>
          <p:nvPr/>
        </p:nvSpPr>
        <p:spPr>
          <a:xfrm>
            <a:off x="4588802" y="5820154"/>
            <a:ext cx="7014860" cy="9013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A significant portion of RFPs fall into </a:t>
            </a:r>
            <a:r>
              <a:rPr lang="en-US" sz="11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the 12+ months booking window</a:t>
            </a: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, indicating that planners prefer securing venues well in advance however only few RFPs get materialized as compared to </a:t>
            </a:r>
            <a:r>
              <a:rPr lang="en-US" sz="11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1-2  months booking window.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‘Meeting Space Only’ contributes a small proportion of business.</a:t>
            </a:r>
          </a:p>
        </p:txBody>
      </p:sp>
      <p:sp>
        <p:nvSpPr>
          <p:cNvPr id="19" name="Google Shape;498;p20">
            <a:extLst>
              <a:ext uri="{FF2B5EF4-FFF2-40B4-BE49-F238E27FC236}">
                <a16:creationId xmlns:a16="http://schemas.microsoft.com/office/drawing/2014/main" id="{767D6454-F27D-3C5F-15ED-F417C38192CA}"/>
              </a:ext>
            </a:extLst>
          </p:cNvPr>
          <p:cNvSpPr/>
          <p:nvPr/>
        </p:nvSpPr>
        <p:spPr>
          <a:xfrm>
            <a:off x="4588800" y="5454302"/>
            <a:ext cx="7014863" cy="36585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Points of consideration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8C0BE3A2-0A34-1695-3200-1265F1933CA2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Planner Behavior &amp; Insights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F59D30-BEAE-00EF-3AE8-546F331CF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505" y="862790"/>
            <a:ext cx="3704695" cy="22274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B070F-FFBA-B396-A988-1A956C52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862" y="3225317"/>
            <a:ext cx="3414250" cy="2140183"/>
          </a:xfrm>
          <a:prstGeom prst="rect">
            <a:avLst/>
          </a:prstGeom>
        </p:spPr>
      </p:pic>
      <p:cxnSp>
        <p:nvCxnSpPr>
          <p:cNvPr id="13" name="Google Shape;489;p20">
            <a:extLst>
              <a:ext uri="{FF2B5EF4-FFF2-40B4-BE49-F238E27FC236}">
                <a16:creationId xmlns:a16="http://schemas.microsoft.com/office/drawing/2014/main" id="{7F57F993-5241-9245-C370-4BE4519A86EC}"/>
              </a:ext>
            </a:extLst>
          </p:cNvPr>
          <p:cNvCxnSpPr>
            <a:cxnSpLocks/>
          </p:cNvCxnSpPr>
          <p:nvPr/>
        </p:nvCxnSpPr>
        <p:spPr>
          <a:xfrm>
            <a:off x="6826102" y="3097915"/>
            <a:ext cx="2736112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30A1472C-96CB-D1E1-9EBC-666AF79B9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43" y="784817"/>
            <a:ext cx="3631566" cy="461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8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9D35-9F69-6C00-B78E-92151DFB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F55363-7489-21B3-6FD1-755DF79E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6</a:t>
            </a:fld>
            <a:endParaRPr lang="en-IN"/>
          </a:p>
        </p:txBody>
      </p:sp>
      <p:cxnSp>
        <p:nvCxnSpPr>
          <p:cNvPr id="15" name="Google Shape;489;p20">
            <a:extLst>
              <a:ext uri="{FF2B5EF4-FFF2-40B4-BE49-F238E27FC236}">
                <a16:creationId xmlns:a16="http://schemas.microsoft.com/office/drawing/2014/main" id="{24314249-1E79-B773-1F66-BAC3377A7ADF}"/>
              </a:ext>
            </a:extLst>
          </p:cNvPr>
          <p:cNvCxnSpPr>
            <a:cxnSpLocks/>
          </p:cNvCxnSpPr>
          <p:nvPr/>
        </p:nvCxnSpPr>
        <p:spPr>
          <a:xfrm flipH="1" flipV="1">
            <a:off x="7524572" y="784818"/>
            <a:ext cx="2" cy="5936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" name="Google Shape;498;p20">
            <a:extLst>
              <a:ext uri="{FF2B5EF4-FFF2-40B4-BE49-F238E27FC236}">
                <a16:creationId xmlns:a16="http://schemas.microsoft.com/office/drawing/2014/main" id="{E0024C57-9F1F-8496-BE2B-5A6F15AFEBC1}"/>
              </a:ext>
            </a:extLst>
          </p:cNvPr>
          <p:cNvSpPr/>
          <p:nvPr/>
        </p:nvSpPr>
        <p:spPr>
          <a:xfrm>
            <a:off x="216423" y="5521206"/>
            <a:ext cx="7085371" cy="12256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Group room rate bids have shown a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downward trend over time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when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considering future business by event start date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Peak rates 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during </a:t>
            </a: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high-demand periods 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indicate </a:t>
            </a: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strong seasonality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, while there is a flat pricing between 2028 and 2029, 2030.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The average group rate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is </a:t>
            </a: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highest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for </a:t>
            </a:r>
            <a:r>
              <a:rPr lang="en-US" sz="1100" b="1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religious event</a:t>
            </a: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type.</a:t>
            </a:r>
          </a:p>
        </p:txBody>
      </p:sp>
      <p:sp>
        <p:nvSpPr>
          <p:cNvPr id="17" name="Google Shape;498;p20">
            <a:extLst>
              <a:ext uri="{FF2B5EF4-FFF2-40B4-BE49-F238E27FC236}">
                <a16:creationId xmlns:a16="http://schemas.microsoft.com/office/drawing/2014/main" id="{BAE297C1-E0AA-BF85-07FC-A28AB1566DDC}"/>
              </a:ext>
            </a:extLst>
          </p:cNvPr>
          <p:cNvSpPr/>
          <p:nvPr/>
        </p:nvSpPr>
        <p:spPr>
          <a:xfrm>
            <a:off x="211137" y="5151575"/>
            <a:ext cx="7085368" cy="36963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Highlights</a:t>
            </a:r>
          </a:p>
        </p:txBody>
      </p:sp>
      <p:sp>
        <p:nvSpPr>
          <p:cNvPr id="18" name="Google Shape;498;p20">
            <a:extLst>
              <a:ext uri="{FF2B5EF4-FFF2-40B4-BE49-F238E27FC236}">
                <a16:creationId xmlns:a16="http://schemas.microsoft.com/office/drawing/2014/main" id="{BDD8991B-0014-DFC1-D821-D51BE7CCA454}"/>
              </a:ext>
            </a:extLst>
          </p:cNvPr>
          <p:cNvSpPr/>
          <p:nvPr/>
        </p:nvSpPr>
        <p:spPr>
          <a:xfrm>
            <a:off x="7750472" y="5521205"/>
            <a:ext cx="4230391" cy="12256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The average group room rate bid is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highest 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in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Ireland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, followed by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the USA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The highest average group room rate bid is observed in the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'3-4 Months' booking window bucket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19" name="Google Shape;498;p20">
            <a:extLst>
              <a:ext uri="{FF2B5EF4-FFF2-40B4-BE49-F238E27FC236}">
                <a16:creationId xmlns:a16="http://schemas.microsoft.com/office/drawing/2014/main" id="{9D026E38-9593-BD1D-55F6-0EAB71B8B95A}"/>
              </a:ext>
            </a:extLst>
          </p:cNvPr>
          <p:cNvSpPr/>
          <p:nvPr/>
        </p:nvSpPr>
        <p:spPr>
          <a:xfrm>
            <a:off x="7747352" y="5151575"/>
            <a:ext cx="4156776" cy="369630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Points of consideration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025AA2CD-68DA-1AD7-E6E7-E06FD385DB6A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Group Room Rate Trends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474F2-826F-38E8-F3DE-2BF7280B7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27" y="817207"/>
            <a:ext cx="6655531" cy="2145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5BEE96-C3DF-9A3F-4000-853A8EB01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56" y="3077961"/>
            <a:ext cx="5963129" cy="20131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BD2359-8576-8B38-27CE-EB75110E6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87" y="817207"/>
            <a:ext cx="4083157" cy="20211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25544C-FB4A-8F41-25C0-C4C363F88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4872" y="2962940"/>
            <a:ext cx="4019256" cy="194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279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3F511-5E8E-543B-C8FC-BE0BBC6B1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489;p20">
            <a:extLst>
              <a:ext uri="{FF2B5EF4-FFF2-40B4-BE49-F238E27FC236}">
                <a16:creationId xmlns:a16="http://schemas.microsoft.com/office/drawing/2014/main" id="{F801D20D-E66E-DAFF-91DE-A776A8C4FCA5}"/>
              </a:ext>
            </a:extLst>
          </p:cNvPr>
          <p:cNvCxnSpPr>
            <a:cxnSpLocks/>
          </p:cNvCxnSpPr>
          <p:nvPr/>
        </p:nvCxnSpPr>
        <p:spPr>
          <a:xfrm flipV="1">
            <a:off x="4510345" y="784817"/>
            <a:ext cx="0" cy="55708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" name="Google Shape;498;p20">
            <a:extLst>
              <a:ext uri="{FF2B5EF4-FFF2-40B4-BE49-F238E27FC236}">
                <a16:creationId xmlns:a16="http://schemas.microsoft.com/office/drawing/2014/main" id="{5ECEA74E-5043-34C2-301B-EDA31D105882}"/>
              </a:ext>
            </a:extLst>
          </p:cNvPr>
          <p:cNvSpPr/>
          <p:nvPr/>
        </p:nvSpPr>
        <p:spPr>
          <a:xfrm>
            <a:off x="318973" y="5503228"/>
            <a:ext cx="3921711" cy="10139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Approximately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$352 million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in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RFP value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and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$1 million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worth of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room nights</a:t>
            </a: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 were </a:t>
            </a:r>
            <a:r>
              <a:rPr lang="en-US" sz="1100" b="1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turned down.</a:t>
            </a:r>
            <a:endParaRPr lang="en-US" sz="1100" b="1" kern="100" dirty="0">
              <a:solidFill>
                <a:schemeClr val="tx1"/>
              </a:solidFill>
              <a:effectLst/>
              <a:latin typeface="Poppins" panose="00000500000000000000" pitchFamily="2" charset="0"/>
              <a:ea typeface="Aptos" panose="020B0004020202020204" pitchFamily="34" charset="0"/>
              <a:cs typeface="Poppins" panose="00000500000000000000" pitchFamily="2" charset="0"/>
            </a:endParaRPr>
          </a:p>
        </p:txBody>
      </p:sp>
      <p:sp>
        <p:nvSpPr>
          <p:cNvPr id="17" name="Google Shape;498;p20">
            <a:extLst>
              <a:ext uri="{FF2B5EF4-FFF2-40B4-BE49-F238E27FC236}">
                <a16:creationId xmlns:a16="http://schemas.microsoft.com/office/drawing/2014/main" id="{F12C63CC-8953-5866-80A8-1E0D938C84D4}"/>
              </a:ext>
            </a:extLst>
          </p:cNvPr>
          <p:cNvSpPr/>
          <p:nvPr/>
        </p:nvSpPr>
        <p:spPr>
          <a:xfrm>
            <a:off x="318974" y="5211553"/>
            <a:ext cx="3921711" cy="291676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300" b="1" kern="100" dirty="0">
                <a:solidFill>
                  <a:schemeClr val="bg1"/>
                </a:solidFill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</a:t>
            </a:r>
            <a:r>
              <a:rPr lang="en-IN" sz="13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ighlights</a:t>
            </a:r>
          </a:p>
        </p:txBody>
      </p:sp>
      <p:sp>
        <p:nvSpPr>
          <p:cNvPr id="18" name="Google Shape;498;p20">
            <a:extLst>
              <a:ext uri="{FF2B5EF4-FFF2-40B4-BE49-F238E27FC236}">
                <a16:creationId xmlns:a16="http://schemas.microsoft.com/office/drawing/2014/main" id="{676954A9-1BC4-3B5A-74CD-B21F4F85752C}"/>
              </a:ext>
            </a:extLst>
          </p:cNvPr>
          <p:cNvSpPr/>
          <p:nvPr/>
        </p:nvSpPr>
        <p:spPr>
          <a:xfrm>
            <a:off x="4780005" y="5516583"/>
            <a:ext cx="7156747" cy="10006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0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"Meeting space unavailable"</a:t>
            </a:r>
            <a:r>
              <a:rPr lang="en-US" sz="10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had the </a:t>
            </a:r>
            <a:r>
              <a:rPr lang="en-US" sz="10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highest contribution</a:t>
            </a:r>
            <a:r>
              <a:rPr lang="en-US" sz="10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among </a:t>
            </a:r>
            <a:r>
              <a:rPr lang="en-US" sz="10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non-awarded RFPs</a:t>
            </a:r>
            <a:r>
              <a:rPr lang="en-US" sz="10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, followed by "Selected other hotel/venue," </a:t>
            </a:r>
            <a:r>
              <a:rPr lang="en-US" sz="10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together</a:t>
            </a:r>
            <a:r>
              <a:rPr lang="en-US" sz="10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accounting for </a:t>
            </a:r>
            <a:r>
              <a:rPr lang="en-US" sz="1000" b="1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approximately 50%</a:t>
            </a:r>
            <a:r>
              <a:rPr lang="en-US" sz="10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 of the total, highlighting concerns over the competitive set strategy.</a:t>
            </a:r>
            <a:endParaRPr lang="en-US" sz="1000" b="1" kern="100" dirty="0">
              <a:latin typeface="Poppins" panose="00000500000000000000" pitchFamily="2" charset="0"/>
              <a:cs typeface="Poppins" panose="00000500000000000000" pitchFamily="2" charset="0"/>
              <a:sym typeface="Poppins"/>
            </a:endParaRP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000" kern="100" dirty="0"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The total missed RFP value was significantly high in the past, peaking between 2023 and 2025. Again, there is a spike in trend between Dec.’25 to Feb.’26</a:t>
            </a:r>
          </a:p>
        </p:txBody>
      </p:sp>
      <p:sp>
        <p:nvSpPr>
          <p:cNvPr id="19" name="Google Shape;498;p20">
            <a:extLst>
              <a:ext uri="{FF2B5EF4-FFF2-40B4-BE49-F238E27FC236}">
                <a16:creationId xmlns:a16="http://schemas.microsoft.com/office/drawing/2014/main" id="{E9584818-8040-627C-A850-8F77E3025D66}"/>
              </a:ext>
            </a:extLst>
          </p:cNvPr>
          <p:cNvSpPr/>
          <p:nvPr/>
        </p:nvSpPr>
        <p:spPr>
          <a:xfrm>
            <a:off x="4780006" y="5217218"/>
            <a:ext cx="7156743" cy="299365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3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Points of consideration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1E78FE1-5AC3-D0EB-AD07-2CC8919619D3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Missed Opportunities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02B8A-85B2-AEAC-B5D9-EA20AD7B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7" y="784817"/>
            <a:ext cx="4299823" cy="2128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749A5-4497-A2FC-7A46-6326B7E38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18" y="3041019"/>
            <a:ext cx="4241122" cy="2074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7320AA-4065-E67A-298A-F0280412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7477" y="793532"/>
            <a:ext cx="6789140" cy="23182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046E8F-75D3-60F9-94B8-105E5B5689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1272" y="3111795"/>
            <a:ext cx="6548944" cy="20272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D90597-8390-D8EF-DCCD-379DB8931FD2}"/>
              </a:ext>
            </a:extLst>
          </p:cNvPr>
          <p:cNvSpPr txBox="1"/>
          <p:nvPr/>
        </p:nvSpPr>
        <p:spPr>
          <a:xfrm>
            <a:off x="1951080" y="6560912"/>
            <a:ext cx="8031120" cy="24622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i="1" u="sng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Note</a:t>
            </a:r>
            <a:r>
              <a:rPr lang="en-US" sz="1000" i="1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: For 'Missed' business we have only considered 'Cancelled', 'Declined', 'Turned down', 'Withdrawn' cases of 'Proposal Status' column.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76490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D8700-4AA7-72E2-A6A2-A60BCBB9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079C4F-2E7B-346A-44FF-7A73AC66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8</a:t>
            </a:fld>
            <a:endParaRPr lang="en-IN"/>
          </a:p>
        </p:txBody>
      </p:sp>
      <p:cxnSp>
        <p:nvCxnSpPr>
          <p:cNvPr id="15" name="Google Shape;489;p20">
            <a:extLst>
              <a:ext uri="{FF2B5EF4-FFF2-40B4-BE49-F238E27FC236}">
                <a16:creationId xmlns:a16="http://schemas.microsoft.com/office/drawing/2014/main" id="{1CD9B700-7F79-A388-C67C-9B3B020A2C90}"/>
              </a:ext>
            </a:extLst>
          </p:cNvPr>
          <p:cNvCxnSpPr>
            <a:cxnSpLocks/>
          </p:cNvCxnSpPr>
          <p:nvPr/>
        </p:nvCxnSpPr>
        <p:spPr>
          <a:xfrm flipH="1" flipV="1">
            <a:off x="7524572" y="784818"/>
            <a:ext cx="2" cy="5936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Dot"/>
            <a:miter lim="400000"/>
            <a:headEnd type="none" w="sm" len="sm"/>
            <a:tailEnd type="none" w="sm" len="sm"/>
          </a:ln>
        </p:spPr>
      </p:cxnSp>
      <p:sp>
        <p:nvSpPr>
          <p:cNvPr id="16" name="Google Shape;498;p20">
            <a:extLst>
              <a:ext uri="{FF2B5EF4-FFF2-40B4-BE49-F238E27FC236}">
                <a16:creationId xmlns:a16="http://schemas.microsoft.com/office/drawing/2014/main" id="{FEF6AE67-098B-99FA-0BAA-9BAF925C31BF}"/>
              </a:ext>
            </a:extLst>
          </p:cNvPr>
          <p:cNvSpPr/>
          <p:nvPr/>
        </p:nvSpPr>
        <p:spPr>
          <a:xfrm>
            <a:off x="216423" y="5670698"/>
            <a:ext cx="7085371" cy="10761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Conversion % showed a declining trend between January 2024 and May 2024 based on the RFP received date.</a:t>
            </a:r>
          </a:p>
          <a:p>
            <a:pPr marL="342900" lvl="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solidFill>
                  <a:schemeClr val="tx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'Education' had the highest conversion %, while 'Other' event types had the lowest.</a:t>
            </a:r>
          </a:p>
        </p:txBody>
      </p:sp>
      <p:sp>
        <p:nvSpPr>
          <p:cNvPr id="17" name="Google Shape;498;p20">
            <a:extLst>
              <a:ext uri="{FF2B5EF4-FFF2-40B4-BE49-F238E27FC236}">
                <a16:creationId xmlns:a16="http://schemas.microsoft.com/office/drawing/2014/main" id="{F9C7A92B-924E-BB91-A16C-DAB175E6E771}"/>
              </a:ext>
            </a:extLst>
          </p:cNvPr>
          <p:cNvSpPr/>
          <p:nvPr/>
        </p:nvSpPr>
        <p:spPr>
          <a:xfrm>
            <a:off x="214865" y="5301068"/>
            <a:ext cx="7085368" cy="369631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Highlights</a:t>
            </a:r>
          </a:p>
        </p:txBody>
      </p:sp>
      <p:sp>
        <p:nvSpPr>
          <p:cNvPr id="18" name="Google Shape;498;p20">
            <a:extLst>
              <a:ext uri="{FF2B5EF4-FFF2-40B4-BE49-F238E27FC236}">
                <a16:creationId xmlns:a16="http://schemas.microsoft.com/office/drawing/2014/main" id="{27CAEE9F-112A-95B5-9C4D-520BCD751900}"/>
              </a:ext>
            </a:extLst>
          </p:cNvPr>
          <p:cNvSpPr/>
          <p:nvPr/>
        </p:nvSpPr>
        <p:spPr>
          <a:xfrm>
            <a:off x="7750472" y="5670698"/>
            <a:ext cx="4230391" cy="10761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Ireland recorded the highest conversion rate, whereas Canada had the lowest.</a:t>
            </a:r>
          </a:p>
          <a:p>
            <a:pPr marL="342900" indent="-342900">
              <a:lnSpc>
                <a:spcPct val="115000"/>
              </a:lnSpc>
              <a:spcAft>
                <a:spcPts val="3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100" kern="100" dirty="0"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Conversion % was highest for shorter booking windows, particularly in the ‘0-1 Month’ and ‘1-2 Months’ buckets.</a:t>
            </a:r>
          </a:p>
        </p:txBody>
      </p:sp>
      <p:sp>
        <p:nvSpPr>
          <p:cNvPr id="19" name="Google Shape;498;p20">
            <a:extLst>
              <a:ext uri="{FF2B5EF4-FFF2-40B4-BE49-F238E27FC236}">
                <a16:creationId xmlns:a16="http://schemas.microsoft.com/office/drawing/2014/main" id="{8EF14024-EB97-ED1E-F58E-7CE309F07A8B}"/>
              </a:ext>
            </a:extLst>
          </p:cNvPr>
          <p:cNvSpPr/>
          <p:nvPr/>
        </p:nvSpPr>
        <p:spPr>
          <a:xfrm>
            <a:off x="7752641" y="5301068"/>
            <a:ext cx="4228214" cy="369630"/>
          </a:xfrm>
          <a:prstGeom prst="rect">
            <a:avLst/>
          </a:prstGeom>
          <a:solidFill>
            <a:srgbClr val="006AE1"/>
          </a:solidFill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1400" b="1" kern="1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Points of consideration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485837E4-AB99-FF11-64AD-5CCFED9FBE9E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Conversion Rate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28213-E16F-4E79-7F0A-D2E4413E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65" y="744075"/>
            <a:ext cx="6405514" cy="2048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CD02E9-2EBD-CAFA-1851-675702B5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13" y="2933515"/>
            <a:ext cx="6461415" cy="2302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35582E-E14B-D3BD-8413-CEF8819B27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2621" y="744151"/>
            <a:ext cx="4388234" cy="21720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90BA4-73F1-23E0-DA3C-E276D926EF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8959" y="2991009"/>
            <a:ext cx="4388234" cy="219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165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B8EE3-EF16-0549-310F-742F206F7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DE243-70EF-11F8-645C-C10DCDEA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0C9A-2151-4CEA-BDC3-A51BC59E66B2}" type="slidenum">
              <a:rPr lang="en-IN" smtClean="0"/>
              <a:t>9</a:t>
            </a:fld>
            <a:endParaRPr lang="en-IN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4DD1DEA5-8E87-753C-3A81-E78D03EB00FC}"/>
              </a:ext>
            </a:extLst>
          </p:cNvPr>
          <p:cNvSpPr txBox="1">
            <a:spLocks/>
          </p:cNvSpPr>
          <p:nvPr/>
        </p:nvSpPr>
        <p:spPr>
          <a:xfrm>
            <a:off x="838200" y="12203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u="sng" dirty="0">
                <a:solidFill>
                  <a:srgbClr val="006AE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Winning Strategies</a:t>
            </a:r>
            <a:endParaRPr lang="en-IN" sz="4000" u="sng" dirty="0">
              <a:solidFill>
                <a:srgbClr val="006AE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78C035CC-1F8F-83C8-57E5-859D7B0D7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0437898"/>
              </p:ext>
            </p:extLst>
          </p:nvPr>
        </p:nvGraphicFramePr>
        <p:xfrm>
          <a:off x="956930" y="836429"/>
          <a:ext cx="10396870" cy="5153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133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3456</TotalTime>
  <Words>1088</Words>
  <Application>Microsoft Office PowerPoint</Application>
  <PresentationFormat>Widescreen</PresentationFormat>
  <Paragraphs>111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Poppins</vt:lpstr>
      <vt:lpstr>Segoe UI</vt:lpstr>
      <vt:lpstr>Wingdings</vt:lpstr>
      <vt:lpstr>Office Theme</vt:lpstr>
      <vt:lpstr>Case study – Eventbright Hotel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</dc:title>
  <dc:creator>Dhaval</dc:creator>
  <cp:lastModifiedBy>Official Vastu 6</cp:lastModifiedBy>
  <cp:revision>136</cp:revision>
  <cp:lastPrinted>2024-03-11T01:30:39Z</cp:lastPrinted>
  <dcterms:created xsi:type="dcterms:W3CDTF">2024-03-08T14:30:23Z</dcterms:created>
  <dcterms:modified xsi:type="dcterms:W3CDTF">2025-06-02T01:48:36Z</dcterms:modified>
</cp:coreProperties>
</file>