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922" r:id="rId14"/>
  </p:sldMasterIdLst>
  <p:notesMasterIdLst>
    <p:notesMasterId r:id="rId16"/>
  </p:notesMasterIdLst>
  <p:sldIdLst>
    <p:sldId id="256" r:id="rId18"/>
    <p:sldId id="257" r:id="rId20"/>
    <p:sldId id="258" r:id="rId22"/>
    <p:sldId id="259" r:id="rId23"/>
    <p:sldId id="260" r:id="rId25"/>
    <p:sldId id="273" r:id="rId26"/>
    <p:sldId id="275" r:id="rId27"/>
    <p:sldId id="261" r:id="rId28"/>
    <p:sldId id="262" r:id="rId30"/>
    <p:sldId id="263" r:id="rId31"/>
    <p:sldId id="264" r:id="rId33"/>
    <p:sldId id="274" r:id="rId34"/>
    <p:sldId id="268" r:id="rId35"/>
    <p:sldId id="270" r:id="rId36"/>
    <p:sldId id="271" r:id="rId37"/>
    <p:sldId id="267" r:id="rId38"/>
    <p:sldId id="277" r:id="rId39"/>
    <p:sldId id="278" r:id="rId40"/>
    <p:sldId id="281" r:id="rId41"/>
    <p:sldId id="283" r:id="rId42"/>
    <p:sldId id="284" r:id="rId43"/>
    <p:sldId id="285" r:id="rId44"/>
    <p:sldId id="286" r:id="rId45"/>
    <p:sldId id="287" r:id="rId46"/>
    <p:sldId id="288" r:id="rId47"/>
    <p:sldId id="282" r:id="rId48"/>
    <p:sldId id="290" r:id="rId49"/>
    <p:sldId id="291" r:id="rId50"/>
    <p:sldId id="279" r:id="rId51"/>
    <p:sldId id="280" r:id="rId52"/>
    <p:sldId id="289" r:id="rId53"/>
    <p:sldId id="292" r:id="rId5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" roundtripDataSignature="AMtx7mg6+2PPtxBrn6uhTjS90jfK2ri2yQ=="/>
    </p:ext>
    <p:ext uri="{EFAFB233-063F-42B5-8137-9DF3F51BA10A}">
      <p15:sldGuideLst xmlns:p15="http://schemas.microsoft.com/office/powerpoint/2012/main">
        <p15:guide id="1" orient="horz" pos="2150" userDrawn="0">
          <p15:clr>
            <a:srgbClr val="A4A3A4"/>
          </p15:clr>
        </p15:guide>
        <p15:guide id="2" pos="3830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6FAD5DA7-4955-4547-A131-DCB151ECCE98}">
  <a:tblStyle styleId="{6FAD5DA7-4955-4547-A131-DCB151ECCE98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26" y="768"/>
      </p:cViewPr>
      <p:guideLst>
        <p:guide orient="horz" pos="2150"/>
        <p:guide pos="38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2" Type="http://customschemas.google.com/relationships/presentationmetadata" Target="metadata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notesMaster" Target="notesMasters/notesMaster1.xml"></Relationship><Relationship Id="rId18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5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7" Type="http://schemas.openxmlformats.org/officeDocument/2006/relationships/slide" Target="slides/slide7.xml"></Relationship><Relationship Id="rId28" Type="http://schemas.openxmlformats.org/officeDocument/2006/relationships/slide" Target="slides/slide8.xml"></Relationship><Relationship Id="rId30" Type="http://schemas.openxmlformats.org/officeDocument/2006/relationships/slide" Target="slides/slide9.xml"></Relationship><Relationship Id="rId31" Type="http://schemas.openxmlformats.org/officeDocument/2006/relationships/slide" Target="slides/slide10.xml"></Relationship><Relationship Id="rId33" Type="http://schemas.openxmlformats.org/officeDocument/2006/relationships/slide" Target="slides/slide11.xml"></Relationship><Relationship Id="rId34" Type="http://schemas.openxmlformats.org/officeDocument/2006/relationships/slide" Target="slides/slide12.xml"></Relationship><Relationship Id="rId35" Type="http://schemas.openxmlformats.org/officeDocument/2006/relationships/slide" Target="slides/slide13.xml"></Relationship><Relationship Id="rId36" Type="http://schemas.openxmlformats.org/officeDocument/2006/relationships/slide" Target="slides/slide14.xml"></Relationship><Relationship Id="rId37" Type="http://schemas.openxmlformats.org/officeDocument/2006/relationships/slide" Target="slides/slide15.xml"></Relationship><Relationship Id="rId38" Type="http://schemas.openxmlformats.org/officeDocument/2006/relationships/slide" Target="slides/slide16.xml"></Relationship><Relationship Id="rId39" Type="http://schemas.openxmlformats.org/officeDocument/2006/relationships/slide" Target="slides/slide17.xml"></Relationship><Relationship Id="rId40" Type="http://schemas.openxmlformats.org/officeDocument/2006/relationships/slide" Target="slides/slide18.xml"></Relationship><Relationship Id="rId41" Type="http://schemas.openxmlformats.org/officeDocument/2006/relationships/slide" Target="slides/slide19.xml"></Relationship><Relationship Id="rId42" Type="http://schemas.openxmlformats.org/officeDocument/2006/relationships/slide" Target="slides/slide20.xml"></Relationship><Relationship Id="rId43" Type="http://schemas.openxmlformats.org/officeDocument/2006/relationships/slide" Target="slides/slide21.xml"></Relationship><Relationship Id="rId44" Type="http://schemas.openxmlformats.org/officeDocument/2006/relationships/slide" Target="slides/slide22.xml"></Relationship><Relationship Id="rId45" Type="http://schemas.openxmlformats.org/officeDocument/2006/relationships/slide" Target="slides/slide23.xml"></Relationship><Relationship Id="rId46" Type="http://schemas.openxmlformats.org/officeDocument/2006/relationships/slide" Target="slides/slide24.xml"></Relationship><Relationship Id="rId47" Type="http://schemas.openxmlformats.org/officeDocument/2006/relationships/slide" Target="slides/slide25.xml"></Relationship><Relationship Id="rId48" Type="http://schemas.openxmlformats.org/officeDocument/2006/relationships/slide" Target="slides/slide26.xml"></Relationship><Relationship Id="rId49" Type="http://schemas.openxmlformats.org/officeDocument/2006/relationships/slide" Target="slides/slide27.xml"></Relationship><Relationship Id="rId50" Type="http://schemas.openxmlformats.org/officeDocument/2006/relationships/slide" Target="slides/slide28.xml"></Relationship><Relationship Id="rId51" Type="http://schemas.openxmlformats.org/officeDocument/2006/relationships/slide" Target="slides/slide29.xml"></Relationship><Relationship Id="rId52" Type="http://schemas.openxmlformats.org/officeDocument/2006/relationships/slide" Target="slides/slide30.xml"></Relationship><Relationship Id="rId53" Type="http://schemas.openxmlformats.org/officeDocument/2006/relationships/slide" Target="slides/slide31.xml"></Relationship><Relationship Id="rId54" Type="http://schemas.openxmlformats.org/officeDocument/2006/relationships/slide" Target="slides/slide32.xml"></Relationship><Relationship Id="rId82" Type="http://schemas.openxmlformats.org/officeDocument/2006/relationships/viewProps" Target="viewProps.xml"></Relationship><Relationship Id="rId8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0.xml"></Relationship></Relationships>
</file>

<file path=ppt/notesSlides/_rels/notesSlide2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1.xml"></Relationship></Relationships>
</file>

<file path=ppt/notesSlides/_rels/notesSlide2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2.xml"></Relationship></Relationships>
</file>

<file path=ppt/notesSlides/_rels/notesSlide2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3.xml"></Relationship></Relationships>
</file>

<file path=ppt/notesSlides/_rels/notesSlide2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4.xml"></Relationship></Relationships>
</file>

<file path=ppt/notesSlides/_rels/notesSlide2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5.xml"></Relationship></Relationships>
</file>

<file path=ppt/notesSlides/_rels/notesSlide2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6.xml"></Relationship></Relationships>
</file>

<file path=ppt/notesSlides/_rels/notesSlide2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7.xml"></Relationship></Relationships>
</file>

<file path=ppt/notesSlides/_rels/notesSlide2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8.xml"></Relationship></Relationships>
</file>

<file path=ppt/notesSlides/_rels/notesSlide2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9.xml"></Relationship></Relationships>
</file>

<file path=ppt/notesSlides/_rels/notesSlide3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.xml"></Relationship></Relationships>
</file>

<file path=ppt/notesSlides/_rels/notesSlide30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0.xml"></Relationship></Relationships>
</file>

<file path=ppt/notesSlides/_rels/notesSlide3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1.xml"></Relationship></Relationships>
</file>

<file path=ppt/notesSlides/_rels/notesSlide3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32.xml"></Relationship></Relationships>
</file>

<file path=ppt/notesSlides/_rels/notesSlide4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14" name="Google Shape;214;p8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8076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32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13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80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14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9175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15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22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16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378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939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8962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19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516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20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804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21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5999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22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5240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23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79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24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8901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25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9871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26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619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27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990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28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02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3672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9999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31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4457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;n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custGeom>
            <a:avLst/>
            <a:gdLst>
              <a:gd name="TX0" fmla="*/ 0 w 120001"/>
              <a:gd name="TY0" fmla="*/ 0 h 120001"/>
              <a:gd name="TX1" fmla="*/ 120000 w 120001"/>
              <a:gd name="TY1" fmla="*/ 0 h 120001"/>
              <a:gd name="TX2" fmla="*/ 120000 w 120001"/>
              <a:gd name="TY2" fmla="*/ 120000 h 120001"/>
              <a:gd name="TX3" fmla="*/ 0 w 120001"/>
              <a:gd name="TY3" fmla="*/ 120000 h 120001"/>
            </a:gdLst>
            <a:ahLst/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</a:cxnLst>
            <a:rect l="l" t="t" r="r" b="b"/>
            <a:pathLst>
              <a:path w="120001" h="120001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wrap="square" lIns="0" tIns="0" rIns="0" bIns="0" anchor="t">
            <a:noAutofit/>
          </a:bodyPr>
          <a:lstStyle/>
          <a:p>
            <a:pPr marL="0" indent="0"/>
            <a:endParaRPr lang="ko-KR" altLang="en-US"/>
          </a:p>
        </p:txBody>
      </p:sp>
      <p:sp>
        <p:nvSpPr>
          <p:cNvPr id="3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t">
            <a:noAutofit/>
          </a:bodyPr>
          <a:lstStyle>
            <a:lvl1pPr marL="457200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defRPr>
            </a:lvl9pPr>
          </a:lstStyle>
          <a:p>
            <a:pPr marL="0" indent="0"/>
            <a:endParaRPr lang="ko-KR" altLang="en-US"/>
          </a:p>
        </p:txBody>
      </p:sp>
      <p:sp>
        <p:nvSpPr>
          <p:cNvPr id="4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algn="r" rtl="0">
              <a:spcBef>
                <a:spcPts val="0"/>
              </a:spcBef>
              <a:spcAft>
                <a:spcPts val="0"/>
              </a:spcAft>
              <a:buFontTx/>
              <a:buNone/>
            </a:pPr>
            <a:fld id="{B9320F77-B9A0-41C5-862A-B4B631284C64}" type="slidenum">
              <a:rPr lang="en-US" altLang="ko-KR" sz="1200" b="0" i="0" strike="noStrike" cap="none">
                <a:solidFill>
                  <a:schemeClr val="dk1"/>
                </a:solidFill>
                <a:latin typeface="Malgun Gothic" charset="0"/>
                <a:ea typeface="Malgun Gothic" charset="0"/>
                <a:cs typeface="Malgun Gothic" charset="0"/>
              </a:rPr>
              <a:t>32</a:t>
            </a:fld>
            <a:endParaRPr lang="ko-KR" sz="1200" b="0" i="0" strike="noStrike" cap="none">
              <a:solidFill>
                <a:schemeClr val="dk1"/>
              </a:solidFill>
              <a:latin typeface="Malgun Gothic" charset="0"/>
              <a:ea typeface="Malgun Gothic" charset="0"/>
              <a:cs typeface="Malgun 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9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86" name="Google Shape;186;p4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79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193" name="Google Shape;193;p5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007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7035" cy="308673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7035" cy="360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endParaRPr/>
          </a:p>
        </p:txBody>
      </p:sp>
      <p:sp>
        <p:nvSpPr>
          <p:cNvPr id="201" name="Google Shape;201;p6:notes"/>
          <p:cNvSpPr txBox="1">
            <a:spLocks noGrp="1"/>
          </p:cNvSpPr>
          <p:nvPr>
            <p:ph type="sldNum" idx="12"/>
          </p:nvPr>
        </p:nvSpPr>
        <p:spPr>
          <a:xfrm>
            <a:off x="3884930" y="8685530"/>
            <a:ext cx="2972435" cy="45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1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notesSlide" Target="../notesSlides/notesSlide10.xml"></Relationship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notesSlide" Target="../notesSlides/notesSlide11.xml"></Relationship><Relationship Id="rId3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notesSlide" Target="../notesSlides/notesSlide12.xml"></Relationship><Relationship Id="rId3" Type="http://schemas.openxmlformats.org/officeDocument/2006/relationships/slideLayout" Target="../slideLayouts/slideLayout2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notesSlide" Target="../notesSlides/notesSlide13.xml"></Relationship><Relationship Id="rId3" Type="http://schemas.openxmlformats.org/officeDocument/2006/relationships/slideLayout" Target="../slideLayouts/slideLayout2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notesSlide" Target="../notesSlides/notesSlide14.xml"></Relationship><Relationship Id="rId3" Type="http://schemas.openxmlformats.org/officeDocument/2006/relationships/slideLayout" Target="../slideLayouts/slideLayout2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notesSlide" Target="../notesSlides/notesSlide15.xml"></Relationship><Relationship Id="rId3" Type="http://schemas.openxmlformats.org/officeDocument/2006/relationships/slideLayout" Target="../slideLayouts/slideLayout2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notesSlide" Target="../notesSlides/notesSlide16.xml"></Relationship><Relationship Id="rId3" Type="http://schemas.openxmlformats.org/officeDocument/2006/relationships/slideLayout" Target="../slideLayouts/slideLayout2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notesSlide" Target="../notesSlides/notesSlide17.xml"></Relationship><Relationship Id="rId3" Type="http://schemas.openxmlformats.org/officeDocument/2006/relationships/slideLayout" Target="../slideLayouts/slideLayout2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notesSlide" Target="../notesSlides/notesSlide18.xml"></Relationship><Relationship Id="rId3" Type="http://schemas.openxmlformats.org/officeDocument/2006/relationships/slideLayout" Target="../slideLayouts/slideLayout2.xml"></Relationship></Relationships>
</file>

<file path=ppt/slides/_rels/slide19.xml.rels><?xml version="1.0" encoding="UTF-8"?>
<Relationships xmlns="http://schemas.openxmlformats.org/package/2006/relationships"><Relationship Id="rId2" Type="http://schemas.openxmlformats.org/officeDocument/2006/relationships/notesSlide" Target="../notesSlides/notesSlide19.xml"></Relationship><Relationship Id="rId3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notesSlide" Target="../notesSlides/notesSlide2.xml"></Relationship><Relationship Id="rId1" Type="http://schemas.openxmlformats.org/officeDocument/2006/relationships/slideLayout" Target="../slideLayouts/slideLayout2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notesSlide" Target="../notesSlides/notesSlide20.xml"></Relationship><Relationship Id="rId3" Type="http://schemas.openxmlformats.org/officeDocument/2006/relationships/slideLayout" Target="../slideLayouts/slideLayout2.xml"></Relationship></Relationships>
</file>

<file path=ppt/slides/_rels/slide21.xml.rels><?xml version="1.0" encoding="UTF-8"?>
<Relationships xmlns="http://schemas.openxmlformats.org/package/2006/relationships"><Relationship Id="rId2" Type="http://schemas.openxmlformats.org/officeDocument/2006/relationships/notesSlide" Target="../notesSlides/notesSlide21.xml"></Relationship><Relationship Id="rId3" Type="http://schemas.openxmlformats.org/officeDocument/2006/relationships/slideLayout" Target="../slideLayouts/slideLayout2.xml"></Relationship></Relationships>
</file>

<file path=ppt/slides/_rels/slide22.xml.rels><?xml version="1.0" encoding="UTF-8"?>
<Relationships xmlns="http://schemas.openxmlformats.org/package/2006/relationships"><Relationship Id="rId2" Type="http://schemas.openxmlformats.org/officeDocument/2006/relationships/notesSlide" Target="../notesSlides/notesSlide22.xml"></Relationship><Relationship Id="rId3" Type="http://schemas.openxmlformats.org/officeDocument/2006/relationships/slideLayout" Target="../slideLayouts/slideLayout2.xml"></Relationship></Relationships>
</file>

<file path=ppt/slides/_rels/slide23.xml.rels><?xml version="1.0" encoding="UTF-8"?>
<Relationships xmlns="http://schemas.openxmlformats.org/package/2006/relationships"><Relationship Id="rId2" Type="http://schemas.openxmlformats.org/officeDocument/2006/relationships/notesSlide" Target="../notesSlides/notesSlide23.xml"></Relationship><Relationship Id="rId3" Type="http://schemas.openxmlformats.org/officeDocument/2006/relationships/slideLayout" Target="../slideLayouts/slideLayout2.xml"></Relationship></Relationships>
</file>

<file path=ppt/slides/_rels/slide24.xml.rels><?xml version="1.0" encoding="UTF-8"?>
<Relationships xmlns="http://schemas.openxmlformats.org/package/2006/relationships"><Relationship Id="rId2" Type="http://schemas.openxmlformats.org/officeDocument/2006/relationships/notesSlide" Target="../notesSlides/notesSlide24.xml"></Relationship><Relationship Id="rId3" Type="http://schemas.openxmlformats.org/officeDocument/2006/relationships/slideLayout" Target="../slideLayouts/slideLayout2.xml"></Relationship></Relationships>
</file>

<file path=ppt/slides/_rels/slide25.xml.rels><?xml version="1.0" encoding="UTF-8"?>
<Relationships xmlns="http://schemas.openxmlformats.org/package/2006/relationships"><Relationship Id="rId2" Type="http://schemas.openxmlformats.org/officeDocument/2006/relationships/notesSlide" Target="../notesSlides/notesSlide25.xml"></Relationship><Relationship Id="rId3" Type="http://schemas.openxmlformats.org/officeDocument/2006/relationships/slideLayout" Target="../slideLayouts/slideLayout2.xml"></Relationship></Relationships>
</file>

<file path=ppt/slides/_rels/slide26.xml.rels><?xml version="1.0" encoding="UTF-8"?>
<Relationships xmlns="http://schemas.openxmlformats.org/package/2006/relationships"><Relationship Id="rId2" Type="http://schemas.openxmlformats.org/officeDocument/2006/relationships/notesSlide" Target="../notesSlides/notesSlide26.xml"></Relationship><Relationship Id="rId3" Type="http://schemas.openxmlformats.org/officeDocument/2006/relationships/slideLayout" Target="../slideLayouts/slideLayout2.xml"></Relationship></Relationships>
</file>

<file path=ppt/slides/_rels/slide27.xml.rels><?xml version="1.0" encoding="UTF-8"?>
<Relationships xmlns="http://schemas.openxmlformats.org/package/2006/relationships"><Relationship Id="rId2" Type="http://schemas.openxmlformats.org/officeDocument/2006/relationships/notesSlide" Target="../notesSlides/notesSlide27.xml"></Relationship><Relationship Id="rId3" Type="http://schemas.openxmlformats.org/officeDocument/2006/relationships/slideLayout" Target="../slideLayouts/slideLayout2.xml"></Relationship></Relationships>
</file>

<file path=ppt/slides/_rels/slide28.xml.rels><?xml version="1.0" encoding="UTF-8"?>
<Relationships xmlns="http://schemas.openxmlformats.org/package/2006/relationships"><Relationship Id="rId2" Type="http://schemas.openxmlformats.org/officeDocument/2006/relationships/notesSlide" Target="../notesSlides/notesSlide28.xml"></Relationship><Relationship Id="rId3" Type="http://schemas.openxmlformats.org/officeDocument/2006/relationships/slideLayout" Target="../slideLayouts/slideLayout2.xml"></Relationship></Relationships>
</file>

<file path=ppt/slides/_rels/slide29.xml.rels><?xml version="1.0" encoding="UTF-8"?>
<Relationships xmlns="http://schemas.openxmlformats.org/package/2006/relationships"><Relationship Id="rId2" Type="http://schemas.openxmlformats.org/officeDocument/2006/relationships/notesSlide" Target="../notesSlides/notesSlide29.xml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notesSlide" Target="../notesSlides/notesSlide3.xml"></Relationship><Relationship Id="rId3" Type="http://schemas.openxmlformats.org/officeDocument/2006/relationships/slideLayout" Target="../slideLayouts/slideLayout2.xml"></Relationship></Relationships>
</file>

<file path=ppt/slides/_rels/slide30.xml.rels><?xml version="1.0" encoding="UTF-8"?>
<Relationships xmlns="http://schemas.openxmlformats.org/package/2006/relationships"><Relationship Id="rId2" Type="http://schemas.openxmlformats.org/officeDocument/2006/relationships/notesSlide" Target="../notesSlides/notesSlide30.xml"></Relationship><Relationship Id="rId3" Type="http://schemas.openxmlformats.org/officeDocument/2006/relationships/slideLayout" Target="../slideLayouts/slideLayout2.xml"></Relationship></Relationships>
</file>

<file path=ppt/slides/_rels/slide31.xml.rels><?xml version="1.0" encoding="UTF-8"?>
<Relationships xmlns="http://schemas.openxmlformats.org/package/2006/relationships"><Relationship Id="rId2" Type="http://schemas.openxmlformats.org/officeDocument/2006/relationships/notesSlide" Target="../notesSlides/notesSlide31.xml"></Relationship><Relationship Id="rId3" Type="http://schemas.openxmlformats.org/officeDocument/2006/relationships/slideLayout" Target="../slideLayouts/slideLayout2.xml"></Relationship></Relationships>
</file>

<file path=ppt/slides/_rels/slide32.xml.rels><?xml version="1.0" encoding="UTF-8"?>
<Relationships xmlns="http://schemas.openxmlformats.org/package/2006/relationships"><Relationship Id="rId2" Type="http://schemas.openxmlformats.org/officeDocument/2006/relationships/notesSlide" Target="../notesSlides/notesSlide32.xml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notesSlide" Target="../notesSlides/notesSlide5.xml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notesSlide" Target="../notesSlides/notesSlide6.xml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notesSlide" Target="../notesSlides/notesSlide7.xml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notesSlide" Target="../notesSlides/notesSlide8.xml"></Relationship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notesSlide" Target="../notesSlides/notesSlide9.xml"></Relationship><Relationship Id="rId4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453390" y="1412240"/>
            <a:ext cx="3197225" cy="1707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쌍용교육센터 3강의실 1팀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altLang="en-US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쇼핑몰</a:t>
            </a:r>
            <a:r>
              <a:rPr lang="ko-KR" sz="2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구축 프로젝트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lgun Gothic"/>
              <a:buNone/>
            </a:pPr>
            <a:r>
              <a:rPr lang="ko-KR" sz="3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 설계서</a:t>
            </a:r>
            <a:endParaRPr/>
          </a:p>
        </p:txBody>
      </p:sp>
      <p:graphicFrame>
        <p:nvGraphicFramePr>
          <p:cNvPr id="164" name="Google Shape;164;p1"/>
          <p:cNvGraphicFramePr/>
          <p:nvPr>
            <p:extLst>
              <p:ext uri="{D42A27DB-BD31-4B8C-83A1-F6EECF244321}">
                <p14:modId xmlns:p14="http://schemas.microsoft.com/office/powerpoint/2010/main" val="3070480727"/>
              </p:ext>
            </p:extLst>
          </p:nvPr>
        </p:nvGraphicFramePr>
        <p:xfrm>
          <a:off x="572135" y="3373120"/>
          <a:ext cx="3705225" cy="7188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36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4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9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800" marR="90800" marT="46350" marB="46350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전민건</a:t>
                      </a:r>
                      <a:r>
                        <a:rPr lang="en-US" altLang="ko-KR" sz="9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b="1" i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900" b="1" i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800" marR="90800" marT="46350" marB="463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4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검수자</a:t>
                      </a: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800" marR="90800" marT="46350" marB="46350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endParaRPr sz="9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800" marR="90800" marT="46350" marB="463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89310" y="5547360"/>
            <a:ext cx="604520" cy="897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8"/>
          <p:cNvCxnSpPr/>
          <p:nvPr/>
        </p:nvCxnSpPr>
        <p:spPr>
          <a:xfrm>
            <a:off x="135255" y="621665"/>
            <a:ext cx="11960860" cy="63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8"/>
          <p:cNvSpPr txBox="1"/>
          <p:nvPr/>
        </p:nvSpPr>
        <p:spPr>
          <a:xfrm>
            <a:off x="4270375" y="3111500"/>
            <a:ext cx="3651885" cy="1201611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테이블 기술서</a:t>
            </a:r>
            <a:endParaRPr sz="3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&amp; 스크립트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>
            <p:extLst>
              <p:ext uri="{D42A27DB-BD31-4B8C-83A1-F6EECF244321}">
                <p14:modId xmlns:p14="http://schemas.microsoft.com/office/powerpoint/2010/main" val="1134775968"/>
              </p:ext>
            </p:extLst>
          </p:nvPr>
        </p:nvGraphicFramePr>
        <p:xfrm>
          <a:off x="0" y="0"/>
          <a:ext cx="121926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5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 DB 설계서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Name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테이블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</a:t>
                      </a: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9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9"/>
          <p:cNvGraphicFramePr>
            <a:graphicFrameLocks noGrp="1"/>
          </p:cNvGraphicFramePr>
          <p:nvPr/>
        </p:nvGraphicFramePr>
        <p:xfrm>
          <a:off x="216535" y="742315"/>
          <a:ext cx="7728585" cy="57543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623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623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26390">
                <a:tc rowSpan="15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user</a:t>
                      </a:r>
                      <a:endParaRPr lang="ko-KR" altLang="en-US" sz="20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회원번호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회원등급번호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ug_idx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관리자여부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admin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0: 일반사용자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관리자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아이디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id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비밀번호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pw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이름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name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생년월일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btd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이메일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email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휴대폰번호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phone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적립금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total</a:t>
                      </a: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_mile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사용가능 적립금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avail_mile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회원가입일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r</a:t>
                      </a: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eg_dtm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탈퇴구분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del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0: 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탈퇴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1: 탈퇴 O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탈퇴일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del_dtm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63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탈퇴사유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del_reason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9"/>
          <p:cNvGraphicFramePr>
            <a:graphicFrameLocks noGrp="1"/>
          </p:cNvGraphicFramePr>
          <p:nvPr/>
        </p:nvGraphicFramePr>
        <p:xfrm>
          <a:off x="8482330" y="742315"/>
          <a:ext cx="3481705" cy="57613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3337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427980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`user` 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`u_idx`      INT NOT NULL AUTO_INCREMENT,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`ug_idx`     INT NOT NULL,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`admin`     INT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`id`</a:t>
                      </a:r>
                      <a:r>
                        <a:rPr lang="en-US" sz="1400" kern="1200" i="0" b="0">
                          <a:solidFill>
                            <a:schemeClr val="tx1"/>
                          </a:solidFill>
                        </a:rPr>
                        <a:t>           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`pw`          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`name`       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`btd`          DATE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`email`        VARCHAR(50)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`phone`   </a:t>
                      </a:r>
                      <a:r>
                        <a:rPr lang="en-US" sz="1400" kern="1200" i="0" b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otal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_mile`   INT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`used_mile`   INT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`avail_mile`   INT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`reg_dtm`    DATE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`del`           INT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`del_dtm`     DATE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`del_reason`  VARCHAR(20),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 PRIMARY KEY(`u_idx`) 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851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>
            <p:extLst>
              <p:ext uri="{D42A27DB-BD31-4B8C-83A1-F6EECF244321}">
                <p14:modId xmlns:p14="http://schemas.microsoft.com/office/powerpoint/2010/main" val="1470678333"/>
              </p:ext>
            </p:extLst>
          </p:nvPr>
        </p:nvGraphicFramePr>
        <p:xfrm>
          <a:off x="0" y="0"/>
          <a:ext cx="121926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5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 DB 설계서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Name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테이블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</a:t>
                      </a: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9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9"/>
          <p:cNvGraphicFramePr>
            <a:graphicFrameLocks noGrp="1"/>
          </p:cNvGraphicFramePr>
          <p:nvPr/>
        </p:nvGraphicFramePr>
        <p:xfrm>
          <a:off x="216535" y="1744345"/>
          <a:ext cx="7728585" cy="3515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43942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39420">
                <a:tc rowSpan="6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user</a:t>
                      </a:r>
                      <a:endParaRPr lang="ko-KR" altLang="en-US" sz="20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주소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addr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상세주소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addr_detail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우편번호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zip_code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성별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sex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남성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여</a:t>
                      </a: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성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누적구매금액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total_spend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전화번호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Phone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7812"/>
              </p:ext>
            </p:extLst>
          </p:nvPr>
        </p:nvGraphicFramePr>
        <p:xfrm>
          <a:off x="8482330" y="742315"/>
          <a:ext cx="3481705" cy="5748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93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27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`user`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`u_idx`      INT NOT NULL AUTO_INCREMENT,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`ug_idx`     INT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`admin`     INT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`id`</a:t>
                      </a:r>
                      <a:r>
                        <a:rPr lang="en-US" sz="1400" kern="1200"/>
                        <a:t>           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VARCHAR(20)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`pw`          VARCHAR(20)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`name`       VARCHAR(20)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`btd`          DATE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`email`        VARCHAR(50)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`phone`   </a:t>
                      </a:r>
                      <a:r>
                        <a:rPr lang="en-US" sz="1400" kern="1200"/>
                        <a:t>    </a:t>
                      </a: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VARCHAR(20)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`used_mile`   INT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`avail_mile`   INT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`reg_dtm`    DATE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`del`           INT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`del_dtm`     DATE 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`del_reason` 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 PRIMARY KEY(`u_idx`) 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597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9" name="Google Shape;259;p13"/>
          <p:cNvGraphicFramePr>
            <a:graphicFrameLocks noGrp="1"/>
          </p:cNvGraphicFramePr>
          <p:nvPr/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3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회원등급 테이블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Authour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서혁인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0" name="Google Shape;260;p13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1" name="Google Shape;261;p13"/>
          <p:cNvGraphicFramePr>
            <a:graphicFrameLocks noGrp="1"/>
          </p:cNvGraphicFramePr>
          <p:nvPr/>
        </p:nvGraphicFramePr>
        <p:xfrm>
          <a:off x="219075" y="2470785"/>
          <a:ext cx="7728585" cy="177990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750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75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1635">
                <a:tc rowSpan="3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2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u_grade</a:t>
                      </a:r>
                      <a:endParaRPr lang="ko-KR" altLang="en-US" sz="2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회원등급번호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ug_idx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16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등급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grade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16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적립율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ratio_mile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2" name="Google Shape;262;p13"/>
          <p:cNvGraphicFramePr>
            <a:graphicFrameLocks noGrp="1"/>
          </p:cNvGraphicFramePr>
          <p:nvPr/>
        </p:nvGraphicFramePr>
        <p:xfrm>
          <a:off x="8437245" y="2467610"/>
          <a:ext cx="3481705" cy="18465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1623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1530350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`u_grade` 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`ug_idx` INT NOT NULL AUTO_INCREMENT,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`grade`  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`ratio_mile`    DOUBLE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PRIMARY KEY (`ug_idx`)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6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7" name="Google Shape;277;p15"/>
          <p:cNvGraphicFramePr>
            <a:graphicFrameLocks noGrp="1"/>
          </p:cNvGraphicFramePr>
          <p:nvPr/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쿠폰목록 테이블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이춘화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8" name="Google Shape;278;p15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9" name="Google Shape;279;p15"/>
          <p:cNvGraphicFramePr>
            <a:graphicFrameLocks noGrp="1"/>
          </p:cNvGraphicFramePr>
          <p:nvPr/>
        </p:nvGraphicFramePr>
        <p:xfrm>
          <a:off x="171450" y="2280285"/>
          <a:ext cx="7728585" cy="22720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79220"/>
                <a:gridCol w="995045"/>
                <a:gridCol w="1338580"/>
                <a:gridCol w="1338580"/>
                <a:gridCol w="1338580"/>
                <a:gridCol w="1338580"/>
              </a:tblGrid>
              <a:tr h="34099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41275" marB="4127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41275" marB="4127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41275" marB="4127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206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02590">
                <a:tc row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couponlist</a:t>
                      </a:r>
                      <a:endParaRPr lang="ko-KR" altLang="en-US" sz="2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41275" marB="4127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쿠폰목록번호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cl_idx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25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FK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회원번호 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25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FK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쿠폰번호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c_idx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25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쿠폰량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c_qty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09723"/>
              </p:ext>
            </p:extLst>
          </p:nvPr>
        </p:nvGraphicFramePr>
        <p:xfrm>
          <a:off x="8491220" y="2280285"/>
          <a:ext cx="3481705" cy="22824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145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790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`couponList` (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`cl_idx` INT NOT NULL AUTO_INCREMENT,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`u_idx` INT NOT NULL,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`c_idx` INT NOT NULL,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`c_qty` INT,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PRIMARY KEY (`cl_idx`)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454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/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 테이블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이춘화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877570"/>
          <a:ext cx="7728585" cy="51123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750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75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07035">
                <a:tc rowSpan="11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coupon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발급구분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issue_sort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발급시점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issue_at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쿠폰이름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c_name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할인유형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d_type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할인금액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d_price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최대할인금액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max_discount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최소주문금액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min_order_price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사용기한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due_date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이미지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c_img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70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카테고리키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category_key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16"/>
          <p:cNvGraphicFramePr>
            <a:graphicFrameLocks noGrp="1"/>
          </p:cNvGraphicFramePr>
          <p:nvPr/>
        </p:nvGraphicFramePr>
        <p:xfrm>
          <a:off x="8399780" y="877570"/>
          <a:ext cx="3620770" cy="51187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620770"/>
              </a:tblGrid>
              <a:tr h="37084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747895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`coupon` 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`c_idx`  INT NOT NULL AUTO_INCREMENT,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`issue_sort`    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`issue_at`    DATE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`c_name`    VARCHAR(50)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`d_type`    VARCHAR(20)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`d_price`    INT  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`max_discount`    INT 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`min_order_price`    INT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`due_date`    DATE 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`c_img`    VARCHAR(50),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`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ategory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k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ey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    INT 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 PRIMARY KEY (`c_idx`)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80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0" name="Google Shape;250;p12"/>
          <p:cNvGraphicFramePr>
            <a:graphicFrameLocks noGrp="1"/>
          </p:cNvGraphicFramePr>
          <p:nvPr/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40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 테이블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Authour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전민건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1" name="Google Shape;251;p12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2" name="Google Shape;252;p12"/>
          <p:cNvGraphicFramePr>
            <a:graphicFrameLocks noGrp="1"/>
          </p:cNvGraphicFramePr>
          <p:nvPr/>
        </p:nvGraphicFramePr>
        <p:xfrm>
          <a:off x="215900" y="1073150"/>
          <a:ext cx="7728585" cy="50292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750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75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39420">
                <a:tc rowSpan="10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20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</a:t>
                      </a:r>
                      <a:endParaRPr lang="ko-KR" altLang="en-US" sz="20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게시글번호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b_idx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FK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회원번호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u_idx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게시판 </a:t>
                      </a: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분류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b</a:t>
                      </a: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c_</a:t>
                      </a: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k</a:t>
                      </a: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ey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</a:t>
                      </a: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제목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title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내용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content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TEXT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작성일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crt_dtm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수정일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upt_dtm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조회수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hit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추천수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u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삭제여부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status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INT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삭제 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X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삭제 O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" name="Google Shape;253;p12"/>
          <p:cNvGraphicFramePr>
            <a:graphicFrameLocks noGrp="1"/>
          </p:cNvGraphicFramePr>
          <p:nvPr/>
        </p:nvGraphicFramePr>
        <p:xfrm>
          <a:off x="8437245" y="1913890"/>
          <a:ext cx="3481705" cy="303911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7274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666365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`board` 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`b_idx` INT AUTO_INCREMENT NOT NULL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`u_idx`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k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ey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`title` VARCHAR(50),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`content` TEXT,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`crt_dtm` DATE,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`upt_dtm` DATE,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`hit`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</a:t>
                      </a: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`status`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  PRIMARY KEY (`b_idx`)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007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>
            <p:extLst>
              <p:ext uri="{D42A27DB-BD31-4B8C-83A1-F6EECF244321}">
                <p14:modId xmlns:p14="http://schemas.microsoft.com/office/powerpoint/2010/main" val="4125879806"/>
              </p:ext>
            </p:extLst>
          </p:nvPr>
        </p:nvGraphicFramePr>
        <p:xfrm>
          <a:off x="0" y="0"/>
          <a:ext cx="121926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5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 DB 설계서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Name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카테고리 테이블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</a:t>
                      </a: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9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9"/>
          <p:cNvGraphicFramePr>
            <a:graphicFrameLocks noGrp="1"/>
          </p:cNvGraphicFramePr>
          <p:nvPr/>
        </p:nvGraphicFramePr>
        <p:xfrm>
          <a:off x="216535" y="2681605"/>
          <a:ext cx="7728585" cy="197485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7592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949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01320">
                <a:tc rowSpan="3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board_</a:t>
                      </a:r>
                      <a: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/>
                      </a:r>
                      <a:b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category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게시판 카테고리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bc_key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13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대분류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bc_option1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013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소분류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bc_option2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/>
          <p:cNvGraphicFramePr>
            <a:graphicFrameLocks noGrp="1"/>
          </p:cNvGraphicFramePr>
          <p:nvPr/>
        </p:nvGraphicFramePr>
        <p:xfrm>
          <a:off x="8482330" y="752475"/>
          <a:ext cx="3481705" cy="57378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3210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405755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`board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_category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`b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_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key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` INT AUTO_INCREMENT NOT NULL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‘bc_option1’ VARCHAR(50),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‘bc_option2’ VARCHAR(50),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(‘bc_key`)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};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580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>
            <p:extLst>
              <p:ext uri="{D42A27DB-BD31-4B8C-83A1-F6EECF244321}">
                <p14:modId xmlns:p14="http://schemas.microsoft.com/office/powerpoint/2010/main" val="1590038889"/>
              </p:ext>
            </p:extLst>
          </p:nvPr>
        </p:nvGraphicFramePr>
        <p:xfrm>
          <a:off x="0" y="0"/>
          <a:ext cx="121926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5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 DB 설계서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</a:t>
                      </a:r>
                      <a:r>
                        <a:rPr lang="en-US" alt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Name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 파일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</a:t>
                      </a: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9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9"/>
          <p:cNvGraphicFramePr>
            <a:graphicFrameLocks noGrp="1"/>
          </p:cNvGraphicFramePr>
          <p:nvPr/>
        </p:nvGraphicFramePr>
        <p:xfrm>
          <a:off x="216535" y="2065020"/>
          <a:ext cx="7728585" cy="27400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43053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730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59105">
                <a:tc row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board_</a:t>
                      </a:r>
                      <a: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/>
                      </a:r>
                      <a:b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file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게시판</a:t>
                      </a:r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파일</a:t>
                      </a:r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 </a:t>
                      </a:r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키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bf_key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91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게시글 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b_idx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91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파일 이름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f_name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91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원본</a:t>
                      </a: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파일이름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o_name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/>
          <p:cNvGraphicFramePr>
            <a:graphicFrameLocks noGrp="1"/>
          </p:cNvGraphicFramePr>
          <p:nvPr/>
        </p:nvGraphicFramePr>
        <p:xfrm>
          <a:off x="8482330" y="742315"/>
          <a:ext cx="3481705" cy="57378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3210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405755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`board_file` 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`bf_key` INT AUTO_INCREMENT NOT NULL 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`b_idx`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`f_name` VARCHAR(50),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`o_name` VARCHAR(50),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(‘bf_key`)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29650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81845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배송상태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2717165"/>
          <a:ext cx="7728585" cy="142684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750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75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1635">
                <a:tc rowSpan="2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delivery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배송상태 키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delivery_key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배송상태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d_status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VARCHAR(20)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Google Shape;226;p9">
            <a:extLst>
              <a:ext uri="{FF2B5EF4-FFF2-40B4-BE49-F238E27FC236}">
                <a16:creationId xmlns:a16="http://schemas.microsoft.com/office/drawing/2014/main" id="{7C36EF46-6D0A-967F-05AF-78C9DC9EC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977614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`delivery`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`d_status` VARCHAR(20),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(`delivery_key`)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93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279400" y="234950"/>
            <a:ext cx="640715" cy="34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2" name="Google Shape;172;p2"/>
          <p:cNvCxnSpPr/>
          <p:nvPr/>
        </p:nvCxnSpPr>
        <p:spPr>
          <a:xfrm>
            <a:off x="135255" y="621665"/>
            <a:ext cx="1196022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3" name="Google Shape;173;p2"/>
          <p:cNvSpPr txBox="1"/>
          <p:nvPr/>
        </p:nvSpPr>
        <p:spPr>
          <a:xfrm>
            <a:off x="1095375" y="1270000"/>
            <a:ext cx="3651885" cy="64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테이블 리스트</a:t>
            </a:r>
            <a:endParaRPr sz="3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1095375" y="2984500"/>
            <a:ext cx="4699635" cy="64706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테이블 구조도 ERD</a:t>
            </a:r>
            <a:endParaRPr sz="3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"/>
          <p:cNvSpPr txBox="1"/>
          <p:nvPr/>
        </p:nvSpPr>
        <p:spPr>
          <a:xfrm>
            <a:off x="1095375" y="4683125"/>
            <a:ext cx="3651885" cy="64706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테이블 기술서</a:t>
            </a:r>
            <a:endParaRPr sz="3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762056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주문내역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877570"/>
          <a:ext cx="7728585" cy="555815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750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75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1635">
                <a:tc rowSpan="12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주문내역키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order_key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유저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u_idx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배송상태 키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delivery_key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결제방법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paymethod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VARCHAR(20)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배송비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delivery_price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배송메세지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delivery_msg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구매확정여부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confirm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구매확정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구매확정 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회원등급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grade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VARCHAR(20)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적립율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ratio_mile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주문적립금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mile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사용적립금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usedmile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쿠폰할인금액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/>
          <p:cNvGraphicFramePr>
            <a:graphicFrameLocks noGrp="1"/>
          </p:cNvGraphicFramePr>
          <p:nvPr/>
        </p:nvGraphicFramePr>
        <p:xfrm>
          <a:off x="8482330" y="877570"/>
          <a:ext cx="3481705" cy="55448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1623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228590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`order` (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`order_key` INT AUTO_INCREMENT NOT NULL,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`u_idx`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`delivery_key`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`paymethod` VARCHAR(20),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`delivery_price`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`delivery_msg` TEXT,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`confirm`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`grade` VARCHAR(20),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`ratio_mile`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`mile`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`usedmile`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`d_price`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`b_discount`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`t_discount`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`destination` VARCHAR(50),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`receiver` VARCHAR(20),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`zip_code`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`receiver_tel` VARCHAR(20),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`is_allcancel`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`total_cancal_price`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`is_allrefund`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`total_refund_price`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`order_dtm` DATE,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`order_qty` INT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`order_changed_qty`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`primary_price`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`final_price` INT,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(`order_key`)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1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862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552103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주문내역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877570"/>
          <a:ext cx="7728585" cy="55873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750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175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1635">
                <a:tc rowSpan="12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할인 전 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b_discount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할인금액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t_discount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수령지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destination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6893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수령인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receiver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VARCHAR(20)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우편번호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zip_code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수령 전화번호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receiver_tel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VARCHAR(20)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전체 취소여부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is_allcancel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전체취소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전체취소 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취소금액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total_cancel_price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전체 환불여부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is_allrefund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전체환불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전체환불 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횐불 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total_refund_price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1021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주문일자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order_dtm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514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수량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order_qty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Google Shape;226;p9">
            <a:extLst>
              <a:ext uri="{FF2B5EF4-FFF2-40B4-BE49-F238E27FC236}">
                <a16:creationId xmlns:a16="http://schemas.microsoft.com/office/drawing/2014/main" id="{F07B92CB-1CD8-6B37-D4D6-FEC88DBB9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325264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`order`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`u_idx`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`paymethod`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`delivery_msg` TEXT,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`confirm`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`grade`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`ratio_mile`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`usedmile`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`b_discount`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`t_discount`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`destination`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`receiver`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`zip_code`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`receiver_tel`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`is_allcancel`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`total_cancal_price`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`is_allrefund`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`total_refund_price`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`order_qty` INT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`order_changed_qty`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`primary_price`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`final_price`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(`order_key`)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300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599454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주문내역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2684780"/>
          <a:ext cx="7728585" cy="19558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8163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0068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91160">
                <a:tc rowSpan="3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변동 후 수량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order_changed_qty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9116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초기결제금액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primary_price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9116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최종결제금액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final_price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907C4343-72F5-D87D-181D-F593F5215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990082"/>
              </p:ext>
            </p:extLst>
          </p:nvPr>
        </p:nvGraphicFramePr>
        <p:xfrm>
          <a:off x="8482330" y="877569"/>
          <a:ext cx="3481705" cy="560098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`order`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`u_idx`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`paymethod`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`delivery_msg` TEXT,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`confirm`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`grade`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`ratio_mile`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`usedmile`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`b_discount`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`t_discount`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`destination`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`receiver`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`zip_code`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`receiver_tel`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`is_allcancel`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`total_cancal_price`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`is_allrefund`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`total_refund_price`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`order_qty` INT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`order_changed_qty`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`primary_price`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`final_price`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(`order_key`)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1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3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88498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 상세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1116965"/>
          <a:ext cx="7728585" cy="5076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1623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0195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39090">
                <a:tc rowSpan="12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</a:t>
                      </a: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detail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주문상세키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ctr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주문내역키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order_key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옵션 키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option_key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배송상태 키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delivery_key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c_idx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 시작일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od_delivery_start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DATE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배송 완료일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od_delivery_end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운송장번호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od_waybill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83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구매확정여부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od_confirm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VARCHAR(30)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구매확정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구매확정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83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쿠폰적용여부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od_iscoupon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쿠폰적용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쿠폰적용 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쌓이는 적립금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od_mile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쿠폰 할인가격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/>
          <p:cNvGraphicFramePr>
            <a:graphicFrameLocks noGrp="1"/>
          </p:cNvGraphicFramePr>
          <p:nvPr/>
        </p:nvGraphicFramePr>
        <p:xfrm>
          <a:off x="8482330" y="877570"/>
          <a:ext cx="3481705" cy="55626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/>
              </a:tblGrid>
              <a:tr h="3187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5243830"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`order_detail` (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`od_key` INT AUTO_INCREMENT NOT NULL,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`order_key`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`option_key`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`delivery_key`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`c_idx`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`od_delivery_start` DATE,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`od_delivery_end` DATE,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`od_waybill` DATE,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`od_confirm` VARCHAR(30),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`od_iscoupon`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`od_mile`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`d_price`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`od_usedmile`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`cancel_qty`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`refund_qty`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`refund_qty`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`cancel_price`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`refund_price`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`od_qty`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`od_changed_qty`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`od_totalprice`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`od_changed_price`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`isexchanged`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`cell_price` INT,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(`od_key`)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391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777161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 상세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1077595"/>
          <a:ext cx="7728585" cy="50539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4544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44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54965">
                <a:tc rowSpan="12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</a:t>
                      </a: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detail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사용 적립금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od_usedmile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취소수량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cancel_qty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환불수량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refund_qty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취소금액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cancel_price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환불금액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refund_price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수량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변동 후 수량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od_changed_qty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가격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od_totalprice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변동 후 가격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od_changed_price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 상세 교환여부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isexchanged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가격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496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소비자 가격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cell_price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B0838581-CD7B-B37F-9969-5AEF6834D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951363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`order_detail`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`order_key`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`option_key`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`delivery_key`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`c_idx`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`od_delivery_start`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`od_delivery_end`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`od_waybill`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`od_confirm` VARCHAR(30),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`od_iscoupon`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`od_usedmile`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`cancel_qty`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`refund_qty`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`refund_qty`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`cancel_price`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`refund_price`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`od_changed_qty`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`od_totalprice`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`od_changed_price`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`isexchanged`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`cell_price`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(`od_key`)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54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727807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 환불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1607185"/>
          <a:ext cx="7728585" cy="36474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3655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560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46075">
                <a:tc rowSpan="8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</a:t>
                      </a: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status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취소 환불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주문 상세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od_key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분류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os_option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취소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2: 환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불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수량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사유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os_msg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607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생성일자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os_create_dtm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승인여부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os_confirm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: X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1: O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8B54ABAF-C7FB-1F5E-943C-E8C6B2A3E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39329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`order_status`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`od_key`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`os_option`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`os_msg` TEXT,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`os_create_dtm`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`os_confirm`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(`os_key`)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9457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08958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옵션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2238375"/>
          <a:ext cx="7728585" cy="237363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2956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486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39090">
                <a:tc rowSpan="5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옵션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option_key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product_key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사이즈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size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VARCHAR(30)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색상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color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VARCHAR(30)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3909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재고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prod_stock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58C3D852-8C4E-4FDD-118B-2652A580A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95108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`option`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`option_key`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`product_key`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`size` VARCHAR(30),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`color` VARCHAR(30),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`prod_stock`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KEY(`option_key`)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17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43859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</a:t>
                      </a: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테이블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1088390"/>
          <a:ext cx="7728585" cy="50241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3528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5433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44805">
                <a:tc rowSpan="12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product_key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카테고리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category_key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신상품 진열 영역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isnew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신상품 X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신상품 O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추천 상품 진열 영역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isrecommend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추천상품 X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1: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추천상품 O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상품명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prod_name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VARCHAR(100)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요약설명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prod_desc1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상세설명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prod_desc2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TEXT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공급가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(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원가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ori_price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소비자가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cell_price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이미지 주소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img_url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VARCHAR(100)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448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총 재고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stock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242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제조사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factory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VARCHAR(30)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38A6A7A9-E8C9-CECD-2115-D27C1C32B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778732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`product`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`product_key`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`category_key`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`isnew`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`isrecommend`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`prod_name` VARCHAR(100),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`prod_decs1`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`prod_decs2` TEXT,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`ori_price`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`cell_price`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`img_url` VARCHAR(100),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`stock`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`factory` VARCHAR(100),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`season`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`material`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`alt_text`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`create_dtm`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`like_qty`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`view_qty`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(`product_key`)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56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39944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</a:t>
                      </a: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테이블</a:t>
                      </a:r>
                      <a:endParaRPr lang="ko-KR" altLang="en-US" sz="18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1698625"/>
          <a:ext cx="7728585" cy="34594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4734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6639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39420">
                <a:tc rowSpan="7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계절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season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봄 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 2: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여름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3: 가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을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4:겨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울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소재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material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이미지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alt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텍스트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alt_text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생성일자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create_dtm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좋아요 수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like_qty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5687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조회수 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view_qty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삭제여부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del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: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X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1: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삭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제 </a:t>
                      </a:r>
                      <a:r>
                        <a:rPr lang="ko-KR" altLang="en-US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O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F7EA233A-FB08-C26E-0E5C-4E80C21B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70618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`product`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`product_key`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`category_key`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`isnew`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`isrecommend`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`prod_name` VARCHAR(100),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`prod_decs1`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`prod_decs2` TEXT,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`ori_price`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`cell_price`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`img_url` VARCHAR(100),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`stock`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`factory` VARCHAR(100),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`season`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`material`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`alt_text`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`create_dtm`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`like_qty`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`view_qty`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`del`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(`product_key`)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1687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>
            <p:extLst>
              <p:ext uri="{D42A27DB-BD31-4B8C-83A1-F6EECF244321}">
                <p14:modId xmlns:p14="http://schemas.microsoft.com/office/powerpoint/2010/main" val="985663777"/>
              </p:ext>
            </p:extLst>
          </p:nvPr>
        </p:nvGraphicFramePr>
        <p:xfrm>
          <a:off x="0" y="0"/>
          <a:ext cx="121926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5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 DB 설계서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Name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테이블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</a:t>
                      </a: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9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9"/>
          <p:cNvGraphicFramePr>
            <a:graphicFrameLocks noGrp="1"/>
          </p:cNvGraphicFramePr>
          <p:nvPr/>
        </p:nvGraphicFramePr>
        <p:xfrm>
          <a:off x="216535" y="2668905"/>
          <a:ext cx="7728585" cy="18669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46672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6672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6672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20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brand</a:t>
                      </a:r>
                      <a:endParaRPr lang="ko-KR" altLang="en-US" sz="20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브랜드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brand_key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6672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브랜드명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brand_name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VARCHAR(20)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F5E8B5EB-2D0F-E01D-C494-98E001B4A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94342"/>
              </p:ext>
            </p:extLst>
          </p:nvPr>
        </p:nvGraphicFramePr>
        <p:xfrm>
          <a:off x="8482330" y="742315"/>
          <a:ext cx="3481705" cy="574802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2692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532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`brand`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`brand_key`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`brand_name` VARCHAR(20),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(`brand_key`);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011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"/>
          <p:cNvSpPr/>
          <p:nvPr/>
        </p:nvSpPr>
        <p:spPr>
          <a:xfrm>
            <a:off x="279400" y="234950"/>
            <a:ext cx="1984375" cy="3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Revision History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1" name="Google Shape;181;p3"/>
          <p:cNvCxnSpPr/>
          <p:nvPr/>
        </p:nvCxnSpPr>
        <p:spPr>
          <a:xfrm>
            <a:off x="135255" y="621665"/>
            <a:ext cx="11960225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82" name="Google Shape;182;p3"/>
          <p:cNvGraphicFramePr>
            <a:graphicFrameLocks noGrp="1"/>
          </p:cNvGraphicFramePr>
          <p:nvPr/>
        </p:nvGraphicFramePr>
        <p:xfrm>
          <a:off x="270510" y="753110"/>
          <a:ext cx="11650980" cy="52609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780415"/>
                <a:gridCol w="889000"/>
                <a:gridCol w="8419465"/>
                <a:gridCol w="1562100"/>
              </a:tblGrid>
              <a:tr h="20828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버전</a:t>
                      </a:r>
                      <a:endParaRPr lang="ko-KR" altLang="en-US" sz="9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날짜</a:t>
                      </a:r>
                      <a:endParaRPr lang="ko-KR" altLang="en-US" sz="9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내용</a:t>
                      </a:r>
                      <a:endParaRPr lang="ko-KR" altLang="en-US" sz="9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작성자</a:t>
                      </a:r>
                      <a:endParaRPr lang="ko-KR" altLang="en-US" sz="9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21780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0.4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2024/06/14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DB 설계</a:t>
                      </a:r>
                      <a:r>
                        <a:rPr lang="ko-KR" sz="9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서</a:t>
                      </a: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작성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서혁인, 이춘화, 전민건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7305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0.5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2024/06/17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DB 설계</a:t>
                      </a:r>
                      <a:r>
                        <a:rPr lang="ko-KR" sz="9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서</a:t>
                      </a: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 작성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9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서혁인, 이춘화, 전민건</a:t>
                      </a:r>
                      <a:endParaRPr lang="ko-KR" altLang="en-US" sz="9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+mj-ea"/>
                        </a:rPr>
                        <a:t>0.6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+mj-ea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2024/06/21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+mj-ea"/>
                        </a:rPr>
                        <a:t> 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리스트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테이블 기술서 </a:t>
                      </a: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&amp; 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스크립트 작성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허준우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0.7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2024/07/08</a:t>
                      </a:r>
                      <a:endParaRPr lang="ko-KR" altLang="en-US" sz="9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+mn-ea"/>
                        <a:cs typeface="+mn-cs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fontAlgn="auto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ko-KR" altLang="en-US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테이블</a:t>
                      </a:r>
                      <a:r>
                        <a:rPr lang="ko-KR" altLang="en-US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리스트</a:t>
                      </a:r>
                      <a:r>
                        <a:rPr lang="en-US" altLang="ko-KR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lang="ko-KR" altLang="en-US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테이블 기술서 </a:t>
                      </a:r>
                      <a:r>
                        <a:rPr lang="en-US" altLang="ko-KR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&amp; </a:t>
                      </a:r>
                      <a:r>
                        <a:rPr lang="ko-KR" altLang="en-US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스크립트 작성</a:t>
                      </a:r>
                      <a:endParaRPr lang="ko-KR" altLang="en-US" sz="9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cap="none" i="0" b="0" strike="noStrike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+mn-cs"/>
                        </a:rPr>
                        <a:t>허준우</a:t>
                      </a:r>
                      <a:endParaRPr lang="ko-KR" altLang="en-US" sz="900" kern="1200" i="0" cap="none" b="0" strike="noStrike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.75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024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/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07/09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내용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업데이</a:t>
                      </a: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트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9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전민건</a:t>
                      </a: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17145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/>
                        <a:buChar char="•"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28575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9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algun Gothic"/>
              <a:buNone/>
            </a:pPr>
            <a:r>
              <a:rPr lang="ko-KR" sz="1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기술서</a:t>
            </a: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3" name="Google Shape;223;p9"/>
          <p:cNvGraphicFramePr/>
          <p:nvPr>
            <p:extLst>
              <p:ext uri="{D42A27DB-BD31-4B8C-83A1-F6EECF244321}">
                <p14:modId xmlns:p14="http://schemas.microsoft.com/office/powerpoint/2010/main" val="2229718731"/>
              </p:ext>
            </p:extLst>
          </p:nvPr>
        </p:nvGraphicFramePr>
        <p:xfrm>
          <a:off x="0" y="0"/>
          <a:ext cx="121926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50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1팀 DB 설계서</a:t>
                      </a:r>
                      <a:endParaRPr sz="18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Name</a:t>
                      </a:r>
                      <a:endParaRPr sz="1800" b="1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altLang="en-US" sz="16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카테고리 테이블</a:t>
                      </a:r>
                      <a:endParaRPr sz="1600" b="1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팀 </a:t>
                      </a:r>
                      <a:r>
                        <a:rPr lang="ko-KR" altLang="en-US" sz="18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허준우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4" name="Google Shape;224;p9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5" name="Google Shape;225;p9"/>
          <p:cNvGraphicFramePr>
            <a:graphicFrameLocks noGrp="1"/>
          </p:cNvGraphicFramePr>
          <p:nvPr/>
        </p:nvGraphicFramePr>
        <p:xfrm>
          <a:off x="216535" y="2331720"/>
          <a:ext cx="7728585" cy="21971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439420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439420">
                <a:tc rowSpan="3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category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카테고리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category_key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브랜드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brand_key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439420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카테고리 명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category_name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VARCHAR(50)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035791"/>
              </p:ext>
            </p:extLst>
          </p:nvPr>
        </p:nvGraphicFramePr>
        <p:xfrm>
          <a:off x="8482330" y="742315"/>
          <a:ext cx="3481705" cy="564197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55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5420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`category`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`category_key`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`brand_key`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`category_name` VARCHAR(50),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(`category_key`)</a:t>
                      </a:r>
                      <a:b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21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07014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장바구니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05105" y="2075180"/>
          <a:ext cx="7728585" cy="306324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107440"/>
                <a:gridCol w="760095"/>
                <a:gridCol w="1464945"/>
                <a:gridCol w="1464945"/>
                <a:gridCol w="1464945"/>
                <a:gridCol w="1466215"/>
              </a:tblGrid>
              <a:tr h="38290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829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82905">
                <a:tc rowSpan="6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basket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장바구니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basket_key 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29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옵션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option_key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29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사용자 키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u_idx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ctr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29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장바구니 총 상품 수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b_qty 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29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장바구니 총 금액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b_totalprice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8290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생성일자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Create_dtm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DATE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58C0B799-A7F3-5D1D-70A8-AE99905B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36995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`basket`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`basket_key`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`option_key`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`u_idx`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`b_qty`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`b_totalprice`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`Create_dtm`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(`basket_key`)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507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/>
          <p:nvPr/>
        </p:nvSpPr>
        <p:spPr>
          <a:xfrm>
            <a:off x="0" y="363220"/>
            <a:ext cx="8161020" cy="649605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6" name="Google Shape;286;p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354083"/>
              </p:ext>
            </p:extLst>
          </p:nvPr>
        </p:nvGraphicFramePr>
        <p:xfrm>
          <a:off x="0" y="0"/>
          <a:ext cx="12192635" cy="368300"/>
        </p:xfrm>
        <a:graphic>
          <a:graphicData uri="http://schemas.openxmlformats.org/drawingml/2006/table">
            <a:tbl>
              <a:tblPr firstRow="1" bandRow="1">
                <a:tableStyleId>{00000000-0000-0000-0000-000000000000}</a:tableStyleId>
              </a:tblPr>
              <a:tblGrid>
                <a:gridCol w="15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8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6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39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Page Title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DB 설계서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Table Name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관심상품 테이블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Author</a:t>
                      </a:r>
                      <a:endParaRPr lang="ko-KR" altLang="en-US" sz="18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1팀 </a:t>
                      </a:r>
                      <a:r>
                        <a:rPr lang="ko-KR" altLang="en-US" sz="18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허준우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" name="Google Shape;287;p16"/>
          <p:cNvSpPr/>
          <p:nvPr/>
        </p:nvSpPr>
        <p:spPr>
          <a:xfrm>
            <a:off x="8168640" y="354330"/>
            <a:ext cx="4025900" cy="650494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endParaRPr sz="1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8" name="Google Shape;288;p16"/>
          <p:cNvGraphicFramePr>
            <a:graphicFrameLocks noGrp="1"/>
          </p:cNvGraphicFramePr>
          <p:nvPr/>
        </p:nvGraphicFramePr>
        <p:xfrm>
          <a:off x="215900" y="2303780"/>
          <a:ext cx="7728585" cy="22440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409700"/>
                <a:gridCol w="457835"/>
                <a:gridCol w="1464945"/>
                <a:gridCol w="1464945"/>
                <a:gridCol w="1464945"/>
                <a:gridCol w="1466215"/>
              </a:tblGrid>
              <a:tr h="374015"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40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물리명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자료형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비고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374015">
                <a:tc rowSpan="4">
                  <a:txBody>
                    <a:bodyPr/>
                    <a:lstStyle/>
                    <a:p>
                      <a:pPr marL="0" indent="0" rtl="0" algn="ctr" lvl="1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2000" kern="1200" i="0" b="1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p_interest</a:t>
                      </a:r>
                      <a:endParaRPr lang="ko-KR" altLang="en-US" sz="2000" kern="1200" i="0" b="1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PK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장바구니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interest_key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740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상품 키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product_key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740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FK</a:t>
                      </a: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cap="none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사용자 키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u_idx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fontAlgn="ctr" defTabSz="914400" eaLnBrk="1" latinLnBrk="0" hangingPunct="1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+mn-ea"/>
                        </a:rPr>
                        <a:t>INT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374015">
                <a:tc v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  <a:cs typeface="Malgun Gothic" charset="0"/>
                        </a:rPr>
                        <a:t>생성일자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 lvl="1"/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create_dtm</a:t>
                      </a:r>
                      <a:endParaRPr lang="ko-KR" altLang="en-US" sz="1200" kern="1200" i="0" b="0" strike="noStrike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200" kern="1200" i="0" b="0" strike="noStrike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DATE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  <a:cs typeface="Malgun Gothic" charset="0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2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Google Shape;226;p9">
            <a:extLst>
              <a:ext uri="{FF2B5EF4-FFF2-40B4-BE49-F238E27FC236}">
                <a16:creationId xmlns:a16="http://schemas.microsoft.com/office/drawing/2014/main" id="{4874F96D-A484-5817-5DF0-816569A2F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002323"/>
              </p:ext>
            </p:extLst>
          </p:nvPr>
        </p:nvGraphicFramePr>
        <p:xfrm>
          <a:off x="8482330" y="877569"/>
          <a:ext cx="3481705" cy="55124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348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9057">
                <a:tc>
                  <a:txBody>
                    <a:bodyPr/>
                    <a:lstStyle/>
                    <a:p>
                      <a:pPr marL="0" lvl="1" indent="0" algn="ctr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b="1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스크립트</a:t>
                      </a:r>
                      <a:endParaRPr lang="ko-KR" altLang="en-US" sz="1600" b="1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3378">
                <a:tc>
                  <a:txBody>
                    <a:bodyPr/>
                    <a:lstStyle/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 TABLE `p_interest` (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`interest_key` INT AUTO_INCREMENT NOT NULL,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`product_key`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`u_idx` INT,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`create_dtm` DATE,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PRIMARY KEY (‘interest_key`)</a:t>
                      </a:r>
                    </a:p>
                    <a:p>
                      <a:pPr marL="0" lvl="1" indent="0" algn="l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0" i="0" strike="noStrike" kern="1200" cap="non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);</a:t>
                      </a:r>
                      <a:endParaRPr lang="ko-KR" altLang="en-US" sz="1200" b="0" i="0" strike="noStrike" kern="1200" cap="non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744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4"/>
          <p:cNvCxnSpPr/>
          <p:nvPr/>
        </p:nvCxnSpPr>
        <p:spPr>
          <a:xfrm>
            <a:off x="135255" y="621665"/>
            <a:ext cx="11960860" cy="63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9" name="Google Shape;189;p4"/>
          <p:cNvSpPr txBox="1"/>
          <p:nvPr/>
        </p:nvSpPr>
        <p:spPr>
          <a:xfrm>
            <a:off x="4270375" y="3111500"/>
            <a:ext cx="3651885" cy="64706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테이블 리스트</a:t>
            </a:r>
            <a:endParaRPr sz="3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279400" y="234950"/>
            <a:ext cx="5072380" cy="3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유저 </a:t>
            </a:r>
            <a:r>
              <a:rPr lang="en-US" alt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쿠폰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 </a:t>
            </a: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리스트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5"/>
          <p:cNvCxnSpPr/>
          <p:nvPr/>
        </p:nvCxnSpPr>
        <p:spPr>
          <a:xfrm>
            <a:off x="135255" y="621665"/>
            <a:ext cx="11960860" cy="63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97" name="Google Shape;197;p5"/>
          <p:cNvGraphicFramePr>
            <a:graphicFrameLocks noGrp="1"/>
          </p:cNvGraphicFramePr>
          <p:nvPr/>
        </p:nvGraphicFramePr>
        <p:xfrm>
          <a:off x="268605" y="954405"/>
          <a:ext cx="11650980" cy="494093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9415"/>
                <a:gridCol w="3734435"/>
                <a:gridCol w="6247130"/>
              </a:tblGrid>
              <a:tr h="57594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</a:t>
                      </a: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역할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 리스트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2420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user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사용자(관리자</a:t>
                      </a: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포함)의</a:t>
                      </a: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정보를</a:t>
                      </a: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u_idx,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ug_idx,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admin,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id,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pw,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name,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addr,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addr_detail,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zip_code,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sex,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btd,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email,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phon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e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total_spend,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total_mile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avail_mile,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reg_dtm,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del_dtm,</a:t>
                      </a:r>
                      <a:r>
                        <a:rPr lang="ko-K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del_reason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회원등급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u_grade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회원등급의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Ug_idx, grade, ratio_mile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쿠폰목록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couponlist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사용자가 보유한 쿠폰 정보 저장 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cl_idx, u_idx, c_idx, c_qty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coupon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쿠폰 상세 정보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c_idx, issue sort, issue_at, c_name ,d_type, d_price, max_discount, min_order_price,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due date, category_key, c_img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 idx, u_idx, b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c_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key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title, content, crt.dtm, upt_ dtm, hit, 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u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p,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status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293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</a:t>
                      </a: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board_category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게시판의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분류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정보를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bc_key, bc_option1, bc_option2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 파일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board_file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게시판에 저장 할 파일 정보를 저장 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bf_key, b_idx, f_name, o_name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279400" y="234950"/>
            <a:ext cx="4521200" cy="34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배송상태 </a:t>
            </a:r>
            <a:r>
              <a:rPr lang="en-US" alt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</a:t>
            </a: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리스트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5"/>
          <p:cNvCxnSpPr/>
          <p:nvPr/>
        </p:nvCxnSpPr>
        <p:spPr>
          <a:xfrm>
            <a:off x="135255" y="621665"/>
            <a:ext cx="11960860" cy="63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97" name="Google Shape;197;p5"/>
          <p:cNvGraphicFramePr>
            <a:graphicFrameLocks noGrp="1"/>
          </p:cNvGraphicFramePr>
          <p:nvPr/>
        </p:nvGraphicFramePr>
        <p:xfrm>
          <a:off x="268605" y="1705610"/>
          <a:ext cx="11650980" cy="344106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9415"/>
                <a:gridCol w="3734435"/>
                <a:gridCol w="6247130"/>
              </a:tblGrid>
              <a:tr h="57594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역할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 리스트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배송상태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delivery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배송 상태의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delivery_key,	d_status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주문내역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 내역의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order_key, u_idx, delivery_key, paymethod, delivery_price,  delivery_msg, confirm, grade, ratio_mile, mile, usedmile, d_price, b_discount, t_discount, destination, receiver,</a:t>
                      </a:r>
                      <a:r>
                        <a:rPr lang="ko-KR" altLang="en-US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zip_code, receiver_tel, is_allcancel, total_cancel_price, is_allrefund, total_refund_price, order_dtm, order_qty, order_changed_qty, primary_price, final_price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80899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주문상세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order_detail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주문 상세내역의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od_key, order_key, option_key, delivery_key, c_idx, od_delivery_start, od_delivery_end, od_waybill, od_confirm, od_iscoupon, od_mile, d_price, od_usedmile, cancel_qty, refund_qty, cancel_price, refund_price, od_qty, od_changed_qty, od_totalprice, od_changed_price, isexchanged, od_price, cell_price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취소환불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order_status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취소</a:t>
                      </a:r>
                      <a:r>
                        <a:rPr lang="en-US" altLang="ko-KR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환불 내역의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pt-BR" altLang="ko-KR" sz="12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os_key, od_key, os_option, os_qty, os_price, os_msg, os_create_dtm, os_confirm</a:t>
                      </a:r>
                      <a:endParaRPr lang="ko-KR" altLang="en-US" sz="12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4569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279400" y="234950"/>
            <a:ext cx="4495800" cy="34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altLang="en-US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| </a:t>
            </a: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| </a:t>
            </a:r>
            <a:r>
              <a:rPr lang="ko-KR" altLang="en-US" sz="1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18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리스트</a:t>
            </a:r>
            <a:endParaRPr sz="18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6" name="Google Shape;196;p5"/>
          <p:cNvCxnSpPr/>
          <p:nvPr/>
        </p:nvCxnSpPr>
        <p:spPr>
          <a:xfrm>
            <a:off x="135255" y="621665"/>
            <a:ext cx="11960860" cy="63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197" name="Google Shape;197;p5"/>
          <p:cNvGraphicFramePr>
            <a:graphicFrameLocks noGrp="1"/>
          </p:cNvGraphicFramePr>
          <p:nvPr/>
        </p:nvGraphicFramePr>
        <p:xfrm>
          <a:off x="268605" y="1085215"/>
          <a:ext cx="11650980" cy="432689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669415"/>
                <a:gridCol w="3734435"/>
                <a:gridCol w="6247130"/>
              </a:tblGrid>
              <a:tr h="57594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테이블 명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역할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6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컬럼 리스트</a:t>
                      </a:r>
                      <a:endParaRPr lang="ko-KR" altLang="en-US" sz="16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상품옵션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옵션의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option_key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product_key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option_name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option_value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prod_stock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33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product_key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category_key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snew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isrecommend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prod_name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prod_desc1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prod_desc2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ori_price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cell_price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img_url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stock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factory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season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material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alt_text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create_dtm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like_qty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view_qty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del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브랜드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브랜드의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brand_key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cap="none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brand_name</a:t>
                      </a:r>
                      <a:endParaRPr lang="ko-KR" altLang="en-US" sz="1200" kern="1200" i="0" cap="none" b="0" strike="noStrike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상품카테고리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상품 카테고리의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category_key</a:t>
                      </a:r>
                      <a:r>
                        <a:rPr lang="ko-KR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brand_key</a:t>
                      </a:r>
                      <a:r>
                        <a:rPr lang="ko-KR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,</a:t>
                      </a:r>
                      <a:r>
                        <a:rPr lang="ko-KR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 </a:t>
                      </a: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category_name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장바구니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basket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장바구니의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basket_key, option_key, u_idx, b_qty, b_totalprice, Create_dtm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  <a:tr h="62357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관심상품</a:t>
                      </a: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/>
                      </a:r>
                      <a:b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</a:br>
                      <a:r>
                        <a:rPr lang="en-US" altLang="ko-KR" sz="1800" kern="1200" cap="none" i="0" b="1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p_interest</a:t>
                      </a:r>
                      <a:endParaRPr lang="ko-KR" altLang="en-US" sz="1800" kern="1200" i="0" cap="none" b="1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400" kern="1200" cap="none" i="0" b="0" strike="noStrike">
                          <a:solidFill>
                            <a:schemeClr val="dk1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관심상품의 정보를 저장</a:t>
                      </a:r>
                      <a:endParaRPr lang="ko-KR" altLang="en-US" sz="1400" kern="1200" i="0" cap="none" b="0" strike="noStrike">
                        <a:solidFill>
                          <a:schemeClr val="dk1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kern="1200" i="0" b="0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  <a:cs typeface="Malgun Gothic" charset="0"/>
                        </a:rPr>
                        <a:t>Interest_key, product_key, u_idx, create_dtm</a:t>
                      </a:r>
                      <a:endParaRPr lang="ko-KR" altLang="en-US" sz="1200" kern="1200" i="0" b="0">
                        <a:solidFill>
                          <a:srgbClr val="000000"/>
                        </a:solidFill>
                        <a:latin typeface="Malgun Gothic" charset="0"/>
                        <a:ea typeface="Malgun Gothic" charset="0"/>
                        <a:cs typeface="Malgun Gothic" charset="0"/>
                      </a:endParaRPr>
                    </a:p>
                  </a:txBody>
                  <a:tcPr marL="34925" marR="34925" marT="34925" marB="34925" anchor="ctr">
                    <a:lnL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404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14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6"/>
          <p:cNvCxnSpPr/>
          <p:nvPr/>
        </p:nvCxnSpPr>
        <p:spPr>
          <a:xfrm>
            <a:off x="135255" y="621665"/>
            <a:ext cx="11960860" cy="635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4" name="Google Shape;204;p6"/>
          <p:cNvSpPr txBox="1"/>
          <p:nvPr/>
        </p:nvSpPr>
        <p:spPr>
          <a:xfrm>
            <a:off x="3778250" y="3111500"/>
            <a:ext cx="4636135" cy="647065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9525" tIns="46350" rIns="89525" bIns="4635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테이블 구조도 ERD</a:t>
            </a:r>
            <a:endParaRPr sz="36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" name="Google Shape;209;p7"/>
          <p:cNvGraphicFramePr/>
          <p:nvPr>
            <p:extLst>
              <p:ext uri="{D42A27DB-BD31-4B8C-83A1-F6EECF244321}">
                <p14:modId xmlns:p14="http://schemas.microsoft.com/office/powerpoint/2010/main" val="3782228284"/>
              </p:ext>
            </p:extLst>
          </p:nvPr>
        </p:nvGraphicFramePr>
        <p:xfrm>
          <a:off x="0" y="0"/>
          <a:ext cx="12192000" cy="368300"/>
        </p:xfrm>
        <a:graphic>
          <a:graphicData uri="http://schemas.openxmlformats.org/drawingml/2006/table">
            <a:tbl>
              <a:tblPr firstRow="1" bandRow="1">
                <a:noFill/>
                <a:tableStyleId>{6FAD5DA7-4955-4547-A131-DCB151ECCE98}</a:tableStyleId>
              </a:tblPr>
              <a:tblGrid>
                <a:gridCol w="132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9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14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</a:rPr>
                        <a:t>Page Title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dk1"/>
                          </a:solidFill>
                        </a:rPr>
                        <a:t>1팀 DB 설계서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</a:rPr>
                        <a:t>ERD ID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u="none" strike="noStrike" cap="none" dirty="0" err="1">
                          <a:solidFill>
                            <a:schemeClr val="dk1"/>
                          </a:solidFill>
                        </a:rPr>
                        <a:t>No</a:t>
                      </a:r>
                      <a:r>
                        <a:rPr lang="ko-KR" sz="1800" b="1" u="none" strike="noStrike" cap="none" dirty="0">
                          <a:solidFill>
                            <a:schemeClr val="dk1"/>
                          </a:solidFill>
                        </a:rPr>
                        <a:t>. 1</a:t>
                      </a:r>
                      <a:endParaRPr sz="18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u="none" strike="noStrike" cap="none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algun Gothic"/>
                        <a:buNone/>
                      </a:pPr>
                      <a:r>
                        <a:rPr lang="ko-KR" sz="1800" b="1" u="none" strike="noStrike" cap="none" dirty="0">
                          <a:solidFill>
                            <a:schemeClr val="dk1"/>
                          </a:solidFill>
                        </a:rPr>
                        <a:t>DB ERD (전체)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그림 2" descr="C:/Users/wjsxo/AppData/Roaming/PolarisOffice/ETemp/14996_16630424/image2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-1270" y="368300"/>
            <a:ext cx="12190730" cy="649224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32</Pages>
  <Paragraphs>1319</Paragraphs>
  <Words>5095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wjsxorjs</cp:lastModifiedBy>
  <dc:title>PowerPoint 프레젠테이션</dc:title>
  <cp:version>10.105.228.52576</cp:version>
  <dcterms:modified xsi:type="dcterms:W3CDTF">2024-07-08T18:08:24Z</dcterms:modified>
</cp:coreProperties>
</file>