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jHeALaXoxOaEArQ45VG6v/E8U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C89AF-DD61-4893-B204-AB12E428C369}">
  <a:tblStyle styleId="{ECFC89AF-DD61-4893-B204-AB12E428C3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F2DF1D-5C5E-4267-8EE2-768CC5AD9AA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BE5EB-9C76-4429-94BB-F4BBBC5B544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58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780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70c0a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70c0a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10681917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3269166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12589" y="1600201"/>
            <a:ext cx="720960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8225341" y="1600201"/>
            <a:ext cx="72096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93"/>
            <a:ext cx="12190415" cy="685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Problema de la mochila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31801" y="1257981"/>
            <a:ext cx="5003800" cy="51936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5" t="-4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O"/>
              <a:t> 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664201" y="1257981"/>
            <a:ext cx="5613400" cy="519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886825" y="2744914"/>
          <a:ext cx="3086125" cy="365770"/>
        </p:xfrm>
        <a:graphic>
          <a:graphicData uri="http://schemas.openxmlformats.org/drawingml/2006/table">
            <a:tbl>
              <a:tblPr firstRow="1" bandRow="1">
                <a:noFill/>
                <a:tableStyleId>{ECFC89AF-DD61-4893-B204-AB12E428C369}</a:tableStyleId>
              </a:tblPr>
              <a:tblGrid>
                <a:gridCol w="617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7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72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101" y="2247043"/>
            <a:ext cx="3299109" cy="28578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597900" y="3945240"/>
            <a:ext cx="2448084" cy="723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3359" b="-67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886825" y="2285143"/>
            <a:ext cx="3086100" cy="30651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9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650" y="24407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O" sz="2800" b="1"/>
              <a:t>Evolución Diferencial usando descomposición y coevolución cooperativa (DECC-G)</a:t>
            </a:r>
            <a:endParaRPr sz="2800" b="1"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5599958" y="2020961"/>
          <a:ext cx="3853250" cy="365770"/>
        </p:xfrm>
        <a:graphic>
          <a:graphicData uri="http://schemas.openxmlformats.org/drawingml/2006/table">
            <a:tbl>
              <a:tblPr firstRow="1" bandRow="1">
                <a:noFill/>
                <a:tableStyleId>{4AF2DF1D-5C5E-4267-8EE2-768CC5AD9AA3}</a:tableStyleId>
              </a:tblPr>
              <a:tblGrid>
                <a:gridCol w="385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53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9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104;p3"/>
          <p:cNvSpPr/>
          <p:nvPr/>
        </p:nvSpPr>
        <p:spPr>
          <a:xfrm>
            <a:off x="9909240" y="1893886"/>
            <a:ext cx="10023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8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7526217" y="1922460"/>
            <a:ext cx="0" cy="52322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106;p3"/>
          <p:cNvSpPr/>
          <p:nvPr/>
        </p:nvSpPr>
        <p:spPr>
          <a:xfrm>
            <a:off x="6345028" y="2286000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343266" y="2265487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9709194" y="2371009"/>
            <a:ext cx="8580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max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50622" y="2336361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084311" y="2265487"/>
            <a:ext cx="11786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274313" y="1725525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251672" y="1776703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-5400000">
            <a:off x="6242541" y="1850624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-5400000">
            <a:off x="8250119" y="1835973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69977" y="3056691"/>
            <a:ext cx="987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Index(1,5)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083065" y="3042039"/>
            <a:ext cx="11136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Index(6,10)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l="16436" t="15565" r="44429" b="7640"/>
          <a:stretch/>
        </p:blipFill>
        <p:spPr>
          <a:xfrm>
            <a:off x="373850" y="893075"/>
            <a:ext cx="4770052" cy="52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2" y="0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Evolución Diferencial</a:t>
            </a:r>
            <a:endParaRPr b="1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l="4710" t="20265" r="10255" b="7667"/>
          <a:stretch/>
        </p:blipFill>
        <p:spPr>
          <a:xfrm>
            <a:off x="957775" y="1522227"/>
            <a:ext cx="9821499" cy="46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8a70c0a3b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850" y="-70837"/>
            <a:ext cx="12300562" cy="69996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g8a70c0a3bc_0_0"/>
          <p:cNvGraphicFramePr/>
          <p:nvPr>
            <p:extLst>
              <p:ext uri="{D42A27DB-BD31-4B8C-83A1-F6EECF244321}">
                <p14:modId xmlns:p14="http://schemas.microsoft.com/office/powerpoint/2010/main" val="491914674"/>
              </p:ext>
            </p:extLst>
          </p:nvPr>
        </p:nvGraphicFramePr>
        <p:xfrm>
          <a:off x="124160" y="1793528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x4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1" name="Google Shape;131;g8a70c0a3bc_0_0"/>
          <p:cNvSpPr txBox="1"/>
          <p:nvPr/>
        </p:nvSpPr>
        <p:spPr>
          <a:xfrm>
            <a:off x="807460" y="1347490"/>
            <a:ext cx="1157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población 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8a70c0a3bc_0_0"/>
          <p:cNvGraphicFramePr/>
          <p:nvPr>
            <p:extLst>
              <p:ext uri="{D42A27DB-BD31-4B8C-83A1-F6EECF244321}">
                <p14:modId xmlns:p14="http://schemas.microsoft.com/office/powerpoint/2010/main" val="3077123679"/>
              </p:ext>
            </p:extLst>
          </p:nvPr>
        </p:nvGraphicFramePr>
        <p:xfrm>
          <a:off x="2922338" y="1793528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x2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x4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" name="Google Shape;133;g8a70c0a3bc_0_0"/>
          <p:cNvSpPr txBox="1"/>
          <p:nvPr/>
        </p:nvSpPr>
        <p:spPr>
          <a:xfrm>
            <a:off x="4000525" y="1462340"/>
            <a:ext cx="1228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Calibri"/>
                <a:ea typeface="Calibri"/>
                <a:cs typeface="Calibri"/>
                <a:sym typeface="Calibri"/>
              </a:rPr>
              <a:t>Q(copia P)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8a70c0a3bc_0_0"/>
          <p:cNvPicPr preferRelativeResize="0"/>
          <p:nvPr/>
        </p:nvPicPr>
        <p:blipFill rotWithShape="1">
          <a:blip r:embed="rId4">
            <a:alphaModFix/>
          </a:blip>
          <a:srcRect l="50152" t="25471" r="4976" b="8777"/>
          <a:stretch/>
        </p:blipFill>
        <p:spPr>
          <a:xfrm>
            <a:off x="5839104" y="4071309"/>
            <a:ext cx="2791325" cy="11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g8a70c0a3bc_0_0"/>
          <p:cNvGraphicFramePr/>
          <p:nvPr>
            <p:extLst>
              <p:ext uri="{D42A27DB-BD31-4B8C-83A1-F6EECF244321}">
                <p14:modId xmlns:p14="http://schemas.microsoft.com/office/powerpoint/2010/main" val="1476232912"/>
              </p:ext>
            </p:extLst>
          </p:nvPr>
        </p:nvGraphicFramePr>
        <p:xfrm>
          <a:off x="5839104" y="2333185"/>
          <a:ext cx="2679950" cy="128464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24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g8a70c0a3bc_0_0"/>
          <p:cNvGraphicFramePr/>
          <p:nvPr>
            <p:extLst>
              <p:ext uri="{D42A27DB-BD31-4B8C-83A1-F6EECF244321}">
                <p14:modId xmlns:p14="http://schemas.microsoft.com/office/powerpoint/2010/main" val="2931892487"/>
              </p:ext>
            </p:extLst>
          </p:nvPr>
        </p:nvGraphicFramePr>
        <p:xfrm>
          <a:off x="5839104" y="1793528"/>
          <a:ext cx="2679950" cy="39621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Vi= X1 + F (X2 - X3 )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a 2">
            <a:extLst>
              <a:ext uri="{FF2B5EF4-FFF2-40B4-BE49-F238E27FC236}">
                <a16:creationId xmlns="" xmlns:a16="http://schemas.microsoft.com/office/drawing/2014/main" id="{4922CC91-2A7E-4AC7-9E25-BBF22EF0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2504"/>
              </p:ext>
            </p:extLst>
          </p:nvPr>
        </p:nvGraphicFramePr>
        <p:xfrm>
          <a:off x="5839104" y="3620925"/>
          <a:ext cx="2791327" cy="370840"/>
        </p:xfrm>
        <a:graphic>
          <a:graphicData uri="http://schemas.openxmlformats.org/drawingml/2006/table">
            <a:tbl>
              <a:tblPr firstRow="1" bandRow="1">
                <a:tableStyleId>{ECFC89AF-DD61-4893-B204-AB12E428C369}</a:tableStyleId>
              </a:tblPr>
              <a:tblGrid>
                <a:gridCol w="398761">
                  <a:extLst>
                    <a:ext uri="{9D8B030D-6E8A-4147-A177-3AD203B41FA5}">
                      <a16:colId xmlns="" xmlns:a16="http://schemas.microsoft.com/office/drawing/2014/main" val="2903864692"/>
                    </a:ext>
                  </a:extLst>
                </a:gridCol>
                <a:gridCol w="398761">
                  <a:extLst>
                    <a:ext uri="{9D8B030D-6E8A-4147-A177-3AD203B41FA5}">
                      <a16:colId xmlns="" xmlns:a16="http://schemas.microsoft.com/office/drawing/2014/main" val="681304416"/>
                    </a:ext>
                  </a:extLst>
                </a:gridCol>
                <a:gridCol w="398761">
                  <a:extLst>
                    <a:ext uri="{9D8B030D-6E8A-4147-A177-3AD203B41FA5}">
                      <a16:colId xmlns="" xmlns:a16="http://schemas.microsoft.com/office/drawing/2014/main" val="2897269517"/>
                    </a:ext>
                  </a:extLst>
                </a:gridCol>
                <a:gridCol w="398761">
                  <a:extLst>
                    <a:ext uri="{9D8B030D-6E8A-4147-A177-3AD203B41FA5}">
                      <a16:colId xmlns="" xmlns:a16="http://schemas.microsoft.com/office/drawing/2014/main" val="3832696730"/>
                    </a:ext>
                  </a:extLst>
                </a:gridCol>
                <a:gridCol w="398761">
                  <a:extLst>
                    <a:ext uri="{9D8B030D-6E8A-4147-A177-3AD203B41FA5}">
                      <a16:colId xmlns="" xmlns:a16="http://schemas.microsoft.com/office/drawing/2014/main" val="3692178689"/>
                    </a:ext>
                  </a:extLst>
                </a:gridCol>
                <a:gridCol w="398761">
                  <a:extLst>
                    <a:ext uri="{9D8B030D-6E8A-4147-A177-3AD203B41FA5}">
                      <a16:colId xmlns="" xmlns:a16="http://schemas.microsoft.com/office/drawing/2014/main" val="2802042700"/>
                    </a:ext>
                  </a:extLst>
                </a:gridCol>
                <a:gridCol w="398761">
                  <a:extLst>
                    <a:ext uri="{9D8B030D-6E8A-4147-A177-3AD203B41FA5}">
                      <a16:colId xmlns="" xmlns:a16="http://schemas.microsoft.com/office/drawing/2014/main" val="58537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2475727"/>
                  </a:ext>
                </a:extLst>
              </a:tr>
            </a:tbl>
          </a:graphicData>
        </a:graphic>
      </p:graphicFrame>
      <p:sp>
        <p:nvSpPr>
          <p:cNvPr id="11" name="Google Shape;142;p5"/>
          <p:cNvSpPr txBox="1">
            <a:spLocks noGrp="1"/>
          </p:cNvSpPr>
          <p:nvPr>
            <p:ph type="title"/>
          </p:nvPr>
        </p:nvSpPr>
        <p:spPr>
          <a:xfrm>
            <a:off x="807460" y="484940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 dirty="0" smtClean="0"/>
              <a:t>Mutación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16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65307" y="10620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 dirty="0"/>
              <a:t>Parámetros</a:t>
            </a: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899726" y="2451781"/>
            <a:ext cx="9793674" cy="26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Cycles = 20	 				Número de ciclos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FEs = 100 					Número de evaluaciones en la ED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k = 2  						</a:t>
            </a:r>
            <a:r>
              <a:rPr lang="es-CO" sz="2500" b="1" i="1" dirty="0" smtClean="0">
                <a:latin typeface="Arial"/>
                <a:ea typeface="Arial"/>
                <a:cs typeface="Arial"/>
                <a:sym typeface="Arial"/>
              </a:rPr>
              <a:t>Paso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grups = 4					Número de grupos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s = TotalItems/grpups	Número de items de cada subgrupo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NMEFO = 5000 			Número de evaluaciones 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Análisis de resultados</a:t>
            </a:r>
            <a:endParaRPr/>
          </a:p>
        </p:txBody>
      </p:sp>
      <p:pic>
        <p:nvPicPr>
          <p:cNvPr id="6" name="5 Imagen"/>
          <p:cNvPicPr/>
          <p:nvPr/>
        </p:nvPicPr>
        <p:blipFill rotWithShape="1">
          <a:blip r:embed="rId4"/>
          <a:srcRect l="4923" t="20249" r="3693" b="28308"/>
          <a:stretch/>
        </p:blipFill>
        <p:spPr bwMode="auto">
          <a:xfrm>
            <a:off x="870857" y="1451429"/>
            <a:ext cx="10668000" cy="4688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Conclusiones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899726" y="1257981"/>
            <a:ext cx="10669974" cy="5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1400">
                <a:latin typeface="Arial"/>
                <a:ea typeface="Arial"/>
                <a:cs typeface="Arial"/>
                <a:sym typeface="Arial"/>
              </a:rPr>
              <a:t>* 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899726" y="1867581"/>
            <a:ext cx="9793674" cy="37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 se espera el algoritmo Evolución Diferencial usando descomposición y coevolución cooperativa (DECC-G) tiene mejores resultados en relación a los otros algoritmos en problemas de que contienen muchas más dimensiones.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algoritmos poblacionales tiene un mejor rendimiento que los algoritmos de estado simple.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tiempo de ejecución de los algoritmos de ED y DECC-G es mucho mejor que los algoritmos restantes</a:t>
            </a:r>
            <a:r>
              <a:rPr lang="es-CO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26"/>
            <a:ext cx="12188825" cy="685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2082800" y="1041400"/>
            <a:ext cx="38735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Eduardo Dorado Pérez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Beimar Rene Jalvin Narváez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299</Words>
  <Application>Microsoft Office PowerPoint</Application>
  <PresentationFormat>Personalizado</PresentationFormat>
  <Paragraphs>212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Problema de la mochila</vt:lpstr>
      <vt:lpstr>Evolución Diferencial usando descomposición y coevolución cooperativa (DECC-G)</vt:lpstr>
      <vt:lpstr>Evolución Diferencial</vt:lpstr>
      <vt:lpstr>Mutación</vt:lpstr>
      <vt:lpstr>Parámetros</vt:lpstr>
      <vt:lpstr>Análisis de resultados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lucy alejandra cruz astudillo</dc:creator>
  <cp:lastModifiedBy>dpdaniel</cp:lastModifiedBy>
  <cp:revision>10</cp:revision>
  <dcterms:created xsi:type="dcterms:W3CDTF">2019-01-31T16:13:01Z</dcterms:created>
  <dcterms:modified xsi:type="dcterms:W3CDTF">2020-06-19T02:43:42Z</dcterms:modified>
</cp:coreProperties>
</file>